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4"/>
  </p:sldMasterIdLst>
  <p:notesMasterIdLst>
    <p:notesMasterId r:id="rId27"/>
  </p:notesMasterIdLst>
  <p:handoutMasterIdLst>
    <p:handoutMasterId r:id="rId28"/>
  </p:handoutMasterIdLst>
  <p:sldIdLst>
    <p:sldId id="291" r:id="rId5"/>
    <p:sldId id="304" r:id="rId6"/>
    <p:sldId id="296" r:id="rId7"/>
    <p:sldId id="299" r:id="rId8"/>
    <p:sldId id="297" r:id="rId9"/>
    <p:sldId id="298" r:id="rId10"/>
    <p:sldId id="300" r:id="rId11"/>
    <p:sldId id="2561" r:id="rId12"/>
    <p:sldId id="2564" r:id="rId13"/>
    <p:sldId id="2565" r:id="rId14"/>
    <p:sldId id="2566" r:id="rId15"/>
    <p:sldId id="2567" r:id="rId16"/>
    <p:sldId id="2568" r:id="rId17"/>
    <p:sldId id="2570" r:id="rId18"/>
    <p:sldId id="2575" r:id="rId19"/>
    <p:sldId id="2576" r:id="rId20"/>
    <p:sldId id="2577" r:id="rId21"/>
    <p:sldId id="2579" r:id="rId22"/>
    <p:sldId id="2580" r:id="rId23"/>
    <p:sldId id="2581" r:id="rId24"/>
    <p:sldId id="2582" r:id="rId25"/>
    <p:sldId id="2583" r:id="rId26"/>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vigating CMMC Certification: From Initial Assessment to Achieving Level 2" id="{F63DE943-403C-8A4D-BFCA-71141002090E}">
          <p14:sldIdLst>
            <p14:sldId id="291"/>
            <p14:sldId id="304"/>
            <p14:sldId id="296"/>
            <p14:sldId id="299"/>
            <p14:sldId id="297"/>
            <p14:sldId id="298"/>
            <p14:sldId id="300"/>
            <p14:sldId id="2561"/>
          </p14:sldIdLst>
        </p14:section>
        <p14:section name="Introduction to CMMC Certification" id="{34A5A19C-1802-9046-8EEA-D19FEDD7F12D}">
          <p14:sldIdLst>
            <p14:sldId id="2564"/>
            <p14:sldId id="2565"/>
            <p14:sldId id="2566"/>
          </p14:sldIdLst>
        </p14:section>
        <p14:section name="Initial Assessment: Optiv's Findings" id="{2D862E11-746A-214C-8E62-D8536A40EA14}">
          <p14:sldIdLst>
            <p14:sldId id="2567"/>
            <p14:sldId id="2568"/>
            <p14:sldId id="2570"/>
          </p14:sldIdLst>
        </p14:section>
        <p14:section name="Progress in Level 1 Self-Certification" id="{BBEE56FA-A2A2-AA46-88CC-126B46783DE9}">
          <p14:sldIdLst/>
        </p14:section>
        <p14:section name="Current Status: Where We Are Now" id="{B2273D22-A2E5-A648-8B94-855B4A7EACBD}">
          <p14:sldIdLst>
            <p14:sldId id="2575"/>
            <p14:sldId id="2576"/>
            <p14:sldId id="2577"/>
          </p14:sldIdLst>
        </p14:section>
        <p14:section name="Next Steps to Achieve Level 2 Certification" id="{7EEFECA1-800B-FA46-A2D0-BE06D6EFD667}">
          <p14:sldIdLst>
            <p14:sldId id="2579"/>
            <p14:sldId id="2580"/>
            <p14:sldId id="2581"/>
            <p14:sldId id="2582"/>
          </p14:sldIdLst>
        </p14:section>
        <p14:section name="Conclusion" id="{5F520B10-DD43-6941-8E9F-48D0608B61DA}">
          <p14:sldIdLst>
            <p14:sldId id="25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828383"/>
    <a:srgbClr val="005BBB"/>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ED291-80E6-A046-ACDD-28E6527CB6E0}" v="55" dt="2025-03-04T18:37:56.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37"/>
    <p:restoredTop sz="84829"/>
  </p:normalViewPr>
  <p:slideViewPr>
    <p:cSldViewPr snapToGrid="0" snapToObjects="1">
      <p:cViewPr varScale="1">
        <p:scale>
          <a:sx n="114" d="100"/>
          <a:sy n="114" d="100"/>
        </p:scale>
        <p:origin x="192" y="224"/>
      </p:cViewPr>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ata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E89012-6EFF-AD45-81D0-6473BFE57A13}"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5365BE47-4016-1B45-8425-83DBB308BB02}">
      <dgm:prSet/>
      <dgm:spPr/>
      <dgm:t>
        <a:bodyPr/>
        <a:lstStyle/>
        <a:p>
          <a:pPr>
            <a:lnSpc>
              <a:spcPct val="100000"/>
            </a:lnSpc>
            <a:defRPr b="1"/>
          </a:pPr>
          <a:r>
            <a:rPr lang="en-US" dirty="0"/>
            <a:t>Strengthening cybersecurity</a:t>
          </a:r>
        </a:p>
      </dgm:t>
    </dgm:pt>
    <dgm:pt modelId="{5B71457A-8AA8-4D48-95AE-D5104C103724}" type="parTrans" cxnId="{850D835E-1DA5-894A-91CD-FCAE812B1031}">
      <dgm:prSet/>
      <dgm:spPr/>
      <dgm:t>
        <a:bodyPr/>
        <a:lstStyle/>
        <a:p>
          <a:endParaRPr lang="en-US"/>
        </a:p>
      </dgm:t>
    </dgm:pt>
    <dgm:pt modelId="{84137DFD-4105-6148-888A-7B4A31B580BF}" type="sibTrans" cxnId="{850D835E-1DA5-894A-91CD-FCAE812B1031}">
      <dgm:prSet/>
      <dgm:spPr/>
      <dgm:t>
        <a:bodyPr/>
        <a:lstStyle/>
        <a:p>
          <a:pPr>
            <a:lnSpc>
              <a:spcPct val="100000"/>
            </a:lnSpc>
            <a:defRPr b="1"/>
          </a:pPr>
          <a:endParaRPr lang="en-US"/>
        </a:p>
      </dgm:t>
    </dgm:pt>
    <dgm:pt modelId="{C1E0EA3A-7570-1B47-9382-1DE5A9195E6A}">
      <dgm:prSet/>
      <dgm:spPr/>
      <dgm:t>
        <a:bodyPr/>
        <a:lstStyle/>
        <a:p>
          <a:pPr>
            <a:lnSpc>
              <a:spcPct val="100000"/>
            </a:lnSpc>
          </a:pPr>
          <a:r>
            <a:rPr lang="en-US" dirty="0"/>
            <a:t>Achieving CMMC compliance will significantly enhances UB’s cybersecurity measures, reducing vulnerabilities and risks.</a:t>
          </a:r>
        </a:p>
      </dgm:t>
    </dgm:pt>
    <dgm:pt modelId="{D3CEEBB3-05C9-2E4E-909C-E29C6BF7EA90}" type="parTrans" cxnId="{36F45CFE-6A36-724E-9D2F-935D01682BD0}">
      <dgm:prSet/>
      <dgm:spPr/>
      <dgm:t>
        <a:bodyPr/>
        <a:lstStyle/>
        <a:p>
          <a:endParaRPr lang="en-US"/>
        </a:p>
      </dgm:t>
    </dgm:pt>
    <dgm:pt modelId="{BC5D4BAE-56A0-CA40-A127-A13BC7E125DF}" type="sibTrans" cxnId="{36F45CFE-6A36-724E-9D2F-935D01682BD0}">
      <dgm:prSet/>
      <dgm:spPr/>
      <dgm:t>
        <a:bodyPr/>
        <a:lstStyle/>
        <a:p>
          <a:endParaRPr lang="en-US"/>
        </a:p>
      </dgm:t>
    </dgm:pt>
    <dgm:pt modelId="{D6A1BC87-D847-6D41-8866-42C593921D70}">
      <dgm:prSet/>
      <dgm:spPr/>
      <dgm:t>
        <a:bodyPr/>
        <a:lstStyle/>
        <a:p>
          <a:pPr>
            <a:lnSpc>
              <a:spcPct val="100000"/>
            </a:lnSpc>
            <a:defRPr b="1"/>
          </a:pPr>
          <a:r>
            <a:rPr lang="en-US" dirty="0"/>
            <a:t>Securing government contracts</a:t>
          </a:r>
        </a:p>
      </dgm:t>
    </dgm:pt>
    <dgm:pt modelId="{5CB6E9F8-7016-EE43-BCD5-4B8B28D6CB02}" type="parTrans" cxnId="{11E67B3E-FB05-CE4C-B818-F2FD6F7440FF}">
      <dgm:prSet/>
      <dgm:spPr/>
      <dgm:t>
        <a:bodyPr/>
        <a:lstStyle/>
        <a:p>
          <a:endParaRPr lang="en-US"/>
        </a:p>
      </dgm:t>
    </dgm:pt>
    <dgm:pt modelId="{29332D65-2172-BF4C-A72E-FA19FF30DF16}" type="sibTrans" cxnId="{11E67B3E-FB05-CE4C-B818-F2FD6F7440FF}">
      <dgm:prSet/>
      <dgm:spPr/>
      <dgm:t>
        <a:bodyPr/>
        <a:lstStyle/>
        <a:p>
          <a:pPr>
            <a:lnSpc>
              <a:spcPct val="100000"/>
            </a:lnSpc>
            <a:defRPr b="1"/>
          </a:pPr>
          <a:endParaRPr lang="en-US"/>
        </a:p>
      </dgm:t>
    </dgm:pt>
    <dgm:pt modelId="{6DB0A73C-913B-D34A-B96E-F1840E1B4BB9}">
      <dgm:prSet/>
      <dgm:spPr/>
      <dgm:t>
        <a:bodyPr/>
        <a:lstStyle/>
        <a:p>
          <a:pPr>
            <a:lnSpc>
              <a:spcPct val="100000"/>
            </a:lnSpc>
          </a:pPr>
          <a:r>
            <a:rPr lang="en-US" dirty="0"/>
            <a:t>Compliance with CMMC will position UB favorably to win government contracts, increasing university research opportunities.</a:t>
          </a:r>
        </a:p>
      </dgm:t>
    </dgm:pt>
    <dgm:pt modelId="{27BF978F-E9BA-1A47-96EF-57EB0954A86C}" type="parTrans" cxnId="{EE25FD12-9ADA-A343-94D1-1D75F2BC741B}">
      <dgm:prSet/>
      <dgm:spPr/>
      <dgm:t>
        <a:bodyPr/>
        <a:lstStyle/>
        <a:p>
          <a:endParaRPr lang="en-US"/>
        </a:p>
      </dgm:t>
    </dgm:pt>
    <dgm:pt modelId="{FDAE352D-08DC-B240-AA42-89F73BA2E77F}" type="sibTrans" cxnId="{EE25FD12-9ADA-A343-94D1-1D75F2BC741B}">
      <dgm:prSet/>
      <dgm:spPr/>
      <dgm:t>
        <a:bodyPr/>
        <a:lstStyle/>
        <a:p>
          <a:endParaRPr lang="en-US"/>
        </a:p>
      </dgm:t>
    </dgm:pt>
    <dgm:pt modelId="{2F02FC59-4422-144A-A9BE-68710E4F251B}">
      <dgm:prSet/>
      <dgm:spPr/>
      <dgm:t>
        <a:bodyPr/>
        <a:lstStyle/>
        <a:p>
          <a:pPr>
            <a:lnSpc>
              <a:spcPct val="100000"/>
            </a:lnSpc>
            <a:defRPr b="1"/>
          </a:pPr>
          <a:r>
            <a:rPr lang="en-US" dirty="0"/>
            <a:t>Mitigating risks</a:t>
          </a:r>
        </a:p>
      </dgm:t>
    </dgm:pt>
    <dgm:pt modelId="{8E649852-EC1B-0041-A879-CE06CDA50B3E}" type="parTrans" cxnId="{86D56A03-5CD9-0D4B-9A8E-161E1DCD58C2}">
      <dgm:prSet/>
      <dgm:spPr/>
      <dgm:t>
        <a:bodyPr/>
        <a:lstStyle/>
        <a:p>
          <a:endParaRPr lang="en-US"/>
        </a:p>
      </dgm:t>
    </dgm:pt>
    <dgm:pt modelId="{554AB1C2-865F-5C40-A461-DDEB5C721B90}" type="sibTrans" cxnId="{86D56A03-5CD9-0D4B-9A8E-161E1DCD58C2}">
      <dgm:prSet/>
      <dgm:spPr/>
      <dgm:t>
        <a:bodyPr/>
        <a:lstStyle/>
        <a:p>
          <a:endParaRPr lang="en-US"/>
        </a:p>
      </dgm:t>
    </dgm:pt>
    <dgm:pt modelId="{7514FFE4-22F8-C14E-938B-F10618A73472}">
      <dgm:prSet/>
      <dgm:spPr/>
      <dgm:t>
        <a:bodyPr/>
        <a:lstStyle/>
        <a:p>
          <a:pPr>
            <a:lnSpc>
              <a:spcPct val="100000"/>
            </a:lnSpc>
          </a:pPr>
          <a:r>
            <a:rPr lang="en-US" dirty="0"/>
            <a:t>CMMC compliance helps mitigate risks associated with sensitive data handling, ensuring data protection and privacy.</a:t>
          </a:r>
        </a:p>
      </dgm:t>
    </dgm:pt>
    <dgm:pt modelId="{F036E23B-B834-1440-A1D6-BDD529A69699}" type="parTrans" cxnId="{496C7572-7005-D442-A88F-9CAF753D3F2B}">
      <dgm:prSet/>
      <dgm:spPr/>
      <dgm:t>
        <a:bodyPr/>
        <a:lstStyle/>
        <a:p>
          <a:endParaRPr lang="en-US"/>
        </a:p>
      </dgm:t>
    </dgm:pt>
    <dgm:pt modelId="{668BB638-06A9-1942-AE20-8DB928A1E9DA}" type="sibTrans" cxnId="{496C7572-7005-D442-A88F-9CAF753D3F2B}">
      <dgm:prSet/>
      <dgm:spPr/>
      <dgm:t>
        <a:bodyPr/>
        <a:lstStyle/>
        <a:p>
          <a:endParaRPr lang="en-US"/>
        </a:p>
      </dgm:t>
    </dgm:pt>
    <dgm:pt modelId="{84E2CA79-334A-455A-BC80-CB899C338DAB}" type="pres">
      <dgm:prSet presAssocID="{38E89012-6EFF-AD45-81D0-6473BFE57A13}" presName="Root" presStyleCnt="0">
        <dgm:presLayoutVars>
          <dgm:dir/>
          <dgm:resizeHandles val="exact"/>
        </dgm:presLayoutVars>
      </dgm:prSet>
      <dgm:spPr/>
    </dgm:pt>
    <dgm:pt modelId="{97670855-33D0-4BA9-9886-888F7B6E98E9}" type="pres">
      <dgm:prSet presAssocID="{5365BE47-4016-1B45-8425-83DBB308BB02}" presName="Composite" presStyleCnt="0"/>
      <dgm:spPr/>
    </dgm:pt>
    <dgm:pt modelId="{AEA983D6-4BDF-4015-B872-C907025C0435}" type="pres">
      <dgm:prSet presAssocID="{5365BE47-4016-1B45-8425-83DBB308BB02}"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6697" r="18306" b="3"/>
          <a:stretch/>
        </a:blipFill>
      </dgm:spPr>
      <dgm:extLst>
        <a:ext uri="{E40237B7-FDA0-4F09-8148-C483321AD2D9}">
          <dgm14:cNvPr xmlns:dgm14="http://schemas.microsoft.com/office/drawing/2010/diagram" id="0" name="" descr="Shields Secure on digital screen"/>
        </a:ext>
      </dgm:extLst>
    </dgm:pt>
    <dgm:pt modelId="{BCBB3BA3-438E-4F2D-B239-2708462BDC50}" type="pres">
      <dgm:prSet presAssocID="{5365BE47-4016-1B45-8425-83DBB308BB02}" presName="Subtitle" presStyleLbl="revTx" presStyleIdx="0" presStyleCnt="6">
        <dgm:presLayoutVars>
          <dgm:chMax val="0"/>
          <dgm:bulletEnabled/>
        </dgm:presLayoutVars>
      </dgm:prSet>
      <dgm:spPr/>
    </dgm:pt>
    <dgm:pt modelId="{B7979FC2-695D-48F6-A159-6D0DD1ECC6B4}" type="pres">
      <dgm:prSet presAssocID="{5365BE47-4016-1B45-8425-83DBB308BB02}" presName="Description" presStyleLbl="revTx" presStyleIdx="1" presStyleCnt="6">
        <dgm:presLayoutVars>
          <dgm:bulletEnabled/>
        </dgm:presLayoutVars>
      </dgm:prSet>
      <dgm:spPr/>
    </dgm:pt>
    <dgm:pt modelId="{918C4EF8-922D-48B4-B81E-2ABF38A0205E}" type="pres">
      <dgm:prSet presAssocID="{84137DFD-4105-6148-888A-7B4A31B580BF}" presName="sibTrans" presStyleLbl="sibTrans2D1" presStyleIdx="0" presStyleCnt="0"/>
      <dgm:spPr/>
    </dgm:pt>
    <dgm:pt modelId="{682AB3BA-7B52-4194-8197-0B38C2C57C3E}" type="pres">
      <dgm:prSet presAssocID="{D6A1BC87-D847-6D41-8866-42C593921D70}" presName="Composite" presStyleCnt="0"/>
      <dgm:spPr/>
    </dgm:pt>
    <dgm:pt modelId="{99D56452-F6E3-4A26-B552-0AC865761645}" type="pres">
      <dgm:prSet presAssocID="{D6A1BC87-D847-6D41-8866-42C593921D70}"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7244" r="16007" b="1"/>
          <a:stretch/>
        </a:blipFill>
      </dgm:spPr>
      <dgm:extLst>
        <a:ext uri="{E40237B7-FDA0-4F09-8148-C483321AD2D9}">
          <dgm14:cNvPr xmlns:dgm14="http://schemas.microsoft.com/office/drawing/2010/diagram" id="0" name="" descr="A young businessman is tearing contract agreement."/>
        </a:ext>
      </dgm:extLst>
    </dgm:pt>
    <dgm:pt modelId="{69EA2A0A-DB41-474E-8D59-CA8CAA94B0D5}" type="pres">
      <dgm:prSet presAssocID="{D6A1BC87-D847-6D41-8866-42C593921D70}" presName="Subtitle" presStyleLbl="revTx" presStyleIdx="2" presStyleCnt="6">
        <dgm:presLayoutVars>
          <dgm:chMax val="0"/>
          <dgm:bulletEnabled/>
        </dgm:presLayoutVars>
      </dgm:prSet>
      <dgm:spPr/>
    </dgm:pt>
    <dgm:pt modelId="{C31C0962-8299-42EC-95FE-AAD577686BA1}" type="pres">
      <dgm:prSet presAssocID="{D6A1BC87-D847-6D41-8866-42C593921D70}" presName="Description" presStyleLbl="revTx" presStyleIdx="3" presStyleCnt="6">
        <dgm:presLayoutVars>
          <dgm:bulletEnabled/>
        </dgm:presLayoutVars>
      </dgm:prSet>
      <dgm:spPr/>
    </dgm:pt>
    <dgm:pt modelId="{A3D81AB8-A013-405D-A963-5B46520AC887}" type="pres">
      <dgm:prSet presAssocID="{29332D65-2172-BF4C-A72E-FA19FF30DF16}" presName="sibTrans" presStyleLbl="sibTrans2D1" presStyleIdx="0" presStyleCnt="0"/>
      <dgm:spPr/>
    </dgm:pt>
    <dgm:pt modelId="{FDF1022F-C6A8-473D-90F3-64367E992C6A}" type="pres">
      <dgm:prSet presAssocID="{2F02FC59-4422-144A-A9BE-68710E4F251B}" presName="Composite" presStyleCnt="0"/>
      <dgm:spPr/>
    </dgm:pt>
    <dgm:pt modelId="{6E4C7BB4-C2D1-4E60-881F-8E47F757B235}" type="pres">
      <dgm:prSet presAssocID="{2F02FC59-4422-144A-A9BE-68710E4F251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3090" r="10160" b="1"/>
          <a:stretch/>
        </a:blipFill>
      </dgm:spPr>
      <dgm:extLst>
        <a:ext uri="{E40237B7-FDA0-4F09-8148-C483321AD2D9}">
          <dgm14:cNvPr xmlns:dgm14="http://schemas.microsoft.com/office/drawing/2010/diagram" id="0" name="" descr="Caliper measures the word Risk built of wooden cubes"/>
        </a:ext>
      </dgm:extLst>
    </dgm:pt>
    <dgm:pt modelId="{6F38CF07-B42B-4C47-8B80-D1D9EF049E88}" type="pres">
      <dgm:prSet presAssocID="{2F02FC59-4422-144A-A9BE-68710E4F251B}" presName="Subtitle" presStyleLbl="revTx" presStyleIdx="4" presStyleCnt="6">
        <dgm:presLayoutVars>
          <dgm:chMax val="0"/>
          <dgm:bulletEnabled/>
        </dgm:presLayoutVars>
      </dgm:prSet>
      <dgm:spPr/>
    </dgm:pt>
    <dgm:pt modelId="{EBD9DDD7-B4FA-4C18-9086-FEBFF4A4D9C1}" type="pres">
      <dgm:prSet presAssocID="{2F02FC59-4422-144A-A9BE-68710E4F251B}" presName="Description" presStyleLbl="revTx" presStyleIdx="5" presStyleCnt="6">
        <dgm:presLayoutVars>
          <dgm:bulletEnabled/>
        </dgm:presLayoutVars>
      </dgm:prSet>
      <dgm:spPr/>
    </dgm:pt>
  </dgm:ptLst>
  <dgm:cxnLst>
    <dgm:cxn modelId="{86D56A03-5CD9-0D4B-9A8E-161E1DCD58C2}" srcId="{38E89012-6EFF-AD45-81D0-6473BFE57A13}" destId="{2F02FC59-4422-144A-A9BE-68710E4F251B}" srcOrd="2" destOrd="0" parTransId="{8E649852-EC1B-0041-A879-CE06CDA50B3E}" sibTransId="{554AB1C2-865F-5C40-A461-DDEB5C721B90}"/>
    <dgm:cxn modelId="{5730EA0A-775A-5B42-8D31-FCD40DE4783B}" type="presOf" srcId="{6DB0A73C-913B-D34A-B96E-F1840E1B4BB9}" destId="{C31C0962-8299-42EC-95FE-AAD577686BA1}" srcOrd="0" destOrd="0" presId="urn:microsoft.com/office/officeart/2024/3/layout/verticalVisualTextBlock1"/>
    <dgm:cxn modelId="{EE25FD12-9ADA-A343-94D1-1D75F2BC741B}" srcId="{D6A1BC87-D847-6D41-8866-42C593921D70}" destId="{6DB0A73C-913B-D34A-B96E-F1840E1B4BB9}" srcOrd="0" destOrd="0" parTransId="{27BF978F-E9BA-1A47-96EF-57EB0954A86C}" sibTransId="{FDAE352D-08DC-B240-AA42-89F73BA2E77F}"/>
    <dgm:cxn modelId="{C266EC2B-7518-4F4A-A4E0-9C3D651FCB56}" type="presOf" srcId="{2F02FC59-4422-144A-A9BE-68710E4F251B}" destId="{6F38CF07-B42B-4C47-8B80-D1D9EF049E88}" srcOrd="0" destOrd="0" presId="urn:microsoft.com/office/officeart/2024/3/layout/verticalVisualTextBlock1"/>
    <dgm:cxn modelId="{11E67B3E-FB05-CE4C-B818-F2FD6F7440FF}" srcId="{38E89012-6EFF-AD45-81D0-6473BFE57A13}" destId="{D6A1BC87-D847-6D41-8866-42C593921D70}" srcOrd="1" destOrd="0" parTransId="{5CB6E9F8-7016-EE43-BCD5-4B8B28D6CB02}" sibTransId="{29332D65-2172-BF4C-A72E-FA19FF30DF16}"/>
    <dgm:cxn modelId="{44C9604C-8BEC-4645-A3C1-C240ACD3FC41}" type="presOf" srcId="{5365BE47-4016-1B45-8425-83DBB308BB02}" destId="{BCBB3BA3-438E-4F2D-B239-2708462BDC50}" srcOrd="0" destOrd="0" presId="urn:microsoft.com/office/officeart/2024/3/layout/verticalVisualTextBlock1"/>
    <dgm:cxn modelId="{AC9A4D5B-0222-144B-B311-CF81E636DB79}" type="presOf" srcId="{C1E0EA3A-7570-1B47-9382-1DE5A9195E6A}" destId="{B7979FC2-695D-48F6-A159-6D0DD1ECC6B4}" srcOrd="0" destOrd="0" presId="urn:microsoft.com/office/officeart/2024/3/layout/verticalVisualTextBlock1"/>
    <dgm:cxn modelId="{850D835E-1DA5-894A-91CD-FCAE812B1031}" srcId="{38E89012-6EFF-AD45-81D0-6473BFE57A13}" destId="{5365BE47-4016-1B45-8425-83DBB308BB02}" srcOrd="0" destOrd="0" parTransId="{5B71457A-8AA8-4D48-95AE-D5104C103724}" sibTransId="{84137DFD-4105-6148-888A-7B4A31B580BF}"/>
    <dgm:cxn modelId="{496C7572-7005-D442-A88F-9CAF753D3F2B}" srcId="{2F02FC59-4422-144A-A9BE-68710E4F251B}" destId="{7514FFE4-22F8-C14E-938B-F10618A73472}" srcOrd="0" destOrd="0" parTransId="{F036E23B-B834-1440-A1D6-BDD529A69699}" sibTransId="{668BB638-06A9-1942-AE20-8DB928A1E9DA}"/>
    <dgm:cxn modelId="{64F50A75-9900-5345-9E4D-7FB1897E1B72}" type="presOf" srcId="{7514FFE4-22F8-C14E-938B-F10618A73472}" destId="{EBD9DDD7-B4FA-4C18-9086-FEBFF4A4D9C1}" srcOrd="0" destOrd="0" presId="urn:microsoft.com/office/officeart/2024/3/layout/verticalVisualTextBlock1"/>
    <dgm:cxn modelId="{3630487F-30BA-0244-9769-B39CB0EF643C}" type="presOf" srcId="{84137DFD-4105-6148-888A-7B4A31B580BF}" destId="{918C4EF8-922D-48B4-B81E-2ABF38A0205E}" srcOrd="0" destOrd="0" presId="urn:microsoft.com/office/officeart/2024/3/layout/verticalVisualTextBlock1"/>
    <dgm:cxn modelId="{10478985-1E65-B246-B937-56C3082C773E}" type="presOf" srcId="{29332D65-2172-BF4C-A72E-FA19FF30DF16}" destId="{A3D81AB8-A013-405D-A963-5B46520AC887}" srcOrd="0" destOrd="0" presId="urn:microsoft.com/office/officeart/2024/3/layout/verticalVisualTextBlock1"/>
    <dgm:cxn modelId="{AC371F89-A631-8B4E-99A1-09DB46D83010}" type="presOf" srcId="{38E89012-6EFF-AD45-81D0-6473BFE57A13}" destId="{84E2CA79-334A-455A-BC80-CB899C338DAB}" srcOrd="0" destOrd="0" presId="urn:microsoft.com/office/officeart/2024/3/layout/verticalVisualTextBlock1"/>
    <dgm:cxn modelId="{98AA6BAA-48A7-D44D-BE34-A3D6BB515824}" type="presOf" srcId="{D6A1BC87-D847-6D41-8866-42C593921D70}" destId="{69EA2A0A-DB41-474E-8D59-CA8CAA94B0D5}" srcOrd="0" destOrd="0" presId="urn:microsoft.com/office/officeart/2024/3/layout/verticalVisualTextBlock1"/>
    <dgm:cxn modelId="{36F45CFE-6A36-724E-9D2F-935D01682BD0}" srcId="{5365BE47-4016-1B45-8425-83DBB308BB02}" destId="{C1E0EA3A-7570-1B47-9382-1DE5A9195E6A}" srcOrd="0" destOrd="0" parTransId="{D3CEEBB3-05C9-2E4E-909C-E29C6BF7EA90}" sibTransId="{BC5D4BAE-56A0-CA40-A127-A13BC7E125DF}"/>
    <dgm:cxn modelId="{1FB85ACB-957B-9048-9D6B-7B7FD91D7268}" type="presParOf" srcId="{84E2CA79-334A-455A-BC80-CB899C338DAB}" destId="{97670855-33D0-4BA9-9886-888F7B6E98E9}" srcOrd="0" destOrd="0" presId="urn:microsoft.com/office/officeart/2024/3/layout/verticalVisualTextBlock1"/>
    <dgm:cxn modelId="{31269D22-6FF7-0946-8582-43C57BC72001}" type="presParOf" srcId="{97670855-33D0-4BA9-9886-888F7B6E98E9}" destId="{AEA983D6-4BDF-4015-B872-C907025C0435}" srcOrd="0" destOrd="0" presId="urn:microsoft.com/office/officeart/2024/3/layout/verticalVisualTextBlock1"/>
    <dgm:cxn modelId="{4D061EAC-D42A-4943-B703-E83A745EA4C0}" type="presParOf" srcId="{97670855-33D0-4BA9-9886-888F7B6E98E9}" destId="{BCBB3BA3-438E-4F2D-B239-2708462BDC50}" srcOrd="1" destOrd="0" presId="urn:microsoft.com/office/officeart/2024/3/layout/verticalVisualTextBlock1"/>
    <dgm:cxn modelId="{8ED1ECCA-8263-8B48-9D84-B7D6398D708D}" type="presParOf" srcId="{97670855-33D0-4BA9-9886-888F7B6E98E9}" destId="{B7979FC2-695D-48F6-A159-6D0DD1ECC6B4}" srcOrd="2" destOrd="0" presId="urn:microsoft.com/office/officeart/2024/3/layout/verticalVisualTextBlock1"/>
    <dgm:cxn modelId="{2FA704D6-C287-0C4B-A814-1BBDEA598C6D}" type="presParOf" srcId="{84E2CA79-334A-455A-BC80-CB899C338DAB}" destId="{918C4EF8-922D-48B4-B81E-2ABF38A0205E}" srcOrd="1" destOrd="0" presId="urn:microsoft.com/office/officeart/2024/3/layout/verticalVisualTextBlock1"/>
    <dgm:cxn modelId="{E6FAFDD0-E6C1-B245-8F4B-F063E62114FF}" type="presParOf" srcId="{84E2CA79-334A-455A-BC80-CB899C338DAB}" destId="{682AB3BA-7B52-4194-8197-0B38C2C57C3E}" srcOrd="2" destOrd="0" presId="urn:microsoft.com/office/officeart/2024/3/layout/verticalVisualTextBlock1"/>
    <dgm:cxn modelId="{8AF6AD9C-9893-7D4C-90A6-69711E12D362}" type="presParOf" srcId="{682AB3BA-7B52-4194-8197-0B38C2C57C3E}" destId="{99D56452-F6E3-4A26-B552-0AC865761645}" srcOrd="0" destOrd="0" presId="urn:microsoft.com/office/officeart/2024/3/layout/verticalVisualTextBlock1"/>
    <dgm:cxn modelId="{08795653-CBF4-1948-BE07-623A05F36368}" type="presParOf" srcId="{682AB3BA-7B52-4194-8197-0B38C2C57C3E}" destId="{69EA2A0A-DB41-474E-8D59-CA8CAA94B0D5}" srcOrd="1" destOrd="0" presId="urn:microsoft.com/office/officeart/2024/3/layout/verticalVisualTextBlock1"/>
    <dgm:cxn modelId="{7CB25F6B-3822-8F42-80BC-B8CF4481F1A0}" type="presParOf" srcId="{682AB3BA-7B52-4194-8197-0B38C2C57C3E}" destId="{C31C0962-8299-42EC-95FE-AAD577686BA1}" srcOrd="2" destOrd="0" presId="urn:microsoft.com/office/officeart/2024/3/layout/verticalVisualTextBlock1"/>
    <dgm:cxn modelId="{A4E0B454-CF00-D746-A50C-AD71AC6562F1}" type="presParOf" srcId="{84E2CA79-334A-455A-BC80-CB899C338DAB}" destId="{A3D81AB8-A013-405D-A963-5B46520AC887}" srcOrd="3" destOrd="0" presId="urn:microsoft.com/office/officeart/2024/3/layout/verticalVisualTextBlock1"/>
    <dgm:cxn modelId="{B08B83D2-500E-6D4A-A7F3-23EFAF1AEE2E}" type="presParOf" srcId="{84E2CA79-334A-455A-BC80-CB899C338DAB}" destId="{FDF1022F-C6A8-473D-90F3-64367E992C6A}" srcOrd="4" destOrd="0" presId="urn:microsoft.com/office/officeart/2024/3/layout/verticalVisualTextBlock1"/>
    <dgm:cxn modelId="{7084566D-6562-B44C-9A91-EAD7FA137176}" type="presParOf" srcId="{FDF1022F-C6A8-473D-90F3-64367E992C6A}" destId="{6E4C7BB4-C2D1-4E60-881F-8E47F757B235}" srcOrd="0" destOrd="0" presId="urn:microsoft.com/office/officeart/2024/3/layout/verticalVisualTextBlock1"/>
    <dgm:cxn modelId="{BB883D05-ADC7-B448-B4D7-C1725FA75A45}" type="presParOf" srcId="{FDF1022F-C6A8-473D-90F3-64367E992C6A}" destId="{6F38CF07-B42B-4C47-8B80-D1D9EF049E88}" srcOrd="1" destOrd="0" presId="urn:microsoft.com/office/officeart/2024/3/layout/verticalVisualTextBlock1"/>
    <dgm:cxn modelId="{80477CF2-514F-C541-A7A4-558EE9F23DC5}" type="presParOf" srcId="{FDF1022F-C6A8-473D-90F3-64367E992C6A}" destId="{EBD9DDD7-B4FA-4C18-9086-FEBFF4A4D9C1}"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CAB3F-351D-F64E-B39A-F0ECAD6CB5B6}"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515AD9AC-B60F-9C49-8309-DC3EEF6C74EE}">
      <dgm:prSet/>
      <dgm:spPr/>
      <dgm:t>
        <a:bodyPr/>
        <a:lstStyle/>
        <a:p>
          <a:pPr>
            <a:lnSpc>
              <a:spcPct val="100000"/>
            </a:lnSpc>
            <a:defRPr b="1"/>
          </a:pPr>
          <a:r>
            <a:rPr lang="en-US" dirty="0"/>
            <a:t>Cybersecurity policy review</a:t>
          </a:r>
        </a:p>
      </dgm:t>
    </dgm:pt>
    <dgm:pt modelId="{85B81636-1AB0-1240-AA5E-A6DBA810DD4C}" type="parTrans" cxnId="{250C0CBD-764D-9349-8F4E-1AE7226962D2}">
      <dgm:prSet/>
      <dgm:spPr/>
      <dgm:t>
        <a:bodyPr/>
        <a:lstStyle/>
        <a:p>
          <a:endParaRPr lang="en-US"/>
        </a:p>
      </dgm:t>
    </dgm:pt>
    <dgm:pt modelId="{2D9A1570-FD2F-EB48-AFD5-10899AFA3050}" type="sibTrans" cxnId="{250C0CBD-764D-9349-8F4E-1AE7226962D2}">
      <dgm:prSet/>
      <dgm:spPr/>
      <dgm:t>
        <a:bodyPr/>
        <a:lstStyle/>
        <a:p>
          <a:pPr>
            <a:lnSpc>
              <a:spcPct val="100000"/>
            </a:lnSpc>
            <a:defRPr b="1"/>
          </a:pPr>
          <a:endParaRPr lang="en-US"/>
        </a:p>
      </dgm:t>
    </dgm:pt>
    <dgm:pt modelId="{A21C7A4B-0B77-8E40-8BD6-91FCF3E5C252}">
      <dgm:prSet/>
      <dgm:spPr/>
      <dgm:t>
        <a:bodyPr/>
        <a:lstStyle/>
        <a:p>
          <a:pPr>
            <a:lnSpc>
              <a:spcPct val="100000"/>
            </a:lnSpc>
          </a:pPr>
          <a:r>
            <a:rPr lang="en-US" dirty="0"/>
            <a:t>A comprehensive review of existing cybersecurity policies ensures that the university meets CMMC certification standards.</a:t>
          </a:r>
        </a:p>
      </dgm:t>
    </dgm:pt>
    <dgm:pt modelId="{33846A70-3E35-E148-B622-BE9631B3065E}" type="parTrans" cxnId="{C75653D2-54C9-194D-8071-08A39A54D3DD}">
      <dgm:prSet/>
      <dgm:spPr/>
      <dgm:t>
        <a:bodyPr/>
        <a:lstStyle/>
        <a:p>
          <a:endParaRPr lang="en-US"/>
        </a:p>
      </dgm:t>
    </dgm:pt>
    <dgm:pt modelId="{244FFAD0-0C13-C748-BD5E-7FE7D7ED2D85}" type="sibTrans" cxnId="{C75653D2-54C9-194D-8071-08A39A54D3DD}">
      <dgm:prSet/>
      <dgm:spPr/>
      <dgm:t>
        <a:bodyPr/>
        <a:lstStyle/>
        <a:p>
          <a:endParaRPr lang="en-US"/>
        </a:p>
      </dgm:t>
    </dgm:pt>
    <dgm:pt modelId="{78D95388-18F4-6843-B528-A0E56026A752}">
      <dgm:prSet/>
      <dgm:spPr/>
      <dgm:t>
        <a:bodyPr/>
        <a:lstStyle/>
        <a:p>
          <a:pPr>
            <a:lnSpc>
              <a:spcPct val="100000"/>
            </a:lnSpc>
            <a:defRPr b="1"/>
          </a:pPr>
          <a:r>
            <a:rPr lang="en-US" dirty="0"/>
            <a:t>Assessment of practices</a:t>
          </a:r>
        </a:p>
      </dgm:t>
    </dgm:pt>
    <dgm:pt modelId="{075A4274-FD88-1E49-A609-F532763C4D42}" type="parTrans" cxnId="{7D8D98F1-2B85-6A49-8FA3-AA99B8649B9E}">
      <dgm:prSet/>
      <dgm:spPr/>
      <dgm:t>
        <a:bodyPr/>
        <a:lstStyle/>
        <a:p>
          <a:endParaRPr lang="en-US"/>
        </a:p>
      </dgm:t>
    </dgm:pt>
    <dgm:pt modelId="{E272AD2A-6C18-3A43-9863-E6451B2C940F}" type="sibTrans" cxnId="{7D8D98F1-2B85-6A49-8FA3-AA99B8649B9E}">
      <dgm:prSet/>
      <dgm:spPr/>
      <dgm:t>
        <a:bodyPr/>
        <a:lstStyle/>
        <a:p>
          <a:pPr>
            <a:lnSpc>
              <a:spcPct val="100000"/>
            </a:lnSpc>
            <a:defRPr b="1"/>
          </a:pPr>
          <a:endParaRPr lang="en-US"/>
        </a:p>
      </dgm:t>
    </dgm:pt>
    <dgm:pt modelId="{9BC38710-DC29-6E40-8AC3-FCA3B4AA6BA0}">
      <dgm:prSet/>
      <dgm:spPr/>
      <dgm:t>
        <a:bodyPr/>
        <a:lstStyle/>
        <a:p>
          <a:pPr>
            <a:lnSpc>
              <a:spcPct val="100000"/>
            </a:lnSpc>
          </a:pPr>
          <a:r>
            <a:rPr lang="en-US" dirty="0"/>
            <a:t>Analyzing current cybersecurity practices helps identify gaps and areas needing improvement for compliance.</a:t>
          </a:r>
        </a:p>
      </dgm:t>
    </dgm:pt>
    <dgm:pt modelId="{A3417309-1A69-4348-8587-82062F2E4DDC}" type="parTrans" cxnId="{8354393C-A95C-B245-90A6-C22E346AE802}">
      <dgm:prSet/>
      <dgm:spPr/>
      <dgm:t>
        <a:bodyPr/>
        <a:lstStyle/>
        <a:p>
          <a:endParaRPr lang="en-US"/>
        </a:p>
      </dgm:t>
    </dgm:pt>
    <dgm:pt modelId="{0D62B1EE-BB23-BA41-A57A-CE8BB9774E11}" type="sibTrans" cxnId="{8354393C-A95C-B245-90A6-C22E346AE802}">
      <dgm:prSet/>
      <dgm:spPr/>
      <dgm:t>
        <a:bodyPr/>
        <a:lstStyle/>
        <a:p>
          <a:endParaRPr lang="en-US"/>
        </a:p>
      </dgm:t>
    </dgm:pt>
    <dgm:pt modelId="{52D632C1-55B5-CC44-9937-C21292BC5A13}">
      <dgm:prSet/>
      <dgm:spPr/>
      <dgm:t>
        <a:bodyPr/>
        <a:lstStyle/>
        <a:p>
          <a:pPr>
            <a:lnSpc>
              <a:spcPct val="100000"/>
            </a:lnSpc>
            <a:defRPr b="1"/>
          </a:pPr>
          <a:r>
            <a:rPr lang="en-US" dirty="0"/>
            <a:t>Technology evaluation</a:t>
          </a:r>
        </a:p>
      </dgm:t>
    </dgm:pt>
    <dgm:pt modelId="{7B591ACA-2640-9A4C-BB5F-4C4961CFCF25}" type="parTrans" cxnId="{7B40B22C-215D-4241-8D84-D3D1BED98797}">
      <dgm:prSet/>
      <dgm:spPr/>
      <dgm:t>
        <a:bodyPr/>
        <a:lstStyle/>
        <a:p>
          <a:endParaRPr lang="en-US"/>
        </a:p>
      </dgm:t>
    </dgm:pt>
    <dgm:pt modelId="{51C3444F-CB5B-B445-8192-C9969F434D78}" type="sibTrans" cxnId="{7B40B22C-215D-4241-8D84-D3D1BED98797}">
      <dgm:prSet/>
      <dgm:spPr/>
      <dgm:t>
        <a:bodyPr/>
        <a:lstStyle/>
        <a:p>
          <a:endParaRPr lang="en-US"/>
        </a:p>
      </dgm:t>
    </dgm:pt>
    <dgm:pt modelId="{EFED18B1-575D-244D-A7C1-4652A3188203}">
      <dgm:prSet/>
      <dgm:spPr/>
      <dgm:t>
        <a:bodyPr/>
        <a:lstStyle/>
        <a:p>
          <a:pPr>
            <a:lnSpc>
              <a:spcPct val="100000"/>
            </a:lnSpc>
          </a:pPr>
          <a:r>
            <a:rPr lang="en-US"/>
            <a:t>Reviewing technologies in use allows for understanding their effectiveness and alignment with CMMC requirements.</a:t>
          </a:r>
        </a:p>
      </dgm:t>
    </dgm:pt>
    <dgm:pt modelId="{3AD6AC35-D70E-064C-812E-974BC601B183}" type="parTrans" cxnId="{A3B2D6DF-9FF7-7547-BAD0-BF65190AC8EB}">
      <dgm:prSet/>
      <dgm:spPr/>
      <dgm:t>
        <a:bodyPr/>
        <a:lstStyle/>
        <a:p>
          <a:endParaRPr lang="en-US"/>
        </a:p>
      </dgm:t>
    </dgm:pt>
    <dgm:pt modelId="{D8627532-FE84-2548-8363-319725562653}" type="sibTrans" cxnId="{A3B2D6DF-9FF7-7547-BAD0-BF65190AC8EB}">
      <dgm:prSet/>
      <dgm:spPr/>
      <dgm:t>
        <a:bodyPr/>
        <a:lstStyle/>
        <a:p>
          <a:endParaRPr lang="en-US"/>
        </a:p>
      </dgm:t>
    </dgm:pt>
    <dgm:pt modelId="{BBCC7517-1560-4DEB-AF59-56B8873D9B36}" type="pres">
      <dgm:prSet presAssocID="{8EACAB3F-351D-F64E-B39A-F0ECAD6CB5B6}" presName="Root" presStyleCnt="0">
        <dgm:presLayoutVars>
          <dgm:dir/>
          <dgm:resizeHandles val="exact"/>
        </dgm:presLayoutVars>
      </dgm:prSet>
      <dgm:spPr/>
    </dgm:pt>
    <dgm:pt modelId="{B883BA3F-04BD-411A-934F-21967BC3C79F}" type="pres">
      <dgm:prSet presAssocID="{515AD9AC-B60F-9C49-8309-DC3EEF6C74EE}" presName="Composite" presStyleCnt="0"/>
      <dgm:spPr/>
    </dgm:pt>
    <dgm:pt modelId="{95849FFA-58C1-4EEB-B9E8-D2F0700218DF}" type="pres">
      <dgm:prSet presAssocID="{515AD9AC-B60F-9C49-8309-DC3EEF6C74EE}"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1161" r="25341" b="3"/>
          <a:stretch/>
        </a:blipFill>
      </dgm:spPr>
      <dgm:extLst>
        <a:ext uri="{E40237B7-FDA0-4F09-8148-C483321AD2D9}">
          <dgm14:cNvPr xmlns:dgm14="http://schemas.microsoft.com/office/drawing/2010/diagram" id="0" name="" descr="shot of paper with word crypto currency torn"/>
        </a:ext>
      </dgm:extLst>
    </dgm:pt>
    <dgm:pt modelId="{9CFD73DD-1CA9-4C0B-B1DB-0129735753D5}" type="pres">
      <dgm:prSet presAssocID="{515AD9AC-B60F-9C49-8309-DC3EEF6C74EE}" presName="Subtitle" presStyleLbl="revTx" presStyleIdx="0" presStyleCnt="6">
        <dgm:presLayoutVars>
          <dgm:chMax val="0"/>
          <dgm:bulletEnabled/>
        </dgm:presLayoutVars>
      </dgm:prSet>
      <dgm:spPr/>
    </dgm:pt>
    <dgm:pt modelId="{5841C77F-CECE-4F07-88B6-EE5C2242BB02}" type="pres">
      <dgm:prSet presAssocID="{515AD9AC-B60F-9C49-8309-DC3EEF6C74EE}" presName="Description" presStyleLbl="revTx" presStyleIdx="1" presStyleCnt="6">
        <dgm:presLayoutVars>
          <dgm:bulletEnabled/>
        </dgm:presLayoutVars>
      </dgm:prSet>
      <dgm:spPr/>
    </dgm:pt>
    <dgm:pt modelId="{E1947B75-86E3-4B9F-9864-85DB255B50B6}" type="pres">
      <dgm:prSet presAssocID="{2D9A1570-FD2F-EB48-AFD5-10899AFA3050}" presName="sibTrans" presStyleLbl="sibTrans2D1" presStyleIdx="0" presStyleCnt="0"/>
      <dgm:spPr/>
    </dgm:pt>
    <dgm:pt modelId="{C9231A82-2C4F-4185-9E9F-214BE73D9268}" type="pres">
      <dgm:prSet presAssocID="{78D95388-18F4-6843-B528-A0E56026A752}" presName="Composite" presStyleCnt="0"/>
      <dgm:spPr/>
    </dgm:pt>
    <dgm:pt modelId="{8899F4E8-081C-47C4-A34A-6BC47CB8AC37}" type="pres">
      <dgm:prSet presAssocID="{78D95388-18F4-6843-B528-A0E56026A752}"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7888" r="15362" b="1"/>
          <a:stretch/>
        </a:blipFill>
      </dgm:spPr>
      <dgm:extLst>
        <a:ext uri="{E40237B7-FDA0-4F09-8148-C483321AD2D9}">
          <dgm14:cNvPr xmlns:dgm14="http://schemas.microsoft.com/office/drawing/2010/diagram" id="0" name="" descr="Shot of a group of programmers working together on a computer code at night"/>
        </a:ext>
      </dgm:extLst>
    </dgm:pt>
    <dgm:pt modelId="{A2F274DB-FCDF-4F60-8D6D-AB2848FEF333}" type="pres">
      <dgm:prSet presAssocID="{78D95388-18F4-6843-B528-A0E56026A752}" presName="Subtitle" presStyleLbl="revTx" presStyleIdx="2" presStyleCnt="6">
        <dgm:presLayoutVars>
          <dgm:chMax val="0"/>
          <dgm:bulletEnabled/>
        </dgm:presLayoutVars>
      </dgm:prSet>
      <dgm:spPr/>
    </dgm:pt>
    <dgm:pt modelId="{FA7411FC-9C88-44DB-BD34-B6044806CA50}" type="pres">
      <dgm:prSet presAssocID="{78D95388-18F4-6843-B528-A0E56026A752}" presName="Description" presStyleLbl="revTx" presStyleIdx="3" presStyleCnt="6">
        <dgm:presLayoutVars>
          <dgm:bulletEnabled/>
        </dgm:presLayoutVars>
      </dgm:prSet>
      <dgm:spPr/>
    </dgm:pt>
    <dgm:pt modelId="{1D820654-48CE-4DFF-8761-5F1DCBD6A730}" type="pres">
      <dgm:prSet presAssocID="{E272AD2A-6C18-3A43-9863-E6451B2C940F}" presName="sibTrans" presStyleLbl="sibTrans2D1" presStyleIdx="0" presStyleCnt="0"/>
      <dgm:spPr/>
    </dgm:pt>
    <dgm:pt modelId="{06A033D4-C787-4D6D-929A-4C51B3707C0C}" type="pres">
      <dgm:prSet presAssocID="{52D632C1-55B5-CC44-9937-C21292BC5A13}" presName="Composite" presStyleCnt="0"/>
      <dgm:spPr/>
    </dgm:pt>
    <dgm:pt modelId="{066F289B-9AE9-4E30-B855-1DF84833BEB1}" type="pres">
      <dgm:prSet presAssocID="{52D632C1-55B5-CC44-9937-C21292BC5A13}"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2032" r="12970" b="3"/>
          <a:stretch/>
        </a:blipFill>
      </dgm:spPr>
      <dgm:extLst>
        <a:ext uri="{E40237B7-FDA0-4F09-8148-C483321AD2D9}">
          <dgm14:cNvPr xmlns:dgm14="http://schemas.microsoft.com/office/drawing/2010/diagram" id="0" name="" descr="Correct check box digital concept on the circuit board"/>
        </a:ext>
      </dgm:extLst>
    </dgm:pt>
    <dgm:pt modelId="{A94EABC7-8302-4419-8530-5568CAD8CF76}" type="pres">
      <dgm:prSet presAssocID="{52D632C1-55B5-CC44-9937-C21292BC5A13}" presName="Subtitle" presStyleLbl="revTx" presStyleIdx="4" presStyleCnt="6">
        <dgm:presLayoutVars>
          <dgm:chMax val="0"/>
          <dgm:bulletEnabled/>
        </dgm:presLayoutVars>
      </dgm:prSet>
      <dgm:spPr/>
    </dgm:pt>
    <dgm:pt modelId="{29853075-2D51-47F4-8193-23076C0FD7C8}" type="pres">
      <dgm:prSet presAssocID="{52D632C1-55B5-CC44-9937-C21292BC5A13}" presName="Description" presStyleLbl="revTx" presStyleIdx="5" presStyleCnt="6">
        <dgm:presLayoutVars>
          <dgm:bulletEnabled/>
        </dgm:presLayoutVars>
      </dgm:prSet>
      <dgm:spPr/>
    </dgm:pt>
  </dgm:ptLst>
  <dgm:cxnLst>
    <dgm:cxn modelId="{7B40B22C-215D-4241-8D84-D3D1BED98797}" srcId="{8EACAB3F-351D-F64E-B39A-F0ECAD6CB5B6}" destId="{52D632C1-55B5-CC44-9937-C21292BC5A13}" srcOrd="2" destOrd="0" parTransId="{7B591ACA-2640-9A4C-BB5F-4C4961CFCF25}" sibTransId="{51C3444F-CB5B-B445-8192-C9969F434D78}"/>
    <dgm:cxn modelId="{8354393C-A95C-B245-90A6-C22E346AE802}" srcId="{78D95388-18F4-6843-B528-A0E56026A752}" destId="{9BC38710-DC29-6E40-8AC3-FCA3B4AA6BA0}" srcOrd="0" destOrd="0" parTransId="{A3417309-1A69-4348-8587-82062F2E4DDC}" sibTransId="{0D62B1EE-BB23-BA41-A57A-CE8BB9774E11}"/>
    <dgm:cxn modelId="{40E1AE3C-82E0-614C-8293-515AA592C64B}" type="presOf" srcId="{EFED18B1-575D-244D-A7C1-4652A3188203}" destId="{29853075-2D51-47F4-8193-23076C0FD7C8}" srcOrd="0" destOrd="0" presId="urn:microsoft.com/office/officeart/2024/3/layout/verticalVisualTextBlock1"/>
    <dgm:cxn modelId="{E273AD3F-C386-364C-BF59-1DB1E4AB10D9}" type="presOf" srcId="{8EACAB3F-351D-F64E-B39A-F0ECAD6CB5B6}" destId="{BBCC7517-1560-4DEB-AF59-56B8873D9B36}" srcOrd="0" destOrd="0" presId="urn:microsoft.com/office/officeart/2024/3/layout/verticalVisualTextBlock1"/>
    <dgm:cxn modelId="{98839346-1F66-3A44-BF9E-48B537BC3604}" type="presOf" srcId="{78D95388-18F4-6843-B528-A0E56026A752}" destId="{A2F274DB-FCDF-4F60-8D6D-AB2848FEF333}" srcOrd="0" destOrd="0" presId="urn:microsoft.com/office/officeart/2024/3/layout/verticalVisualTextBlock1"/>
    <dgm:cxn modelId="{9E19CC4E-4516-F046-8776-C79FDBE33282}" type="presOf" srcId="{52D632C1-55B5-CC44-9937-C21292BC5A13}" destId="{A94EABC7-8302-4419-8530-5568CAD8CF76}" srcOrd="0" destOrd="0" presId="urn:microsoft.com/office/officeart/2024/3/layout/verticalVisualTextBlock1"/>
    <dgm:cxn modelId="{1F08AE59-1475-3E46-80AD-CCFD2A4C6421}" type="presOf" srcId="{2D9A1570-FD2F-EB48-AFD5-10899AFA3050}" destId="{E1947B75-86E3-4B9F-9864-85DB255B50B6}" srcOrd="0" destOrd="0" presId="urn:microsoft.com/office/officeart/2024/3/layout/verticalVisualTextBlock1"/>
    <dgm:cxn modelId="{4C7CC271-58B1-E248-AB30-0F7276F6D840}" type="presOf" srcId="{A21C7A4B-0B77-8E40-8BD6-91FCF3E5C252}" destId="{5841C77F-CECE-4F07-88B6-EE5C2242BB02}" srcOrd="0" destOrd="0" presId="urn:microsoft.com/office/officeart/2024/3/layout/verticalVisualTextBlock1"/>
    <dgm:cxn modelId="{B29C427A-B303-6C4A-92A6-D88DF6583001}" type="presOf" srcId="{E272AD2A-6C18-3A43-9863-E6451B2C940F}" destId="{1D820654-48CE-4DFF-8761-5F1DCBD6A730}" srcOrd="0" destOrd="0" presId="urn:microsoft.com/office/officeart/2024/3/layout/verticalVisualTextBlock1"/>
    <dgm:cxn modelId="{B7C96680-9519-324C-A07C-F0F8A891CBA6}" type="presOf" srcId="{9BC38710-DC29-6E40-8AC3-FCA3B4AA6BA0}" destId="{FA7411FC-9C88-44DB-BD34-B6044806CA50}" srcOrd="0" destOrd="0" presId="urn:microsoft.com/office/officeart/2024/3/layout/verticalVisualTextBlock1"/>
    <dgm:cxn modelId="{250C0CBD-764D-9349-8F4E-1AE7226962D2}" srcId="{8EACAB3F-351D-F64E-B39A-F0ECAD6CB5B6}" destId="{515AD9AC-B60F-9C49-8309-DC3EEF6C74EE}" srcOrd="0" destOrd="0" parTransId="{85B81636-1AB0-1240-AA5E-A6DBA810DD4C}" sibTransId="{2D9A1570-FD2F-EB48-AFD5-10899AFA3050}"/>
    <dgm:cxn modelId="{C75653D2-54C9-194D-8071-08A39A54D3DD}" srcId="{515AD9AC-B60F-9C49-8309-DC3EEF6C74EE}" destId="{A21C7A4B-0B77-8E40-8BD6-91FCF3E5C252}" srcOrd="0" destOrd="0" parTransId="{33846A70-3E35-E148-B622-BE9631B3065E}" sibTransId="{244FFAD0-0C13-C748-BD5E-7FE7D7ED2D85}"/>
    <dgm:cxn modelId="{A3B2D6DF-9FF7-7547-BAD0-BF65190AC8EB}" srcId="{52D632C1-55B5-CC44-9937-C21292BC5A13}" destId="{EFED18B1-575D-244D-A7C1-4652A3188203}" srcOrd="0" destOrd="0" parTransId="{3AD6AC35-D70E-064C-812E-974BC601B183}" sibTransId="{D8627532-FE84-2548-8363-319725562653}"/>
    <dgm:cxn modelId="{875ECDE0-FB4B-254F-8F33-0A0804203B1C}" type="presOf" srcId="{515AD9AC-B60F-9C49-8309-DC3EEF6C74EE}" destId="{9CFD73DD-1CA9-4C0B-B1DB-0129735753D5}" srcOrd="0" destOrd="0" presId="urn:microsoft.com/office/officeart/2024/3/layout/verticalVisualTextBlock1"/>
    <dgm:cxn modelId="{7D8D98F1-2B85-6A49-8FA3-AA99B8649B9E}" srcId="{8EACAB3F-351D-F64E-B39A-F0ECAD6CB5B6}" destId="{78D95388-18F4-6843-B528-A0E56026A752}" srcOrd="1" destOrd="0" parTransId="{075A4274-FD88-1E49-A609-F532763C4D42}" sibTransId="{E272AD2A-6C18-3A43-9863-E6451B2C940F}"/>
    <dgm:cxn modelId="{93E81B99-99CF-9148-BFDC-5AEFB2F12EBE}" type="presParOf" srcId="{BBCC7517-1560-4DEB-AF59-56B8873D9B36}" destId="{B883BA3F-04BD-411A-934F-21967BC3C79F}" srcOrd="0" destOrd="0" presId="urn:microsoft.com/office/officeart/2024/3/layout/verticalVisualTextBlock1"/>
    <dgm:cxn modelId="{727BEC31-2848-8443-9792-4C0F65920865}" type="presParOf" srcId="{B883BA3F-04BD-411A-934F-21967BC3C79F}" destId="{95849FFA-58C1-4EEB-B9E8-D2F0700218DF}" srcOrd="0" destOrd="0" presId="urn:microsoft.com/office/officeart/2024/3/layout/verticalVisualTextBlock1"/>
    <dgm:cxn modelId="{657C547F-3986-AF48-9FF2-2332D427C4EE}" type="presParOf" srcId="{B883BA3F-04BD-411A-934F-21967BC3C79F}" destId="{9CFD73DD-1CA9-4C0B-B1DB-0129735753D5}" srcOrd="1" destOrd="0" presId="urn:microsoft.com/office/officeart/2024/3/layout/verticalVisualTextBlock1"/>
    <dgm:cxn modelId="{C939A0E8-0679-4243-97C1-272AB2D8408C}" type="presParOf" srcId="{B883BA3F-04BD-411A-934F-21967BC3C79F}" destId="{5841C77F-CECE-4F07-88B6-EE5C2242BB02}" srcOrd="2" destOrd="0" presId="urn:microsoft.com/office/officeart/2024/3/layout/verticalVisualTextBlock1"/>
    <dgm:cxn modelId="{A597C069-1279-9B48-A70C-B6AD292FBFF5}" type="presParOf" srcId="{BBCC7517-1560-4DEB-AF59-56B8873D9B36}" destId="{E1947B75-86E3-4B9F-9864-85DB255B50B6}" srcOrd="1" destOrd="0" presId="urn:microsoft.com/office/officeart/2024/3/layout/verticalVisualTextBlock1"/>
    <dgm:cxn modelId="{212CDD99-7CCF-0641-B607-8D2A481BB573}" type="presParOf" srcId="{BBCC7517-1560-4DEB-AF59-56B8873D9B36}" destId="{C9231A82-2C4F-4185-9E9F-214BE73D9268}" srcOrd="2" destOrd="0" presId="urn:microsoft.com/office/officeart/2024/3/layout/verticalVisualTextBlock1"/>
    <dgm:cxn modelId="{E1180D60-6946-6F43-9355-24574FC6D04E}" type="presParOf" srcId="{C9231A82-2C4F-4185-9E9F-214BE73D9268}" destId="{8899F4E8-081C-47C4-A34A-6BC47CB8AC37}" srcOrd="0" destOrd="0" presId="urn:microsoft.com/office/officeart/2024/3/layout/verticalVisualTextBlock1"/>
    <dgm:cxn modelId="{8C4366A3-E31C-6644-B26F-4B61EEC1E8F5}" type="presParOf" srcId="{C9231A82-2C4F-4185-9E9F-214BE73D9268}" destId="{A2F274DB-FCDF-4F60-8D6D-AB2848FEF333}" srcOrd="1" destOrd="0" presId="urn:microsoft.com/office/officeart/2024/3/layout/verticalVisualTextBlock1"/>
    <dgm:cxn modelId="{0C6FE694-4970-E840-868D-05C7E3EC6756}" type="presParOf" srcId="{C9231A82-2C4F-4185-9E9F-214BE73D9268}" destId="{FA7411FC-9C88-44DB-BD34-B6044806CA50}" srcOrd="2" destOrd="0" presId="urn:microsoft.com/office/officeart/2024/3/layout/verticalVisualTextBlock1"/>
    <dgm:cxn modelId="{F833F649-D8BC-D249-BBB0-B8778E0B4C48}" type="presParOf" srcId="{BBCC7517-1560-4DEB-AF59-56B8873D9B36}" destId="{1D820654-48CE-4DFF-8761-5F1DCBD6A730}" srcOrd="3" destOrd="0" presId="urn:microsoft.com/office/officeart/2024/3/layout/verticalVisualTextBlock1"/>
    <dgm:cxn modelId="{72778206-BB11-034E-AFD7-DC93EA159693}" type="presParOf" srcId="{BBCC7517-1560-4DEB-AF59-56B8873D9B36}" destId="{06A033D4-C787-4D6D-929A-4C51B3707C0C}" srcOrd="4" destOrd="0" presId="urn:microsoft.com/office/officeart/2024/3/layout/verticalVisualTextBlock1"/>
    <dgm:cxn modelId="{E464AD2A-F438-9443-A8DF-1AD4CAC7D0BC}" type="presParOf" srcId="{06A033D4-C787-4D6D-929A-4C51B3707C0C}" destId="{066F289B-9AE9-4E30-B855-1DF84833BEB1}" srcOrd="0" destOrd="0" presId="urn:microsoft.com/office/officeart/2024/3/layout/verticalVisualTextBlock1"/>
    <dgm:cxn modelId="{93E50D6F-78C6-3741-BC40-999FFA55633B}" type="presParOf" srcId="{06A033D4-C787-4D6D-929A-4C51B3707C0C}" destId="{A94EABC7-8302-4419-8530-5568CAD8CF76}" srcOrd="1" destOrd="0" presId="urn:microsoft.com/office/officeart/2024/3/layout/verticalVisualTextBlock1"/>
    <dgm:cxn modelId="{CE9261FF-E505-C147-8079-846ACC746F83}" type="presParOf" srcId="{06A033D4-C787-4D6D-929A-4C51B3707C0C}" destId="{29853075-2D51-47F4-8193-23076C0FD7C8}"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10B5D9-0E5F-A342-827E-647DEEBFDB3E}"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B3793D3B-C3DA-0E46-B02D-BB9D83B41BE1}">
      <dgm:prSet/>
      <dgm:spPr/>
      <dgm:t>
        <a:bodyPr/>
        <a:lstStyle/>
        <a:p>
          <a:pPr>
            <a:lnSpc>
              <a:spcPct val="100000"/>
            </a:lnSpc>
            <a:defRPr b="1"/>
          </a:pPr>
          <a:r>
            <a:rPr lang="en-US" dirty="0"/>
            <a:t>Conducting Level 1 certification</a:t>
          </a:r>
        </a:p>
      </dgm:t>
    </dgm:pt>
    <dgm:pt modelId="{EA947437-8D5B-CE4C-A481-D52899E310B8}" type="parTrans" cxnId="{2AE943A9-DD55-0B4E-9659-3926B51A0BE6}">
      <dgm:prSet/>
      <dgm:spPr/>
      <dgm:t>
        <a:bodyPr/>
        <a:lstStyle/>
        <a:p>
          <a:endParaRPr lang="en-US"/>
        </a:p>
      </dgm:t>
    </dgm:pt>
    <dgm:pt modelId="{725E2C12-C4A1-4047-B335-0871DA9B65A7}" type="sibTrans" cxnId="{2AE943A9-DD55-0B4E-9659-3926B51A0BE6}">
      <dgm:prSet/>
      <dgm:spPr/>
      <dgm:t>
        <a:bodyPr/>
        <a:lstStyle/>
        <a:p>
          <a:pPr>
            <a:lnSpc>
              <a:spcPct val="100000"/>
            </a:lnSpc>
            <a:defRPr b="1"/>
          </a:pPr>
          <a:endParaRPr lang="en-US"/>
        </a:p>
      </dgm:t>
    </dgm:pt>
    <dgm:pt modelId="{AD91DEE6-FB23-FA43-B997-1E85A01DF170}">
      <dgm:prSet/>
      <dgm:spPr/>
      <dgm:t>
        <a:bodyPr/>
        <a:lstStyle/>
        <a:p>
          <a:pPr>
            <a:lnSpc>
              <a:spcPct val="100000"/>
            </a:lnSpc>
          </a:pPr>
          <a:r>
            <a:rPr lang="en-US" dirty="0"/>
            <a:t>We have begun conducting Level 1 self-certification interviews, marking a significant step in our compliance journey.</a:t>
          </a:r>
        </a:p>
      </dgm:t>
    </dgm:pt>
    <dgm:pt modelId="{28069C1D-EE52-024B-AFE5-B252EBB65CA9}" type="parTrans" cxnId="{0FC12311-B6F4-CB44-B1F1-0EB0CC59F711}">
      <dgm:prSet/>
      <dgm:spPr/>
      <dgm:t>
        <a:bodyPr/>
        <a:lstStyle/>
        <a:p>
          <a:endParaRPr lang="en-US"/>
        </a:p>
      </dgm:t>
    </dgm:pt>
    <dgm:pt modelId="{2FC398A9-4311-2942-96D6-ED96208CB866}" type="sibTrans" cxnId="{0FC12311-B6F4-CB44-B1F1-0EB0CC59F711}">
      <dgm:prSet/>
      <dgm:spPr/>
      <dgm:t>
        <a:bodyPr/>
        <a:lstStyle/>
        <a:p>
          <a:endParaRPr lang="en-US"/>
        </a:p>
      </dgm:t>
    </dgm:pt>
    <dgm:pt modelId="{6CD6B540-8282-484F-BEED-9CB4D05A7073}">
      <dgm:prSet/>
      <dgm:spPr/>
      <dgm:t>
        <a:bodyPr/>
        <a:lstStyle/>
        <a:p>
          <a:pPr>
            <a:lnSpc>
              <a:spcPct val="100000"/>
            </a:lnSpc>
            <a:defRPr b="1"/>
          </a:pPr>
          <a:r>
            <a:rPr lang="en-US" dirty="0"/>
            <a:t>Areas requiring attention</a:t>
          </a:r>
        </a:p>
      </dgm:t>
    </dgm:pt>
    <dgm:pt modelId="{89DD8534-B1A7-3544-A020-97968E9204B1}" type="parTrans" cxnId="{775AC89B-80E5-D348-AEB8-F1418B752F2F}">
      <dgm:prSet/>
      <dgm:spPr/>
      <dgm:t>
        <a:bodyPr/>
        <a:lstStyle/>
        <a:p>
          <a:endParaRPr lang="en-US"/>
        </a:p>
      </dgm:t>
    </dgm:pt>
    <dgm:pt modelId="{303323CA-CF48-A849-B290-8F392D205F31}" type="sibTrans" cxnId="{775AC89B-80E5-D348-AEB8-F1418B752F2F}">
      <dgm:prSet/>
      <dgm:spPr/>
      <dgm:t>
        <a:bodyPr/>
        <a:lstStyle/>
        <a:p>
          <a:pPr>
            <a:lnSpc>
              <a:spcPct val="100000"/>
            </a:lnSpc>
            <a:defRPr b="1"/>
          </a:pPr>
          <a:endParaRPr lang="en-US"/>
        </a:p>
      </dgm:t>
    </dgm:pt>
    <dgm:pt modelId="{8C6792D0-6402-0D41-A3CA-07B22E86EA72}">
      <dgm:prSet/>
      <dgm:spPr/>
      <dgm:t>
        <a:bodyPr/>
        <a:lstStyle/>
        <a:p>
          <a:pPr>
            <a:lnSpc>
              <a:spcPct val="100000"/>
            </a:lnSpc>
          </a:pPr>
          <a:r>
            <a:rPr lang="en-US"/>
            <a:t>Several areas have been identified that still require attention to ensure readiness for Level 2 certification.</a:t>
          </a:r>
        </a:p>
      </dgm:t>
    </dgm:pt>
    <dgm:pt modelId="{0CF99FE5-E4F3-A749-86F9-67CB8E66445A}" type="parTrans" cxnId="{0EADCCE0-D8EC-7941-9455-14A938CFEBE7}">
      <dgm:prSet/>
      <dgm:spPr/>
      <dgm:t>
        <a:bodyPr/>
        <a:lstStyle/>
        <a:p>
          <a:endParaRPr lang="en-US"/>
        </a:p>
      </dgm:t>
    </dgm:pt>
    <dgm:pt modelId="{3BB121F1-3E75-D34F-B7BD-7F73D0DDBBA9}" type="sibTrans" cxnId="{0EADCCE0-D8EC-7941-9455-14A938CFEBE7}">
      <dgm:prSet/>
      <dgm:spPr/>
      <dgm:t>
        <a:bodyPr/>
        <a:lstStyle/>
        <a:p>
          <a:endParaRPr lang="en-US"/>
        </a:p>
      </dgm:t>
    </dgm:pt>
    <dgm:pt modelId="{BAEED6B0-1148-D94D-AD81-66B20FD5DD09}">
      <dgm:prSet/>
      <dgm:spPr/>
      <dgm:t>
        <a:bodyPr/>
        <a:lstStyle/>
        <a:p>
          <a:pPr>
            <a:lnSpc>
              <a:spcPct val="100000"/>
            </a:lnSpc>
            <a:defRPr b="1"/>
          </a:pPr>
          <a:r>
            <a:rPr lang="en-US"/>
            <a:t>Preparation for Level 2</a:t>
          </a:r>
        </a:p>
      </dgm:t>
    </dgm:pt>
    <dgm:pt modelId="{8CD54419-0CD0-DA4A-BDF8-732CFF8489A1}" type="parTrans" cxnId="{094B4582-BAC7-6E46-B120-551ADAB7CCDA}">
      <dgm:prSet/>
      <dgm:spPr/>
      <dgm:t>
        <a:bodyPr/>
        <a:lstStyle/>
        <a:p>
          <a:endParaRPr lang="en-US"/>
        </a:p>
      </dgm:t>
    </dgm:pt>
    <dgm:pt modelId="{EB7176FD-1877-484D-B45B-FA0D51F1238E}" type="sibTrans" cxnId="{094B4582-BAC7-6E46-B120-551ADAB7CCDA}">
      <dgm:prSet/>
      <dgm:spPr/>
      <dgm:t>
        <a:bodyPr/>
        <a:lstStyle/>
        <a:p>
          <a:endParaRPr lang="en-US"/>
        </a:p>
      </dgm:t>
    </dgm:pt>
    <dgm:pt modelId="{018A24CB-8220-924D-8A3A-7C5AE75640B9}">
      <dgm:prSet/>
      <dgm:spPr/>
      <dgm:t>
        <a:bodyPr/>
        <a:lstStyle/>
        <a:p>
          <a:pPr>
            <a:lnSpc>
              <a:spcPct val="100000"/>
            </a:lnSpc>
          </a:pPr>
          <a:r>
            <a:rPr lang="en-US"/>
            <a:t>We need to focus on the identified areas to prepare for our transition to Level 2 certification successfully.</a:t>
          </a:r>
        </a:p>
      </dgm:t>
    </dgm:pt>
    <dgm:pt modelId="{FEBA9E6D-59D3-1440-AC58-5C14B2C5AADE}" type="parTrans" cxnId="{84E379FF-3E3E-9A4C-96C3-37C27A81D123}">
      <dgm:prSet/>
      <dgm:spPr/>
      <dgm:t>
        <a:bodyPr/>
        <a:lstStyle/>
        <a:p>
          <a:endParaRPr lang="en-US"/>
        </a:p>
      </dgm:t>
    </dgm:pt>
    <dgm:pt modelId="{7827CF58-7E93-104E-B62B-AD0A2160E04E}" type="sibTrans" cxnId="{84E379FF-3E3E-9A4C-96C3-37C27A81D123}">
      <dgm:prSet/>
      <dgm:spPr/>
      <dgm:t>
        <a:bodyPr/>
        <a:lstStyle/>
        <a:p>
          <a:endParaRPr lang="en-US"/>
        </a:p>
      </dgm:t>
    </dgm:pt>
    <dgm:pt modelId="{F543129D-C027-4485-8A89-D2593F1C3D30}" type="pres">
      <dgm:prSet presAssocID="{5310B5D9-0E5F-A342-827E-647DEEBFDB3E}" presName="Root" presStyleCnt="0">
        <dgm:presLayoutVars>
          <dgm:dir/>
          <dgm:resizeHandles val="exact"/>
        </dgm:presLayoutVars>
      </dgm:prSet>
      <dgm:spPr/>
    </dgm:pt>
    <dgm:pt modelId="{7DF861E2-DDDC-4127-A32E-4F116624E7DE}" type="pres">
      <dgm:prSet presAssocID="{B3793D3B-C3DA-0E46-B02D-BB9D83B41BE1}" presName="Composite" presStyleCnt="0"/>
      <dgm:spPr/>
    </dgm:pt>
    <dgm:pt modelId="{3667C215-D4F8-436A-8896-FFC83DD9E425}" type="pres">
      <dgm:prSet presAssocID="{B3793D3B-C3DA-0E46-B02D-BB9D83B41BE1}"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2432" r="20818" b="1"/>
          <a:stretch/>
        </a:blipFill>
      </dgm:spPr>
      <dgm:extLst>
        <a:ext uri="{E40237B7-FDA0-4F09-8148-C483321AD2D9}">
          <dgm14:cNvPr xmlns:dgm14="http://schemas.microsoft.com/office/drawing/2010/diagram" id="0" name="" descr="Medal Of First Place In Hand"/>
        </a:ext>
      </dgm:extLst>
    </dgm:pt>
    <dgm:pt modelId="{D4C5B13B-0E0D-45EF-8B36-9EE2D3393495}" type="pres">
      <dgm:prSet presAssocID="{B3793D3B-C3DA-0E46-B02D-BB9D83B41BE1}" presName="Subtitle" presStyleLbl="revTx" presStyleIdx="0" presStyleCnt="6">
        <dgm:presLayoutVars>
          <dgm:chMax val="0"/>
          <dgm:bulletEnabled/>
        </dgm:presLayoutVars>
      </dgm:prSet>
      <dgm:spPr/>
    </dgm:pt>
    <dgm:pt modelId="{42790C4D-1DB0-4818-B524-089BFF8F7CDA}" type="pres">
      <dgm:prSet presAssocID="{B3793D3B-C3DA-0E46-B02D-BB9D83B41BE1}" presName="Description" presStyleLbl="revTx" presStyleIdx="1" presStyleCnt="6">
        <dgm:presLayoutVars>
          <dgm:bulletEnabled/>
        </dgm:presLayoutVars>
      </dgm:prSet>
      <dgm:spPr/>
    </dgm:pt>
    <dgm:pt modelId="{2517D825-61C1-454A-9EDD-8D86DC9EFE94}" type="pres">
      <dgm:prSet presAssocID="{725E2C12-C4A1-4047-B335-0871DA9B65A7}" presName="sibTrans" presStyleLbl="sibTrans2D1" presStyleIdx="0" presStyleCnt="0"/>
      <dgm:spPr/>
    </dgm:pt>
    <dgm:pt modelId="{C9510DC6-ADCA-4AFF-BE92-DF8E6D599635}" type="pres">
      <dgm:prSet presAssocID="{6CD6B540-8282-484F-BEED-9CB4D05A7073}" presName="Composite" presStyleCnt="0"/>
      <dgm:spPr/>
    </dgm:pt>
    <dgm:pt modelId="{EFC59886-1C80-414A-9D7C-1CEE545E3626}" type="pres">
      <dgm:prSet presAssocID="{6CD6B540-8282-484F-BEED-9CB4D05A7073}"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77" r="20218" b="-6"/>
          <a:stretch/>
        </a:blipFill>
      </dgm:spPr>
      <dgm:extLst>
        <a:ext uri="{E40237B7-FDA0-4F09-8148-C483321AD2D9}">
          <dgm14:cNvPr xmlns:dgm14="http://schemas.microsoft.com/office/drawing/2010/diagram" id="0" name="" descr="Row of red checkmarks on a clipboard."/>
        </a:ext>
      </dgm:extLst>
    </dgm:pt>
    <dgm:pt modelId="{1D07335A-87E6-43FC-87BD-B389E1EF7601}" type="pres">
      <dgm:prSet presAssocID="{6CD6B540-8282-484F-BEED-9CB4D05A7073}" presName="Subtitle" presStyleLbl="revTx" presStyleIdx="2" presStyleCnt="6">
        <dgm:presLayoutVars>
          <dgm:chMax val="0"/>
          <dgm:bulletEnabled/>
        </dgm:presLayoutVars>
      </dgm:prSet>
      <dgm:spPr/>
    </dgm:pt>
    <dgm:pt modelId="{8BDD588D-BE29-4A9D-A407-A9E37F576085}" type="pres">
      <dgm:prSet presAssocID="{6CD6B540-8282-484F-BEED-9CB4D05A7073}" presName="Description" presStyleLbl="revTx" presStyleIdx="3" presStyleCnt="6">
        <dgm:presLayoutVars>
          <dgm:bulletEnabled/>
        </dgm:presLayoutVars>
      </dgm:prSet>
      <dgm:spPr/>
    </dgm:pt>
    <dgm:pt modelId="{231BB4BA-6040-46E0-91DB-16162DB8E16F}" type="pres">
      <dgm:prSet presAssocID="{303323CA-CF48-A849-B290-8F392D205F31}" presName="sibTrans" presStyleLbl="sibTrans2D1" presStyleIdx="0" presStyleCnt="0"/>
      <dgm:spPr/>
    </dgm:pt>
    <dgm:pt modelId="{41D51A6F-3A53-4205-81E3-122E96928D11}" type="pres">
      <dgm:prSet presAssocID="{BAEED6B0-1148-D94D-AD81-66B20FD5DD09}" presName="Composite" presStyleCnt="0"/>
      <dgm:spPr/>
    </dgm:pt>
    <dgm:pt modelId="{8F198E3A-0F53-438C-AD0A-E66F4014E90E}" type="pres">
      <dgm:prSet presAssocID="{BAEED6B0-1148-D94D-AD81-66B20FD5DD09}"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8814" r="16188" b="3"/>
          <a:stretch/>
        </a:blipFill>
      </dgm:spPr>
      <dgm:extLst>
        <a:ext uri="{E40237B7-FDA0-4F09-8148-C483321AD2D9}">
          <dgm14:cNvPr xmlns:dgm14="http://schemas.microsoft.com/office/drawing/2010/diagram" id="0" name="" descr="Conceptual image representing modern life and important choices."/>
        </a:ext>
      </dgm:extLst>
    </dgm:pt>
    <dgm:pt modelId="{FB60EF99-AD4E-4A7A-A202-0EBA2173AA4F}" type="pres">
      <dgm:prSet presAssocID="{BAEED6B0-1148-D94D-AD81-66B20FD5DD09}" presName="Subtitle" presStyleLbl="revTx" presStyleIdx="4" presStyleCnt="6">
        <dgm:presLayoutVars>
          <dgm:chMax val="0"/>
          <dgm:bulletEnabled/>
        </dgm:presLayoutVars>
      </dgm:prSet>
      <dgm:spPr/>
    </dgm:pt>
    <dgm:pt modelId="{9E88D70A-0629-4A57-A0D9-5C2E04E8D2BB}" type="pres">
      <dgm:prSet presAssocID="{BAEED6B0-1148-D94D-AD81-66B20FD5DD09}" presName="Description" presStyleLbl="revTx" presStyleIdx="5" presStyleCnt="6">
        <dgm:presLayoutVars>
          <dgm:bulletEnabled/>
        </dgm:presLayoutVars>
      </dgm:prSet>
      <dgm:spPr/>
    </dgm:pt>
  </dgm:ptLst>
  <dgm:cxnLst>
    <dgm:cxn modelId="{5C5F970C-ADA9-D24C-8890-3A6E7F74BA22}" type="presOf" srcId="{725E2C12-C4A1-4047-B335-0871DA9B65A7}" destId="{2517D825-61C1-454A-9EDD-8D86DC9EFE94}" srcOrd="0" destOrd="0" presId="urn:microsoft.com/office/officeart/2024/3/layout/verticalVisualTextBlock1"/>
    <dgm:cxn modelId="{0FC12311-B6F4-CB44-B1F1-0EB0CC59F711}" srcId="{B3793D3B-C3DA-0E46-B02D-BB9D83B41BE1}" destId="{AD91DEE6-FB23-FA43-B997-1E85A01DF170}" srcOrd="0" destOrd="0" parTransId="{28069C1D-EE52-024B-AFE5-B252EBB65CA9}" sibTransId="{2FC398A9-4311-2942-96D6-ED96208CB866}"/>
    <dgm:cxn modelId="{E0703C64-D455-8044-B673-56B624CD197B}" type="presOf" srcId="{AD91DEE6-FB23-FA43-B997-1E85A01DF170}" destId="{42790C4D-1DB0-4818-B524-089BFF8F7CDA}" srcOrd="0" destOrd="0" presId="urn:microsoft.com/office/officeart/2024/3/layout/verticalVisualTextBlock1"/>
    <dgm:cxn modelId="{F512D776-72FE-7E40-848F-A105D369D14D}" type="presOf" srcId="{6CD6B540-8282-484F-BEED-9CB4D05A7073}" destId="{1D07335A-87E6-43FC-87BD-B389E1EF7601}" srcOrd="0" destOrd="0" presId="urn:microsoft.com/office/officeart/2024/3/layout/verticalVisualTextBlock1"/>
    <dgm:cxn modelId="{094B4582-BAC7-6E46-B120-551ADAB7CCDA}" srcId="{5310B5D9-0E5F-A342-827E-647DEEBFDB3E}" destId="{BAEED6B0-1148-D94D-AD81-66B20FD5DD09}" srcOrd="2" destOrd="0" parTransId="{8CD54419-0CD0-DA4A-BDF8-732CFF8489A1}" sibTransId="{EB7176FD-1877-484D-B45B-FA0D51F1238E}"/>
    <dgm:cxn modelId="{31D2D28A-5F3E-174F-87B6-22F5B63D91FD}" type="presOf" srcId="{303323CA-CF48-A849-B290-8F392D205F31}" destId="{231BB4BA-6040-46E0-91DB-16162DB8E16F}" srcOrd="0" destOrd="0" presId="urn:microsoft.com/office/officeart/2024/3/layout/verticalVisualTextBlock1"/>
    <dgm:cxn modelId="{2D8E969B-AD6B-6446-9B7D-748E40B5C0D2}" type="presOf" srcId="{BAEED6B0-1148-D94D-AD81-66B20FD5DD09}" destId="{FB60EF99-AD4E-4A7A-A202-0EBA2173AA4F}" srcOrd="0" destOrd="0" presId="urn:microsoft.com/office/officeart/2024/3/layout/verticalVisualTextBlock1"/>
    <dgm:cxn modelId="{775AC89B-80E5-D348-AEB8-F1418B752F2F}" srcId="{5310B5D9-0E5F-A342-827E-647DEEBFDB3E}" destId="{6CD6B540-8282-484F-BEED-9CB4D05A7073}" srcOrd="1" destOrd="0" parTransId="{89DD8534-B1A7-3544-A020-97968E9204B1}" sibTransId="{303323CA-CF48-A849-B290-8F392D205F31}"/>
    <dgm:cxn modelId="{FB5E179E-33C1-6E4C-9F7E-F311AE2DEAC8}" type="presOf" srcId="{8C6792D0-6402-0D41-A3CA-07B22E86EA72}" destId="{8BDD588D-BE29-4A9D-A407-A9E37F576085}" srcOrd="0" destOrd="0" presId="urn:microsoft.com/office/officeart/2024/3/layout/verticalVisualTextBlock1"/>
    <dgm:cxn modelId="{2AE943A9-DD55-0B4E-9659-3926B51A0BE6}" srcId="{5310B5D9-0E5F-A342-827E-647DEEBFDB3E}" destId="{B3793D3B-C3DA-0E46-B02D-BB9D83B41BE1}" srcOrd="0" destOrd="0" parTransId="{EA947437-8D5B-CE4C-A481-D52899E310B8}" sibTransId="{725E2C12-C4A1-4047-B335-0871DA9B65A7}"/>
    <dgm:cxn modelId="{4CD99EB9-3E61-4849-B8A8-BFD3E9E93705}" type="presOf" srcId="{018A24CB-8220-924D-8A3A-7C5AE75640B9}" destId="{9E88D70A-0629-4A57-A0D9-5C2E04E8D2BB}" srcOrd="0" destOrd="0" presId="urn:microsoft.com/office/officeart/2024/3/layout/verticalVisualTextBlock1"/>
    <dgm:cxn modelId="{0EADCCE0-D8EC-7941-9455-14A938CFEBE7}" srcId="{6CD6B540-8282-484F-BEED-9CB4D05A7073}" destId="{8C6792D0-6402-0D41-A3CA-07B22E86EA72}" srcOrd="0" destOrd="0" parTransId="{0CF99FE5-E4F3-A749-86F9-67CB8E66445A}" sibTransId="{3BB121F1-3E75-D34F-B7BD-7F73D0DDBBA9}"/>
    <dgm:cxn modelId="{AC5A36EC-FD8D-2A41-A15F-F90CAF36312C}" type="presOf" srcId="{B3793D3B-C3DA-0E46-B02D-BB9D83B41BE1}" destId="{D4C5B13B-0E0D-45EF-8B36-9EE2D3393495}" srcOrd="0" destOrd="0" presId="urn:microsoft.com/office/officeart/2024/3/layout/verticalVisualTextBlock1"/>
    <dgm:cxn modelId="{DE9079FC-9B9A-A546-9233-ECD740DD69C4}" type="presOf" srcId="{5310B5D9-0E5F-A342-827E-647DEEBFDB3E}" destId="{F543129D-C027-4485-8A89-D2593F1C3D30}" srcOrd="0" destOrd="0" presId="urn:microsoft.com/office/officeart/2024/3/layout/verticalVisualTextBlock1"/>
    <dgm:cxn modelId="{84E379FF-3E3E-9A4C-96C3-37C27A81D123}" srcId="{BAEED6B0-1148-D94D-AD81-66B20FD5DD09}" destId="{018A24CB-8220-924D-8A3A-7C5AE75640B9}" srcOrd="0" destOrd="0" parTransId="{FEBA9E6D-59D3-1440-AC58-5C14B2C5AADE}" sibTransId="{7827CF58-7E93-104E-B62B-AD0A2160E04E}"/>
    <dgm:cxn modelId="{7E2FABAB-931E-E142-B10D-0AA084B5A507}" type="presParOf" srcId="{F543129D-C027-4485-8A89-D2593F1C3D30}" destId="{7DF861E2-DDDC-4127-A32E-4F116624E7DE}" srcOrd="0" destOrd="0" presId="urn:microsoft.com/office/officeart/2024/3/layout/verticalVisualTextBlock1"/>
    <dgm:cxn modelId="{FB70FD8C-D644-5547-9941-C8549E7CA519}" type="presParOf" srcId="{7DF861E2-DDDC-4127-A32E-4F116624E7DE}" destId="{3667C215-D4F8-436A-8896-FFC83DD9E425}" srcOrd="0" destOrd="0" presId="urn:microsoft.com/office/officeart/2024/3/layout/verticalVisualTextBlock1"/>
    <dgm:cxn modelId="{2C4EF6BD-98A1-AE41-94D3-663D3C34C480}" type="presParOf" srcId="{7DF861E2-DDDC-4127-A32E-4F116624E7DE}" destId="{D4C5B13B-0E0D-45EF-8B36-9EE2D3393495}" srcOrd="1" destOrd="0" presId="urn:microsoft.com/office/officeart/2024/3/layout/verticalVisualTextBlock1"/>
    <dgm:cxn modelId="{861A32EC-6579-7D41-9859-34080A8D9D9E}" type="presParOf" srcId="{7DF861E2-DDDC-4127-A32E-4F116624E7DE}" destId="{42790C4D-1DB0-4818-B524-089BFF8F7CDA}" srcOrd="2" destOrd="0" presId="urn:microsoft.com/office/officeart/2024/3/layout/verticalVisualTextBlock1"/>
    <dgm:cxn modelId="{9DFB05D3-5867-AD47-9F5A-74B94AF03866}" type="presParOf" srcId="{F543129D-C027-4485-8A89-D2593F1C3D30}" destId="{2517D825-61C1-454A-9EDD-8D86DC9EFE94}" srcOrd="1" destOrd="0" presId="urn:microsoft.com/office/officeart/2024/3/layout/verticalVisualTextBlock1"/>
    <dgm:cxn modelId="{742B3C73-F93C-5347-B939-3DB60120616C}" type="presParOf" srcId="{F543129D-C027-4485-8A89-D2593F1C3D30}" destId="{C9510DC6-ADCA-4AFF-BE92-DF8E6D599635}" srcOrd="2" destOrd="0" presId="urn:microsoft.com/office/officeart/2024/3/layout/verticalVisualTextBlock1"/>
    <dgm:cxn modelId="{3C81626F-E15E-344F-96D6-13B08988D50E}" type="presParOf" srcId="{C9510DC6-ADCA-4AFF-BE92-DF8E6D599635}" destId="{EFC59886-1C80-414A-9D7C-1CEE545E3626}" srcOrd="0" destOrd="0" presId="urn:microsoft.com/office/officeart/2024/3/layout/verticalVisualTextBlock1"/>
    <dgm:cxn modelId="{88351615-B6F5-7F43-B4D0-AC6F35D4BE8B}" type="presParOf" srcId="{C9510DC6-ADCA-4AFF-BE92-DF8E6D599635}" destId="{1D07335A-87E6-43FC-87BD-B389E1EF7601}" srcOrd="1" destOrd="0" presId="urn:microsoft.com/office/officeart/2024/3/layout/verticalVisualTextBlock1"/>
    <dgm:cxn modelId="{8E17475B-A8BC-9C45-B0C6-584559F59DF1}" type="presParOf" srcId="{C9510DC6-ADCA-4AFF-BE92-DF8E6D599635}" destId="{8BDD588D-BE29-4A9D-A407-A9E37F576085}" srcOrd="2" destOrd="0" presId="urn:microsoft.com/office/officeart/2024/3/layout/verticalVisualTextBlock1"/>
    <dgm:cxn modelId="{C37B2A3F-6434-FE45-A8C4-24DEEFF7DD60}" type="presParOf" srcId="{F543129D-C027-4485-8A89-D2593F1C3D30}" destId="{231BB4BA-6040-46E0-91DB-16162DB8E16F}" srcOrd="3" destOrd="0" presId="urn:microsoft.com/office/officeart/2024/3/layout/verticalVisualTextBlock1"/>
    <dgm:cxn modelId="{A679E044-4C11-3748-9D40-DB264BCBF85A}" type="presParOf" srcId="{F543129D-C027-4485-8A89-D2593F1C3D30}" destId="{41D51A6F-3A53-4205-81E3-122E96928D11}" srcOrd="4" destOrd="0" presId="urn:microsoft.com/office/officeart/2024/3/layout/verticalVisualTextBlock1"/>
    <dgm:cxn modelId="{B20A1815-6B47-DC42-8A92-629ADE52ED77}" type="presParOf" srcId="{41D51A6F-3A53-4205-81E3-122E96928D11}" destId="{8F198E3A-0F53-438C-AD0A-E66F4014E90E}" srcOrd="0" destOrd="0" presId="urn:microsoft.com/office/officeart/2024/3/layout/verticalVisualTextBlock1"/>
    <dgm:cxn modelId="{F2F15967-55BD-B945-BF9A-1ADB4C4E7052}" type="presParOf" srcId="{41D51A6F-3A53-4205-81E3-122E96928D11}" destId="{FB60EF99-AD4E-4A7A-A202-0EBA2173AA4F}" srcOrd="1" destOrd="0" presId="urn:microsoft.com/office/officeart/2024/3/layout/verticalVisualTextBlock1"/>
    <dgm:cxn modelId="{6D6D9E74-864F-A249-B540-8D8AB0A6EB78}" type="presParOf" srcId="{41D51A6F-3A53-4205-81E3-122E96928D11}" destId="{9E88D70A-0629-4A57-A0D9-5C2E04E8D2BB}"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7D510C-4042-4AAE-B769-07B41B8BC6E8}"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D1DA325D-60C0-4F92-832D-9BDE9FF1AFED}">
      <dgm:prSet/>
      <dgm:spPr/>
      <dgm:t>
        <a:bodyPr/>
        <a:lstStyle/>
        <a:p>
          <a:pPr>
            <a:lnSpc>
              <a:spcPct val="100000"/>
            </a:lnSpc>
            <a:defRPr b="1"/>
          </a:pPr>
          <a:r>
            <a:rPr lang="en-US" b="1" baseline="0" dirty="0"/>
            <a:t>Importance of CMMC certification</a:t>
          </a:r>
          <a:endParaRPr lang="en-US" dirty="0"/>
        </a:p>
      </dgm:t>
    </dgm:pt>
    <dgm:pt modelId="{A1FEB9ED-00A4-4F21-88EA-FFACE2E4B2F7}" type="parTrans" cxnId="{433F827B-B881-4C82-BCE1-565F8BA106AA}">
      <dgm:prSet/>
      <dgm:spPr/>
      <dgm:t>
        <a:bodyPr/>
        <a:lstStyle/>
        <a:p>
          <a:endParaRPr lang="en-US"/>
        </a:p>
      </dgm:t>
    </dgm:pt>
    <dgm:pt modelId="{D02797DC-C508-4461-A5E0-64DB761B8ECC}" type="sibTrans" cxnId="{433F827B-B881-4C82-BCE1-565F8BA106AA}">
      <dgm:prSet/>
      <dgm:spPr/>
      <dgm:t>
        <a:bodyPr/>
        <a:lstStyle/>
        <a:p>
          <a:pPr>
            <a:lnSpc>
              <a:spcPct val="100000"/>
            </a:lnSpc>
            <a:defRPr b="1"/>
          </a:pPr>
          <a:endParaRPr lang="en-US"/>
        </a:p>
      </dgm:t>
    </dgm:pt>
    <dgm:pt modelId="{B50AF67F-20BD-4706-9AD4-17807CF643A1}">
      <dgm:prSet/>
      <dgm:spPr/>
      <dgm:t>
        <a:bodyPr/>
        <a:lstStyle/>
        <a:p>
          <a:pPr>
            <a:lnSpc>
              <a:spcPct val="100000"/>
            </a:lnSpc>
          </a:pPr>
          <a:r>
            <a:rPr lang="en-US" baseline="0"/>
            <a:t>CMMC certification is crucial for enhancing our cybersecurity posture and ensuring compliance with industry standards.</a:t>
          </a:r>
          <a:endParaRPr lang="en-US"/>
        </a:p>
      </dgm:t>
    </dgm:pt>
    <dgm:pt modelId="{A162CB17-0105-491A-8AEC-12B26F083CCF}" type="parTrans" cxnId="{32078E8B-DDBA-4F46-A35A-A5DA89AD845B}">
      <dgm:prSet/>
      <dgm:spPr/>
      <dgm:t>
        <a:bodyPr/>
        <a:lstStyle/>
        <a:p>
          <a:endParaRPr lang="en-US"/>
        </a:p>
      </dgm:t>
    </dgm:pt>
    <dgm:pt modelId="{3D232841-A6D9-4A12-AF51-7C5A07837C5F}" type="sibTrans" cxnId="{32078E8B-DDBA-4F46-A35A-A5DA89AD845B}">
      <dgm:prSet/>
      <dgm:spPr/>
      <dgm:t>
        <a:bodyPr/>
        <a:lstStyle/>
        <a:p>
          <a:endParaRPr lang="en-US"/>
        </a:p>
      </dgm:t>
    </dgm:pt>
    <dgm:pt modelId="{B4C456E6-BAD4-4AD9-9AF9-93136919C7DB}">
      <dgm:prSet/>
      <dgm:spPr/>
      <dgm:t>
        <a:bodyPr/>
        <a:lstStyle/>
        <a:p>
          <a:pPr>
            <a:lnSpc>
              <a:spcPct val="100000"/>
            </a:lnSpc>
            <a:defRPr b="1"/>
          </a:pPr>
          <a:r>
            <a:rPr lang="en-US" b="1" baseline="0" dirty="0"/>
            <a:t>Addressing assessment findings</a:t>
          </a:r>
          <a:endParaRPr lang="en-US" dirty="0"/>
        </a:p>
      </dgm:t>
    </dgm:pt>
    <dgm:pt modelId="{BACDD492-62ED-4E0D-8102-B4C0E55BCE0B}" type="parTrans" cxnId="{20ED86C1-2F4C-4C9E-A07D-86ED393E98D4}">
      <dgm:prSet/>
      <dgm:spPr/>
      <dgm:t>
        <a:bodyPr/>
        <a:lstStyle/>
        <a:p>
          <a:endParaRPr lang="en-US"/>
        </a:p>
      </dgm:t>
    </dgm:pt>
    <dgm:pt modelId="{8592AE9C-3212-4257-AE9F-3E72CFE9B3B6}" type="sibTrans" cxnId="{20ED86C1-2F4C-4C9E-A07D-86ED393E98D4}">
      <dgm:prSet/>
      <dgm:spPr/>
      <dgm:t>
        <a:bodyPr/>
        <a:lstStyle/>
        <a:p>
          <a:pPr>
            <a:lnSpc>
              <a:spcPct val="100000"/>
            </a:lnSpc>
            <a:defRPr b="1"/>
          </a:pPr>
          <a:endParaRPr lang="en-US"/>
        </a:p>
      </dgm:t>
    </dgm:pt>
    <dgm:pt modelId="{85B6EACC-80FC-4997-86E4-5ACC0694CBF6}">
      <dgm:prSet/>
      <dgm:spPr/>
      <dgm:t>
        <a:bodyPr/>
        <a:lstStyle/>
        <a:p>
          <a:pPr>
            <a:lnSpc>
              <a:spcPct val="100000"/>
            </a:lnSpc>
          </a:pPr>
          <a:r>
            <a:rPr lang="en-US" baseline="0"/>
            <a:t>By addressing the findings from our initial assessment, we can identify vulnerabilities and improve our security measures.</a:t>
          </a:r>
          <a:endParaRPr lang="en-US"/>
        </a:p>
      </dgm:t>
    </dgm:pt>
    <dgm:pt modelId="{B935D0A4-CE44-4F70-AB7D-4C30B2687EF1}" type="parTrans" cxnId="{8DFAE43B-99D2-411D-B14E-1D5A305B22B8}">
      <dgm:prSet/>
      <dgm:spPr/>
      <dgm:t>
        <a:bodyPr/>
        <a:lstStyle/>
        <a:p>
          <a:endParaRPr lang="en-US"/>
        </a:p>
      </dgm:t>
    </dgm:pt>
    <dgm:pt modelId="{3B976183-01CF-4B0E-87BA-CC89F661BCD3}" type="sibTrans" cxnId="{8DFAE43B-99D2-411D-B14E-1D5A305B22B8}">
      <dgm:prSet/>
      <dgm:spPr/>
      <dgm:t>
        <a:bodyPr/>
        <a:lstStyle/>
        <a:p>
          <a:endParaRPr lang="en-US"/>
        </a:p>
      </dgm:t>
    </dgm:pt>
    <dgm:pt modelId="{10A15C63-3A34-44A4-A34C-BD6A764EB654}">
      <dgm:prSet/>
      <dgm:spPr/>
      <dgm:t>
        <a:bodyPr/>
        <a:lstStyle/>
        <a:p>
          <a:pPr>
            <a:lnSpc>
              <a:spcPct val="100000"/>
            </a:lnSpc>
            <a:defRPr b="1"/>
          </a:pPr>
          <a:r>
            <a:rPr lang="en-US" b="1" baseline="0" dirty="0"/>
            <a:t>Solid action plan</a:t>
          </a:r>
          <a:endParaRPr lang="en-US" dirty="0"/>
        </a:p>
      </dgm:t>
    </dgm:pt>
    <dgm:pt modelId="{AAFA32B9-ECD3-4E7C-BF2F-76583BE5D141}" type="parTrans" cxnId="{21A89804-95EA-4DAA-B0DA-EEE9B92D8C5A}">
      <dgm:prSet/>
      <dgm:spPr/>
      <dgm:t>
        <a:bodyPr/>
        <a:lstStyle/>
        <a:p>
          <a:endParaRPr lang="en-US"/>
        </a:p>
      </dgm:t>
    </dgm:pt>
    <dgm:pt modelId="{17483427-FD47-4EEE-95F2-2FC5A06DAA7E}" type="sibTrans" cxnId="{21A89804-95EA-4DAA-B0DA-EEE9B92D8C5A}">
      <dgm:prSet/>
      <dgm:spPr/>
      <dgm:t>
        <a:bodyPr/>
        <a:lstStyle/>
        <a:p>
          <a:endParaRPr lang="en-US"/>
        </a:p>
      </dgm:t>
    </dgm:pt>
    <dgm:pt modelId="{574DFC2A-1BD5-4F3E-BE9B-5061F42104D2}">
      <dgm:prSet/>
      <dgm:spPr/>
      <dgm:t>
        <a:bodyPr/>
        <a:lstStyle/>
        <a:p>
          <a:pPr>
            <a:lnSpc>
              <a:spcPct val="100000"/>
            </a:lnSpc>
          </a:pPr>
          <a:r>
            <a:rPr lang="en-US" baseline="0"/>
            <a:t>Implementing a solid action plan is key to moving towards achieving Level 2 certification and securing sensitive information.</a:t>
          </a:r>
          <a:endParaRPr lang="en-US"/>
        </a:p>
      </dgm:t>
    </dgm:pt>
    <dgm:pt modelId="{9B6EDE18-8DD8-46BF-8B37-70228393E278}" type="parTrans" cxnId="{E58F02D8-B18A-462D-957F-BF70D010B2D8}">
      <dgm:prSet/>
      <dgm:spPr/>
      <dgm:t>
        <a:bodyPr/>
        <a:lstStyle/>
        <a:p>
          <a:endParaRPr lang="en-US"/>
        </a:p>
      </dgm:t>
    </dgm:pt>
    <dgm:pt modelId="{DEF9E0F2-12F6-45B1-898B-2BE6313B6DE5}" type="sibTrans" cxnId="{E58F02D8-B18A-462D-957F-BF70D010B2D8}">
      <dgm:prSet/>
      <dgm:spPr/>
      <dgm:t>
        <a:bodyPr/>
        <a:lstStyle/>
        <a:p>
          <a:endParaRPr lang="en-US"/>
        </a:p>
      </dgm:t>
    </dgm:pt>
    <dgm:pt modelId="{298CECF8-D3F0-C642-B464-1CFA3A628A25}" type="pres">
      <dgm:prSet presAssocID="{BA7D510C-4042-4AAE-B769-07B41B8BC6E8}" presName="Name0" presStyleCnt="0">
        <dgm:presLayoutVars>
          <dgm:dir/>
          <dgm:resizeHandles val="exact"/>
        </dgm:presLayoutVars>
      </dgm:prSet>
      <dgm:spPr/>
    </dgm:pt>
    <dgm:pt modelId="{FA29AC7A-38D8-2A45-9940-696F174942E2}" type="pres">
      <dgm:prSet presAssocID="{D1DA325D-60C0-4F92-832D-9BDE9FF1AFED}" presName="compNode" presStyleCnt="0"/>
      <dgm:spPr/>
    </dgm:pt>
    <dgm:pt modelId="{14966067-FB80-8B4B-A216-279F398B26E4}" type="pres">
      <dgm:prSet presAssocID="{D1DA325D-60C0-4F92-832D-9BDE9FF1AFED}" presName="pictRect" presStyleLbl="revTx" presStyleIdx="0" presStyleCnt="6">
        <dgm:presLayoutVars>
          <dgm:chMax val="0"/>
          <dgm:bulletEnabled/>
        </dgm:presLayoutVars>
      </dgm:prSet>
      <dgm:spPr/>
    </dgm:pt>
    <dgm:pt modelId="{3A05E807-E1B9-5C42-8444-4FF3B9135B22}" type="pres">
      <dgm:prSet presAssocID="{D1DA325D-60C0-4F92-832D-9BDE9FF1AFED}" presName="textRect" presStyleLbl="revTx" presStyleIdx="1" presStyleCnt="6">
        <dgm:presLayoutVars>
          <dgm:bulletEnabled/>
        </dgm:presLayoutVars>
      </dgm:prSet>
      <dgm:spPr/>
    </dgm:pt>
    <dgm:pt modelId="{9F266AFF-D29C-BC4F-8011-C8A1C45A67D3}" type="pres">
      <dgm:prSet presAssocID="{D02797DC-C508-4461-A5E0-64DB761B8ECC}" presName="sibTrans" presStyleLbl="sibTrans2D1" presStyleIdx="0" presStyleCnt="0"/>
      <dgm:spPr/>
    </dgm:pt>
    <dgm:pt modelId="{F19A8E86-144D-334C-95E6-9AD278D8BE03}" type="pres">
      <dgm:prSet presAssocID="{B4C456E6-BAD4-4AD9-9AF9-93136919C7DB}" presName="compNode" presStyleCnt="0"/>
      <dgm:spPr/>
    </dgm:pt>
    <dgm:pt modelId="{B24B200F-39AA-F24B-A979-7A354EBAF74E}" type="pres">
      <dgm:prSet presAssocID="{B4C456E6-BAD4-4AD9-9AF9-93136919C7DB}" presName="pictRect" presStyleLbl="revTx" presStyleIdx="2" presStyleCnt="6">
        <dgm:presLayoutVars>
          <dgm:chMax val="0"/>
          <dgm:bulletEnabled/>
        </dgm:presLayoutVars>
      </dgm:prSet>
      <dgm:spPr/>
    </dgm:pt>
    <dgm:pt modelId="{31331593-8721-E640-A5DC-7F8FF2D21132}" type="pres">
      <dgm:prSet presAssocID="{B4C456E6-BAD4-4AD9-9AF9-93136919C7DB}" presName="textRect" presStyleLbl="revTx" presStyleIdx="3" presStyleCnt="6">
        <dgm:presLayoutVars>
          <dgm:bulletEnabled/>
        </dgm:presLayoutVars>
      </dgm:prSet>
      <dgm:spPr/>
    </dgm:pt>
    <dgm:pt modelId="{2B87F0B1-F54E-D944-9728-A85AE319FA78}" type="pres">
      <dgm:prSet presAssocID="{8592AE9C-3212-4257-AE9F-3E72CFE9B3B6}" presName="sibTrans" presStyleLbl="sibTrans2D1" presStyleIdx="0" presStyleCnt="0"/>
      <dgm:spPr/>
    </dgm:pt>
    <dgm:pt modelId="{80196F64-2FDF-834A-A221-5DF2DBA8DD9C}" type="pres">
      <dgm:prSet presAssocID="{10A15C63-3A34-44A4-A34C-BD6A764EB654}" presName="compNode" presStyleCnt="0"/>
      <dgm:spPr/>
    </dgm:pt>
    <dgm:pt modelId="{8E25A64A-B9EF-4B47-9EB0-7B111C459388}" type="pres">
      <dgm:prSet presAssocID="{10A15C63-3A34-44A4-A34C-BD6A764EB654}" presName="pictRect" presStyleLbl="revTx" presStyleIdx="4" presStyleCnt="6">
        <dgm:presLayoutVars>
          <dgm:chMax val="0"/>
          <dgm:bulletEnabled/>
        </dgm:presLayoutVars>
      </dgm:prSet>
      <dgm:spPr/>
    </dgm:pt>
    <dgm:pt modelId="{B5AA5883-4D41-8946-9DC6-CEED38F9F470}" type="pres">
      <dgm:prSet presAssocID="{10A15C63-3A34-44A4-A34C-BD6A764EB654}" presName="textRect" presStyleLbl="revTx" presStyleIdx="5" presStyleCnt="6">
        <dgm:presLayoutVars>
          <dgm:bulletEnabled/>
        </dgm:presLayoutVars>
      </dgm:prSet>
      <dgm:spPr/>
    </dgm:pt>
  </dgm:ptLst>
  <dgm:cxnLst>
    <dgm:cxn modelId="{21A89804-95EA-4DAA-B0DA-EEE9B92D8C5A}" srcId="{BA7D510C-4042-4AAE-B769-07B41B8BC6E8}" destId="{10A15C63-3A34-44A4-A34C-BD6A764EB654}" srcOrd="2" destOrd="0" parTransId="{AAFA32B9-ECD3-4E7C-BF2F-76583BE5D141}" sibTransId="{17483427-FD47-4EEE-95F2-2FC5A06DAA7E}"/>
    <dgm:cxn modelId="{8DFAE43B-99D2-411D-B14E-1D5A305B22B8}" srcId="{B4C456E6-BAD4-4AD9-9AF9-93136919C7DB}" destId="{85B6EACC-80FC-4997-86E4-5ACC0694CBF6}" srcOrd="0" destOrd="0" parTransId="{B935D0A4-CE44-4F70-AB7D-4C30B2687EF1}" sibTransId="{3B976183-01CF-4B0E-87BA-CC89F661BCD3}"/>
    <dgm:cxn modelId="{01646D4E-F2B3-6143-B65D-F6E089364818}" type="presOf" srcId="{D1DA325D-60C0-4F92-832D-9BDE9FF1AFED}" destId="{14966067-FB80-8B4B-A216-279F398B26E4}" srcOrd="0" destOrd="0" presId="urn:microsoft.com/office/officeart/2024/3/layout/hArchList1"/>
    <dgm:cxn modelId="{5BFE5B76-711C-944C-84DA-B2677FB4DFDE}" type="presOf" srcId="{85B6EACC-80FC-4997-86E4-5ACC0694CBF6}" destId="{31331593-8721-E640-A5DC-7F8FF2D21132}" srcOrd="0" destOrd="0" presId="urn:microsoft.com/office/officeart/2024/3/layout/hArchList1"/>
    <dgm:cxn modelId="{433F827B-B881-4C82-BCE1-565F8BA106AA}" srcId="{BA7D510C-4042-4AAE-B769-07B41B8BC6E8}" destId="{D1DA325D-60C0-4F92-832D-9BDE9FF1AFED}" srcOrd="0" destOrd="0" parTransId="{A1FEB9ED-00A4-4F21-88EA-FFACE2E4B2F7}" sibTransId="{D02797DC-C508-4461-A5E0-64DB761B8ECC}"/>
    <dgm:cxn modelId="{CC7B2E81-4310-9D4F-B180-E8115633BFAF}" type="presOf" srcId="{574DFC2A-1BD5-4F3E-BE9B-5061F42104D2}" destId="{B5AA5883-4D41-8946-9DC6-CEED38F9F470}" srcOrd="0" destOrd="0" presId="urn:microsoft.com/office/officeart/2024/3/layout/hArchList1"/>
    <dgm:cxn modelId="{32078E8B-DDBA-4F46-A35A-A5DA89AD845B}" srcId="{D1DA325D-60C0-4F92-832D-9BDE9FF1AFED}" destId="{B50AF67F-20BD-4706-9AD4-17807CF643A1}" srcOrd="0" destOrd="0" parTransId="{A162CB17-0105-491A-8AEC-12B26F083CCF}" sibTransId="{3D232841-A6D9-4A12-AF51-7C5A07837C5F}"/>
    <dgm:cxn modelId="{F54D4098-9CC4-5F48-A443-BFCD32493C1F}" type="presOf" srcId="{D02797DC-C508-4461-A5E0-64DB761B8ECC}" destId="{9F266AFF-D29C-BC4F-8011-C8A1C45A67D3}" srcOrd="0" destOrd="0" presId="urn:microsoft.com/office/officeart/2024/3/layout/hArchList1"/>
    <dgm:cxn modelId="{EADF85A1-BEB9-AC4C-8DDF-6887552E501B}" type="presOf" srcId="{8592AE9C-3212-4257-AE9F-3E72CFE9B3B6}" destId="{2B87F0B1-F54E-D944-9728-A85AE319FA78}" srcOrd="0" destOrd="0" presId="urn:microsoft.com/office/officeart/2024/3/layout/hArchList1"/>
    <dgm:cxn modelId="{05F6A6AF-1577-8141-8E54-D917EDBCE079}" type="presOf" srcId="{B50AF67F-20BD-4706-9AD4-17807CF643A1}" destId="{3A05E807-E1B9-5C42-8444-4FF3B9135B22}" srcOrd="0" destOrd="0" presId="urn:microsoft.com/office/officeart/2024/3/layout/hArchList1"/>
    <dgm:cxn modelId="{20ED86C1-2F4C-4C9E-A07D-86ED393E98D4}" srcId="{BA7D510C-4042-4AAE-B769-07B41B8BC6E8}" destId="{B4C456E6-BAD4-4AD9-9AF9-93136919C7DB}" srcOrd="1" destOrd="0" parTransId="{BACDD492-62ED-4E0D-8102-B4C0E55BCE0B}" sibTransId="{8592AE9C-3212-4257-AE9F-3E72CFE9B3B6}"/>
    <dgm:cxn modelId="{4663A3C4-D3DC-684B-8385-2F163AC5A365}" type="presOf" srcId="{10A15C63-3A34-44A4-A34C-BD6A764EB654}" destId="{8E25A64A-B9EF-4B47-9EB0-7B111C459388}" srcOrd="0" destOrd="0" presId="urn:microsoft.com/office/officeart/2024/3/layout/hArchList1"/>
    <dgm:cxn modelId="{03EBA8CF-D59A-654A-ADEC-1C5FA9D4F874}" type="presOf" srcId="{BA7D510C-4042-4AAE-B769-07B41B8BC6E8}" destId="{298CECF8-D3F0-C642-B464-1CFA3A628A25}" srcOrd="0" destOrd="0" presId="urn:microsoft.com/office/officeart/2024/3/layout/hArchList1"/>
    <dgm:cxn modelId="{E58F02D8-B18A-462D-957F-BF70D010B2D8}" srcId="{10A15C63-3A34-44A4-A34C-BD6A764EB654}" destId="{574DFC2A-1BD5-4F3E-BE9B-5061F42104D2}" srcOrd="0" destOrd="0" parTransId="{9B6EDE18-8DD8-46BF-8B37-70228393E278}" sibTransId="{DEF9E0F2-12F6-45B1-898B-2BE6313B6DE5}"/>
    <dgm:cxn modelId="{B6B099E8-E705-D845-A74C-06BDD4DE21A2}" type="presOf" srcId="{B4C456E6-BAD4-4AD9-9AF9-93136919C7DB}" destId="{B24B200F-39AA-F24B-A979-7A354EBAF74E}" srcOrd="0" destOrd="0" presId="urn:microsoft.com/office/officeart/2024/3/layout/hArchList1"/>
    <dgm:cxn modelId="{9671497C-4D32-F344-9016-9B96727271E4}" type="presParOf" srcId="{298CECF8-D3F0-C642-B464-1CFA3A628A25}" destId="{FA29AC7A-38D8-2A45-9940-696F174942E2}" srcOrd="0" destOrd="0" presId="urn:microsoft.com/office/officeart/2024/3/layout/hArchList1"/>
    <dgm:cxn modelId="{76010787-CE19-0A48-ADF0-7067B88BB9B2}" type="presParOf" srcId="{FA29AC7A-38D8-2A45-9940-696F174942E2}" destId="{14966067-FB80-8B4B-A216-279F398B26E4}" srcOrd="0" destOrd="0" presId="urn:microsoft.com/office/officeart/2024/3/layout/hArchList1"/>
    <dgm:cxn modelId="{B7F56B90-4534-664F-B4A3-DBCDAC97EDA7}" type="presParOf" srcId="{FA29AC7A-38D8-2A45-9940-696F174942E2}" destId="{3A05E807-E1B9-5C42-8444-4FF3B9135B22}" srcOrd="1" destOrd="0" presId="urn:microsoft.com/office/officeart/2024/3/layout/hArchList1"/>
    <dgm:cxn modelId="{918EDAD2-0AA9-244E-9F17-547672659A6E}" type="presParOf" srcId="{298CECF8-D3F0-C642-B464-1CFA3A628A25}" destId="{9F266AFF-D29C-BC4F-8011-C8A1C45A67D3}" srcOrd="1" destOrd="0" presId="urn:microsoft.com/office/officeart/2024/3/layout/hArchList1"/>
    <dgm:cxn modelId="{B1AFEAC5-53B8-3740-ADD6-437AF37DC2C5}" type="presParOf" srcId="{298CECF8-D3F0-C642-B464-1CFA3A628A25}" destId="{F19A8E86-144D-334C-95E6-9AD278D8BE03}" srcOrd="2" destOrd="0" presId="urn:microsoft.com/office/officeart/2024/3/layout/hArchList1"/>
    <dgm:cxn modelId="{3EF67A3B-C120-A948-84CE-1BF418B1ADDA}" type="presParOf" srcId="{F19A8E86-144D-334C-95E6-9AD278D8BE03}" destId="{B24B200F-39AA-F24B-A979-7A354EBAF74E}" srcOrd="0" destOrd="0" presId="urn:microsoft.com/office/officeart/2024/3/layout/hArchList1"/>
    <dgm:cxn modelId="{8545CAEE-41A4-0044-AAE1-7A64248477E9}" type="presParOf" srcId="{F19A8E86-144D-334C-95E6-9AD278D8BE03}" destId="{31331593-8721-E640-A5DC-7F8FF2D21132}" srcOrd="1" destOrd="0" presId="urn:microsoft.com/office/officeart/2024/3/layout/hArchList1"/>
    <dgm:cxn modelId="{91F2DFEE-6EE7-514C-BAB2-04567C3F5936}" type="presParOf" srcId="{298CECF8-D3F0-C642-B464-1CFA3A628A25}" destId="{2B87F0B1-F54E-D944-9728-A85AE319FA78}" srcOrd="3" destOrd="0" presId="urn:microsoft.com/office/officeart/2024/3/layout/hArchList1"/>
    <dgm:cxn modelId="{B95411B3-A347-6147-818D-F47B3A342F90}" type="presParOf" srcId="{298CECF8-D3F0-C642-B464-1CFA3A628A25}" destId="{80196F64-2FDF-834A-A221-5DF2DBA8DD9C}" srcOrd="4" destOrd="0" presId="urn:microsoft.com/office/officeart/2024/3/layout/hArchList1"/>
    <dgm:cxn modelId="{85EA27D7-3853-3A42-A363-E33F4E9FC59F}" type="presParOf" srcId="{80196F64-2FDF-834A-A221-5DF2DBA8DD9C}" destId="{8E25A64A-B9EF-4B47-9EB0-7B111C459388}" srcOrd="0" destOrd="0" presId="urn:microsoft.com/office/officeart/2024/3/layout/hArchList1"/>
    <dgm:cxn modelId="{4055703F-0A95-1F47-B70C-2A506D2E3C4B}" type="presParOf" srcId="{80196F64-2FDF-834A-A221-5DF2DBA8DD9C}" destId="{B5AA5883-4D41-8946-9DC6-CEED38F9F470}"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983D6-4BDF-4015-B872-C907025C0435}">
      <dsp:nvSpPr>
        <dsp:cNvPr id="0" name=""/>
        <dsp:cNvSpPr/>
      </dsp:nvSpPr>
      <dsp:spPr>
        <a:xfrm>
          <a:off x="0" y="0"/>
          <a:ext cx="1412956" cy="141295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6697" r="18306" b="3"/>
          <a:stretch/>
        </a:blipFill>
        <a:ln>
          <a:noFill/>
        </a:ln>
        <a:effectLst/>
      </dsp:spPr>
      <dsp:style>
        <a:lnRef idx="0">
          <a:scrgbClr r="0" g="0" b="0"/>
        </a:lnRef>
        <a:fillRef idx="3">
          <a:scrgbClr r="0" g="0" b="0"/>
        </a:fillRef>
        <a:effectRef idx="2">
          <a:scrgbClr r="0" g="0" b="0"/>
        </a:effectRef>
        <a:fontRef idx="minor">
          <a:schemeClr val="lt1"/>
        </a:fontRef>
      </dsp:style>
    </dsp:sp>
    <dsp:sp modelId="{BCBB3BA3-438E-4F2D-B239-2708462BDC50}">
      <dsp:nvSpPr>
        <dsp:cNvPr id="0" name=""/>
        <dsp:cNvSpPr/>
      </dsp:nvSpPr>
      <dsp:spPr>
        <a:xfrm>
          <a:off x="1592956" y="0"/>
          <a:ext cx="7428616" cy="318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Strengthening cybersecurity</a:t>
          </a:r>
        </a:p>
      </dsp:txBody>
      <dsp:txXfrm>
        <a:off x="1592956" y="0"/>
        <a:ext cx="7428616" cy="318180"/>
      </dsp:txXfrm>
    </dsp:sp>
    <dsp:sp modelId="{B7979FC2-695D-48F6-A159-6D0DD1ECC6B4}">
      <dsp:nvSpPr>
        <dsp:cNvPr id="0" name=""/>
        <dsp:cNvSpPr/>
      </dsp:nvSpPr>
      <dsp:spPr>
        <a:xfrm>
          <a:off x="1592956" y="318180"/>
          <a:ext cx="7428616" cy="1094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Achieving CMMC compliance will significantly enhances UB’s cybersecurity measures, reducing vulnerabilities and risks.</a:t>
          </a:r>
        </a:p>
      </dsp:txBody>
      <dsp:txXfrm>
        <a:off x="1592956" y="318180"/>
        <a:ext cx="7428616" cy="1094776"/>
      </dsp:txXfrm>
    </dsp:sp>
    <dsp:sp modelId="{99D56452-F6E3-4A26-B552-0AC865761645}">
      <dsp:nvSpPr>
        <dsp:cNvPr id="0" name=""/>
        <dsp:cNvSpPr/>
      </dsp:nvSpPr>
      <dsp:spPr>
        <a:xfrm>
          <a:off x="0" y="1525992"/>
          <a:ext cx="1412956" cy="14129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7244" r="16007" b="1"/>
          <a:stretch/>
        </a:blipFill>
        <a:ln>
          <a:noFill/>
        </a:ln>
        <a:effectLst/>
      </dsp:spPr>
      <dsp:style>
        <a:lnRef idx="0">
          <a:scrgbClr r="0" g="0" b="0"/>
        </a:lnRef>
        <a:fillRef idx="3">
          <a:scrgbClr r="0" g="0" b="0"/>
        </a:fillRef>
        <a:effectRef idx="2">
          <a:scrgbClr r="0" g="0" b="0"/>
        </a:effectRef>
        <a:fontRef idx="minor">
          <a:schemeClr val="lt1"/>
        </a:fontRef>
      </dsp:style>
    </dsp:sp>
    <dsp:sp modelId="{69EA2A0A-DB41-474E-8D59-CA8CAA94B0D5}">
      <dsp:nvSpPr>
        <dsp:cNvPr id="0" name=""/>
        <dsp:cNvSpPr/>
      </dsp:nvSpPr>
      <dsp:spPr>
        <a:xfrm>
          <a:off x="1592956" y="1525992"/>
          <a:ext cx="7428616" cy="318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Securing government contracts</a:t>
          </a:r>
        </a:p>
      </dsp:txBody>
      <dsp:txXfrm>
        <a:off x="1592956" y="1525992"/>
        <a:ext cx="7428616" cy="318180"/>
      </dsp:txXfrm>
    </dsp:sp>
    <dsp:sp modelId="{C31C0962-8299-42EC-95FE-AAD577686BA1}">
      <dsp:nvSpPr>
        <dsp:cNvPr id="0" name=""/>
        <dsp:cNvSpPr/>
      </dsp:nvSpPr>
      <dsp:spPr>
        <a:xfrm>
          <a:off x="1592956" y="1844172"/>
          <a:ext cx="7428616" cy="1094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Compliance with CMMC will position UB favorably to win government contracts, increasing university research opportunities.</a:t>
          </a:r>
        </a:p>
      </dsp:txBody>
      <dsp:txXfrm>
        <a:off x="1592956" y="1844172"/>
        <a:ext cx="7428616" cy="1094776"/>
      </dsp:txXfrm>
    </dsp:sp>
    <dsp:sp modelId="{6E4C7BB4-C2D1-4E60-881F-8E47F757B235}">
      <dsp:nvSpPr>
        <dsp:cNvPr id="0" name=""/>
        <dsp:cNvSpPr/>
      </dsp:nvSpPr>
      <dsp:spPr>
        <a:xfrm>
          <a:off x="0" y="3051985"/>
          <a:ext cx="1412956" cy="141295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3090" r="10160" b="1"/>
          <a:stretch/>
        </a:blipFill>
        <a:ln>
          <a:noFill/>
        </a:ln>
        <a:effectLst/>
      </dsp:spPr>
      <dsp:style>
        <a:lnRef idx="0">
          <a:scrgbClr r="0" g="0" b="0"/>
        </a:lnRef>
        <a:fillRef idx="3">
          <a:scrgbClr r="0" g="0" b="0"/>
        </a:fillRef>
        <a:effectRef idx="2">
          <a:scrgbClr r="0" g="0" b="0"/>
        </a:effectRef>
        <a:fontRef idx="minor">
          <a:schemeClr val="lt1"/>
        </a:fontRef>
      </dsp:style>
    </dsp:sp>
    <dsp:sp modelId="{6F38CF07-B42B-4C47-8B80-D1D9EF049E88}">
      <dsp:nvSpPr>
        <dsp:cNvPr id="0" name=""/>
        <dsp:cNvSpPr/>
      </dsp:nvSpPr>
      <dsp:spPr>
        <a:xfrm>
          <a:off x="1592956" y="3051985"/>
          <a:ext cx="7428616" cy="318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Mitigating risks</a:t>
          </a:r>
        </a:p>
      </dsp:txBody>
      <dsp:txXfrm>
        <a:off x="1592956" y="3051985"/>
        <a:ext cx="7428616" cy="318180"/>
      </dsp:txXfrm>
    </dsp:sp>
    <dsp:sp modelId="{EBD9DDD7-B4FA-4C18-9086-FEBFF4A4D9C1}">
      <dsp:nvSpPr>
        <dsp:cNvPr id="0" name=""/>
        <dsp:cNvSpPr/>
      </dsp:nvSpPr>
      <dsp:spPr>
        <a:xfrm>
          <a:off x="1592956" y="3370165"/>
          <a:ext cx="7428616" cy="1094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CMMC compliance helps mitigate risks associated with sensitive data handling, ensuring data protection and privacy.</a:t>
          </a:r>
        </a:p>
      </dsp:txBody>
      <dsp:txXfrm>
        <a:off x="1592956" y="3370165"/>
        <a:ext cx="7428616" cy="1094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9FFA-58C1-4EEB-B9E8-D2F0700218DF}">
      <dsp:nvSpPr>
        <dsp:cNvPr id="0" name=""/>
        <dsp:cNvSpPr/>
      </dsp:nvSpPr>
      <dsp:spPr>
        <a:xfrm>
          <a:off x="0" y="0"/>
          <a:ext cx="1412956" cy="141295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1161" r="25341" b="3"/>
          <a:stretch/>
        </a:blipFill>
        <a:ln>
          <a:noFill/>
        </a:ln>
        <a:effectLst/>
      </dsp:spPr>
      <dsp:style>
        <a:lnRef idx="0">
          <a:scrgbClr r="0" g="0" b="0"/>
        </a:lnRef>
        <a:fillRef idx="3">
          <a:scrgbClr r="0" g="0" b="0"/>
        </a:fillRef>
        <a:effectRef idx="2">
          <a:scrgbClr r="0" g="0" b="0"/>
        </a:effectRef>
        <a:fontRef idx="minor">
          <a:schemeClr val="lt1"/>
        </a:fontRef>
      </dsp:style>
    </dsp:sp>
    <dsp:sp modelId="{9CFD73DD-1CA9-4C0B-B1DB-0129735753D5}">
      <dsp:nvSpPr>
        <dsp:cNvPr id="0" name=""/>
        <dsp:cNvSpPr/>
      </dsp:nvSpPr>
      <dsp:spPr>
        <a:xfrm>
          <a:off x="1592956" y="0"/>
          <a:ext cx="8232147" cy="33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Cybersecurity policy review</a:t>
          </a:r>
        </a:p>
      </dsp:txBody>
      <dsp:txXfrm>
        <a:off x="1592956" y="0"/>
        <a:ext cx="8232147" cy="338268"/>
      </dsp:txXfrm>
    </dsp:sp>
    <dsp:sp modelId="{5841C77F-CECE-4F07-88B6-EE5C2242BB02}">
      <dsp:nvSpPr>
        <dsp:cNvPr id="0" name=""/>
        <dsp:cNvSpPr/>
      </dsp:nvSpPr>
      <dsp:spPr>
        <a:xfrm>
          <a:off x="1592956" y="338268"/>
          <a:ext cx="8232147" cy="107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A comprehensive review of existing cybersecurity policies ensures that the university meets CMMC certification standards.</a:t>
          </a:r>
        </a:p>
      </dsp:txBody>
      <dsp:txXfrm>
        <a:off x="1592956" y="338268"/>
        <a:ext cx="8232147" cy="1074687"/>
      </dsp:txXfrm>
    </dsp:sp>
    <dsp:sp modelId="{8899F4E8-081C-47C4-A34A-6BC47CB8AC37}">
      <dsp:nvSpPr>
        <dsp:cNvPr id="0" name=""/>
        <dsp:cNvSpPr/>
      </dsp:nvSpPr>
      <dsp:spPr>
        <a:xfrm>
          <a:off x="0" y="1525992"/>
          <a:ext cx="1412956" cy="14129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7888" r="15362" b="1"/>
          <a:stretch/>
        </a:blipFill>
        <a:ln>
          <a:noFill/>
        </a:ln>
        <a:effectLst/>
      </dsp:spPr>
      <dsp:style>
        <a:lnRef idx="0">
          <a:scrgbClr r="0" g="0" b="0"/>
        </a:lnRef>
        <a:fillRef idx="3">
          <a:scrgbClr r="0" g="0" b="0"/>
        </a:fillRef>
        <a:effectRef idx="2">
          <a:scrgbClr r="0" g="0" b="0"/>
        </a:effectRef>
        <a:fontRef idx="minor">
          <a:schemeClr val="lt1"/>
        </a:fontRef>
      </dsp:style>
    </dsp:sp>
    <dsp:sp modelId="{A2F274DB-FCDF-4F60-8D6D-AB2848FEF333}">
      <dsp:nvSpPr>
        <dsp:cNvPr id="0" name=""/>
        <dsp:cNvSpPr/>
      </dsp:nvSpPr>
      <dsp:spPr>
        <a:xfrm>
          <a:off x="1592956" y="1525992"/>
          <a:ext cx="8232147" cy="33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Assessment of practices</a:t>
          </a:r>
        </a:p>
      </dsp:txBody>
      <dsp:txXfrm>
        <a:off x="1592956" y="1525992"/>
        <a:ext cx="8232147" cy="338268"/>
      </dsp:txXfrm>
    </dsp:sp>
    <dsp:sp modelId="{FA7411FC-9C88-44DB-BD34-B6044806CA50}">
      <dsp:nvSpPr>
        <dsp:cNvPr id="0" name=""/>
        <dsp:cNvSpPr/>
      </dsp:nvSpPr>
      <dsp:spPr>
        <a:xfrm>
          <a:off x="1592956" y="1864260"/>
          <a:ext cx="8232147" cy="107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Analyzing current cybersecurity practices helps identify gaps and areas needing improvement for compliance.</a:t>
          </a:r>
        </a:p>
      </dsp:txBody>
      <dsp:txXfrm>
        <a:off x="1592956" y="1864260"/>
        <a:ext cx="8232147" cy="1074687"/>
      </dsp:txXfrm>
    </dsp:sp>
    <dsp:sp modelId="{066F289B-9AE9-4E30-B855-1DF84833BEB1}">
      <dsp:nvSpPr>
        <dsp:cNvPr id="0" name=""/>
        <dsp:cNvSpPr/>
      </dsp:nvSpPr>
      <dsp:spPr>
        <a:xfrm>
          <a:off x="0" y="3051985"/>
          <a:ext cx="1412956" cy="141295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2032" r="12970" b="3"/>
          <a:stretch/>
        </a:blipFill>
        <a:ln>
          <a:noFill/>
        </a:ln>
        <a:effectLst/>
      </dsp:spPr>
      <dsp:style>
        <a:lnRef idx="0">
          <a:scrgbClr r="0" g="0" b="0"/>
        </a:lnRef>
        <a:fillRef idx="3">
          <a:scrgbClr r="0" g="0" b="0"/>
        </a:fillRef>
        <a:effectRef idx="2">
          <a:scrgbClr r="0" g="0" b="0"/>
        </a:effectRef>
        <a:fontRef idx="minor">
          <a:schemeClr val="lt1"/>
        </a:fontRef>
      </dsp:style>
    </dsp:sp>
    <dsp:sp modelId="{A94EABC7-8302-4419-8530-5568CAD8CF76}">
      <dsp:nvSpPr>
        <dsp:cNvPr id="0" name=""/>
        <dsp:cNvSpPr/>
      </dsp:nvSpPr>
      <dsp:spPr>
        <a:xfrm>
          <a:off x="1592956" y="3051985"/>
          <a:ext cx="8232147" cy="3382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Technology evaluation</a:t>
          </a:r>
        </a:p>
      </dsp:txBody>
      <dsp:txXfrm>
        <a:off x="1592956" y="3051985"/>
        <a:ext cx="8232147" cy="338268"/>
      </dsp:txXfrm>
    </dsp:sp>
    <dsp:sp modelId="{29853075-2D51-47F4-8193-23076C0FD7C8}">
      <dsp:nvSpPr>
        <dsp:cNvPr id="0" name=""/>
        <dsp:cNvSpPr/>
      </dsp:nvSpPr>
      <dsp:spPr>
        <a:xfrm>
          <a:off x="1592956" y="3390253"/>
          <a:ext cx="8232147" cy="107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Reviewing technologies in use allows for understanding their effectiveness and alignment with CMMC requirements.</a:t>
          </a:r>
        </a:p>
      </dsp:txBody>
      <dsp:txXfrm>
        <a:off x="1592956" y="3390253"/>
        <a:ext cx="8232147" cy="1074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C215-D4F8-436A-8896-FFC83DD9E425}">
      <dsp:nvSpPr>
        <dsp:cNvPr id="0" name=""/>
        <dsp:cNvSpPr/>
      </dsp:nvSpPr>
      <dsp:spPr>
        <a:xfrm>
          <a:off x="0" y="0"/>
          <a:ext cx="1412956" cy="141295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2432" r="20818" b="1"/>
          <a:stretch/>
        </a:blipFill>
        <a:ln>
          <a:noFill/>
        </a:ln>
        <a:effectLst/>
      </dsp:spPr>
      <dsp:style>
        <a:lnRef idx="0">
          <a:scrgbClr r="0" g="0" b="0"/>
        </a:lnRef>
        <a:fillRef idx="3">
          <a:scrgbClr r="0" g="0" b="0"/>
        </a:fillRef>
        <a:effectRef idx="2">
          <a:scrgbClr r="0" g="0" b="0"/>
        </a:effectRef>
        <a:fontRef idx="minor">
          <a:schemeClr val="lt1"/>
        </a:fontRef>
      </dsp:style>
    </dsp:sp>
    <dsp:sp modelId="{D4C5B13B-0E0D-45EF-8B36-9EE2D3393495}">
      <dsp:nvSpPr>
        <dsp:cNvPr id="0" name=""/>
        <dsp:cNvSpPr/>
      </dsp:nvSpPr>
      <dsp:spPr>
        <a:xfrm>
          <a:off x="1592956" y="0"/>
          <a:ext cx="8429856" cy="343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Conducting Level 1 certification</a:t>
          </a:r>
        </a:p>
      </dsp:txBody>
      <dsp:txXfrm>
        <a:off x="1592956" y="0"/>
        <a:ext cx="8429856" cy="343211"/>
      </dsp:txXfrm>
    </dsp:sp>
    <dsp:sp modelId="{42790C4D-1DB0-4818-B524-089BFF8F7CDA}">
      <dsp:nvSpPr>
        <dsp:cNvPr id="0" name=""/>
        <dsp:cNvSpPr/>
      </dsp:nvSpPr>
      <dsp:spPr>
        <a:xfrm>
          <a:off x="1592956" y="343211"/>
          <a:ext cx="8429856" cy="1069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We have begun conducting Level 1 self-certification interviews, marking a significant step in our compliance journey.</a:t>
          </a:r>
        </a:p>
      </dsp:txBody>
      <dsp:txXfrm>
        <a:off x="1592956" y="343211"/>
        <a:ext cx="8429856" cy="1069745"/>
      </dsp:txXfrm>
    </dsp:sp>
    <dsp:sp modelId="{EFC59886-1C80-414A-9D7C-1CEE545E3626}">
      <dsp:nvSpPr>
        <dsp:cNvPr id="0" name=""/>
        <dsp:cNvSpPr/>
      </dsp:nvSpPr>
      <dsp:spPr>
        <a:xfrm>
          <a:off x="0" y="1525992"/>
          <a:ext cx="1412956" cy="14129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77" r="20218" b="-6"/>
          <a:stretch/>
        </a:blipFill>
        <a:ln>
          <a:noFill/>
        </a:ln>
        <a:effectLst/>
      </dsp:spPr>
      <dsp:style>
        <a:lnRef idx="0">
          <a:scrgbClr r="0" g="0" b="0"/>
        </a:lnRef>
        <a:fillRef idx="3">
          <a:scrgbClr r="0" g="0" b="0"/>
        </a:fillRef>
        <a:effectRef idx="2">
          <a:scrgbClr r="0" g="0" b="0"/>
        </a:effectRef>
        <a:fontRef idx="minor">
          <a:schemeClr val="lt1"/>
        </a:fontRef>
      </dsp:style>
    </dsp:sp>
    <dsp:sp modelId="{1D07335A-87E6-43FC-87BD-B389E1EF7601}">
      <dsp:nvSpPr>
        <dsp:cNvPr id="0" name=""/>
        <dsp:cNvSpPr/>
      </dsp:nvSpPr>
      <dsp:spPr>
        <a:xfrm>
          <a:off x="1592956" y="1525992"/>
          <a:ext cx="8429856" cy="343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Areas requiring attention</a:t>
          </a:r>
        </a:p>
      </dsp:txBody>
      <dsp:txXfrm>
        <a:off x="1592956" y="1525992"/>
        <a:ext cx="8429856" cy="343211"/>
      </dsp:txXfrm>
    </dsp:sp>
    <dsp:sp modelId="{8BDD588D-BE29-4A9D-A407-A9E37F576085}">
      <dsp:nvSpPr>
        <dsp:cNvPr id="0" name=""/>
        <dsp:cNvSpPr/>
      </dsp:nvSpPr>
      <dsp:spPr>
        <a:xfrm>
          <a:off x="1592956" y="1869203"/>
          <a:ext cx="8429856" cy="1069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Several areas have been identified that still require attention to ensure readiness for Level 2 certification.</a:t>
          </a:r>
        </a:p>
      </dsp:txBody>
      <dsp:txXfrm>
        <a:off x="1592956" y="1869203"/>
        <a:ext cx="8429856" cy="1069745"/>
      </dsp:txXfrm>
    </dsp:sp>
    <dsp:sp modelId="{8F198E3A-0F53-438C-AD0A-E66F4014E90E}">
      <dsp:nvSpPr>
        <dsp:cNvPr id="0" name=""/>
        <dsp:cNvSpPr/>
      </dsp:nvSpPr>
      <dsp:spPr>
        <a:xfrm>
          <a:off x="0" y="3051985"/>
          <a:ext cx="1412956" cy="141295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8814" r="16188" b="3"/>
          <a:stretch/>
        </a:blipFill>
        <a:ln>
          <a:noFill/>
        </a:ln>
        <a:effectLst/>
      </dsp:spPr>
      <dsp:style>
        <a:lnRef idx="0">
          <a:scrgbClr r="0" g="0" b="0"/>
        </a:lnRef>
        <a:fillRef idx="3">
          <a:scrgbClr r="0" g="0" b="0"/>
        </a:fillRef>
        <a:effectRef idx="2">
          <a:scrgbClr r="0" g="0" b="0"/>
        </a:effectRef>
        <a:fontRef idx="minor">
          <a:schemeClr val="lt1"/>
        </a:fontRef>
      </dsp:style>
    </dsp:sp>
    <dsp:sp modelId="{FB60EF99-AD4E-4A7A-A202-0EBA2173AA4F}">
      <dsp:nvSpPr>
        <dsp:cNvPr id="0" name=""/>
        <dsp:cNvSpPr/>
      </dsp:nvSpPr>
      <dsp:spPr>
        <a:xfrm>
          <a:off x="1592956" y="3051985"/>
          <a:ext cx="8429856" cy="343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Preparation for Level 2</a:t>
          </a:r>
        </a:p>
      </dsp:txBody>
      <dsp:txXfrm>
        <a:off x="1592956" y="3051985"/>
        <a:ext cx="8429856" cy="343211"/>
      </dsp:txXfrm>
    </dsp:sp>
    <dsp:sp modelId="{9E88D70A-0629-4A57-A0D9-5C2E04E8D2BB}">
      <dsp:nvSpPr>
        <dsp:cNvPr id="0" name=""/>
        <dsp:cNvSpPr/>
      </dsp:nvSpPr>
      <dsp:spPr>
        <a:xfrm>
          <a:off x="1592956" y="3395196"/>
          <a:ext cx="8429856" cy="1069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We need to focus on the identified areas to prepare for our transition to Level 2 certification successfully.</a:t>
          </a:r>
        </a:p>
      </dsp:txBody>
      <dsp:txXfrm>
        <a:off x="1592956" y="3395196"/>
        <a:ext cx="8429856" cy="10697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66067-FB80-8B4B-A216-279F398B26E4}">
      <dsp:nvSpPr>
        <dsp:cNvPr id="0" name=""/>
        <dsp:cNvSpPr/>
      </dsp:nvSpPr>
      <dsp:spPr>
        <a:xfrm>
          <a:off x="0" y="0"/>
          <a:ext cx="3024683" cy="59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b="1" kern="1200" baseline="0" dirty="0"/>
            <a:t>Importance of CMMC certification</a:t>
          </a:r>
          <a:endParaRPr lang="en-US" sz="1800" kern="1200" dirty="0"/>
        </a:p>
      </dsp:txBody>
      <dsp:txXfrm>
        <a:off x="0" y="0"/>
        <a:ext cx="3024683" cy="591075"/>
      </dsp:txXfrm>
    </dsp:sp>
    <dsp:sp modelId="{3A05E807-E1B9-5C42-8444-4FF3B9135B22}">
      <dsp:nvSpPr>
        <dsp:cNvPr id="0" name=""/>
        <dsp:cNvSpPr/>
      </dsp:nvSpPr>
      <dsp:spPr>
        <a:xfrm>
          <a:off x="0" y="591075"/>
          <a:ext cx="3024683" cy="325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baseline="0"/>
            <a:t>CMMC certification is crucial for enhancing our cybersecurity posture and ensuring compliance with industry standards.</a:t>
          </a:r>
          <a:endParaRPr lang="en-US" sz="1400" kern="1200"/>
        </a:p>
      </dsp:txBody>
      <dsp:txXfrm>
        <a:off x="0" y="591075"/>
        <a:ext cx="3024683" cy="3257024"/>
      </dsp:txXfrm>
    </dsp:sp>
    <dsp:sp modelId="{B24B200F-39AA-F24B-A979-7A354EBAF74E}">
      <dsp:nvSpPr>
        <dsp:cNvPr id="0" name=""/>
        <dsp:cNvSpPr/>
      </dsp:nvSpPr>
      <dsp:spPr>
        <a:xfrm>
          <a:off x="3327151" y="0"/>
          <a:ext cx="3024683" cy="59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b="1" kern="1200" baseline="0" dirty="0"/>
            <a:t>Addressing assessment findings</a:t>
          </a:r>
          <a:endParaRPr lang="en-US" sz="1800" kern="1200" dirty="0"/>
        </a:p>
      </dsp:txBody>
      <dsp:txXfrm>
        <a:off x="3327151" y="0"/>
        <a:ext cx="3024683" cy="591075"/>
      </dsp:txXfrm>
    </dsp:sp>
    <dsp:sp modelId="{31331593-8721-E640-A5DC-7F8FF2D21132}">
      <dsp:nvSpPr>
        <dsp:cNvPr id="0" name=""/>
        <dsp:cNvSpPr/>
      </dsp:nvSpPr>
      <dsp:spPr>
        <a:xfrm>
          <a:off x="3327151" y="591075"/>
          <a:ext cx="3024683" cy="325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baseline="0"/>
            <a:t>By addressing the findings from our initial assessment, we can identify vulnerabilities and improve our security measures.</a:t>
          </a:r>
          <a:endParaRPr lang="en-US" sz="1400" kern="1200"/>
        </a:p>
      </dsp:txBody>
      <dsp:txXfrm>
        <a:off x="3327151" y="591075"/>
        <a:ext cx="3024683" cy="3257024"/>
      </dsp:txXfrm>
    </dsp:sp>
    <dsp:sp modelId="{8E25A64A-B9EF-4B47-9EB0-7B111C459388}">
      <dsp:nvSpPr>
        <dsp:cNvPr id="0" name=""/>
        <dsp:cNvSpPr/>
      </dsp:nvSpPr>
      <dsp:spPr>
        <a:xfrm>
          <a:off x="6654303" y="0"/>
          <a:ext cx="3024683" cy="59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b="1" kern="1200" baseline="0" dirty="0"/>
            <a:t>Solid action plan</a:t>
          </a:r>
          <a:endParaRPr lang="en-US" sz="1800" kern="1200" dirty="0"/>
        </a:p>
      </dsp:txBody>
      <dsp:txXfrm>
        <a:off x="6654303" y="0"/>
        <a:ext cx="3024683" cy="591075"/>
      </dsp:txXfrm>
    </dsp:sp>
    <dsp:sp modelId="{B5AA5883-4D41-8946-9DC6-CEED38F9F470}">
      <dsp:nvSpPr>
        <dsp:cNvPr id="0" name=""/>
        <dsp:cNvSpPr/>
      </dsp:nvSpPr>
      <dsp:spPr>
        <a:xfrm>
          <a:off x="6654303" y="591075"/>
          <a:ext cx="3024683" cy="325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baseline="0"/>
            <a:t>Implementing a solid action plan is key to moving towards achieving Level 2 certification and securing sensitive information.</a:t>
          </a:r>
          <a:endParaRPr lang="en-US" sz="1400" kern="1200"/>
        </a:p>
      </dsp:txBody>
      <dsp:txXfrm>
        <a:off x="6654303" y="591075"/>
        <a:ext cx="3024683" cy="3257024"/>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3/5/25</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3/5/25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6FC0A-ACFE-9149-827A-AD66998CA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3AE69-5CB4-8F73-6380-705F547869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87A3F-852C-A883-670A-E8C9473FF099}"/>
              </a:ext>
            </a:extLst>
          </p:cNvPr>
          <p:cNvSpPr>
            <a:spLocks noGrp="1"/>
          </p:cNvSpPr>
          <p:nvPr>
            <p:ph type="body" idx="1"/>
          </p:nvPr>
        </p:nvSpPr>
        <p:spPr/>
        <p:txBody>
          <a:bodyPr/>
          <a:lstStyle/>
          <a:p>
            <a:pPr>
              <a:lnSpc>
                <a:spcPct val="100000"/>
              </a:lnSpc>
            </a:pPr>
            <a:r>
              <a:rPr lang="en-US" dirty="0"/>
              <a:t>Fall 2024</a:t>
            </a:r>
            <a:br>
              <a:rPr lang="en-US" dirty="0"/>
            </a:br>
            <a:r>
              <a:rPr lang="en-US" dirty="0"/>
              <a:t>Michigan Medicine</a:t>
            </a:r>
          </a:p>
          <a:p>
            <a:pPr>
              <a:lnSpc>
                <a:spcPct val="100000"/>
              </a:lnSpc>
            </a:pPr>
            <a:r>
              <a:rPr lang="en-US" dirty="0"/>
              <a:t>Texas Tech Health</a:t>
            </a:r>
          </a:p>
          <a:p>
            <a:pPr>
              <a:lnSpc>
                <a:spcPct val="100000"/>
              </a:lnSpc>
            </a:pPr>
            <a:r>
              <a:rPr lang="en-US" dirty="0"/>
              <a:t>Stanford Public Safety</a:t>
            </a:r>
          </a:p>
          <a:p>
            <a:pPr>
              <a:lnSpc>
                <a:spcPct val="100000"/>
              </a:lnSpc>
            </a:pPr>
            <a:r>
              <a:rPr lang="en-US" dirty="0"/>
              <a:t>University of Winnipeg (Canada)</a:t>
            </a:r>
          </a:p>
          <a:p>
            <a:pPr>
              <a:lnSpc>
                <a:spcPct val="100000"/>
              </a:lnSpc>
            </a:pPr>
            <a:r>
              <a:rPr lang="en-US" dirty="0"/>
              <a:t>University of Manchester (Great Britain)</a:t>
            </a:r>
          </a:p>
          <a:p>
            <a:pPr>
              <a:lnSpc>
                <a:spcPct val="100000"/>
              </a:lnSpc>
            </a:pPr>
            <a:endParaRPr lang="en-US" dirty="0"/>
          </a:p>
          <a:p>
            <a:pPr>
              <a:lnSpc>
                <a:spcPct val="100000"/>
              </a:lnSpc>
            </a:pPr>
            <a:endParaRPr lang="en-US" dirty="0"/>
          </a:p>
          <a:p>
            <a:pPr>
              <a:lnSpc>
                <a:spcPct val="100000"/>
              </a:lnSpc>
            </a:pPr>
            <a:r>
              <a:rPr lang="en-US" dirty="0"/>
              <a:t>Justice Department suing Georgia Tech over DOD grants cyber security compliance. Don’t get me wrong, the things that were happening at GT are NOT happening here, but that situation has heightened scrutiny of how higher ed institutions are protecting our research data. </a:t>
            </a:r>
          </a:p>
          <a:p>
            <a:pPr>
              <a:lnSpc>
                <a:spcPct val="100000"/>
              </a:lnSpc>
            </a:pPr>
            <a:endParaRPr lang="en-US" dirty="0"/>
          </a:p>
          <a:p>
            <a:pPr>
              <a:lnSpc>
                <a:spcPct val="100000"/>
              </a:lnSpc>
            </a:pPr>
            <a:endParaRPr lang="en-US" dirty="0"/>
          </a:p>
          <a:p>
            <a:endParaRPr lang="en-US" dirty="0"/>
          </a:p>
          <a:p>
            <a:r>
              <a:rPr lang="en-US" dirty="0"/>
              <a:t>Just this year (2025)</a:t>
            </a:r>
          </a:p>
          <a:p>
            <a:r>
              <a:rPr lang="en-US" dirty="0"/>
              <a:t>University of Oklahoma</a:t>
            </a:r>
          </a:p>
          <a:p>
            <a:r>
              <a:rPr lang="en-US" dirty="0"/>
              <a:t>Notre Dame</a:t>
            </a:r>
          </a:p>
          <a:p>
            <a:r>
              <a:rPr lang="en-US" dirty="0"/>
              <a:t>	Interrupted business continuity, costs money, and impacted institutional reputation.</a:t>
            </a:r>
          </a:p>
          <a:p>
            <a:endParaRPr lang="en-US" dirty="0"/>
          </a:p>
          <a:p>
            <a:r>
              <a:rPr lang="en-US" dirty="0">
                <a:solidFill>
                  <a:srgbClr val="000000"/>
                </a:solidFill>
                <a:effectLst/>
                <a:latin typeface="Helvetica" pitchFamily="2" charset="0"/>
              </a:rPr>
              <a:t>Campus policies</a:t>
            </a:r>
          </a:p>
          <a:p>
            <a:r>
              <a:rPr lang="en-US" dirty="0">
                <a:solidFill>
                  <a:srgbClr val="0744AD"/>
                </a:solidFill>
                <a:effectLst/>
                <a:latin typeface="Arial" panose="020B0604020202020204" pitchFamily="34" charset="0"/>
              </a:rPr>
              <a:t>• </a:t>
            </a:r>
            <a:r>
              <a:rPr lang="en-US" dirty="0">
                <a:solidFill>
                  <a:srgbClr val="000000"/>
                </a:solidFill>
                <a:effectLst/>
                <a:latin typeface="Helvetica" pitchFamily="2" charset="0"/>
              </a:rPr>
              <a:t>Requires development and maintenance of campus specific information security policies</a:t>
            </a:r>
          </a:p>
          <a:p>
            <a:r>
              <a:rPr lang="en-US" dirty="0">
                <a:solidFill>
                  <a:srgbClr val="000000"/>
                </a:solidFill>
                <a:effectLst/>
                <a:latin typeface="Helvetica" pitchFamily="2" charset="0"/>
              </a:rPr>
              <a:t>that align with unique strategy, goals, operational objectives and risk profile</a:t>
            </a:r>
          </a:p>
          <a:p>
            <a:r>
              <a:rPr lang="en-US" dirty="0">
                <a:solidFill>
                  <a:srgbClr val="FFFFFF"/>
                </a:solidFill>
                <a:effectLst/>
                <a:latin typeface="Arial" panose="020B0604020202020204" pitchFamily="34" charset="0"/>
              </a:rPr>
              <a:t>‘</a:t>
            </a:r>
          </a:p>
          <a:p>
            <a:r>
              <a:rPr lang="en-US" dirty="0">
                <a:solidFill>
                  <a:srgbClr val="0744AD"/>
                </a:solidFill>
                <a:effectLst/>
                <a:latin typeface="Arial" panose="020B0604020202020204" pitchFamily="34" charset="0"/>
              </a:rPr>
              <a:t>• </a:t>
            </a:r>
            <a:r>
              <a:rPr lang="en-US" dirty="0">
                <a:solidFill>
                  <a:srgbClr val="000000"/>
                </a:solidFill>
                <a:effectLst/>
                <a:latin typeface="Helvetica" pitchFamily="2" charset="0"/>
              </a:rPr>
              <a:t>Campus policies must adhere to overarching principles and requirements of SUNY 6900</a:t>
            </a:r>
          </a:p>
          <a:p>
            <a:r>
              <a:rPr lang="en-US" dirty="0">
                <a:solidFill>
                  <a:srgbClr val="FFFFFF"/>
                </a:solidFill>
                <a:effectLst/>
                <a:latin typeface="Arial" panose="020B0604020202020204" pitchFamily="34" charset="0"/>
              </a:rPr>
              <a:t>-</a:t>
            </a:r>
          </a:p>
          <a:p>
            <a:r>
              <a:rPr lang="en-US" dirty="0">
                <a:solidFill>
                  <a:srgbClr val="000000"/>
                </a:solidFill>
                <a:effectLst/>
                <a:latin typeface="Helvetica" pitchFamily="2" charset="0"/>
              </a:rPr>
              <a:t>and SUNY IT Standards</a:t>
            </a:r>
          </a:p>
          <a:p>
            <a:endParaRPr lang="en-US" dirty="0"/>
          </a:p>
        </p:txBody>
      </p:sp>
      <p:sp>
        <p:nvSpPr>
          <p:cNvPr id="4" name="Slide Number Placeholder 3">
            <a:extLst>
              <a:ext uri="{FF2B5EF4-FFF2-40B4-BE49-F238E27FC236}">
                <a16:creationId xmlns:a16="http://schemas.microsoft.com/office/drawing/2014/main" id="{D9ED742D-243C-57CC-1338-8455B116647F}"/>
              </a:ext>
            </a:extLst>
          </p:cNvPr>
          <p:cNvSpPr>
            <a:spLocks noGrp="1"/>
          </p:cNvSpPr>
          <p:nvPr>
            <p:ph type="sldNum" sz="quarter" idx="5"/>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2018870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4028927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3040820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974782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3410773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13363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549902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90960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3567026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3117409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194092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dirty="0"/>
              <a:t>Information Security Management Program</a:t>
            </a:r>
            <a:r>
              <a:rPr lang="en-US" dirty="0"/>
              <a:t>: Set institutional strategy, goals, objectives, and establish an information security governance process.</a:t>
            </a:r>
          </a:p>
          <a:p>
            <a:pPr>
              <a:lnSpc>
                <a:spcPct val="100000"/>
              </a:lnSpc>
            </a:pPr>
            <a:r>
              <a:rPr lang="en-US" b="1" dirty="0"/>
              <a:t>Risk Management</a:t>
            </a:r>
            <a:r>
              <a:rPr lang="en-US" dirty="0"/>
              <a:t>: Establish and maintain a comprehensive information security risk management framework that enables senior management to effectively identify, assess, mitigate, and monitor information security risks.</a:t>
            </a:r>
          </a:p>
          <a:p>
            <a:pPr>
              <a:lnSpc>
                <a:spcPct val="100000"/>
              </a:lnSpc>
            </a:pPr>
            <a:r>
              <a:rPr lang="en-US" b="1" dirty="0"/>
              <a:t>Incident Notification</a:t>
            </a:r>
            <a:r>
              <a:rPr lang="en-US" dirty="0"/>
              <a:t>: Establish a comprehensive and consistent approach to the detection, escalation, notification and reporting of security events and incidents, ensuring adherence to all laws, regulations and legal obligations..</a:t>
            </a:r>
          </a:p>
          <a:p>
            <a:pPr>
              <a:lnSpc>
                <a:spcPct val="100000"/>
              </a:lnSpc>
            </a:pPr>
            <a:r>
              <a:rPr lang="en-US" b="1" dirty="0"/>
              <a:t>Access Management</a:t>
            </a:r>
            <a:r>
              <a:rPr lang="en-US" dirty="0"/>
              <a:t>: Use processes and tools to securely assign and manage authorization to credentials for user accounts, administrator accounts, and service accounts.</a:t>
            </a:r>
          </a:p>
          <a:p>
            <a:pPr>
              <a:lnSpc>
                <a:spcPct val="100000"/>
              </a:lnSpc>
            </a:pPr>
            <a:r>
              <a:rPr lang="en-US" b="1" dirty="0"/>
              <a:t>Data Backups</a:t>
            </a:r>
            <a:r>
              <a:rPr lang="en-US" dirty="0"/>
              <a:t>: Implement and establish a documented and systemic process for backing up institutional data.</a:t>
            </a:r>
          </a:p>
          <a:p>
            <a:pPr>
              <a:lnSpc>
                <a:spcPct val="100000"/>
              </a:lnSpc>
            </a:pPr>
            <a:r>
              <a:rPr lang="en-US" b="1" dirty="0"/>
              <a:t>Data Encryption</a:t>
            </a:r>
            <a:r>
              <a:rPr lang="en-US" dirty="0"/>
              <a:t>: Institutions must use encryption to protect the confidentiality and integrity of sensitive institutional data.</a:t>
            </a:r>
          </a:p>
          <a:p>
            <a:pPr>
              <a:lnSpc>
                <a:spcPct val="100000"/>
              </a:lnSpc>
            </a:pPr>
            <a:r>
              <a:rPr lang="en-US" b="1" dirty="0"/>
              <a:t>Firewalls</a:t>
            </a:r>
            <a:r>
              <a:rPr lang="en-US" dirty="0"/>
              <a:t>: Implement and maintain next generation firewall systems with procedures to control, monitor, and protect network traffic across all organizational boundaries, ensuring the confidentiality, integrity, and availability of data while defending against unauthorized access and potential security threats.</a:t>
            </a:r>
          </a:p>
          <a:p>
            <a:pPr>
              <a:lnSpc>
                <a:spcPct val="100000"/>
              </a:lnSpc>
            </a:pPr>
            <a:r>
              <a:rPr lang="en-US" b="1" dirty="0"/>
              <a:t>Network Infrastructure Management</a:t>
            </a:r>
            <a:r>
              <a:rPr lang="en-US" dirty="0"/>
              <a:t>: Establish, implement, and manage network devices to prevent attackers from exploiting vulnerable network services and access points.</a:t>
            </a:r>
            <a:endParaRPr lang="en-US" b="1" dirty="0"/>
          </a:p>
          <a:p>
            <a:pPr>
              <a:lnSpc>
                <a:spcPct val="100000"/>
              </a:lnSpc>
            </a:pPr>
            <a:r>
              <a:rPr lang="en-US" b="1" dirty="0"/>
              <a:t>Network and Endpoint Security</a:t>
            </a:r>
            <a:r>
              <a:rPr lang="en-US" dirty="0"/>
              <a:t>: Develop processes and tools to establish and maintain network and endpoint monitoring and defense against security threats across the enterprise’s network infrastructure and user base.</a:t>
            </a:r>
          </a:p>
          <a:p>
            <a:pPr>
              <a:lnSpc>
                <a:spcPct val="100000"/>
              </a:lnSpc>
            </a:pPr>
            <a:r>
              <a:rPr lang="en-US" b="1" dirty="0"/>
              <a:t>Vulnerability Management</a:t>
            </a:r>
            <a:r>
              <a:rPr lang="en-US" dirty="0"/>
              <a:t>: Continuously assess, track, and remediate vulnerabilities on enterprise assets to minimize the window of opportunity for attackers.</a:t>
            </a:r>
          </a:p>
          <a:p>
            <a:pPr>
              <a:lnSpc>
                <a:spcPct val="100000"/>
              </a:lnSpc>
            </a:pPr>
            <a:r>
              <a:rPr lang="en-US" b="1" dirty="0"/>
              <a:t>Incident Response</a:t>
            </a:r>
            <a:r>
              <a:rPr lang="en-US" dirty="0"/>
              <a:t>: Develop and maintain an incident response capability, including policies, plans, procedures, defined roles, training, and communications, to prepare, detect, and quickly respond to an attack.</a:t>
            </a: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a:t>
            </a:fld>
            <a:endParaRPr lang="en-US" dirty="0"/>
          </a:p>
        </p:txBody>
      </p:sp>
    </p:spTree>
    <p:extLst>
      <p:ext uri="{BB962C8B-B14F-4D97-AF65-F5344CB8AC3E}">
        <p14:creationId xmlns:p14="http://schemas.microsoft.com/office/powerpoint/2010/main" val="127147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Aptos" panose="020B0004020202020204" pitchFamily="34" charset="0"/>
              </a:rPr>
              <a:t>We estimate we’ll have roughly 50,000 Alumni mailboxes as of December this year when June 2024 grads become Alumni.</a:t>
            </a:r>
          </a:p>
          <a:p>
            <a:endParaRPr lang="en-US" b="0" i="0" u="none" strike="noStrike" dirty="0">
              <a:solidFill>
                <a:srgbClr val="212121"/>
              </a:solidFill>
              <a:effectLst/>
              <a:latin typeface="Aptos" panose="020B0004020202020204" pitchFamily="34" charset="0"/>
            </a:endParaRPr>
          </a:p>
          <a:p>
            <a:pPr marL="0" marR="0" algn="l"/>
            <a:r>
              <a:rPr lang="en-US" sz="1800" b="0" i="0" u="none" strike="noStrike" dirty="0">
                <a:solidFill>
                  <a:srgbClr val="212121"/>
                </a:solidFill>
                <a:effectLst/>
                <a:latin typeface="Aptos" panose="020B0004020202020204" pitchFamily="34" charset="0"/>
              </a:rPr>
              <a:t>$262,000 (conditional access licensing, Duo, no storage buy) additional $100,000 for alumni email storage.</a:t>
            </a:r>
          </a:p>
          <a:p>
            <a:br>
              <a:rPr lang="en-US" dirty="0"/>
            </a:br>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202290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Aptos" panose="020B0004020202020204" pitchFamily="34" charset="0"/>
              </a:rPr>
              <a:t>We estimate we’ll have roughly 50,000 Alumni mailboxes as of December this year when June 2024 grads become Alumni.</a:t>
            </a:r>
          </a:p>
          <a:p>
            <a:endParaRPr lang="en-US" b="0" i="0" u="none" strike="noStrike" dirty="0">
              <a:solidFill>
                <a:srgbClr val="212121"/>
              </a:solidFill>
              <a:effectLst/>
              <a:latin typeface="Aptos" panose="020B0004020202020204" pitchFamily="34" charset="0"/>
            </a:endParaRPr>
          </a:p>
          <a:p>
            <a:pPr marL="0" marR="0" algn="l"/>
            <a:r>
              <a:rPr lang="en-US" sz="1800" b="0" i="0" u="none" strike="noStrike" dirty="0">
                <a:solidFill>
                  <a:srgbClr val="212121"/>
                </a:solidFill>
                <a:effectLst/>
                <a:latin typeface="Aptos" panose="020B0004020202020204" pitchFamily="34" charset="0"/>
              </a:rPr>
              <a:t>$262,000 (conditional access licensing, Duo, no storage buy) additional $100,000 for alumni email storage.</a:t>
            </a:r>
          </a:p>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7</a:t>
            </a:fld>
            <a:endParaRPr lang="en-US" dirty="0"/>
          </a:p>
        </p:txBody>
      </p:sp>
    </p:spTree>
    <p:extLst>
      <p:ext uri="{BB962C8B-B14F-4D97-AF65-F5344CB8AC3E}">
        <p14:creationId xmlns:p14="http://schemas.microsoft.com/office/powerpoint/2010/main" val="1567767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CMMC certification is crucial for enhancing cybersecurity measures in organizations that handle Controlled Unclassified Information (CUI). This presentation will guide you through the certification process, from understanding the requirements to advancing to Level 2.
</a:t>
            </a:r>
          </a:p>
        </p:txBody>
      </p:sp>
      <p:sp>
        <p:nvSpPr>
          <p:cNvPr id="4" name="Slide Number Placeholder 3"/>
          <p:cNvSpPr>
            <a:spLocks noGrp="1"/>
          </p:cNvSpPr>
          <p:nvPr>
            <p:ph type="sldNum" sz="quarter" idx="5"/>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339004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3120376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238803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401190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663601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tx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066" y="5084683"/>
            <a:ext cx="7478709" cy="1068387"/>
          </a:xfrm>
          <a:prstGeom prst="rect">
            <a:avLst/>
          </a:prstGeom>
        </p:spPr>
      </p:pic>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74804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78451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and Chart">
    <p:spTree>
      <p:nvGrpSpPr>
        <p:cNvPr id="1" name=""/>
        <p:cNvGrpSpPr/>
        <p:nvPr/>
      </p:nvGrpSpPr>
      <p:grpSpPr>
        <a:xfrm>
          <a:off x="0" y="0"/>
          <a:ext cx="0" cy="0"/>
          <a:chOff x="0" y="0"/>
          <a:chExt cx="0" cy="0"/>
        </a:xfrm>
      </p:grpSpPr>
      <p:sp>
        <p:nvSpPr>
          <p:cNvPr id="3" name="Chart Placeholder 2"/>
          <p:cNvSpPr>
            <a:spLocks noGrp="1"/>
          </p:cNvSpPr>
          <p:nvPr>
            <p:ph type="chart" sz="quarter" idx="16"/>
          </p:nvPr>
        </p:nvSpPr>
        <p:spPr>
          <a:xfrm>
            <a:off x="5098987" y="1320800"/>
            <a:ext cx="6388100" cy="4465639"/>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solidFill>
                <a:latin typeface="Arial" charset="0"/>
                <a:ea typeface="Arial" charset="0"/>
                <a:cs typeface="Arial" charset="0"/>
              </a:defRPr>
            </a:lvl1pPr>
          </a:lstStyle>
          <a:p>
            <a:endParaRPr lang="en-US" dirty="0"/>
          </a:p>
          <a:p>
            <a:r>
              <a:rPr lang="en-US" dirty="0"/>
              <a:t>Drag chart to placeholder or click icon to add chart</a:t>
            </a:r>
          </a:p>
          <a:p>
            <a:endParaRPr lang="en-US" dirty="0"/>
          </a:p>
        </p:txBody>
      </p:sp>
      <p:sp>
        <p:nvSpPr>
          <p:cNvPr id="9"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487489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857"/>
            <a:ext cx="12192000" cy="6858000"/>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100" b="0" i="0">
                <a:solidFill>
                  <a:schemeClr val="bg1"/>
                </a:solidFill>
                <a:latin typeface="Georgia" charset="0"/>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3224" y="5366672"/>
            <a:ext cx="9080717" cy="972934"/>
          </a:xfrm>
          <a:prstGeom prst="rect">
            <a:avLst/>
          </a:prstGeom>
        </p:spPr>
      </p:pic>
    </p:spTree>
    <p:extLst>
      <p:ext uri="{BB962C8B-B14F-4D97-AF65-F5344CB8AC3E}">
        <p14:creationId xmlns:p14="http://schemas.microsoft.com/office/powerpoint/2010/main" val="3586842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066" y="5084683"/>
            <a:ext cx="7478709" cy="1068387"/>
          </a:xfrm>
          <a:prstGeom prst="rect">
            <a:avLst/>
          </a:prstGeom>
        </p:spPr>
      </p:pic>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tx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347" y="1792"/>
            <a:ext cx="6572363" cy="938909"/>
          </a:xfrm>
          <a:prstGeom prst="rect">
            <a:avLst/>
          </a:prstGeom>
        </p:spPr>
      </p:pic>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347" y="1792"/>
            <a:ext cx="6572363" cy="938909"/>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41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chemeClr val="tx1"/>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chemeClr val="tx1"/>
                </a:solidFill>
                <a:latin typeface="Arial" charset="0"/>
                <a:ea typeface="Arial" charset="0"/>
                <a:cs typeface="Arial" charset="0"/>
              </a:rPr>
              <a:pPr/>
              <a:t>‹#›</a:t>
            </a:fld>
            <a:endParaRPr lang="en-US" sz="1600" b="1" dirty="0">
              <a:solidFill>
                <a:schemeClr val="tx1"/>
              </a:solidFill>
              <a:latin typeface="Arial" charset="0"/>
              <a:ea typeface="Arial" charset="0"/>
              <a:cs typeface="Arial" charset="0"/>
            </a:endParaRPr>
          </a:p>
        </p:txBody>
      </p:sp>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67347" y="1792"/>
            <a:ext cx="6572363" cy="938909"/>
          </a:xfrm>
          <a:prstGeom prst="rect">
            <a:avLst/>
          </a:prstGeom>
        </p:spPr>
      </p:pic>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905" r:id="rId5"/>
    <p:sldLayoutId id="2147483895" r:id="rId6"/>
    <p:sldLayoutId id="2147483897" r:id="rId7"/>
    <p:sldLayoutId id="2147483907" r:id="rId8"/>
    <p:sldLayoutId id="2147483898" r:id="rId9"/>
    <p:sldLayoutId id="2147483900" r:id="rId10"/>
    <p:sldLayoutId id="2147483906" r:id="rId11"/>
    <p:sldLayoutId id="2147483902" r:id="rId12"/>
    <p:sldLayoutId id="2147483904" r:id="rId13"/>
    <p:sldLayoutId id="2147483910" r:id="rId14"/>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neqterlabs.com/compliance-tool/cmmc/"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mycvcreator.com/blog/why-time-management-is-important-for-your-busines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vert="horz" lIns="0" tIns="45720" rIns="91440" bIns="45720" rtlCol="0" anchor="t">
            <a:normAutofit/>
          </a:bodyPr>
          <a:lstStyle/>
          <a:p>
            <a:r>
              <a:rPr lang="en-US" dirty="0">
                <a:latin typeface="Georgia"/>
              </a:rPr>
              <a:t>Joe Grupp</a:t>
            </a:r>
          </a:p>
          <a:p>
            <a:r>
              <a:rPr lang="en-US" dirty="0">
                <a:latin typeface="Georgia"/>
              </a:rPr>
              <a:t>AVP/Information Security Officer</a:t>
            </a:r>
          </a:p>
        </p:txBody>
      </p:sp>
      <p:sp>
        <p:nvSpPr>
          <p:cNvPr id="3" name="Title 2"/>
          <p:cNvSpPr>
            <a:spLocks noGrp="1"/>
          </p:cNvSpPr>
          <p:nvPr>
            <p:ph type="ctrTitle"/>
          </p:nvPr>
        </p:nvSpPr>
        <p:spPr>
          <a:xfrm>
            <a:off x="658368" y="1042416"/>
            <a:ext cx="4978908" cy="2386584"/>
          </a:xfrm>
        </p:spPr>
        <p:txBody>
          <a:bodyPr/>
          <a:lstStyle/>
          <a:p>
            <a:r>
              <a:rPr lang="en-US" dirty="0"/>
              <a:t>SUNY 6900 Information security policy</a:t>
            </a:r>
          </a:p>
        </p:txBody>
      </p:sp>
    </p:spTree>
    <p:extLst>
      <p:ext uri="{BB962C8B-B14F-4D97-AF65-F5344CB8AC3E}">
        <p14:creationId xmlns:p14="http://schemas.microsoft.com/office/powerpoint/2010/main" val="1461822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1A30BF-6C19-4BEB-8531-7409F8DA9F0E}"/>
              </a:ext>
            </a:extLst>
          </p:cNvPr>
          <p:cNvPicPr>
            <a:picLocks noGrp="1" noChangeAspect="1"/>
          </p:cNvPicPr>
          <p:nvPr>
            <p:ph type="pic" idx="13"/>
          </p:nvPr>
        </p:nvPicPr>
        <p:blipFill>
          <a:blip r:embed="rId3">
            <a:extLst>
              <a:ext uri="{837473B0-CC2E-450A-ABE3-18F120FF3D39}">
                <a1611:picAttrSrcUrl xmlns:a1611="http://schemas.microsoft.com/office/drawing/2016/11/main" r:id="rId4"/>
              </a:ext>
            </a:extLst>
          </a:blip>
          <a:srcRect l="9220" r="3401"/>
          <a:stretch/>
        </p:blipFill>
        <p:spPr>
          <a:xfrm>
            <a:off x="5845468" y="1230527"/>
            <a:ext cx="5868504" cy="4662273"/>
          </a:xfrm>
          <a:noFill/>
        </p:spPr>
      </p:pic>
      <p:sp>
        <p:nvSpPr>
          <p:cNvPr id="5" name="TextBox 4">
            <a:extLst>
              <a:ext uri="{FF2B5EF4-FFF2-40B4-BE49-F238E27FC236}">
                <a16:creationId xmlns:a16="http://schemas.microsoft.com/office/drawing/2014/main" id="{30EB98DE-5E7F-4F5B-8DF0-9D4DA204CB4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8028" y="2131333"/>
            <a:ext cx="5254188" cy="2768327"/>
          </a:xfrm>
          <a:prstGeom prst="rect">
            <a:avLst/>
          </a:prstGeom>
        </p:spPr>
        <p:txBody>
          <a:bodyPr>
            <a:noAutofit/>
          </a:bodyPr>
          <a:lstStyle/>
          <a:p>
            <a:pPr marL="0" indent="0" defTabSz="914400">
              <a:lnSpc>
                <a:spcPct val="90000"/>
              </a:lnSpc>
              <a:spcBef>
                <a:spcPts val="2500"/>
              </a:spcBef>
              <a:spcAft>
                <a:spcPts val="600"/>
              </a:spcAft>
              <a:buClr>
                <a:srgbClr val="005BBB"/>
              </a:buClr>
              <a:buNone/>
            </a:pPr>
            <a:r>
              <a:rPr lang="en-US" sz="1600" b="1" dirty="0"/>
              <a:t>CMMC Level 1</a:t>
            </a:r>
          </a:p>
          <a:p>
            <a:pPr marL="0" lvl="1" indent="0" defTabSz="914400">
              <a:lnSpc>
                <a:spcPct val="90000"/>
              </a:lnSpc>
              <a:spcBef>
                <a:spcPts val="1000"/>
              </a:spcBef>
              <a:spcAft>
                <a:spcPts val="600"/>
              </a:spcAft>
              <a:buClr>
                <a:srgbClr val="005BBB"/>
              </a:buClr>
              <a:buNone/>
            </a:pPr>
            <a:r>
              <a:rPr lang="en-US" sz="1600" dirty="0"/>
              <a:t>Level 1 emphasizes basic cybersecurity hygiene practices essential for all organizations handling information.</a:t>
            </a:r>
          </a:p>
          <a:p>
            <a:pPr marL="0" indent="0" defTabSz="914400">
              <a:lnSpc>
                <a:spcPct val="90000"/>
              </a:lnSpc>
              <a:spcBef>
                <a:spcPts val="2500"/>
              </a:spcBef>
              <a:spcAft>
                <a:spcPts val="600"/>
              </a:spcAft>
              <a:buClr>
                <a:srgbClr val="005BBB"/>
              </a:buClr>
              <a:buNone/>
            </a:pPr>
            <a:r>
              <a:rPr lang="en-US" sz="1600" b="1" dirty="0"/>
              <a:t>CMMC Level 2</a:t>
            </a:r>
          </a:p>
          <a:p>
            <a:pPr marL="0" lvl="1" indent="0" defTabSz="914400">
              <a:lnSpc>
                <a:spcPct val="90000"/>
              </a:lnSpc>
              <a:spcBef>
                <a:spcPts val="1000"/>
              </a:spcBef>
              <a:spcAft>
                <a:spcPts val="600"/>
              </a:spcAft>
              <a:buClr>
                <a:srgbClr val="005BBB"/>
              </a:buClr>
              <a:buNone/>
            </a:pPr>
            <a:r>
              <a:rPr lang="en-US" sz="1600" dirty="0"/>
              <a:t>Level 2 introduces more advanced practices to protect Controlled Unclassified Information (CUI), enhancing security measures.</a:t>
            </a:r>
          </a:p>
          <a:p>
            <a:pPr marL="0" indent="0" defTabSz="914400">
              <a:lnSpc>
                <a:spcPct val="90000"/>
              </a:lnSpc>
              <a:spcBef>
                <a:spcPts val="2500"/>
              </a:spcBef>
              <a:spcAft>
                <a:spcPts val="600"/>
              </a:spcAft>
              <a:buClr>
                <a:srgbClr val="005BBB"/>
              </a:buClr>
              <a:buNone/>
            </a:pPr>
            <a:r>
              <a:rPr lang="en-US" sz="1600" b="1" dirty="0"/>
              <a:t>Increasing maturity levels</a:t>
            </a:r>
          </a:p>
          <a:p>
            <a:pPr marL="0" lvl="1" indent="0" defTabSz="914400">
              <a:lnSpc>
                <a:spcPct val="90000"/>
              </a:lnSpc>
              <a:spcBef>
                <a:spcPts val="1000"/>
              </a:spcBef>
              <a:spcAft>
                <a:spcPts val="600"/>
              </a:spcAft>
              <a:buClr>
                <a:srgbClr val="005BBB"/>
              </a:buClr>
              <a:buNone/>
            </a:pPr>
            <a:r>
              <a:rPr lang="en-US" sz="1600" dirty="0"/>
              <a:t>CMMC levels increase in maturity and complexity, ensuring organizations can effectively protect sensitive information.</a:t>
            </a:r>
          </a:p>
        </p:txBody>
      </p:sp>
      <p:sp>
        <p:nvSpPr>
          <p:cNvPr id="3" name="Title 2">
            <a:extLst>
              <a:ext uri="{FF2B5EF4-FFF2-40B4-BE49-F238E27FC236}">
                <a16:creationId xmlns:a16="http://schemas.microsoft.com/office/drawing/2014/main" id="{3444A484-C2DD-80DE-1633-AE090522AEAD}"/>
              </a:ext>
            </a:extLst>
          </p:cNvPr>
          <p:cNvSpPr>
            <a:spLocks noGrp="1"/>
          </p:cNvSpPr>
          <p:nvPr>
            <p:ph type="title"/>
          </p:nvPr>
        </p:nvSpPr>
        <p:spPr>
          <a:xfrm>
            <a:off x="478028" y="1320833"/>
            <a:ext cx="4531638" cy="868430"/>
          </a:xfrm>
        </p:spPr>
        <p:txBody>
          <a:bodyPr vert="horz" lIns="91440" tIns="45720" rIns="91440" bIns="45720" rtlCol="0" anchor="t">
            <a:normAutofit/>
          </a:bodyPr>
          <a:lstStyle/>
          <a:p>
            <a:r>
              <a:rPr lang="en-US" sz="2800" b="0" kern="1200" dirty="0">
                <a:latin typeface="+mj-lt"/>
                <a:ea typeface="Georgia" charset="0"/>
                <a:cs typeface="Georgia" charset="0"/>
              </a:rPr>
              <a:t>Overview of CMMC levels</a:t>
            </a:r>
          </a:p>
        </p:txBody>
      </p:sp>
    </p:spTree>
    <p:extLst>
      <p:ext uri="{BB962C8B-B14F-4D97-AF65-F5344CB8AC3E}">
        <p14:creationId xmlns:p14="http://schemas.microsoft.com/office/powerpoint/2010/main" val="9737179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4EA843-363F-BA43-DDBE-441DB0884B29}"/>
              </a:ext>
            </a:extLst>
          </p:cNvPr>
          <p:cNvSpPr>
            <a:spLocks noGrp="1"/>
          </p:cNvSpPr>
          <p:nvPr>
            <p:ph type="title"/>
          </p:nvPr>
        </p:nvSpPr>
        <p:spPr>
          <a:xfrm>
            <a:off x="401828" y="1151636"/>
            <a:ext cx="10727148" cy="868430"/>
          </a:xfrm>
        </p:spPr>
        <p:txBody>
          <a:bodyPr anchor="t">
            <a:normAutofit/>
          </a:bodyPr>
          <a:lstStyle/>
          <a:p>
            <a:r>
              <a:rPr lang="en-US" sz="2800" dirty="0"/>
              <a:t>Compliance requirements and benefits</a:t>
            </a:r>
          </a:p>
        </p:txBody>
      </p:sp>
      <p:graphicFrame>
        <p:nvGraphicFramePr>
          <p:cNvPr id="4" name="Content Placeholder 4">
            <a:extLst>
              <a:ext uri="{FF2B5EF4-FFF2-40B4-BE49-F238E27FC236}">
                <a16:creationId xmlns:a16="http://schemas.microsoft.com/office/drawing/2014/main" id="{913B6ED8-711B-4B40-9A38-C532A4F06BEA}"/>
              </a:ext>
            </a:extLst>
          </p:cNvPr>
          <p:cNvGraphicFramePr>
            <a:graphicFrameLocks noGrp="1"/>
          </p:cNvGraphicFramePr>
          <p:nvPr>
            <p:ph type="chart" sz="quarter" idx="16"/>
            <p:extLst>
              <p:ext uri="{D42A27DB-BD31-4B8C-83A1-F6EECF244321}">
                <p14:modId xmlns:p14="http://schemas.microsoft.com/office/powerpoint/2010/main" val="90253137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770127" y="2020066"/>
          <a:ext cx="9021573" cy="4465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6917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66F8-128B-B82F-D755-A38C65EF9C4E}"/>
              </a:ext>
            </a:extLst>
          </p:cNvPr>
          <p:cNvSpPr>
            <a:spLocks noGrp="1"/>
          </p:cNvSpPr>
          <p:nvPr>
            <p:ph type="ctrTitle"/>
          </p:nvPr>
        </p:nvSpPr>
        <p:spPr>
          <a:xfrm>
            <a:off x="670725" y="2235200"/>
            <a:ext cx="6638544" cy="2387600"/>
          </a:xfrm>
        </p:spPr>
        <p:txBody>
          <a:bodyPr anchor="b">
            <a:normAutofit/>
          </a:bodyPr>
          <a:lstStyle/>
          <a:p>
            <a:r>
              <a:rPr lang="en-US" sz="5600" dirty="0"/>
              <a:t>Initial Assessment</a:t>
            </a:r>
          </a:p>
        </p:txBody>
      </p:sp>
    </p:spTree>
    <p:extLst>
      <p:ext uri="{BB962C8B-B14F-4D97-AF65-F5344CB8AC3E}">
        <p14:creationId xmlns:p14="http://schemas.microsoft.com/office/powerpoint/2010/main" val="20177306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9C38DF-681A-C881-DFBB-67B4C91ECCF7}"/>
              </a:ext>
            </a:extLst>
          </p:cNvPr>
          <p:cNvSpPr>
            <a:spLocks noGrp="1"/>
          </p:cNvSpPr>
          <p:nvPr>
            <p:ph type="title"/>
          </p:nvPr>
        </p:nvSpPr>
        <p:spPr>
          <a:xfrm>
            <a:off x="465326" y="1254002"/>
            <a:ext cx="10257591" cy="868430"/>
          </a:xfrm>
        </p:spPr>
        <p:txBody>
          <a:bodyPr anchor="t">
            <a:normAutofit/>
          </a:bodyPr>
          <a:lstStyle/>
          <a:p>
            <a:r>
              <a:rPr lang="en-US" sz="2800" dirty="0"/>
              <a:t>Scope of the initial assessment</a:t>
            </a:r>
          </a:p>
        </p:txBody>
      </p:sp>
      <p:graphicFrame>
        <p:nvGraphicFramePr>
          <p:cNvPr id="4" name="Content Placeholder 4">
            <a:extLst>
              <a:ext uri="{FF2B5EF4-FFF2-40B4-BE49-F238E27FC236}">
                <a16:creationId xmlns:a16="http://schemas.microsoft.com/office/drawing/2014/main" id="{3A5A4B5F-2CF0-4240-91B3-5751D1065AF5}"/>
              </a:ext>
            </a:extLst>
          </p:cNvPr>
          <p:cNvGraphicFramePr>
            <a:graphicFrameLocks noGrp="1"/>
          </p:cNvGraphicFramePr>
          <p:nvPr>
            <p:ph type="chart" sz="quarter" idx="16"/>
            <p:extLst>
              <p:ext uri="{D42A27DB-BD31-4B8C-83A1-F6EECF244321}">
                <p14:modId xmlns:p14="http://schemas.microsoft.com/office/powerpoint/2010/main" val="1342799976"/>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81570" y="2032766"/>
          <a:ext cx="9825104" cy="4465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08250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D illustration.">
            <a:extLst>
              <a:ext uri="{FF2B5EF4-FFF2-40B4-BE49-F238E27FC236}">
                <a16:creationId xmlns:a16="http://schemas.microsoft.com/office/drawing/2014/main" id="{A08FBD9F-F7E6-48E4-8D49-59FCC4127156}"/>
              </a:ext>
            </a:extLst>
          </p:cNvPr>
          <p:cNvPicPr>
            <a:picLocks noGrp="1" noChangeAspect="1"/>
          </p:cNvPicPr>
          <p:nvPr>
            <p:ph type="pic" idx="13"/>
          </p:nvPr>
        </p:nvPicPr>
        <p:blipFill>
          <a:blip r:embed="rId3"/>
          <a:srcRect r="11884" b="2"/>
          <a:stretch/>
        </p:blipFill>
        <p:spPr>
          <a:xfrm>
            <a:off x="5618666" y="1143001"/>
            <a:ext cx="5251965" cy="4470126"/>
          </a:xfrm>
          <a:noFill/>
        </p:spPr>
      </p:pic>
      <p:sp>
        <p:nvSpPr>
          <p:cNvPr id="5" name="TextBox 4">
            <a:extLst>
              <a:ext uri="{FF2B5EF4-FFF2-40B4-BE49-F238E27FC236}">
                <a16:creationId xmlns:a16="http://schemas.microsoft.com/office/drawing/2014/main" id="{6D5C8D26-BE1E-48C6-BF87-8AB0B1F381D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9468" y="2265463"/>
            <a:ext cx="4904231" cy="2768327"/>
          </a:xfrm>
          <a:prstGeom prst="rect">
            <a:avLst/>
          </a:prstGeom>
        </p:spPr>
        <p:txBody>
          <a:bodyPr>
            <a:noAutofit/>
          </a:bodyPr>
          <a:lstStyle/>
          <a:p>
            <a:pPr marL="0" indent="0" defTabSz="914400">
              <a:lnSpc>
                <a:spcPct val="90000"/>
              </a:lnSpc>
              <a:spcBef>
                <a:spcPts val="2500"/>
              </a:spcBef>
              <a:spcAft>
                <a:spcPts val="600"/>
              </a:spcAft>
              <a:buClr>
                <a:srgbClr val="005BBB"/>
              </a:buClr>
              <a:buNone/>
            </a:pPr>
            <a:r>
              <a:rPr lang="en-US" sz="1600" b="1" dirty="0"/>
              <a:t>Enhance documentation practices</a:t>
            </a:r>
          </a:p>
          <a:p>
            <a:pPr marL="0" lvl="1" indent="0" defTabSz="914400">
              <a:lnSpc>
                <a:spcPct val="90000"/>
              </a:lnSpc>
              <a:spcBef>
                <a:spcPts val="1000"/>
              </a:spcBef>
              <a:spcAft>
                <a:spcPts val="600"/>
              </a:spcAft>
              <a:buClr>
                <a:srgbClr val="005BBB"/>
              </a:buClr>
              <a:buNone/>
            </a:pPr>
            <a:r>
              <a:rPr lang="en-US" sz="1600" dirty="0"/>
              <a:t>Improving documentation practices is essential for effective communication and ensuring compliance with regulations.</a:t>
            </a:r>
          </a:p>
          <a:p>
            <a:pPr marL="0" indent="0" defTabSz="914400">
              <a:lnSpc>
                <a:spcPct val="90000"/>
              </a:lnSpc>
              <a:spcBef>
                <a:spcPts val="2500"/>
              </a:spcBef>
              <a:spcAft>
                <a:spcPts val="600"/>
              </a:spcAft>
              <a:buClr>
                <a:srgbClr val="005BBB"/>
              </a:buClr>
              <a:buNone/>
            </a:pPr>
            <a:r>
              <a:rPr lang="en-US" sz="1600" b="1" dirty="0"/>
              <a:t>Conduct regular training</a:t>
            </a:r>
          </a:p>
          <a:p>
            <a:pPr marL="0" lvl="1" indent="0" defTabSz="914400">
              <a:lnSpc>
                <a:spcPct val="90000"/>
              </a:lnSpc>
              <a:spcBef>
                <a:spcPts val="1000"/>
              </a:spcBef>
              <a:spcAft>
                <a:spcPts val="600"/>
              </a:spcAft>
              <a:buClr>
                <a:srgbClr val="005BBB"/>
              </a:buClr>
              <a:buNone/>
            </a:pPr>
            <a:r>
              <a:rPr lang="en-US" sz="1600" dirty="0"/>
              <a:t>Regular training sessions for employees ensure they are aware of best practices and stay updated on compliance requirements.</a:t>
            </a:r>
          </a:p>
          <a:p>
            <a:pPr marL="0" indent="0" defTabSz="914400">
              <a:lnSpc>
                <a:spcPct val="90000"/>
              </a:lnSpc>
              <a:spcBef>
                <a:spcPts val="2500"/>
              </a:spcBef>
              <a:spcAft>
                <a:spcPts val="600"/>
              </a:spcAft>
              <a:buClr>
                <a:srgbClr val="005BBB"/>
              </a:buClr>
              <a:buNone/>
            </a:pPr>
            <a:r>
              <a:rPr lang="en-US" sz="1600" b="1" dirty="0"/>
              <a:t>Adopt security controls</a:t>
            </a:r>
          </a:p>
          <a:p>
            <a:pPr marL="0" lvl="1" indent="0" defTabSz="914400">
              <a:lnSpc>
                <a:spcPct val="90000"/>
              </a:lnSpc>
              <a:spcBef>
                <a:spcPts val="1000"/>
              </a:spcBef>
              <a:spcAft>
                <a:spcPts val="600"/>
              </a:spcAft>
              <a:buClr>
                <a:srgbClr val="005BBB"/>
              </a:buClr>
              <a:buNone/>
            </a:pPr>
            <a:r>
              <a:rPr lang="en-US" sz="1600" dirty="0"/>
              <a:t>Implementing necessary security controls is crucial for protecting sensitive information and maintaining data integrity.</a:t>
            </a:r>
          </a:p>
        </p:txBody>
      </p:sp>
      <p:sp>
        <p:nvSpPr>
          <p:cNvPr id="3" name="Title 2">
            <a:extLst>
              <a:ext uri="{FF2B5EF4-FFF2-40B4-BE49-F238E27FC236}">
                <a16:creationId xmlns:a16="http://schemas.microsoft.com/office/drawing/2014/main" id="{D612E6A7-109C-325B-C7FE-BF753084B987}"/>
              </a:ext>
            </a:extLst>
          </p:cNvPr>
          <p:cNvSpPr>
            <a:spLocks noGrp="1"/>
          </p:cNvSpPr>
          <p:nvPr>
            <p:ph type="title"/>
          </p:nvPr>
        </p:nvSpPr>
        <p:spPr>
          <a:xfrm>
            <a:off x="569468" y="1143001"/>
            <a:ext cx="5402073" cy="868430"/>
          </a:xfrm>
        </p:spPr>
        <p:txBody>
          <a:bodyPr vert="horz" lIns="91440" tIns="45720" rIns="91440" bIns="45720" rtlCol="0" anchor="t">
            <a:normAutofit/>
          </a:bodyPr>
          <a:lstStyle/>
          <a:p>
            <a:r>
              <a:rPr lang="en-US" sz="2800" b="0" kern="1200" dirty="0">
                <a:latin typeface="+mj-lt"/>
                <a:ea typeface="Georgia" charset="0"/>
                <a:cs typeface="Georgia" charset="0"/>
              </a:rPr>
              <a:t>Recommendations for remediation</a:t>
            </a:r>
          </a:p>
        </p:txBody>
      </p:sp>
    </p:spTree>
    <p:extLst>
      <p:ext uri="{BB962C8B-B14F-4D97-AF65-F5344CB8AC3E}">
        <p14:creationId xmlns:p14="http://schemas.microsoft.com/office/powerpoint/2010/main" val="19462096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C759-BE47-DB1A-AC88-ECF641EE22A1}"/>
              </a:ext>
            </a:extLst>
          </p:cNvPr>
          <p:cNvSpPr>
            <a:spLocks noGrp="1"/>
          </p:cNvSpPr>
          <p:nvPr>
            <p:ph type="ctrTitle"/>
          </p:nvPr>
        </p:nvSpPr>
        <p:spPr>
          <a:xfrm>
            <a:off x="658368" y="2235200"/>
            <a:ext cx="6638544" cy="2387600"/>
          </a:xfrm>
        </p:spPr>
        <p:txBody>
          <a:bodyPr anchor="b">
            <a:normAutofit/>
          </a:bodyPr>
          <a:lstStyle/>
          <a:p>
            <a:r>
              <a:rPr lang="en-US" dirty="0"/>
              <a:t>Where We Are Now?</a:t>
            </a:r>
          </a:p>
        </p:txBody>
      </p:sp>
    </p:spTree>
    <p:extLst>
      <p:ext uri="{BB962C8B-B14F-4D97-AF65-F5344CB8AC3E}">
        <p14:creationId xmlns:p14="http://schemas.microsoft.com/office/powerpoint/2010/main" val="354921577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5D0A40-F687-D1D3-9B4D-78DCEEFAB479}"/>
              </a:ext>
            </a:extLst>
          </p:cNvPr>
          <p:cNvSpPr>
            <a:spLocks noGrp="1"/>
          </p:cNvSpPr>
          <p:nvPr>
            <p:ph type="title"/>
          </p:nvPr>
        </p:nvSpPr>
        <p:spPr>
          <a:xfrm>
            <a:off x="566928" y="1316736"/>
            <a:ext cx="10022812" cy="868430"/>
          </a:xfrm>
        </p:spPr>
        <p:txBody>
          <a:bodyPr anchor="t">
            <a:normAutofit/>
          </a:bodyPr>
          <a:lstStyle/>
          <a:p>
            <a:r>
              <a:rPr lang="en-US" sz="2800" dirty="0"/>
              <a:t>Summary of current compliance status</a:t>
            </a:r>
          </a:p>
        </p:txBody>
      </p:sp>
      <p:graphicFrame>
        <p:nvGraphicFramePr>
          <p:cNvPr id="4" name="Content Placeholder 4">
            <a:extLst>
              <a:ext uri="{FF2B5EF4-FFF2-40B4-BE49-F238E27FC236}">
                <a16:creationId xmlns:a16="http://schemas.microsoft.com/office/drawing/2014/main" id="{9492BDF1-8E86-41CD-8924-B778DEEA16F4}"/>
              </a:ext>
            </a:extLst>
          </p:cNvPr>
          <p:cNvGraphicFramePr>
            <a:graphicFrameLocks noGrp="1"/>
          </p:cNvGraphicFramePr>
          <p:nvPr>
            <p:ph type="chart" sz="quarter" idx="16"/>
            <p:extLst>
              <p:ext uri="{D42A27DB-BD31-4B8C-83A1-F6EECF244321}">
                <p14:modId xmlns:p14="http://schemas.microsoft.com/office/powerpoint/2010/main" val="301093887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66927" y="2183186"/>
          <a:ext cx="10022813" cy="4465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08549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sphalt road stairs on arrow sign with fog.">
            <a:extLst>
              <a:ext uri="{FF2B5EF4-FFF2-40B4-BE49-F238E27FC236}">
                <a16:creationId xmlns:a16="http://schemas.microsoft.com/office/drawing/2014/main" id="{299FD71C-2912-4D86-8BE8-8403D6788F51}"/>
              </a:ext>
            </a:extLst>
          </p:cNvPr>
          <p:cNvPicPr>
            <a:picLocks noGrp="1" noChangeAspect="1"/>
          </p:cNvPicPr>
          <p:nvPr>
            <p:ph type="pic" idx="13"/>
          </p:nvPr>
        </p:nvPicPr>
        <p:blipFill>
          <a:blip r:embed="rId3"/>
          <a:srcRect l="2243" r="10814" b="-1"/>
          <a:stretch/>
        </p:blipFill>
        <p:spPr>
          <a:xfrm>
            <a:off x="5473700" y="1143001"/>
            <a:ext cx="5248253" cy="4466967"/>
          </a:xfrm>
          <a:noFill/>
        </p:spPr>
      </p:pic>
      <p:sp>
        <p:nvSpPr>
          <p:cNvPr id="5" name="TextBox 4">
            <a:extLst>
              <a:ext uri="{FF2B5EF4-FFF2-40B4-BE49-F238E27FC236}">
                <a16:creationId xmlns:a16="http://schemas.microsoft.com/office/drawing/2014/main" id="{7451783A-6AA7-4DDC-BC5A-F34F54DE6CD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6928" y="2183186"/>
            <a:ext cx="4529097" cy="2768327"/>
          </a:xfrm>
          <a:prstGeom prst="rect">
            <a:avLst/>
          </a:prstGeom>
        </p:spPr>
        <p:txBody>
          <a:bodyPr>
            <a:noAutofit/>
          </a:bodyPr>
          <a:lstStyle/>
          <a:p>
            <a:pPr marL="0" indent="0" defTabSz="914400">
              <a:lnSpc>
                <a:spcPct val="90000"/>
              </a:lnSpc>
              <a:spcBef>
                <a:spcPts val="2500"/>
              </a:spcBef>
              <a:spcAft>
                <a:spcPts val="600"/>
              </a:spcAft>
              <a:buClr>
                <a:srgbClr val="005BBB"/>
              </a:buClr>
              <a:buNone/>
            </a:pPr>
            <a:r>
              <a:rPr lang="en-US" sz="1600" b="1" dirty="0"/>
              <a:t>Initial assessment completion</a:t>
            </a:r>
          </a:p>
          <a:p>
            <a:pPr marL="0" lvl="1" indent="0" defTabSz="914400">
              <a:lnSpc>
                <a:spcPct val="90000"/>
              </a:lnSpc>
              <a:spcBef>
                <a:spcPts val="1000"/>
              </a:spcBef>
              <a:spcAft>
                <a:spcPts val="600"/>
              </a:spcAft>
              <a:buClr>
                <a:srgbClr val="005BBB"/>
              </a:buClr>
              <a:buNone/>
            </a:pPr>
            <a:r>
              <a:rPr lang="en-US" sz="1600" dirty="0"/>
              <a:t>Successfully completing the initial assessment marked a significant step forward in our journey towards enhanced security.</a:t>
            </a:r>
          </a:p>
          <a:p>
            <a:pPr marL="0" indent="0" defTabSz="914400">
              <a:lnSpc>
                <a:spcPct val="90000"/>
              </a:lnSpc>
              <a:spcBef>
                <a:spcPts val="2500"/>
              </a:spcBef>
              <a:spcAft>
                <a:spcPts val="600"/>
              </a:spcAft>
              <a:buClr>
                <a:srgbClr val="005BBB"/>
              </a:buClr>
              <a:buNone/>
            </a:pPr>
            <a:r>
              <a:rPr lang="en-US" sz="1600" b="1" dirty="0"/>
              <a:t>Level 1 self-certification</a:t>
            </a:r>
          </a:p>
          <a:p>
            <a:pPr marL="0" lvl="1" indent="0" defTabSz="914400">
              <a:lnSpc>
                <a:spcPct val="90000"/>
              </a:lnSpc>
              <a:spcBef>
                <a:spcPts val="1000"/>
              </a:spcBef>
              <a:spcAft>
                <a:spcPts val="600"/>
              </a:spcAft>
              <a:buClr>
                <a:srgbClr val="005BBB"/>
              </a:buClr>
              <a:buNone/>
            </a:pPr>
            <a:r>
              <a:rPr lang="en-US" sz="1600" dirty="0"/>
              <a:t>Beginning Level 1 self-certification demonstrates our commitment to security standards and practices.</a:t>
            </a:r>
          </a:p>
          <a:p>
            <a:pPr marL="0" indent="0" defTabSz="914400">
              <a:lnSpc>
                <a:spcPct val="90000"/>
              </a:lnSpc>
              <a:spcBef>
                <a:spcPts val="2500"/>
              </a:spcBef>
              <a:spcAft>
                <a:spcPts val="600"/>
              </a:spcAft>
              <a:buClr>
                <a:srgbClr val="005BBB"/>
              </a:buClr>
              <a:buNone/>
            </a:pPr>
            <a:r>
              <a:rPr lang="en-US" sz="1600" b="1" dirty="0"/>
              <a:t>Security practices implementation</a:t>
            </a:r>
          </a:p>
          <a:p>
            <a:pPr marL="0" lvl="1" indent="0" defTabSz="914400">
              <a:lnSpc>
                <a:spcPct val="90000"/>
              </a:lnSpc>
              <a:spcBef>
                <a:spcPts val="1000"/>
              </a:spcBef>
              <a:spcAft>
                <a:spcPts val="600"/>
              </a:spcAft>
              <a:buClr>
                <a:srgbClr val="005BBB"/>
              </a:buClr>
              <a:buNone/>
            </a:pPr>
            <a:r>
              <a:rPr lang="en-US" sz="1600" dirty="0"/>
              <a:t>Implementing recommended security practices has strengthened our overall security posture significantly.</a:t>
            </a:r>
          </a:p>
        </p:txBody>
      </p:sp>
      <p:sp>
        <p:nvSpPr>
          <p:cNvPr id="3" name="Title 2">
            <a:extLst>
              <a:ext uri="{FF2B5EF4-FFF2-40B4-BE49-F238E27FC236}">
                <a16:creationId xmlns:a16="http://schemas.microsoft.com/office/drawing/2014/main" id="{163B698F-71FB-727E-A75D-816D22F21459}"/>
              </a:ext>
            </a:extLst>
          </p:cNvPr>
          <p:cNvSpPr>
            <a:spLocks noGrp="1"/>
          </p:cNvSpPr>
          <p:nvPr>
            <p:ph type="title"/>
          </p:nvPr>
        </p:nvSpPr>
        <p:spPr>
          <a:xfrm>
            <a:off x="566928" y="1316736"/>
            <a:ext cx="4529097" cy="868430"/>
          </a:xfrm>
        </p:spPr>
        <p:txBody>
          <a:bodyPr vert="horz" lIns="91440" tIns="45720" rIns="91440" bIns="45720" rtlCol="0" anchor="t">
            <a:normAutofit/>
          </a:bodyPr>
          <a:lstStyle/>
          <a:p>
            <a:r>
              <a:rPr lang="en-US" sz="2800" b="0" kern="1200" dirty="0">
                <a:latin typeface="+mj-lt"/>
                <a:ea typeface="Georgia" charset="0"/>
                <a:cs typeface="Georgia" charset="0"/>
              </a:rPr>
              <a:t>Milestones achieved</a:t>
            </a:r>
          </a:p>
        </p:txBody>
      </p:sp>
    </p:spTree>
    <p:extLst>
      <p:ext uri="{BB962C8B-B14F-4D97-AF65-F5344CB8AC3E}">
        <p14:creationId xmlns:p14="http://schemas.microsoft.com/office/powerpoint/2010/main" val="10621709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1DEF-C31E-7335-ACEF-FA01F1800429}"/>
              </a:ext>
            </a:extLst>
          </p:cNvPr>
          <p:cNvSpPr>
            <a:spLocks noGrp="1"/>
          </p:cNvSpPr>
          <p:nvPr>
            <p:ph type="ctrTitle"/>
          </p:nvPr>
        </p:nvSpPr>
        <p:spPr>
          <a:xfrm>
            <a:off x="670724" y="2235200"/>
            <a:ext cx="6638544" cy="2387600"/>
          </a:xfrm>
        </p:spPr>
        <p:txBody>
          <a:bodyPr anchor="b">
            <a:normAutofit/>
          </a:bodyPr>
          <a:lstStyle/>
          <a:p>
            <a:r>
              <a:rPr lang="en-US" dirty="0"/>
              <a:t>Next Steps to Achieve Level 2 Certification</a:t>
            </a:r>
          </a:p>
        </p:txBody>
      </p:sp>
    </p:spTree>
    <p:extLst>
      <p:ext uri="{BB962C8B-B14F-4D97-AF65-F5344CB8AC3E}">
        <p14:creationId xmlns:p14="http://schemas.microsoft.com/office/powerpoint/2010/main" val="35528968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EFE68E-4811-4F5A-8093-AAA07509883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002434" y="1878227"/>
            <a:ext cx="8822085" cy="4101519"/>
          </a:xfrm>
          <a:prstGeom prst="rect">
            <a:avLst/>
          </a:prstGeom>
        </p:spPr>
        <p:txBody>
          <a:bodyPr>
            <a:noAutofit/>
          </a:bodyPr>
          <a:lstStyle/>
          <a:p>
            <a:pPr marL="0" indent="0" defTabSz="914400">
              <a:lnSpc>
                <a:spcPct val="90000"/>
              </a:lnSpc>
              <a:spcBef>
                <a:spcPts val="2500"/>
              </a:spcBef>
              <a:spcAft>
                <a:spcPts val="600"/>
              </a:spcAft>
              <a:buClr>
                <a:srgbClr val="005BBB"/>
              </a:buClr>
              <a:buNone/>
            </a:pPr>
            <a:r>
              <a:rPr lang="en-US" sz="1600" b="1" dirty="0"/>
              <a:t>Specific tasks</a:t>
            </a:r>
          </a:p>
          <a:p>
            <a:pPr marL="0" lvl="1" indent="0" defTabSz="914400">
              <a:lnSpc>
                <a:spcPct val="90000"/>
              </a:lnSpc>
              <a:spcBef>
                <a:spcPts val="1000"/>
              </a:spcBef>
              <a:spcAft>
                <a:spcPts val="600"/>
              </a:spcAft>
              <a:buClr>
                <a:srgbClr val="005BBB"/>
              </a:buClr>
              <a:buNone/>
            </a:pPr>
            <a:r>
              <a:rPr lang="en-US" sz="1600" dirty="0"/>
              <a:t>The action plan will detail specific tasks necessary to meet compliance requirements, ensuring clarity and focus on objectives.</a:t>
            </a:r>
          </a:p>
          <a:p>
            <a:pPr marL="0" indent="0" defTabSz="914400">
              <a:lnSpc>
                <a:spcPct val="90000"/>
              </a:lnSpc>
              <a:spcBef>
                <a:spcPts val="2500"/>
              </a:spcBef>
              <a:spcAft>
                <a:spcPts val="600"/>
              </a:spcAft>
              <a:buClr>
                <a:srgbClr val="005BBB"/>
              </a:buClr>
              <a:buNone/>
            </a:pPr>
            <a:r>
              <a:rPr lang="en-US" sz="1600" b="1" dirty="0"/>
              <a:t>Deadlines</a:t>
            </a:r>
          </a:p>
          <a:p>
            <a:pPr marL="0" lvl="1" indent="0" defTabSz="914400">
              <a:lnSpc>
                <a:spcPct val="90000"/>
              </a:lnSpc>
              <a:spcBef>
                <a:spcPts val="1000"/>
              </a:spcBef>
              <a:spcAft>
                <a:spcPts val="600"/>
              </a:spcAft>
              <a:buClr>
                <a:srgbClr val="005BBB"/>
              </a:buClr>
              <a:buNone/>
            </a:pPr>
            <a:r>
              <a:rPr lang="en-US" sz="1600" dirty="0"/>
              <a:t>Establishing clear deadlines is essential for maintaining momentum and ensuring timely completion of the project.</a:t>
            </a:r>
          </a:p>
          <a:p>
            <a:pPr marL="0" indent="0" defTabSz="914400">
              <a:lnSpc>
                <a:spcPct val="90000"/>
              </a:lnSpc>
              <a:spcBef>
                <a:spcPts val="2500"/>
              </a:spcBef>
              <a:spcAft>
                <a:spcPts val="600"/>
              </a:spcAft>
              <a:buClr>
                <a:srgbClr val="005BBB"/>
              </a:buClr>
              <a:buNone/>
            </a:pPr>
            <a:r>
              <a:rPr lang="en-US" sz="1600" b="1" dirty="0"/>
              <a:t>Responsible parties</a:t>
            </a:r>
          </a:p>
          <a:p>
            <a:pPr marL="0" lvl="1" indent="0" defTabSz="914400">
              <a:lnSpc>
                <a:spcPct val="90000"/>
              </a:lnSpc>
              <a:spcBef>
                <a:spcPts val="1000"/>
              </a:spcBef>
              <a:spcAft>
                <a:spcPts val="600"/>
              </a:spcAft>
              <a:buClr>
                <a:srgbClr val="005BBB"/>
              </a:buClr>
              <a:buNone/>
            </a:pPr>
            <a:r>
              <a:rPr lang="en-US" sz="1600" dirty="0"/>
              <a:t>Identifying responsible parties for each task helps in accountability and ensures that everyone knows their role in the project.</a:t>
            </a:r>
          </a:p>
          <a:p>
            <a:pPr marL="0" indent="0" defTabSz="914400">
              <a:lnSpc>
                <a:spcPct val="90000"/>
              </a:lnSpc>
              <a:spcBef>
                <a:spcPts val="2500"/>
              </a:spcBef>
              <a:spcAft>
                <a:spcPts val="600"/>
              </a:spcAft>
              <a:buClr>
                <a:srgbClr val="005BBB"/>
              </a:buClr>
              <a:buNone/>
            </a:pPr>
            <a:r>
              <a:rPr lang="en-US" sz="1600" b="1" dirty="0"/>
              <a:t>Realistic timeline</a:t>
            </a:r>
          </a:p>
          <a:p>
            <a:pPr marL="0" lvl="1" indent="0" defTabSz="914400">
              <a:lnSpc>
                <a:spcPct val="90000"/>
              </a:lnSpc>
              <a:spcBef>
                <a:spcPts val="1000"/>
              </a:spcBef>
              <a:spcAft>
                <a:spcPts val="600"/>
              </a:spcAft>
              <a:buClr>
                <a:srgbClr val="005BBB"/>
              </a:buClr>
              <a:buNone/>
            </a:pPr>
            <a:r>
              <a:rPr lang="en-US" sz="1600" dirty="0"/>
              <a:t>A realistic timeline ensures that the project stays on track, allowing for adjustments as needed throughout the process.</a:t>
            </a:r>
          </a:p>
        </p:txBody>
      </p:sp>
      <p:sp>
        <p:nvSpPr>
          <p:cNvPr id="3" name="Title 2">
            <a:extLst>
              <a:ext uri="{FF2B5EF4-FFF2-40B4-BE49-F238E27FC236}">
                <a16:creationId xmlns:a16="http://schemas.microsoft.com/office/drawing/2014/main" id="{E1BEC927-3A05-8325-C1B0-27495AF02ECE}"/>
              </a:ext>
            </a:extLst>
          </p:cNvPr>
          <p:cNvSpPr>
            <a:spLocks noGrp="1"/>
          </p:cNvSpPr>
          <p:nvPr>
            <p:ph type="title"/>
          </p:nvPr>
        </p:nvSpPr>
        <p:spPr>
          <a:xfrm>
            <a:off x="410811" y="1127166"/>
            <a:ext cx="10515600" cy="868430"/>
          </a:xfrm>
        </p:spPr>
        <p:txBody>
          <a:bodyPr anchor="t">
            <a:normAutofit/>
          </a:bodyPr>
          <a:lstStyle/>
          <a:p>
            <a:r>
              <a:rPr lang="en-US" dirty="0"/>
              <a:t>Action plan and timeline</a:t>
            </a:r>
          </a:p>
        </p:txBody>
      </p:sp>
      <p:pic>
        <p:nvPicPr>
          <p:cNvPr id="4" name="Content Placeholder 3">
            <a:extLst>
              <a:ext uri="{FF2B5EF4-FFF2-40B4-BE49-F238E27FC236}">
                <a16:creationId xmlns:a16="http://schemas.microsoft.com/office/drawing/2014/main" id="{71109013-1016-4B18-B976-A386036CCE5E}"/>
              </a:ext>
            </a:extLst>
          </p:cNvPr>
          <p:cNvPicPr>
            <a:picLocks noGrp="1" noChangeAspect="1"/>
          </p:cNvPicPr>
          <p:nvPr>
            <p:ph sz="quarter" idx="4294967295"/>
          </p:nvPr>
        </p:nvPicPr>
        <p:blipFill>
          <a:blip r:embed="rId3">
            <a:extLst>
              <a:ext uri="{837473B0-CC2E-450A-ABE3-18F120FF3D39}">
                <a1611:picAttrSrcUrl xmlns:a1611="http://schemas.microsoft.com/office/drawing/2016/11/main" r:id="rId4"/>
              </a:ext>
            </a:extLst>
          </a:blip>
          <a:srcRect l="28814" r="54356"/>
          <a:stretch/>
        </p:blipFill>
        <p:spPr>
          <a:xfrm>
            <a:off x="468858" y="1995596"/>
            <a:ext cx="1242466" cy="4101519"/>
          </a:xfrm>
          <a:noFill/>
        </p:spPr>
      </p:pic>
    </p:spTree>
    <p:extLst>
      <p:ext uri="{BB962C8B-B14F-4D97-AF65-F5344CB8AC3E}">
        <p14:creationId xmlns:p14="http://schemas.microsoft.com/office/powerpoint/2010/main" val="14970643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D5FF2-D8D7-DAFD-000F-CCE67AC574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CE5F47-71F0-DCB1-7F93-A153E9F7F7D8}"/>
              </a:ext>
            </a:extLst>
          </p:cNvPr>
          <p:cNvSpPr>
            <a:spLocks noGrp="1"/>
          </p:cNvSpPr>
          <p:nvPr>
            <p:ph type="body" idx="10"/>
          </p:nvPr>
        </p:nvSpPr>
        <p:spPr>
          <a:xfrm>
            <a:off x="595551" y="1981262"/>
            <a:ext cx="7541647" cy="4301735"/>
          </a:xfrm>
        </p:spPr>
        <p:txBody>
          <a:bodyPr vert="horz" lIns="182880" tIns="45720" rIns="182880" bIns="45720" numCol="1" rtlCol="0" anchor="t">
            <a:noAutofit/>
          </a:bodyPr>
          <a:lstStyle/>
          <a:p>
            <a:pPr>
              <a:lnSpc>
                <a:spcPct val="100000"/>
              </a:lnSpc>
            </a:pPr>
            <a:r>
              <a:rPr lang="en-US" sz="1600" b="1" dirty="0">
                <a:latin typeface="Arial"/>
                <a:cs typeface="Arial"/>
              </a:rPr>
              <a:t>What</a:t>
            </a:r>
          </a:p>
          <a:p>
            <a:pPr marL="628015" lvl="1" indent="-285750">
              <a:lnSpc>
                <a:spcPct val="100000"/>
              </a:lnSpc>
              <a:buFont typeface="Arial" panose="020B0604020202020204" pitchFamily="34" charset="0"/>
              <a:buChar char="•"/>
            </a:pPr>
            <a:r>
              <a:rPr lang="en-US" sz="1600" dirty="0">
                <a:solidFill>
                  <a:schemeClr val="tx1"/>
                </a:solidFill>
                <a:latin typeface="Arial"/>
                <a:cs typeface="Arial"/>
              </a:rPr>
              <a:t>Update of previous Information Security policy</a:t>
            </a:r>
          </a:p>
          <a:p>
            <a:pPr marL="970915" lvl="2" indent="-285750">
              <a:lnSpc>
                <a:spcPct val="100000"/>
              </a:lnSpc>
              <a:buFont typeface="Arial" panose="020B0604020202020204" pitchFamily="34" charset="0"/>
              <a:buChar char="•"/>
            </a:pPr>
            <a:r>
              <a:rPr lang="en-US" sz="1600" dirty="0">
                <a:solidFill>
                  <a:schemeClr val="tx1"/>
                </a:solidFill>
                <a:latin typeface="Arial"/>
                <a:cs typeface="Arial"/>
              </a:rPr>
              <a:t>First update since 2016</a:t>
            </a:r>
          </a:p>
          <a:p>
            <a:pPr marL="628015" lvl="1" indent="-285750">
              <a:lnSpc>
                <a:spcPct val="100000"/>
              </a:lnSpc>
              <a:buFont typeface="Arial" panose="020B0604020202020204" pitchFamily="34" charset="0"/>
              <a:buChar char="•"/>
            </a:pPr>
            <a:r>
              <a:rPr lang="en-US" sz="1600" dirty="0">
                <a:solidFill>
                  <a:schemeClr val="tx1"/>
                </a:solidFill>
                <a:latin typeface="Arial"/>
                <a:cs typeface="Arial"/>
              </a:rPr>
              <a:t>Effective September 1, 2024</a:t>
            </a:r>
          </a:p>
          <a:p>
            <a:pPr marL="628015" lvl="1" indent="-285750">
              <a:lnSpc>
                <a:spcPct val="100000"/>
              </a:lnSpc>
              <a:buFont typeface="Arial" panose="020B0604020202020204" pitchFamily="34" charset="0"/>
              <a:buChar char="•"/>
            </a:pPr>
            <a:r>
              <a:rPr lang="en-US" sz="1600" dirty="0">
                <a:solidFill>
                  <a:schemeClr val="tx1"/>
                </a:solidFill>
                <a:latin typeface="Arial"/>
                <a:cs typeface="Arial"/>
              </a:rPr>
              <a:t>One year implementation roadmap with six month status update required (last week)</a:t>
            </a:r>
            <a:br>
              <a:rPr lang="en-US" sz="1600" dirty="0">
                <a:latin typeface="Arial"/>
                <a:cs typeface="Arial"/>
              </a:rPr>
            </a:br>
            <a:endParaRPr lang="en-US" sz="1600" dirty="0">
              <a:solidFill>
                <a:schemeClr val="tx1"/>
              </a:solidFill>
              <a:latin typeface="Arial"/>
              <a:cs typeface="Arial"/>
            </a:endParaRPr>
          </a:p>
          <a:p>
            <a:pPr>
              <a:lnSpc>
                <a:spcPct val="100000"/>
              </a:lnSpc>
            </a:pPr>
            <a:r>
              <a:rPr lang="en-US" sz="1600" b="1" dirty="0">
                <a:latin typeface="Arial"/>
                <a:cs typeface="Arial"/>
              </a:rPr>
              <a:t>Why</a:t>
            </a:r>
            <a:endParaRPr lang="en-US" sz="1600" b="1" spc="0" dirty="0">
              <a:latin typeface="Arial"/>
              <a:cs typeface="Arial"/>
            </a:endParaRPr>
          </a:p>
          <a:p>
            <a:pPr marL="628015" lvl="1" indent="-285750">
              <a:lnSpc>
                <a:spcPct val="100000"/>
              </a:lnSpc>
              <a:buChar char="•"/>
            </a:pPr>
            <a:r>
              <a:rPr lang="en-US" sz="1600" dirty="0">
                <a:solidFill>
                  <a:schemeClr val="tx1"/>
                </a:solidFill>
                <a:latin typeface="Arial"/>
                <a:cs typeface="Arial"/>
              </a:rPr>
              <a:t>Higher education is a target</a:t>
            </a:r>
            <a:br>
              <a:rPr lang="en-US" sz="1600" dirty="0">
                <a:latin typeface="Arial"/>
                <a:cs typeface="Arial"/>
              </a:rPr>
            </a:br>
            <a:endParaRPr lang="en-US" sz="1600" dirty="0">
              <a:solidFill>
                <a:schemeClr val="tx1"/>
              </a:solidFill>
              <a:latin typeface="Arial"/>
              <a:cs typeface="Arial"/>
            </a:endParaRPr>
          </a:p>
          <a:p>
            <a:pPr>
              <a:lnSpc>
                <a:spcPct val="100000"/>
              </a:lnSpc>
            </a:pPr>
            <a:r>
              <a:rPr lang="en-US" sz="1600" b="1" dirty="0">
                <a:latin typeface="Arial"/>
                <a:cs typeface="Arial"/>
              </a:rPr>
              <a:t>How</a:t>
            </a:r>
          </a:p>
          <a:p>
            <a:pPr marL="628015" lvl="1" indent="-285750">
              <a:lnSpc>
                <a:spcPct val="100000"/>
              </a:lnSpc>
              <a:buFont typeface="Arial" panose="020B0604020202020204" pitchFamily="34" charset="0"/>
              <a:buChar char="•"/>
            </a:pPr>
            <a:r>
              <a:rPr lang="en-US" sz="1600" dirty="0">
                <a:solidFill>
                  <a:schemeClr val="tx1"/>
                </a:solidFill>
                <a:latin typeface="Arial"/>
                <a:cs typeface="Arial"/>
              </a:rPr>
              <a:t>NIST cybersecurity framework</a:t>
            </a:r>
          </a:p>
          <a:p>
            <a:pPr marL="628015" lvl="1" indent="-285750">
              <a:lnSpc>
                <a:spcPct val="100000"/>
              </a:lnSpc>
              <a:buFont typeface="Arial" panose="020B0604020202020204" pitchFamily="34" charset="0"/>
              <a:buChar char="•"/>
            </a:pPr>
            <a:r>
              <a:rPr lang="en-US" sz="1600" dirty="0">
                <a:solidFill>
                  <a:schemeClr val="tx1"/>
                </a:solidFill>
                <a:latin typeface="Arial"/>
                <a:cs typeface="Arial"/>
              </a:rPr>
              <a:t>Campus level implementation</a:t>
            </a:r>
          </a:p>
          <a:p>
            <a:pPr marL="628015" lvl="1" indent="-285750">
              <a:lnSpc>
                <a:spcPct val="100000"/>
              </a:lnSpc>
              <a:buFont typeface="Arial" panose="020B0604020202020204" pitchFamily="34" charset="0"/>
              <a:buChar char="•"/>
            </a:pPr>
            <a:r>
              <a:rPr lang="en-US" sz="1600" dirty="0">
                <a:solidFill>
                  <a:schemeClr val="tx1"/>
                </a:solidFill>
                <a:latin typeface="Arial"/>
                <a:cs typeface="Arial"/>
              </a:rPr>
              <a:t>Requires additional campus level policies</a:t>
            </a:r>
          </a:p>
          <a:p>
            <a:pPr marL="628015" lvl="1" indent="-285750">
              <a:lnSpc>
                <a:spcPct val="100000"/>
              </a:lnSpc>
              <a:buFont typeface="Arial" panose="020B0604020202020204" pitchFamily="34" charset="0"/>
              <a:buChar char="•"/>
            </a:pPr>
            <a:r>
              <a:rPr lang="en-US" sz="1600" dirty="0">
                <a:solidFill>
                  <a:schemeClr val="tx1"/>
                </a:solidFill>
                <a:latin typeface="Arial"/>
                <a:cs typeface="Arial"/>
              </a:rPr>
              <a:t>Campus level exception process</a:t>
            </a:r>
          </a:p>
          <a:p>
            <a:pPr>
              <a:lnSpc>
                <a:spcPct val="100000"/>
              </a:lnSpc>
            </a:pPr>
            <a:endParaRPr lang="en-US" b="1" dirty="0"/>
          </a:p>
          <a:p>
            <a:pPr>
              <a:lnSpc>
                <a:spcPct val="100000"/>
              </a:lnSpc>
            </a:pPr>
            <a:endParaRPr lang="en-US" dirty="0"/>
          </a:p>
        </p:txBody>
      </p:sp>
      <p:sp>
        <p:nvSpPr>
          <p:cNvPr id="3" name="Title 2">
            <a:extLst>
              <a:ext uri="{FF2B5EF4-FFF2-40B4-BE49-F238E27FC236}">
                <a16:creationId xmlns:a16="http://schemas.microsoft.com/office/drawing/2014/main" id="{D29063B7-F756-1335-399B-113B8072B3D0}"/>
              </a:ext>
            </a:extLst>
          </p:cNvPr>
          <p:cNvSpPr>
            <a:spLocks noGrp="1"/>
          </p:cNvSpPr>
          <p:nvPr>
            <p:ph type="title"/>
          </p:nvPr>
        </p:nvSpPr>
        <p:spPr>
          <a:xfrm>
            <a:off x="374834" y="992790"/>
            <a:ext cx="7886700" cy="716084"/>
          </a:xfrm>
        </p:spPr>
        <p:txBody>
          <a:bodyPr/>
          <a:lstStyle/>
          <a:p>
            <a:r>
              <a:rPr lang="en-US" dirty="0">
                <a:latin typeface="Georgia"/>
              </a:rPr>
              <a:t>Policy overview</a:t>
            </a:r>
            <a:endParaRPr lang="en-US" dirty="0"/>
          </a:p>
        </p:txBody>
      </p:sp>
    </p:spTree>
    <p:extLst>
      <p:ext uri="{BB962C8B-B14F-4D97-AF65-F5344CB8AC3E}">
        <p14:creationId xmlns:p14="http://schemas.microsoft.com/office/powerpoint/2010/main" val="375954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chnology and innovation concept">
            <a:extLst>
              <a:ext uri="{FF2B5EF4-FFF2-40B4-BE49-F238E27FC236}">
                <a16:creationId xmlns:a16="http://schemas.microsoft.com/office/drawing/2014/main" id="{76CC746F-2E4A-419F-858F-3B5330B1E1FF}"/>
              </a:ext>
            </a:extLst>
          </p:cNvPr>
          <p:cNvPicPr>
            <a:picLocks noGrp="1" noChangeAspect="1"/>
          </p:cNvPicPr>
          <p:nvPr>
            <p:ph type="pic" idx="13"/>
          </p:nvPr>
        </p:nvPicPr>
        <p:blipFill>
          <a:blip r:embed="rId3"/>
          <a:srcRect l="18954" r="13782" b="-1"/>
          <a:stretch/>
        </p:blipFill>
        <p:spPr>
          <a:xfrm>
            <a:off x="5774783" y="1195516"/>
            <a:ext cx="5248253" cy="4466967"/>
          </a:xfrm>
          <a:noFill/>
        </p:spPr>
      </p:pic>
      <p:sp>
        <p:nvSpPr>
          <p:cNvPr id="5" name="TextBox 4">
            <a:extLst>
              <a:ext uri="{FF2B5EF4-FFF2-40B4-BE49-F238E27FC236}">
                <a16:creationId xmlns:a16="http://schemas.microsoft.com/office/drawing/2014/main" id="{F3AE500D-22A2-43BA-9E0A-517CD2BDD1B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7718" y="2245019"/>
            <a:ext cx="4529097" cy="2768327"/>
          </a:xfrm>
          <a:prstGeom prst="rect">
            <a:avLst/>
          </a:prstGeom>
        </p:spPr>
        <p:txBody>
          <a:bodyPr>
            <a:noAutofit/>
          </a:bodyPr>
          <a:lstStyle/>
          <a:p>
            <a:pPr marL="0" indent="0" defTabSz="914400">
              <a:lnSpc>
                <a:spcPct val="90000"/>
              </a:lnSpc>
              <a:spcBef>
                <a:spcPts val="2500"/>
              </a:spcBef>
              <a:spcAft>
                <a:spcPts val="600"/>
              </a:spcAft>
              <a:buClr>
                <a:srgbClr val="005BBB"/>
              </a:buClr>
              <a:buNone/>
            </a:pPr>
            <a:r>
              <a:rPr lang="en-US" sz="1600" b="1" dirty="0"/>
              <a:t>Cybersecurity tools</a:t>
            </a:r>
          </a:p>
          <a:p>
            <a:pPr marL="0" lvl="1" indent="0" defTabSz="914400">
              <a:lnSpc>
                <a:spcPct val="90000"/>
              </a:lnSpc>
              <a:spcBef>
                <a:spcPts val="1000"/>
              </a:spcBef>
              <a:spcAft>
                <a:spcPts val="600"/>
              </a:spcAft>
              <a:buClr>
                <a:srgbClr val="005BBB"/>
              </a:buClr>
              <a:buNone/>
            </a:pPr>
            <a:r>
              <a:rPr lang="en-US" sz="1600" dirty="0"/>
              <a:t>Implementing effective cybersecurity tools is essential for achieving Level 2 compliance with CMMC requirements.</a:t>
            </a:r>
          </a:p>
          <a:p>
            <a:pPr marL="0" indent="0" defTabSz="914400">
              <a:lnSpc>
                <a:spcPct val="90000"/>
              </a:lnSpc>
              <a:spcBef>
                <a:spcPts val="2500"/>
              </a:spcBef>
              <a:spcAft>
                <a:spcPts val="600"/>
              </a:spcAft>
              <a:buClr>
                <a:srgbClr val="005BBB"/>
              </a:buClr>
              <a:buNone/>
            </a:pPr>
            <a:r>
              <a:rPr lang="en-US" sz="1600" b="1" dirty="0"/>
              <a:t>Personnel requirements</a:t>
            </a:r>
          </a:p>
          <a:p>
            <a:pPr marL="0" lvl="1" indent="0" defTabSz="914400">
              <a:lnSpc>
                <a:spcPct val="90000"/>
              </a:lnSpc>
              <a:spcBef>
                <a:spcPts val="1000"/>
              </a:spcBef>
              <a:spcAft>
                <a:spcPts val="600"/>
              </a:spcAft>
              <a:buClr>
                <a:srgbClr val="005BBB"/>
              </a:buClr>
              <a:buNone/>
            </a:pPr>
            <a:r>
              <a:rPr lang="en-US" sz="1600" dirty="0"/>
              <a:t>Increasing qualified personnel is crucial to ensure our team can meet the necessary CMMC standards and requirements.</a:t>
            </a:r>
          </a:p>
          <a:p>
            <a:pPr marL="0" indent="0" defTabSz="914400">
              <a:lnSpc>
                <a:spcPct val="90000"/>
              </a:lnSpc>
              <a:spcBef>
                <a:spcPts val="2500"/>
              </a:spcBef>
              <a:spcAft>
                <a:spcPts val="600"/>
              </a:spcAft>
              <a:buClr>
                <a:srgbClr val="005BBB"/>
              </a:buClr>
              <a:buNone/>
            </a:pPr>
            <a:r>
              <a:rPr lang="en-US" sz="1600" b="1" dirty="0"/>
              <a:t>Targeted training programs</a:t>
            </a:r>
          </a:p>
          <a:p>
            <a:pPr marL="0" lvl="1" indent="0" defTabSz="914400">
              <a:lnSpc>
                <a:spcPct val="90000"/>
              </a:lnSpc>
              <a:spcBef>
                <a:spcPts val="1000"/>
              </a:spcBef>
              <a:spcAft>
                <a:spcPts val="600"/>
              </a:spcAft>
              <a:buClr>
                <a:srgbClr val="005BBB"/>
              </a:buClr>
              <a:buNone/>
            </a:pPr>
            <a:r>
              <a:rPr lang="en-US" sz="1600" dirty="0"/>
              <a:t>Implementing targeted training programs will enhance our team's understanding of CMMC requirements and improve compliance readiness.</a:t>
            </a:r>
          </a:p>
        </p:txBody>
      </p:sp>
      <p:sp>
        <p:nvSpPr>
          <p:cNvPr id="3" name="Title 2">
            <a:extLst>
              <a:ext uri="{FF2B5EF4-FFF2-40B4-BE49-F238E27FC236}">
                <a16:creationId xmlns:a16="http://schemas.microsoft.com/office/drawing/2014/main" id="{CFCC7798-0A83-8534-9731-4F5F2D1F2336}"/>
              </a:ext>
            </a:extLst>
          </p:cNvPr>
          <p:cNvSpPr>
            <a:spLocks noGrp="1"/>
          </p:cNvSpPr>
          <p:nvPr>
            <p:ph type="title"/>
          </p:nvPr>
        </p:nvSpPr>
        <p:spPr>
          <a:xfrm>
            <a:off x="477718" y="1195516"/>
            <a:ext cx="4529097" cy="868430"/>
          </a:xfrm>
        </p:spPr>
        <p:txBody>
          <a:bodyPr vert="horz" lIns="91440" tIns="45720" rIns="91440" bIns="45720" rtlCol="0" anchor="t">
            <a:normAutofit/>
          </a:bodyPr>
          <a:lstStyle/>
          <a:p>
            <a:r>
              <a:rPr lang="en-US" sz="2800" b="0" kern="1200" dirty="0">
                <a:latin typeface="+mj-lt"/>
                <a:ea typeface="Georgia" charset="0"/>
                <a:cs typeface="Georgia" charset="0"/>
              </a:rPr>
              <a:t>Resources and training required</a:t>
            </a:r>
          </a:p>
        </p:txBody>
      </p:sp>
    </p:spTree>
    <p:extLst>
      <p:ext uri="{BB962C8B-B14F-4D97-AF65-F5344CB8AC3E}">
        <p14:creationId xmlns:p14="http://schemas.microsoft.com/office/powerpoint/2010/main" val="222734748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ientists examines DNA models in modern Neurological Research Laboratory. Touch screens. Wearing clean suit and protective mask">
            <a:extLst>
              <a:ext uri="{FF2B5EF4-FFF2-40B4-BE49-F238E27FC236}">
                <a16:creationId xmlns:a16="http://schemas.microsoft.com/office/drawing/2014/main" id="{2F08D0D4-15D3-4C10-A232-CCF34CEE3B26}"/>
              </a:ext>
            </a:extLst>
          </p:cNvPr>
          <p:cNvPicPr>
            <a:picLocks noGrp="1" noChangeAspect="1"/>
          </p:cNvPicPr>
          <p:nvPr>
            <p:ph type="pic" idx="13"/>
          </p:nvPr>
        </p:nvPicPr>
        <p:blipFill>
          <a:blip r:embed="rId3"/>
          <a:srcRect l="4365" r="29546"/>
          <a:stretch/>
        </p:blipFill>
        <p:spPr>
          <a:xfrm>
            <a:off x="5473700" y="1143001"/>
            <a:ext cx="5248253" cy="4466967"/>
          </a:xfrm>
          <a:noFill/>
        </p:spPr>
      </p:pic>
      <p:sp>
        <p:nvSpPr>
          <p:cNvPr id="5" name="TextBox 4">
            <a:extLst>
              <a:ext uri="{FF2B5EF4-FFF2-40B4-BE49-F238E27FC236}">
                <a16:creationId xmlns:a16="http://schemas.microsoft.com/office/drawing/2014/main" id="{85C9A4FF-7809-467D-8C5F-074964DB81E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5655" y="2200414"/>
            <a:ext cx="4529097" cy="2768327"/>
          </a:xfrm>
          <a:prstGeom prst="rect">
            <a:avLst/>
          </a:prstGeom>
        </p:spPr>
        <p:txBody>
          <a:bodyPr>
            <a:noAutofit/>
          </a:bodyPr>
          <a:lstStyle/>
          <a:p>
            <a:pPr marL="0" indent="0" defTabSz="914400">
              <a:lnSpc>
                <a:spcPct val="90000"/>
              </a:lnSpc>
              <a:spcBef>
                <a:spcPts val="2500"/>
              </a:spcBef>
              <a:spcAft>
                <a:spcPts val="600"/>
              </a:spcAft>
              <a:buClr>
                <a:srgbClr val="005BBB"/>
              </a:buClr>
              <a:buNone/>
            </a:pPr>
            <a:r>
              <a:rPr lang="en-US" sz="1600" b="1" dirty="0"/>
              <a:t>Ongoing monitoring</a:t>
            </a:r>
          </a:p>
          <a:p>
            <a:pPr marL="0" lvl="1" indent="0" defTabSz="914400">
              <a:lnSpc>
                <a:spcPct val="90000"/>
              </a:lnSpc>
              <a:spcBef>
                <a:spcPts val="1000"/>
              </a:spcBef>
              <a:spcAft>
                <a:spcPts val="600"/>
              </a:spcAft>
              <a:buClr>
                <a:srgbClr val="005BBB"/>
              </a:buClr>
              <a:buNone/>
            </a:pPr>
            <a:r>
              <a:rPr lang="en-US" sz="1600" dirty="0"/>
              <a:t>Implementing a regular monitoring process helps identify vulnerabilities and ensures compliance with cybersecurity standards.</a:t>
            </a:r>
          </a:p>
          <a:p>
            <a:pPr marL="0" indent="0" defTabSz="914400">
              <a:lnSpc>
                <a:spcPct val="90000"/>
              </a:lnSpc>
              <a:spcBef>
                <a:spcPts val="2500"/>
              </a:spcBef>
              <a:spcAft>
                <a:spcPts val="600"/>
              </a:spcAft>
              <a:buClr>
                <a:srgbClr val="005BBB"/>
              </a:buClr>
              <a:buNone/>
            </a:pPr>
            <a:r>
              <a:rPr lang="en-US" sz="1600" b="1" dirty="0"/>
              <a:t>Continuous evaluation</a:t>
            </a:r>
          </a:p>
          <a:p>
            <a:pPr marL="0" lvl="1" indent="0" defTabSz="914400">
              <a:lnSpc>
                <a:spcPct val="90000"/>
              </a:lnSpc>
              <a:spcBef>
                <a:spcPts val="1000"/>
              </a:spcBef>
              <a:spcAft>
                <a:spcPts val="600"/>
              </a:spcAft>
              <a:buClr>
                <a:srgbClr val="005BBB"/>
              </a:buClr>
              <a:buNone/>
            </a:pPr>
            <a:r>
              <a:rPr lang="en-US" sz="1600" dirty="0"/>
              <a:t>Continuous evaluation of cybersecurity practices allows organizations to adapt to new threats and improve resilience over time.</a:t>
            </a:r>
          </a:p>
          <a:p>
            <a:pPr marL="0" indent="0" defTabSz="914400">
              <a:lnSpc>
                <a:spcPct val="90000"/>
              </a:lnSpc>
              <a:spcBef>
                <a:spcPts val="2500"/>
              </a:spcBef>
              <a:spcAft>
                <a:spcPts val="600"/>
              </a:spcAft>
              <a:buClr>
                <a:srgbClr val="005BBB"/>
              </a:buClr>
              <a:buNone/>
            </a:pPr>
            <a:r>
              <a:rPr lang="en-US" sz="1600" b="1" dirty="0"/>
              <a:t>Achieving certification</a:t>
            </a:r>
          </a:p>
          <a:p>
            <a:pPr marL="0" lvl="1" indent="0" defTabSz="914400">
              <a:lnSpc>
                <a:spcPct val="90000"/>
              </a:lnSpc>
              <a:spcBef>
                <a:spcPts val="1000"/>
              </a:spcBef>
              <a:spcAft>
                <a:spcPts val="600"/>
              </a:spcAft>
              <a:buClr>
                <a:srgbClr val="005BBB"/>
              </a:buClr>
              <a:buNone/>
            </a:pPr>
            <a:r>
              <a:rPr lang="en-US" sz="1600" dirty="0"/>
              <a:t>Working towards Level 2 certification necessitates a structured approach to ensure ongoing compliance and improvement in practices.</a:t>
            </a:r>
          </a:p>
        </p:txBody>
      </p:sp>
      <p:sp>
        <p:nvSpPr>
          <p:cNvPr id="3" name="Title 2">
            <a:extLst>
              <a:ext uri="{FF2B5EF4-FFF2-40B4-BE49-F238E27FC236}">
                <a16:creationId xmlns:a16="http://schemas.microsoft.com/office/drawing/2014/main" id="{95FE407A-8F6F-1BE1-993C-F0F7F56887FE}"/>
              </a:ext>
            </a:extLst>
          </p:cNvPr>
          <p:cNvSpPr>
            <a:spLocks noGrp="1"/>
          </p:cNvSpPr>
          <p:nvPr>
            <p:ph type="title"/>
          </p:nvPr>
        </p:nvSpPr>
        <p:spPr>
          <a:xfrm>
            <a:off x="433114" y="1143001"/>
            <a:ext cx="4531638" cy="868430"/>
          </a:xfrm>
        </p:spPr>
        <p:txBody>
          <a:bodyPr vert="horz" lIns="91440" tIns="45720" rIns="91440" bIns="45720" rtlCol="0" anchor="t">
            <a:normAutofit/>
          </a:bodyPr>
          <a:lstStyle/>
          <a:p>
            <a:r>
              <a:rPr lang="en-US" sz="2800" b="0" kern="1200" dirty="0">
                <a:latin typeface="+mj-lt"/>
                <a:ea typeface="Georgia" charset="0"/>
                <a:cs typeface="Georgia" charset="0"/>
              </a:rPr>
              <a:t>Monitoring progress and continuous </a:t>
            </a:r>
            <a:r>
              <a:rPr lang="en-US" sz="2800" dirty="0"/>
              <a:t>i</a:t>
            </a:r>
            <a:r>
              <a:rPr lang="en-US" sz="2800" b="0" kern="1200" dirty="0">
                <a:latin typeface="+mj-lt"/>
                <a:ea typeface="Georgia" charset="0"/>
                <a:cs typeface="Georgia" charset="0"/>
              </a:rPr>
              <a:t>mprovement</a:t>
            </a:r>
          </a:p>
        </p:txBody>
      </p:sp>
    </p:spTree>
    <p:extLst>
      <p:ext uri="{BB962C8B-B14F-4D97-AF65-F5344CB8AC3E}">
        <p14:creationId xmlns:p14="http://schemas.microsoft.com/office/powerpoint/2010/main" val="24996235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9B80DED6-0D14-A3F2-93E5-EE75379DFB2D}"/>
              </a:ext>
            </a:extLst>
          </p:cNvPr>
          <p:cNvGraphicFramePr>
            <a:graphicFrameLocks noGrp="1"/>
          </p:cNvGraphicFramePr>
          <p:nvPr>
            <p:ph sz="quarter" idx="10"/>
            <p:extLst>
              <p:ext uri="{D42A27DB-BD31-4B8C-83A1-F6EECF244321}">
                <p14:modId xmlns:p14="http://schemas.microsoft.com/office/powerpoint/2010/main" val="3112551557"/>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589231" y="2241172"/>
          <a:ext cx="9678987" cy="384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85E6975-F5FA-F009-E469-65F7C03849F8}"/>
              </a:ext>
            </a:extLst>
          </p:cNvPr>
          <p:cNvSpPr>
            <a:spLocks noGrp="1"/>
          </p:cNvSpPr>
          <p:nvPr>
            <p:ph type="title"/>
          </p:nvPr>
        </p:nvSpPr>
        <p:spPr>
          <a:xfrm>
            <a:off x="421962" y="963924"/>
            <a:ext cx="10515600" cy="868430"/>
          </a:xfrm>
        </p:spPr>
        <p:txBody>
          <a:bodyPr anchor="b">
            <a:normAutofit/>
          </a:bodyPr>
          <a:lstStyle/>
          <a:p>
            <a:r>
              <a:rPr lang="en-US" dirty="0"/>
              <a:t>Conclusion</a:t>
            </a:r>
          </a:p>
        </p:txBody>
      </p:sp>
    </p:spTree>
    <p:extLst>
      <p:ext uri="{BB962C8B-B14F-4D97-AF65-F5344CB8AC3E}">
        <p14:creationId xmlns:p14="http://schemas.microsoft.com/office/powerpoint/2010/main" val="14680183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633651" y="2057462"/>
            <a:ext cx="7541647" cy="4301735"/>
          </a:xfrm>
        </p:spPr>
        <p:txBody>
          <a:bodyPr vert="horz" lIns="182880" tIns="45720" rIns="182880" bIns="45720" numCol="1" rtlCol="0" anchor="t">
            <a:noAutofit/>
          </a:bodyPr>
          <a:lstStyle/>
          <a:p>
            <a:pPr>
              <a:lnSpc>
                <a:spcPct val="100000"/>
              </a:lnSpc>
            </a:pPr>
            <a:r>
              <a:rPr lang="en-US" sz="1600" dirty="0">
                <a:latin typeface="Arial"/>
                <a:cs typeface="Arial"/>
              </a:rPr>
              <a:t>Information Security management program</a:t>
            </a:r>
          </a:p>
          <a:p>
            <a:pPr>
              <a:lnSpc>
                <a:spcPct val="100000"/>
              </a:lnSpc>
            </a:pPr>
            <a:r>
              <a:rPr lang="en-US" sz="1600" dirty="0">
                <a:latin typeface="Arial"/>
                <a:cs typeface="Arial"/>
              </a:rPr>
              <a:t>Risk management</a:t>
            </a:r>
          </a:p>
          <a:p>
            <a:pPr>
              <a:lnSpc>
                <a:spcPct val="100000"/>
              </a:lnSpc>
            </a:pPr>
            <a:r>
              <a:rPr lang="en-US" sz="1600" dirty="0">
                <a:latin typeface="Arial"/>
                <a:cs typeface="Arial"/>
              </a:rPr>
              <a:t>Incident notification</a:t>
            </a:r>
          </a:p>
          <a:p>
            <a:pPr>
              <a:lnSpc>
                <a:spcPct val="100000"/>
              </a:lnSpc>
            </a:pPr>
            <a:r>
              <a:rPr lang="en-US" sz="1600" dirty="0">
                <a:latin typeface="Arial"/>
                <a:cs typeface="Arial"/>
              </a:rPr>
              <a:t>Access management</a:t>
            </a:r>
          </a:p>
          <a:p>
            <a:pPr>
              <a:lnSpc>
                <a:spcPct val="100000"/>
              </a:lnSpc>
            </a:pPr>
            <a:r>
              <a:rPr lang="en-US" sz="1600" dirty="0">
                <a:latin typeface="Arial"/>
                <a:cs typeface="Arial"/>
              </a:rPr>
              <a:t>Data backups</a:t>
            </a:r>
          </a:p>
          <a:p>
            <a:pPr>
              <a:lnSpc>
                <a:spcPct val="100000"/>
              </a:lnSpc>
            </a:pPr>
            <a:r>
              <a:rPr lang="en-US" sz="1600" dirty="0">
                <a:latin typeface="Arial"/>
                <a:cs typeface="Arial"/>
              </a:rPr>
              <a:t>Data encryption</a:t>
            </a:r>
          </a:p>
          <a:p>
            <a:pPr>
              <a:lnSpc>
                <a:spcPct val="100000"/>
              </a:lnSpc>
            </a:pPr>
            <a:r>
              <a:rPr lang="en-US" sz="1600" dirty="0">
                <a:latin typeface="Arial"/>
                <a:cs typeface="Arial"/>
              </a:rPr>
              <a:t>Firewalls</a:t>
            </a:r>
          </a:p>
          <a:p>
            <a:pPr>
              <a:lnSpc>
                <a:spcPct val="100000"/>
              </a:lnSpc>
            </a:pPr>
            <a:r>
              <a:rPr lang="en-US" sz="1600" dirty="0">
                <a:latin typeface="Arial"/>
                <a:cs typeface="Arial"/>
              </a:rPr>
              <a:t>Network infrastructure management</a:t>
            </a:r>
          </a:p>
          <a:p>
            <a:pPr>
              <a:lnSpc>
                <a:spcPct val="100000"/>
              </a:lnSpc>
            </a:pPr>
            <a:r>
              <a:rPr lang="en-US" sz="1600" dirty="0">
                <a:latin typeface="Arial"/>
                <a:cs typeface="Arial"/>
              </a:rPr>
              <a:t>Network and endpoint security</a:t>
            </a:r>
          </a:p>
          <a:p>
            <a:pPr>
              <a:lnSpc>
                <a:spcPct val="100000"/>
              </a:lnSpc>
            </a:pPr>
            <a:r>
              <a:rPr lang="en-US" sz="1600" dirty="0">
                <a:latin typeface="Arial"/>
                <a:cs typeface="Arial"/>
              </a:rPr>
              <a:t>Vulnerability management</a:t>
            </a:r>
          </a:p>
          <a:p>
            <a:pPr>
              <a:lnSpc>
                <a:spcPct val="100000"/>
              </a:lnSpc>
            </a:pPr>
            <a:r>
              <a:rPr lang="en-US" sz="1600" dirty="0">
                <a:latin typeface="Arial"/>
                <a:cs typeface="Arial"/>
              </a:rPr>
              <a:t>Incident response</a:t>
            </a:r>
          </a:p>
        </p:txBody>
      </p:sp>
      <p:sp>
        <p:nvSpPr>
          <p:cNvPr id="3" name="Title 2"/>
          <p:cNvSpPr>
            <a:spLocks noGrp="1"/>
          </p:cNvSpPr>
          <p:nvPr>
            <p:ph type="title"/>
          </p:nvPr>
        </p:nvSpPr>
        <p:spPr>
          <a:xfrm>
            <a:off x="412934" y="1068990"/>
            <a:ext cx="7886700" cy="716084"/>
          </a:xfrm>
        </p:spPr>
        <p:txBody>
          <a:bodyPr/>
          <a:lstStyle/>
          <a:p>
            <a:r>
              <a:rPr lang="en-US" dirty="0"/>
              <a:t>SUNY 6900 requirements</a:t>
            </a:r>
          </a:p>
        </p:txBody>
      </p:sp>
    </p:spTree>
    <p:extLst>
      <p:ext uri="{BB962C8B-B14F-4D97-AF65-F5344CB8AC3E}">
        <p14:creationId xmlns:p14="http://schemas.microsoft.com/office/powerpoint/2010/main" val="38379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5DC3-E887-F5E2-7BE1-514B3FC8A28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E5A24B-8866-4635-9B53-B35B2E0508AD}"/>
              </a:ext>
            </a:extLst>
          </p:cNvPr>
          <p:cNvSpPr>
            <a:spLocks noGrp="1"/>
          </p:cNvSpPr>
          <p:nvPr>
            <p:ph type="body" idx="10"/>
          </p:nvPr>
        </p:nvSpPr>
        <p:spPr>
          <a:xfrm>
            <a:off x="582851" y="2120962"/>
            <a:ext cx="7541647" cy="4301735"/>
          </a:xfrm>
        </p:spPr>
        <p:txBody>
          <a:bodyPr vert="horz" lIns="182880" tIns="45720" rIns="182880" bIns="45720" rtlCol="0" anchor="t">
            <a:noAutofit/>
          </a:bodyPr>
          <a:lstStyle/>
          <a:p>
            <a:r>
              <a:rPr lang="en-US" sz="1600" dirty="0">
                <a:latin typeface="+mn-lt"/>
                <a:cs typeface="Arial"/>
              </a:rPr>
              <a:t>UB is substantially compliant and well-positioned to meet SUNY 6900 requirements, meeting the majority of the requirements.</a:t>
            </a:r>
            <a:br>
              <a:rPr lang="en-US" sz="1600" dirty="0">
                <a:latin typeface="+mn-lt"/>
                <a:cs typeface="Arial"/>
              </a:rPr>
            </a:br>
            <a:endParaRPr lang="en-US" sz="1600" dirty="0">
              <a:latin typeface="+mn-lt"/>
              <a:cs typeface="Arial"/>
            </a:endParaRPr>
          </a:p>
          <a:p>
            <a:r>
              <a:rPr lang="en-US" sz="1600" dirty="0">
                <a:latin typeface="+mn-lt"/>
                <a:ea typeface="Times New Roman" panose="02020603050405020304" pitchFamily="18" charset="0"/>
                <a:cs typeface="Times New Roman"/>
              </a:rPr>
              <a:t>UB is very strong in the technical requirements of asset management, backups, encryption, endpoint protection and firewall protections. </a:t>
            </a:r>
            <a:br>
              <a:rPr lang="en-US" sz="1600" dirty="0">
                <a:latin typeface="+mn-lt"/>
                <a:ea typeface="Times New Roman" panose="02020603050405020304" pitchFamily="18" charset="0"/>
                <a:cs typeface="Times New Roman"/>
              </a:rPr>
            </a:br>
            <a:endParaRPr lang="en-US" sz="1600">
              <a:latin typeface="+mn-lt"/>
              <a:ea typeface="Times New Roman" panose="02020603050405020304" pitchFamily="18" charset="0"/>
              <a:cs typeface="Times New Roman" panose="02020603050405020304" pitchFamily="18" charset="0"/>
            </a:endParaRPr>
          </a:p>
          <a:p>
            <a:r>
              <a:rPr lang="en-US" sz="1600" dirty="0">
                <a:latin typeface="+mn-lt"/>
                <a:ea typeface="Times New Roman" panose="02020603050405020304" pitchFamily="18" charset="0"/>
                <a:cs typeface="Times New Roman" panose="02020603050405020304" pitchFamily="18" charset="0"/>
              </a:rPr>
              <a:t>UB ISO publishes and enforces policies, standards, and guidelines to meet the security program and plan requirements</a:t>
            </a:r>
          </a:p>
        </p:txBody>
      </p:sp>
      <p:sp>
        <p:nvSpPr>
          <p:cNvPr id="3" name="Title 2">
            <a:extLst>
              <a:ext uri="{FF2B5EF4-FFF2-40B4-BE49-F238E27FC236}">
                <a16:creationId xmlns:a16="http://schemas.microsoft.com/office/drawing/2014/main" id="{3F273DD1-7D89-369E-1012-72FD36F5AD87}"/>
              </a:ext>
            </a:extLst>
          </p:cNvPr>
          <p:cNvSpPr>
            <a:spLocks noGrp="1"/>
          </p:cNvSpPr>
          <p:nvPr>
            <p:ph type="title"/>
          </p:nvPr>
        </p:nvSpPr>
        <p:spPr>
          <a:xfrm>
            <a:off x="362134" y="1132490"/>
            <a:ext cx="7886700" cy="716084"/>
          </a:xfrm>
        </p:spPr>
        <p:txBody>
          <a:bodyPr/>
          <a:lstStyle/>
          <a:p>
            <a:r>
              <a:rPr lang="en-US" dirty="0"/>
              <a:t>Gap analysis: Strengths</a:t>
            </a:r>
          </a:p>
        </p:txBody>
      </p:sp>
    </p:spTree>
    <p:extLst>
      <p:ext uri="{BB962C8B-B14F-4D97-AF65-F5344CB8AC3E}">
        <p14:creationId xmlns:p14="http://schemas.microsoft.com/office/powerpoint/2010/main" val="55980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7165A-465A-A471-A225-CA87B24F18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895C52-1FC5-8D88-2597-68328C84972C}"/>
              </a:ext>
            </a:extLst>
          </p:cNvPr>
          <p:cNvSpPr>
            <a:spLocks noGrp="1"/>
          </p:cNvSpPr>
          <p:nvPr>
            <p:ph type="body" idx="10"/>
          </p:nvPr>
        </p:nvSpPr>
        <p:spPr>
          <a:xfrm>
            <a:off x="433079" y="2079438"/>
            <a:ext cx="7510114" cy="3732425"/>
          </a:xfrm>
        </p:spPr>
        <p:txBody>
          <a:bodyPr vert="horz" lIns="182880" tIns="45720" rIns="182880" bIns="45720" rtlCol="0" anchor="t">
            <a:noAutofit/>
          </a:bodyPr>
          <a:lstStyle/>
          <a:p>
            <a:pPr marL="342265" lvl="1" indent="-342900">
              <a:lnSpc>
                <a:spcPct val="116000"/>
              </a:lnSpc>
              <a:buFont typeface="Arial" pitchFamily="2" charset="2"/>
              <a:buChar char="•"/>
            </a:pPr>
            <a:r>
              <a:rPr lang="en-US" sz="1800" dirty="0">
                <a:solidFill>
                  <a:schemeClr val="tx1"/>
                </a:solidFill>
                <a:latin typeface="+mn-lt"/>
                <a:ea typeface="Times New Roman" panose="02020603050405020304" pitchFamily="18" charset="0"/>
                <a:cs typeface="Times New Roman"/>
              </a:rPr>
              <a:t>Documentation of the network segmentation plan</a:t>
            </a:r>
          </a:p>
          <a:p>
            <a:pPr marL="342265" lvl="1" indent="-342900">
              <a:lnSpc>
                <a:spcPct val="116000"/>
              </a:lnSpc>
              <a:buFont typeface="Arial" pitchFamily="2" charset="2"/>
              <a:buChar char="•"/>
            </a:pPr>
            <a:r>
              <a:rPr lang="en-US" sz="1800" dirty="0">
                <a:solidFill>
                  <a:schemeClr val="tx1"/>
                </a:solidFill>
                <a:latin typeface="+mn-lt"/>
                <a:ea typeface="Times New Roman" panose="02020603050405020304" pitchFamily="18" charset="0"/>
                <a:cs typeface="Times New Roman"/>
              </a:rPr>
              <a:t>Audit checks and processes required to verify firewall rules</a:t>
            </a:r>
          </a:p>
          <a:p>
            <a:pPr marL="342265" lvl="1" indent="-342900">
              <a:lnSpc>
                <a:spcPct val="116000"/>
              </a:lnSpc>
              <a:buFont typeface="Arial" pitchFamily="2" charset="2"/>
              <a:buChar char="•"/>
            </a:pPr>
            <a:r>
              <a:rPr lang="en-US" sz="1800" dirty="0">
                <a:solidFill>
                  <a:schemeClr val="tx1"/>
                </a:solidFill>
                <a:latin typeface="+mn-lt"/>
                <a:ea typeface="Times New Roman" panose="02020603050405020304" pitchFamily="18" charset="0"/>
                <a:cs typeface="Times New Roman"/>
              </a:rPr>
              <a:t>Account management audits</a:t>
            </a:r>
          </a:p>
          <a:p>
            <a:pPr marL="342265" lvl="1" indent="-342900">
              <a:lnSpc>
                <a:spcPct val="116000"/>
              </a:lnSpc>
              <a:buFont typeface="Arial" pitchFamily="2" charset="2"/>
              <a:buChar char="•"/>
            </a:pPr>
            <a:r>
              <a:rPr lang="en-US" sz="1800" dirty="0">
                <a:solidFill>
                  <a:schemeClr val="tx1"/>
                </a:solidFill>
                <a:latin typeface="+mn-lt"/>
                <a:ea typeface="Times New Roman" panose="02020603050405020304" pitchFamily="18" charset="0"/>
                <a:cs typeface="Times New Roman"/>
              </a:rPr>
              <a:t>Vulnerability management</a:t>
            </a:r>
          </a:p>
          <a:p>
            <a:pPr marL="342265" lvl="1" indent="-342900">
              <a:lnSpc>
                <a:spcPct val="116000"/>
              </a:lnSpc>
              <a:buFont typeface="Arial" pitchFamily="2" charset="2"/>
              <a:buChar char="•"/>
            </a:pPr>
            <a:r>
              <a:rPr lang="en-US" sz="1800" dirty="0">
                <a:solidFill>
                  <a:schemeClr val="tx1"/>
                </a:solidFill>
                <a:latin typeface="+mn-lt"/>
                <a:ea typeface="Times New Roman" panose="02020603050405020304" pitchFamily="18" charset="0"/>
                <a:cs typeface="Times New Roman"/>
              </a:rPr>
              <a:t>Encryption key lifecycle software</a:t>
            </a:r>
          </a:p>
          <a:p>
            <a:pPr marL="342265" lvl="1" indent="-342900">
              <a:lnSpc>
                <a:spcPct val="116000"/>
              </a:lnSpc>
              <a:spcAft>
                <a:spcPts val="800"/>
              </a:spcAft>
              <a:buFont typeface="Arial" pitchFamily="2" charset="2"/>
              <a:buChar char="•"/>
            </a:pPr>
            <a:r>
              <a:rPr lang="en-US" sz="1800" dirty="0">
                <a:solidFill>
                  <a:schemeClr val="tx1"/>
                </a:solidFill>
                <a:latin typeface="+mn-lt"/>
                <a:ea typeface="Times New Roman" panose="02020603050405020304" pitchFamily="18" charset="0"/>
                <a:cs typeface="Times New Roman"/>
              </a:rPr>
              <a:t>Multifactor authentication on accounts that have access to email</a:t>
            </a:r>
          </a:p>
        </p:txBody>
      </p:sp>
      <p:sp>
        <p:nvSpPr>
          <p:cNvPr id="3" name="Title 2">
            <a:extLst>
              <a:ext uri="{FF2B5EF4-FFF2-40B4-BE49-F238E27FC236}">
                <a16:creationId xmlns:a16="http://schemas.microsoft.com/office/drawing/2014/main" id="{4D41D30B-82B4-C97C-49FE-9583FC2C2004}"/>
              </a:ext>
            </a:extLst>
          </p:cNvPr>
          <p:cNvSpPr>
            <a:spLocks noGrp="1"/>
          </p:cNvSpPr>
          <p:nvPr>
            <p:ph type="title"/>
          </p:nvPr>
        </p:nvSpPr>
        <p:spPr>
          <a:xfrm>
            <a:off x="348996" y="1117958"/>
            <a:ext cx="7886700" cy="716084"/>
          </a:xfrm>
        </p:spPr>
        <p:txBody>
          <a:bodyPr/>
          <a:lstStyle/>
          <a:p>
            <a:r>
              <a:rPr lang="en-US" dirty="0">
                <a:latin typeface="Georgia"/>
              </a:rPr>
              <a:t>Gap analysis: Improvement opportunities</a:t>
            </a:r>
            <a:endParaRPr lang="en-US" dirty="0"/>
          </a:p>
        </p:txBody>
      </p:sp>
    </p:spTree>
    <p:extLst>
      <p:ext uri="{BB962C8B-B14F-4D97-AF65-F5344CB8AC3E}">
        <p14:creationId xmlns:p14="http://schemas.microsoft.com/office/powerpoint/2010/main" val="478433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A072F-6B73-12FA-C691-B6F4BD1580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6D8938-5F9E-7314-3CB6-891C37FE93F3}"/>
              </a:ext>
            </a:extLst>
          </p:cNvPr>
          <p:cNvSpPr>
            <a:spLocks noGrp="1"/>
          </p:cNvSpPr>
          <p:nvPr>
            <p:ph type="body" idx="10"/>
          </p:nvPr>
        </p:nvSpPr>
        <p:spPr>
          <a:xfrm>
            <a:off x="683746" y="1947621"/>
            <a:ext cx="7456954" cy="3732425"/>
          </a:xfrm>
        </p:spPr>
        <p:txBody>
          <a:bodyPr vert="horz" lIns="182880" tIns="45720" rIns="182880" bIns="45720" rtlCol="0" anchor="t">
            <a:noAutofit/>
          </a:bodyPr>
          <a:lstStyle/>
          <a:p>
            <a:pPr marL="342900" indent="-342900">
              <a:lnSpc>
                <a:spcPct val="116000"/>
              </a:lnSpc>
              <a:buFont typeface="Arial" panose="020B0604020202020204" pitchFamily="34" charset="0"/>
              <a:buChar char="•"/>
            </a:pPr>
            <a:r>
              <a:rPr lang="en-US" sz="1600" b="1" dirty="0">
                <a:latin typeface="+mn-lt"/>
                <a:ea typeface="Times New Roman" panose="02020603050405020304" pitchFamily="18" charset="0"/>
                <a:cs typeface="Times New Roman"/>
              </a:rPr>
              <a:t>Documentation of security plan </a:t>
            </a:r>
          </a:p>
          <a:p>
            <a:pPr marL="685165" lvl="2" indent="-342900">
              <a:lnSpc>
                <a:spcPct val="116000"/>
              </a:lnSpc>
              <a:buFont typeface="Arial" panose="020B0604020202020204" pitchFamily="34" charset="0"/>
              <a:buChar char="•"/>
            </a:pPr>
            <a:r>
              <a:rPr lang="en-US" sz="1600" dirty="0">
                <a:solidFill>
                  <a:schemeClr val="tx1"/>
                </a:solidFill>
                <a:latin typeface="+mn-lt"/>
                <a:ea typeface="Times New Roman" panose="02020603050405020304" pitchFamily="18" charset="0"/>
                <a:cs typeface="Times New Roman"/>
              </a:rPr>
              <a:t>UB has multiple policies and standards in distributed locations. Collating these policies and standards into one document, including a security plan, program and risk assessment, requires significant effort. </a:t>
            </a:r>
            <a:br>
              <a:rPr lang="en-US" sz="1600" dirty="0">
                <a:solidFill>
                  <a:schemeClr val="tx1"/>
                </a:solidFill>
                <a:latin typeface="+mn-lt"/>
                <a:ea typeface="Times New Roman" panose="02020603050405020304" pitchFamily="18" charset="0"/>
                <a:cs typeface="Times New Roman"/>
              </a:rPr>
            </a:br>
            <a:endParaRPr lang="en-US" sz="1600" dirty="0">
              <a:solidFill>
                <a:schemeClr val="tx1"/>
              </a:solidFill>
              <a:latin typeface="+mn-lt"/>
              <a:ea typeface="Times New Roman" panose="02020603050405020304" pitchFamily="18" charset="0"/>
              <a:cs typeface="Times New Roman"/>
            </a:endParaRPr>
          </a:p>
          <a:p>
            <a:pPr marL="342900" indent="-342900">
              <a:lnSpc>
                <a:spcPct val="116000"/>
              </a:lnSpc>
              <a:buFont typeface="Arial" panose="020B0604020202020204" pitchFamily="34" charset="0"/>
              <a:buChar char="•"/>
            </a:pPr>
            <a:r>
              <a:rPr lang="en-US" sz="1600" b="1" dirty="0">
                <a:latin typeface="+mn-lt"/>
                <a:ea typeface="Times New Roman" panose="02020603050405020304" pitchFamily="18" charset="0"/>
                <a:cs typeface="Times New Roman"/>
              </a:rPr>
              <a:t>Multifactor authentication (MFA) for all email</a:t>
            </a:r>
          </a:p>
          <a:p>
            <a:pPr marL="685165" lvl="2" indent="-342900">
              <a:lnSpc>
                <a:spcPct val="116000"/>
              </a:lnSpc>
              <a:buFont typeface="Arial" panose="020B0604020202020204" pitchFamily="34" charset="0"/>
              <a:buChar char="•"/>
            </a:pPr>
            <a:r>
              <a:rPr lang="en-US" sz="1600" dirty="0">
                <a:solidFill>
                  <a:schemeClr val="tx1"/>
                </a:solidFill>
                <a:latin typeface="+mn-lt"/>
                <a:ea typeface="Times New Roman" panose="02020603050405020304" pitchFamily="18" charset="0"/>
                <a:cs typeface="Times New Roman"/>
              </a:rPr>
              <a:t>UB offers email for all faculty and staff retirees, and alumni. Alumni email do not use MFA.</a:t>
            </a:r>
            <a:br>
              <a:rPr lang="en-US" sz="1600" dirty="0">
                <a:latin typeface="+mn-lt"/>
                <a:ea typeface="Times New Roman" panose="02020603050405020304" pitchFamily="18" charset="0"/>
                <a:cs typeface="Times New Roman"/>
              </a:rPr>
            </a:br>
            <a:endParaRPr lang="en-US" sz="1600" b="1" dirty="0">
              <a:solidFill>
                <a:schemeClr val="tx1"/>
              </a:solidFill>
              <a:latin typeface="+mn-lt"/>
              <a:ea typeface="Times New Roman" panose="02020603050405020304" pitchFamily="18" charset="0"/>
              <a:cs typeface="Times New Roman"/>
            </a:endParaRPr>
          </a:p>
          <a:p>
            <a:pPr marL="342900" indent="-342900">
              <a:lnSpc>
                <a:spcPct val="116000"/>
              </a:lnSpc>
              <a:spcAft>
                <a:spcPts val="800"/>
              </a:spcAft>
              <a:buFont typeface="Arial" panose="020B0604020202020204" pitchFamily="34" charset="0"/>
              <a:buChar char="•"/>
            </a:pPr>
            <a:r>
              <a:rPr lang="en-US" sz="1600" b="1" dirty="0">
                <a:latin typeface="+mn-lt"/>
                <a:ea typeface="Times New Roman" panose="02020603050405020304" pitchFamily="18" charset="0"/>
                <a:cs typeface="Times New Roman"/>
              </a:rPr>
              <a:t>Encryption key lifecycle</a:t>
            </a:r>
          </a:p>
          <a:p>
            <a:pPr marL="685165" lvl="2" indent="-342900">
              <a:lnSpc>
                <a:spcPct val="116000"/>
              </a:lnSpc>
              <a:spcAft>
                <a:spcPts val="800"/>
              </a:spcAft>
              <a:buFont typeface="Arial" panose="020B0604020202020204" pitchFamily="34" charset="0"/>
              <a:buChar char="•"/>
            </a:pPr>
            <a:r>
              <a:rPr lang="en-US" sz="1600" dirty="0">
                <a:solidFill>
                  <a:schemeClr val="tx1"/>
                </a:solidFill>
                <a:latin typeface="+mn-lt"/>
                <a:ea typeface="Times New Roman" panose="02020603050405020304" pitchFamily="18" charset="0"/>
                <a:cs typeface="Times New Roman"/>
              </a:rPr>
              <a:t>UB currently meets this requirement through a manual process. A system to automate key lifecycle management is being purchased to ensure the university meets SUNY 6900 requirements. </a:t>
            </a:r>
          </a:p>
        </p:txBody>
      </p:sp>
      <p:sp>
        <p:nvSpPr>
          <p:cNvPr id="3" name="Title 2">
            <a:extLst>
              <a:ext uri="{FF2B5EF4-FFF2-40B4-BE49-F238E27FC236}">
                <a16:creationId xmlns:a16="http://schemas.microsoft.com/office/drawing/2014/main" id="{698BB4EF-DF65-81B7-8DE7-7EC6FBA9DF7B}"/>
              </a:ext>
            </a:extLst>
          </p:cNvPr>
          <p:cNvSpPr>
            <a:spLocks noGrp="1"/>
          </p:cNvSpPr>
          <p:nvPr>
            <p:ph type="title"/>
          </p:nvPr>
        </p:nvSpPr>
        <p:spPr>
          <a:xfrm>
            <a:off x="359506" y="1030810"/>
            <a:ext cx="7886700" cy="716084"/>
          </a:xfrm>
        </p:spPr>
        <p:txBody>
          <a:bodyPr/>
          <a:lstStyle/>
          <a:p>
            <a:r>
              <a:rPr lang="en-US" dirty="0">
                <a:latin typeface="Georgia"/>
              </a:rPr>
              <a:t>UB key challenges</a:t>
            </a:r>
          </a:p>
        </p:txBody>
      </p:sp>
    </p:spTree>
    <p:extLst>
      <p:ext uri="{BB962C8B-B14F-4D97-AF65-F5344CB8AC3E}">
        <p14:creationId xmlns:p14="http://schemas.microsoft.com/office/powerpoint/2010/main" val="2347436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8F098-E4E0-8D95-24D9-49D3C87ED9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151B93-F830-B8FE-7837-7DC8DA85F46B}"/>
              </a:ext>
            </a:extLst>
          </p:cNvPr>
          <p:cNvSpPr>
            <a:spLocks noGrp="1"/>
          </p:cNvSpPr>
          <p:nvPr>
            <p:ph type="body" idx="10"/>
          </p:nvPr>
        </p:nvSpPr>
        <p:spPr>
          <a:xfrm>
            <a:off x="731747" y="2163521"/>
            <a:ext cx="6418318" cy="3732425"/>
          </a:xfrm>
        </p:spPr>
        <p:txBody>
          <a:bodyPr vert="horz" lIns="182880" tIns="45720" rIns="182880" bIns="45720" rtlCol="0" anchor="t">
            <a:noAutofit/>
          </a:bodyPr>
          <a:lstStyle/>
          <a:p>
            <a:pPr indent="-342900">
              <a:lnSpc>
                <a:spcPct val="115999"/>
              </a:lnSpc>
            </a:pPr>
            <a:r>
              <a:rPr lang="en-US" sz="1800" b="1" dirty="0">
                <a:latin typeface="+mn-lt"/>
                <a:ea typeface="Times New Roman" panose="02020603050405020304" pitchFamily="18" charset="0"/>
                <a:cs typeface="Arial"/>
              </a:rPr>
              <a:t>Documentation of security plan</a:t>
            </a:r>
          </a:p>
          <a:p>
            <a:pPr marL="685165" lvl="2" indent="-342900">
              <a:lnSpc>
                <a:spcPct val="115999"/>
              </a:lnSpc>
              <a:buFont typeface="Arial" panose="020B0604020202020204" pitchFamily="34" charset="0"/>
              <a:buChar char="•"/>
            </a:pPr>
            <a:r>
              <a:rPr lang="en-US" dirty="0">
                <a:solidFill>
                  <a:schemeClr val="tx1"/>
                </a:solidFill>
                <a:latin typeface="+mn-lt"/>
                <a:ea typeface="Times New Roman" panose="02020603050405020304" pitchFamily="18" charset="0"/>
                <a:cs typeface="Arial"/>
              </a:rPr>
              <a:t>VPCIO focusing staff members on policy and documentation and are evaluating additional staffing needs.</a:t>
            </a:r>
            <a:br>
              <a:rPr lang="en-US" dirty="0">
                <a:solidFill>
                  <a:schemeClr val="tx1"/>
                </a:solidFill>
                <a:latin typeface="+mn-lt"/>
                <a:ea typeface="Times New Roman" panose="02020603050405020304" pitchFamily="18" charset="0"/>
                <a:cs typeface="Arial"/>
              </a:rPr>
            </a:br>
            <a:endParaRPr lang="en-US" dirty="0">
              <a:solidFill>
                <a:schemeClr val="tx1"/>
              </a:solidFill>
              <a:latin typeface="+mn-lt"/>
              <a:ea typeface="Times New Roman" panose="02020603050405020304" pitchFamily="18" charset="0"/>
              <a:cs typeface="Arial"/>
            </a:endParaRPr>
          </a:p>
          <a:p>
            <a:pPr indent="-342900">
              <a:lnSpc>
                <a:spcPct val="115999"/>
              </a:lnSpc>
            </a:pPr>
            <a:r>
              <a:rPr lang="en-US" sz="1800" b="1" dirty="0">
                <a:latin typeface="+mn-lt"/>
                <a:ea typeface="Times New Roman" panose="02020603050405020304" pitchFamily="18" charset="0"/>
                <a:cs typeface="Arial"/>
              </a:rPr>
              <a:t>Multifactor authentication for all </a:t>
            </a:r>
            <a:r>
              <a:rPr lang="en-US" sz="1800" b="1" dirty="0" err="1">
                <a:latin typeface="+mn-lt"/>
                <a:ea typeface="Times New Roman" panose="02020603050405020304" pitchFamily="18" charset="0"/>
                <a:cs typeface="Arial"/>
              </a:rPr>
              <a:t>UBmail</a:t>
            </a:r>
            <a:r>
              <a:rPr lang="en-US" sz="1800" b="1" dirty="0">
                <a:latin typeface="+mn-lt"/>
                <a:ea typeface="Times New Roman" panose="02020603050405020304" pitchFamily="18" charset="0"/>
                <a:cs typeface="Arial"/>
              </a:rPr>
              <a:t> (email)</a:t>
            </a:r>
          </a:p>
          <a:p>
            <a:pPr marL="685165" lvl="2" indent="-342900">
              <a:lnSpc>
                <a:spcPct val="115999"/>
              </a:lnSpc>
              <a:buFont typeface="Arial" panose="020B0604020202020204" pitchFamily="34" charset="0"/>
              <a:buChar char="•"/>
            </a:pPr>
            <a:r>
              <a:rPr lang="en-US" dirty="0">
                <a:solidFill>
                  <a:schemeClr val="tx1"/>
                </a:solidFill>
                <a:latin typeface="+mn-lt"/>
                <a:ea typeface="Times New Roman" panose="02020603050405020304" pitchFamily="18" charset="0"/>
                <a:cs typeface="Arial"/>
              </a:rPr>
              <a:t>Researching</a:t>
            </a:r>
            <a:br>
              <a:rPr lang="en-US" dirty="0">
                <a:latin typeface="+mn-lt"/>
                <a:ea typeface="Times New Roman" panose="02020603050405020304" pitchFamily="18" charset="0"/>
                <a:cs typeface="Arial"/>
              </a:rPr>
            </a:br>
            <a:endParaRPr lang="en-US" dirty="0">
              <a:solidFill>
                <a:schemeClr val="tx1"/>
              </a:solidFill>
              <a:latin typeface="+mn-lt"/>
              <a:ea typeface="Times New Roman" panose="02020603050405020304" pitchFamily="18" charset="0"/>
              <a:cs typeface="Arial"/>
            </a:endParaRPr>
          </a:p>
          <a:p>
            <a:pPr indent="-342900">
              <a:lnSpc>
                <a:spcPct val="115999"/>
              </a:lnSpc>
            </a:pPr>
            <a:r>
              <a:rPr lang="en-US" sz="1800" b="1" dirty="0">
                <a:latin typeface="+mn-lt"/>
                <a:ea typeface="Times New Roman" panose="02020603050405020304" pitchFamily="18" charset="0"/>
                <a:cs typeface="Arial"/>
              </a:rPr>
              <a:t>Encryption key lifecycle</a:t>
            </a:r>
          </a:p>
          <a:p>
            <a:pPr marL="685165" lvl="2" indent="-342900">
              <a:lnSpc>
                <a:spcPct val="115999"/>
              </a:lnSpc>
              <a:buFont typeface="Arial" panose="020B0604020202020204" pitchFamily="34" charset="0"/>
              <a:buChar char="•"/>
            </a:pPr>
            <a:r>
              <a:rPr lang="en-US" dirty="0">
                <a:solidFill>
                  <a:schemeClr val="tx1"/>
                </a:solidFill>
                <a:latin typeface="+mn-lt"/>
                <a:ea typeface="Times New Roman" panose="02020603050405020304" pitchFamily="18" charset="0"/>
                <a:cs typeface="Arial"/>
              </a:rPr>
              <a:t>Key encryption management project kicks off on March 17th </a:t>
            </a:r>
          </a:p>
          <a:p>
            <a:pPr indent="-342900">
              <a:lnSpc>
                <a:spcPct val="115999"/>
              </a:lnSpc>
            </a:pPr>
            <a:endParaRPr lang="en-US" sz="1600" dirty="0">
              <a:latin typeface="+mn-lt"/>
              <a:ea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AD8FA8CD-436F-7A22-098C-4489F4E1AB66}"/>
              </a:ext>
            </a:extLst>
          </p:cNvPr>
          <p:cNvSpPr>
            <a:spLocks noGrp="1"/>
          </p:cNvSpPr>
          <p:nvPr>
            <p:ph type="title"/>
          </p:nvPr>
        </p:nvSpPr>
        <p:spPr>
          <a:xfrm>
            <a:off x="384906" y="1170510"/>
            <a:ext cx="7886700" cy="716084"/>
          </a:xfrm>
        </p:spPr>
        <p:txBody>
          <a:bodyPr/>
          <a:lstStyle/>
          <a:p>
            <a:r>
              <a:rPr lang="en-US" dirty="0">
                <a:latin typeface="Georgia"/>
              </a:rPr>
              <a:t>Next steps</a:t>
            </a:r>
            <a:endParaRPr lang="en-US" dirty="0"/>
          </a:p>
        </p:txBody>
      </p:sp>
    </p:spTree>
    <p:extLst>
      <p:ext uri="{BB962C8B-B14F-4D97-AF65-F5344CB8AC3E}">
        <p14:creationId xmlns:p14="http://schemas.microsoft.com/office/powerpoint/2010/main" val="255670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F4A1C-BC34-8C12-919B-F40E105DF007}"/>
              </a:ext>
            </a:extLst>
          </p:cNvPr>
          <p:cNvSpPr>
            <a:spLocks noGrp="1"/>
          </p:cNvSpPr>
          <p:nvPr>
            <p:ph type="ctrTitle"/>
          </p:nvPr>
        </p:nvSpPr>
        <p:spPr>
          <a:xfrm>
            <a:off x="683081" y="1606378"/>
            <a:ext cx="6638544" cy="3015914"/>
          </a:xfrm>
        </p:spPr>
        <p:txBody>
          <a:bodyPr anchor="ctr">
            <a:noAutofit/>
          </a:bodyPr>
          <a:lstStyle/>
          <a:p>
            <a:r>
              <a:rPr lang="en-US" sz="4000" dirty="0"/>
              <a:t>Navigating CMMC Certification: From Initial Assessment to Achieving Level 2</a:t>
            </a:r>
          </a:p>
        </p:txBody>
      </p:sp>
    </p:spTree>
    <p:extLst>
      <p:ext uri="{BB962C8B-B14F-4D97-AF65-F5344CB8AC3E}">
        <p14:creationId xmlns:p14="http://schemas.microsoft.com/office/powerpoint/2010/main" val="2681055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bstract  Digital concept which shows network security optimization and internet technology  ">
            <a:extLst>
              <a:ext uri="{FF2B5EF4-FFF2-40B4-BE49-F238E27FC236}">
                <a16:creationId xmlns:a16="http://schemas.microsoft.com/office/drawing/2014/main" id="{E30A1225-3438-4A91-8751-44D80736229F}"/>
              </a:ext>
            </a:extLst>
          </p:cNvPr>
          <p:cNvPicPr>
            <a:picLocks noGrp="1" noChangeAspect="1"/>
          </p:cNvPicPr>
          <p:nvPr>
            <p:ph type="pic" idx="13"/>
          </p:nvPr>
        </p:nvPicPr>
        <p:blipFill>
          <a:blip r:embed="rId3"/>
          <a:srcRect r="11884" b="2"/>
          <a:stretch/>
        </p:blipFill>
        <p:spPr>
          <a:xfrm>
            <a:off x="6096000" y="1195516"/>
            <a:ext cx="5248253" cy="4466967"/>
          </a:xfrm>
          <a:noFill/>
        </p:spPr>
      </p:pic>
      <p:sp>
        <p:nvSpPr>
          <p:cNvPr id="5" name="TextBox 4">
            <a:extLst>
              <a:ext uri="{FF2B5EF4-FFF2-40B4-BE49-F238E27FC236}">
                <a16:creationId xmlns:a16="http://schemas.microsoft.com/office/drawing/2014/main" id="{6459D971-A03B-4C11-A110-B5759B24A64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9468" y="2253528"/>
            <a:ext cx="5526531" cy="3352001"/>
          </a:xfrm>
          <a:prstGeom prst="rect">
            <a:avLst/>
          </a:prstGeom>
        </p:spPr>
        <p:txBody>
          <a:bodyPr>
            <a:noAutofit/>
          </a:bodyPr>
          <a:lstStyle/>
          <a:p>
            <a:pPr marL="0" indent="0" defTabSz="914400">
              <a:lnSpc>
                <a:spcPct val="90000"/>
              </a:lnSpc>
              <a:spcBef>
                <a:spcPts val="2500"/>
              </a:spcBef>
              <a:spcAft>
                <a:spcPts val="600"/>
              </a:spcAft>
              <a:buClr>
                <a:srgbClr val="005BBB"/>
              </a:buClr>
              <a:buNone/>
            </a:pPr>
            <a:r>
              <a:rPr lang="en-US" sz="1600" b="1" dirty="0"/>
              <a:t>Establishing cybersecurity standards</a:t>
            </a:r>
          </a:p>
          <a:p>
            <a:pPr marL="0" lvl="1" indent="0" defTabSz="914400">
              <a:lnSpc>
                <a:spcPct val="90000"/>
              </a:lnSpc>
              <a:spcBef>
                <a:spcPts val="1000"/>
              </a:spcBef>
              <a:spcAft>
                <a:spcPts val="600"/>
              </a:spcAft>
              <a:buClr>
                <a:srgbClr val="005BBB"/>
              </a:buClr>
              <a:buNone/>
            </a:pPr>
            <a:r>
              <a:rPr lang="en-US" sz="1600" dirty="0"/>
              <a:t>CMMC provides a structured framework that organizations must follow to achieve and maintain cybersecurity compliance.</a:t>
            </a:r>
          </a:p>
          <a:p>
            <a:pPr marL="0" indent="0" defTabSz="914400">
              <a:lnSpc>
                <a:spcPct val="90000"/>
              </a:lnSpc>
              <a:spcBef>
                <a:spcPts val="2500"/>
              </a:spcBef>
              <a:spcAft>
                <a:spcPts val="600"/>
              </a:spcAft>
              <a:buClr>
                <a:srgbClr val="005BBB"/>
              </a:buClr>
              <a:buNone/>
            </a:pPr>
            <a:r>
              <a:rPr lang="en-US" sz="1600" b="1" dirty="0"/>
              <a:t>Protection of sensitive data</a:t>
            </a:r>
          </a:p>
          <a:p>
            <a:pPr marL="0" lvl="1" indent="0" defTabSz="914400">
              <a:lnSpc>
                <a:spcPct val="90000"/>
              </a:lnSpc>
              <a:spcBef>
                <a:spcPts val="1000"/>
              </a:spcBef>
              <a:spcAft>
                <a:spcPts val="600"/>
              </a:spcAft>
              <a:buClr>
                <a:srgbClr val="005BBB"/>
              </a:buClr>
              <a:buNone/>
            </a:pPr>
            <a:r>
              <a:rPr lang="en-US" sz="1600" dirty="0"/>
              <a:t>The importance of CMMC lies in its capability to safeguard sensitive government data against potential cyber threats and breaches.</a:t>
            </a:r>
          </a:p>
          <a:p>
            <a:pPr marL="0" indent="0" defTabSz="914400">
              <a:lnSpc>
                <a:spcPct val="90000"/>
              </a:lnSpc>
              <a:spcBef>
                <a:spcPts val="2500"/>
              </a:spcBef>
              <a:spcAft>
                <a:spcPts val="600"/>
              </a:spcAft>
              <a:buClr>
                <a:srgbClr val="005BBB"/>
              </a:buClr>
              <a:buNone/>
            </a:pPr>
            <a:r>
              <a:rPr lang="en-US" sz="1600" b="1" dirty="0"/>
              <a:t>Mitigating cyber threats</a:t>
            </a:r>
          </a:p>
          <a:p>
            <a:pPr marL="0" lvl="1" indent="0" defTabSz="914400">
              <a:lnSpc>
                <a:spcPct val="90000"/>
              </a:lnSpc>
              <a:spcBef>
                <a:spcPts val="1000"/>
              </a:spcBef>
              <a:spcAft>
                <a:spcPts val="600"/>
              </a:spcAft>
              <a:buClr>
                <a:srgbClr val="005BBB"/>
              </a:buClr>
              <a:buNone/>
            </a:pPr>
            <a:r>
              <a:rPr lang="en-US" sz="1600" dirty="0"/>
              <a:t>CMMC helps organizations identify and mitigate cybersecurity risks, ensuring a safer operational environment.</a:t>
            </a:r>
          </a:p>
        </p:txBody>
      </p:sp>
      <p:sp>
        <p:nvSpPr>
          <p:cNvPr id="3" name="Title 2">
            <a:extLst>
              <a:ext uri="{FF2B5EF4-FFF2-40B4-BE49-F238E27FC236}">
                <a16:creationId xmlns:a16="http://schemas.microsoft.com/office/drawing/2014/main" id="{F0A230AD-2E3D-DAE9-6D9F-EFEB4C2D9B57}"/>
              </a:ext>
            </a:extLst>
          </p:cNvPr>
          <p:cNvSpPr>
            <a:spLocks noGrp="1"/>
          </p:cNvSpPr>
          <p:nvPr>
            <p:ph type="title"/>
          </p:nvPr>
        </p:nvSpPr>
        <p:spPr>
          <a:xfrm>
            <a:off x="569468" y="1195516"/>
            <a:ext cx="5248252" cy="868430"/>
          </a:xfrm>
        </p:spPr>
        <p:txBody>
          <a:bodyPr vert="horz" lIns="91440" tIns="45720" rIns="91440" bIns="45720" rtlCol="0" anchor="t">
            <a:normAutofit/>
          </a:bodyPr>
          <a:lstStyle/>
          <a:p>
            <a:r>
              <a:rPr lang="en-US" sz="2800" b="0" kern="1200" dirty="0">
                <a:latin typeface="+mj-lt"/>
                <a:ea typeface="Georgia" charset="0"/>
                <a:cs typeface="Georgia" charset="0"/>
              </a:rPr>
              <a:t>Purpose and importance of CMMC</a:t>
            </a:r>
          </a:p>
        </p:txBody>
      </p:sp>
    </p:spTree>
    <p:extLst>
      <p:ext uri="{BB962C8B-B14F-4D97-AF65-F5344CB8AC3E}">
        <p14:creationId xmlns:p14="http://schemas.microsoft.com/office/powerpoint/2010/main" val="645824273"/>
      </p:ext>
    </p:extLst>
  </p:cSld>
  <p:clrMapOvr>
    <a:masterClrMapping/>
  </p:clrMapOvr>
  <p:transition>
    <p:fade/>
  </p:transition>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927F31A7FF724F99426F249B94A0D0" ma:contentTypeVersion="6" ma:contentTypeDescription="Create a new document." ma:contentTypeScope="" ma:versionID="86a73a1a28a8bc755e896de3a5c97bd3">
  <xsd:schema xmlns:xsd="http://www.w3.org/2001/XMLSchema" xmlns:xs="http://www.w3.org/2001/XMLSchema" xmlns:p="http://schemas.microsoft.com/office/2006/metadata/properties" xmlns:ns2="73d18123-ea45-4e0d-8ff8-c034f611ff32" xmlns:ns3="aa07f7d6-93eb-4e56-ac34-c61f6d34fa93" targetNamespace="http://schemas.microsoft.com/office/2006/metadata/properties" ma:root="true" ma:fieldsID="29537fca689c88826f7d25893bfc987a" ns2:_="" ns3:_="">
    <xsd:import namespace="73d18123-ea45-4e0d-8ff8-c034f611ff32"/>
    <xsd:import namespace="aa07f7d6-93eb-4e56-ac34-c61f6d34fa9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18123-ea45-4e0d-8ff8-c034f611ff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07f7d6-93eb-4e56-ac34-c61f6d34fa9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670911-63FA-4270-A61D-2BF5BA41E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18123-ea45-4e0d-8ff8-c034f611ff32"/>
    <ds:schemaRef ds:uri="aa07f7d6-93eb-4e56-ac34-c61f6d34fa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C16F8D-A967-415C-8B95-B07AD19BCEE0}">
  <ds:schemaRefs>
    <ds:schemaRef ds:uri="http://schemas.microsoft.com/sharepoint/v3/contenttype/forms"/>
  </ds:schemaRefs>
</ds:datastoreItem>
</file>

<file path=customXml/itemProps3.xml><?xml version="1.0" encoding="utf-8"?>
<ds:datastoreItem xmlns:ds="http://schemas.openxmlformats.org/officeDocument/2006/customXml" ds:itemID="{914DC839-76DE-4A7A-A77E-C5207D1A7A3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2607</TotalTime>
  <Words>1676</Words>
  <Application>Microsoft Macintosh PowerPoint</Application>
  <PresentationFormat>Widescreen</PresentationFormat>
  <Paragraphs>197</Paragraphs>
  <Slides>22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Georgia</vt:lpstr>
      <vt:lpstr>Helvetica</vt:lpstr>
      <vt:lpstr>LucidaGrande</vt:lpstr>
      <vt:lpstr>UB Powerpoint Template</vt:lpstr>
      <vt:lpstr>SUNY 6900 Information security policy</vt:lpstr>
      <vt:lpstr>Policy overview</vt:lpstr>
      <vt:lpstr>SUNY 6900 requirements</vt:lpstr>
      <vt:lpstr>Gap analysis: Strengths</vt:lpstr>
      <vt:lpstr>Gap analysis: Improvement opportunities</vt:lpstr>
      <vt:lpstr>UB key challenges</vt:lpstr>
      <vt:lpstr>Next steps</vt:lpstr>
      <vt:lpstr>Navigating CMMC Certification: From Initial Assessment to Achieving Level 2</vt:lpstr>
      <vt:lpstr>Purpose and importance of CMMC</vt:lpstr>
      <vt:lpstr>Overview of CMMC levels</vt:lpstr>
      <vt:lpstr>Compliance requirements and benefits</vt:lpstr>
      <vt:lpstr>Initial Assessment</vt:lpstr>
      <vt:lpstr>Scope of the initial assessment</vt:lpstr>
      <vt:lpstr>Recommendations for remediation</vt:lpstr>
      <vt:lpstr>Where We Are Now?</vt:lpstr>
      <vt:lpstr>Summary of current compliance status</vt:lpstr>
      <vt:lpstr>Milestones achieved</vt:lpstr>
      <vt:lpstr>Next Steps to Achieve Level 2 Certification</vt:lpstr>
      <vt:lpstr>Action plan and timeline</vt:lpstr>
      <vt:lpstr>Resources and training required</vt:lpstr>
      <vt:lpstr>Monitoring progress and continuous improvement</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Template</dc:title>
  <dc:subject/>
  <dc:creator>Microsoft Office User</dc:creator>
  <cp:keywords/>
  <dc:description/>
  <cp:lastModifiedBy>ITPC.Calendar</cp:lastModifiedBy>
  <cp:revision>204</cp:revision>
  <cp:lastPrinted>2016-07-18T17:32:49Z</cp:lastPrinted>
  <dcterms:created xsi:type="dcterms:W3CDTF">2016-06-28T14:05:07Z</dcterms:created>
  <dcterms:modified xsi:type="dcterms:W3CDTF">2025-03-05T18:14:34Z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0x010100A5927F31A7FF724F99426F249B94A0D0</vt:lpwstr>
  </property>
</Properties>
</file>