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3.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 id="2147483908" r:id="rId2"/>
  </p:sldMasterIdLst>
  <p:notesMasterIdLst>
    <p:notesMasterId r:id="rId55"/>
  </p:notesMasterIdLst>
  <p:handoutMasterIdLst>
    <p:handoutMasterId r:id="rId56"/>
  </p:handoutMasterIdLst>
  <p:sldIdLst>
    <p:sldId id="291" r:id="rId3"/>
    <p:sldId id="302" r:id="rId4"/>
    <p:sldId id="304" r:id="rId5"/>
    <p:sldId id="305" r:id="rId6"/>
    <p:sldId id="307" r:id="rId7"/>
    <p:sldId id="306" r:id="rId8"/>
    <p:sldId id="308" r:id="rId9"/>
    <p:sldId id="309" r:id="rId10"/>
    <p:sldId id="310" r:id="rId11"/>
    <p:sldId id="312" r:id="rId12"/>
    <p:sldId id="313" r:id="rId13"/>
    <p:sldId id="379" r:id="rId14"/>
    <p:sldId id="380" r:id="rId15"/>
    <p:sldId id="381" r:id="rId16"/>
    <p:sldId id="382" r:id="rId17"/>
    <p:sldId id="383" r:id="rId18"/>
    <p:sldId id="316" r:id="rId19"/>
    <p:sldId id="385" r:id="rId20"/>
    <p:sldId id="315" r:id="rId21"/>
    <p:sldId id="321" r:id="rId22"/>
    <p:sldId id="341" r:id="rId23"/>
    <p:sldId id="342" r:id="rId24"/>
    <p:sldId id="389" r:id="rId25"/>
    <p:sldId id="390" r:id="rId26"/>
    <p:sldId id="392" r:id="rId27"/>
    <p:sldId id="393" r:id="rId28"/>
    <p:sldId id="394" r:id="rId29"/>
    <p:sldId id="395" r:id="rId30"/>
    <p:sldId id="343" r:id="rId31"/>
    <p:sldId id="397" r:id="rId32"/>
    <p:sldId id="345" r:id="rId33"/>
    <p:sldId id="399" r:id="rId34"/>
    <p:sldId id="281" r:id="rId35"/>
    <p:sldId id="348" r:id="rId36"/>
    <p:sldId id="344" r:id="rId37"/>
    <p:sldId id="402" r:id="rId38"/>
    <p:sldId id="347" r:id="rId39"/>
    <p:sldId id="346" r:id="rId40"/>
    <p:sldId id="404" r:id="rId41"/>
    <p:sldId id="350" r:id="rId42"/>
    <p:sldId id="405" r:id="rId43"/>
    <p:sldId id="407" r:id="rId44"/>
    <p:sldId id="411" r:id="rId45"/>
    <p:sldId id="414" r:id="rId46"/>
    <p:sldId id="415" r:id="rId47"/>
    <p:sldId id="418" r:id="rId48"/>
    <p:sldId id="419" r:id="rId49"/>
    <p:sldId id="421" r:id="rId50"/>
    <p:sldId id="422" r:id="rId51"/>
    <p:sldId id="351" r:id="rId52"/>
    <p:sldId id="423" r:id="rId53"/>
    <p:sldId id="378" r:id="rId5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a:srgbClr val="828383"/>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5" autoAdjust="0"/>
    <p:restoredTop sz="95898"/>
  </p:normalViewPr>
  <p:slideViewPr>
    <p:cSldViewPr snapToGrid="0" snapToObjects="1">
      <p:cViewPr varScale="1">
        <p:scale>
          <a:sx n="67" d="100"/>
          <a:sy n="67" d="100"/>
        </p:scale>
        <p:origin x="588" y="44"/>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475E6-A10D-4B03-956C-6222E00161F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59F2EDC-535D-41EB-9BEB-BA30B65B4C0F}">
      <dgm:prSet/>
      <dgm:spPr/>
      <dgm:t>
        <a:bodyPr/>
        <a:lstStyle/>
        <a:p>
          <a:r>
            <a:rPr lang="en-US" dirty="0">
              <a:solidFill>
                <a:srgbClr val="002060"/>
              </a:solidFill>
            </a:rPr>
            <a:t>The Pre-Award and Compliance System (PACS) is a multi-year collaborative project to implement the online Click Portal</a:t>
          </a:r>
        </a:p>
      </dgm:t>
    </dgm:pt>
    <dgm:pt modelId="{F09BC2AF-10A2-4F57-9DCF-EEE46A3EDF73}" type="parTrans" cxnId="{C77D818E-CEFB-4CF1-A040-535051045987}">
      <dgm:prSet/>
      <dgm:spPr/>
      <dgm:t>
        <a:bodyPr/>
        <a:lstStyle/>
        <a:p>
          <a:endParaRPr lang="en-US"/>
        </a:p>
      </dgm:t>
    </dgm:pt>
    <dgm:pt modelId="{DAEC470B-7695-4654-85FF-938769F57A7F}" type="sibTrans" cxnId="{C77D818E-CEFB-4CF1-A040-535051045987}">
      <dgm:prSet/>
      <dgm:spPr/>
      <dgm:t>
        <a:bodyPr/>
        <a:lstStyle/>
        <a:p>
          <a:endParaRPr lang="en-US"/>
        </a:p>
      </dgm:t>
    </dgm:pt>
    <dgm:pt modelId="{06E0652C-748C-4255-BF6B-3D11AE96F0D0}">
      <dgm:prSet/>
      <dgm:spPr/>
      <dgm:t>
        <a:bodyPr/>
        <a:lstStyle/>
        <a:p>
          <a:r>
            <a:rPr lang="en-US" dirty="0">
              <a:solidFill>
                <a:srgbClr val="002060"/>
              </a:solidFill>
            </a:rPr>
            <a:t>The Click Portal is being implemented to assist principal investigators, students, compliance and research administration staff with administering sponsored programs </a:t>
          </a:r>
        </a:p>
      </dgm:t>
    </dgm:pt>
    <dgm:pt modelId="{2F4BD439-51D8-4DE3-A9A6-2EAE4F673EE8}" type="parTrans" cxnId="{43B1976D-6C69-412F-BBC8-54C588746FC2}">
      <dgm:prSet/>
      <dgm:spPr/>
      <dgm:t>
        <a:bodyPr/>
        <a:lstStyle/>
        <a:p>
          <a:endParaRPr lang="en-US"/>
        </a:p>
      </dgm:t>
    </dgm:pt>
    <dgm:pt modelId="{A56E8468-51E9-41BE-8342-D3686AB353BB}" type="sibTrans" cxnId="{43B1976D-6C69-412F-BBC8-54C588746FC2}">
      <dgm:prSet/>
      <dgm:spPr/>
      <dgm:t>
        <a:bodyPr/>
        <a:lstStyle/>
        <a:p>
          <a:endParaRPr lang="en-US"/>
        </a:p>
      </dgm:t>
    </dgm:pt>
    <dgm:pt modelId="{0D538539-27CB-4C39-B859-F5E9EADDCAA4}">
      <dgm:prSet/>
      <dgm:spPr/>
      <dgm:t>
        <a:bodyPr/>
        <a:lstStyle/>
        <a:p>
          <a:r>
            <a:rPr lang="en-US" dirty="0">
              <a:solidFill>
                <a:srgbClr val="002060"/>
              </a:solidFill>
            </a:rPr>
            <a:t>UB is leading the implementation of the Click Portal, working in collaboration with our vendor partner, Huron, and the PACS Leadership Team.  </a:t>
          </a:r>
        </a:p>
      </dgm:t>
    </dgm:pt>
    <dgm:pt modelId="{0BC44A2C-8C55-491D-8E55-9BE1A6AAFA76}" type="parTrans" cxnId="{B530F8D3-39EA-400A-912C-D25C42C89DA5}">
      <dgm:prSet/>
      <dgm:spPr/>
      <dgm:t>
        <a:bodyPr/>
        <a:lstStyle/>
        <a:p>
          <a:endParaRPr lang="en-US"/>
        </a:p>
      </dgm:t>
    </dgm:pt>
    <dgm:pt modelId="{54B8DFB1-2794-4D9A-8C3D-A9E1CC11C59F}" type="sibTrans" cxnId="{B530F8D3-39EA-400A-912C-D25C42C89DA5}">
      <dgm:prSet/>
      <dgm:spPr/>
      <dgm:t>
        <a:bodyPr/>
        <a:lstStyle/>
        <a:p>
          <a:endParaRPr lang="en-US"/>
        </a:p>
      </dgm:t>
    </dgm:pt>
    <dgm:pt modelId="{58ADB792-3BB0-42DC-8EC8-8AAF6800811B}" type="pres">
      <dgm:prSet presAssocID="{5A1475E6-A10D-4B03-956C-6222E00161F2}" presName="root" presStyleCnt="0">
        <dgm:presLayoutVars>
          <dgm:dir/>
          <dgm:resizeHandles val="exact"/>
        </dgm:presLayoutVars>
      </dgm:prSet>
      <dgm:spPr/>
    </dgm:pt>
    <dgm:pt modelId="{E73A7A50-E37F-4931-AED2-4621C9774F6A}" type="pres">
      <dgm:prSet presAssocID="{B59F2EDC-535D-41EB-9BEB-BA30B65B4C0F}" presName="compNode" presStyleCnt="0"/>
      <dgm:spPr/>
    </dgm:pt>
    <dgm:pt modelId="{7DD7B9B9-F396-4509-AF29-DFFE5EB601F0}" type="pres">
      <dgm:prSet presAssocID="{B59F2EDC-535D-41EB-9BEB-BA30B65B4C0F}" presName="bgRect" presStyleLbl="bgShp" presStyleIdx="0" presStyleCnt="3"/>
      <dgm:spPr/>
    </dgm:pt>
    <dgm:pt modelId="{C2CE500B-EA21-4834-B4FD-A834F4966FA8}" type="pres">
      <dgm:prSet presAssocID="{B59F2EDC-535D-41EB-9BEB-BA30B65B4C0F}"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Internet with solid fill"/>
        </a:ext>
      </dgm:extLst>
    </dgm:pt>
    <dgm:pt modelId="{03A09AF0-F2DE-418B-955A-E85F29B7F92E}" type="pres">
      <dgm:prSet presAssocID="{B59F2EDC-535D-41EB-9BEB-BA30B65B4C0F}" presName="spaceRect" presStyleCnt="0"/>
      <dgm:spPr/>
    </dgm:pt>
    <dgm:pt modelId="{D1453939-593F-4536-A4F1-DF05E25018E2}" type="pres">
      <dgm:prSet presAssocID="{B59F2EDC-535D-41EB-9BEB-BA30B65B4C0F}" presName="parTx" presStyleLbl="revTx" presStyleIdx="0" presStyleCnt="3">
        <dgm:presLayoutVars>
          <dgm:chMax val="0"/>
          <dgm:chPref val="0"/>
        </dgm:presLayoutVars>
      </dgm:prSet>
      <dgm:spPr/>
    </dgm:pt>
    <dgm:pt modelId="{828C195E-CF51-421D-B6CE-369CDB4F0606}" type="pres">
      <dgm:prSet presAssocID="{DAEC470B-7695-4654-85FF-938769F57A7F}" presName="sibTrans" presStyleCnt="0"/>
      <dgm:spPr/>
    </dgm:pt>
    <dgm:pt modelId="{1046F187-832D-4634-ACED-5EDACEB4C594}" type="pres">
      <dgm:prSet presAssocID="{06E0652C-748C-4255-BF6B-3D11AE96F0D0}" presName="compNode" presStyleCnt="0"/>
      <dgm:spPr/>
    </dgm:pt>
    <dgm:pt modelId="{2743827C-D10A-4285-A988-05B1C915E262}" type="pres">
      <dgm:prSet presAssocID="{06E0652C-748C-4255-BF6B-3D11AE96F0D0}" presName="bgRect" presStyleLbl="bgShp" presStyleIdx="1" presStyleCnt="3"/>
      <dgm:spPr/>
    </dgm:pt>
    <dgm:pt modelId="{781089E1-2F34-4CA0-AA07-2217302EA3CC}" type="pres">
      <dgm:prSet presAssocID="{06E0652C-748C-4255-BF6B-3D11AE96F0D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grammer male with solid fill"/>
        </a:ext>
      </dgm:extLst>
    </dgm:pt>
    <dgm:pt modelId="{0BEBB0C4-667F-4028-A3FC-E6EFF9ADDF53}" type="pres">
      <dgm:prSet presAssocID="{06E0652C-748C-4255-BF6B-3D11AE96F0D0}" presName="spaceRect" presStyleCnt="0"/>
      <dgm:spPr/>
    </dgm:pt>
    <dgm:pt modelId="{79F831B5-006B-45C2-8B8A-DAEB0512F442}" type="pres">
      <dgm:prSet presAssocID="{06E0652C-748C-4255-BF6B-3D11AE96F0D0}" presName="parTx" presStyleLbl="revTx" presStyleIdx="1" presStyleCnt="3">
        <dgm:presLayoutVars>
          <dgm:chMax val="0"/>
          <dgm:chPref val="0"/>
        </dgm:presLayoutVars>
      </dgm:prSet>
      <dgm:spPr/>
    </dgm:pt>
    <dgm:pt modelId="{80AC6B30-49A5-4BEB-9E5E-7175D1EA8EB3}" type="pres">
      <dgm:prSet presAssocID="{A56E8468-51E9-41BE-8342-D3686AB353BB}" presName="sibTrans" presStyleCnt="0"/>
      <dgm:spPr/>
    </dgm:pt>
    <dgm:pt modelId="{611A734F-A121-48BF-88DA-44DC83273A93}" type="pres">
      <dgm:prSet presAssocID="{0D538539-27CB-4C39-B859-F5E9EADDCAA4}" presName="compNode" presStyleCnt="0"/>
      <dgm:spPr/>
    </dgm:pt>
    <dgm:pt modelId="{3C1B34BE-6BA0-472D-8A7C-6300111F2A03}" type="pres">
      <dgm:prSet presAssocID="{0D538539-27CB-4C39-B859-F5E9EADDCAA4}" presName="bgRect" presStyleLbl="bgShp" presStyleIdx="2" presStyleCnt="3"/>
      <dgm:spPr/>
    </dgm:pt>
    <dgm:pt modelId="{01509D97-4BA2-44C8-91D4-ADB488C653EE}" type="pres">
      <dgm:prSet presAssocID="{0D538539-27CB-4C39-B859-F5E9EADDCAA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Puzzle pieces with solid fill"/>
        </a:ext>
      </dgm:extLst>
    </dgm:pt>
    <dgm:pt modelId="{D72F1A96-82A0-4B20-997F-DDBC69BE6F96}" type="pres">
      <dgm:prSet presAssocID="{0D538539-27CB-4C39-B859-F5E9EADDCAA4}" presName="spaceRect" presStyleCnt="0"/>
      <dgm:spPr/>
    </dgm:pt>
    <dgm:pt modelId="{08B2EC20-42BF-402D-90FB-5BBF8098B3DF}" type="pres">
      <dgm:prSet presAssocID="{0D538539-27CB-4C39-B859-F5E9EADDCAA4}" presName="parTx" presStyleLbl="revTx" presStyleIdx="2" presStyleCnt="3">
        <dgm:presLayoutVars>
          <dgm:chMax val="0"/>
          <dgm:chPref val="0"/>
        </dgm:presLayoutVars>
      </dgm:prSet>
      <dgm:spPr/>
    </dgm:pt>
  </dgm:ptLst>
  <dgm:cxnLst>
    <dgm:cxn modelId="{4AEDAA34-9F1C-44CF-A089-667DC429549C}" type="presOf" srcId="{B59F2EDC-535D-41EB-9BEB-BA30B65B4C0F}" destId="{D1453939-593F-4536-A4F1-DF05E25018E2}" srcOrd="0" destOrd="0" presId="urn:microsoft.com/office/officeart/2018/2/layout/IconVerticalSolidList"/>
    <dgm:cxn modelId="{43B1976D-6C69-412F-BBC8-54C588746FC2}" srcId="{5A1475E6-A10D-4B03-956C-6222E00161F2}" destId="{06E0652C-748C-4255-BF6B-3D11AE96F0D0}" srcOrd="1" destOrd="0" parTransId="{2F4BD439-51D8-4DE3-A9A6-2EAE4F673EE8}" sibTransId="{A56E8468-51E9-41BE-8342-D3686AB353BB}"/>
    <dgm:cxn modelId="{C77D818E-CEFB-4CF1-A040-535051045987}" srcId="{5A1475E6-A10D-4B03-956C-6222E00161F2}" destId="{B59F2EDC-535D-41EB-9BEB-BA30B65B4C0F}" srcOrd="0" destOrd="0" parTransId="{F09BC2AF-10A2-4F57-9DCF-EEE46A3EDF73}" sibTransId="{DAEC470B-7695-4654-85FF-938769F57A7F}"/>
    <dgm:cxn modelId="{CD2A7EA9-B54E-4CF7-B38F-63FCF13E78D8}" type="presOf" srcId="{5A1475E6-A10D-4B03-956C-6222E00161F2}" destId="{58ADB792-3BB0-42DC-8EC8-8AAF6800811B}" srcOrd="0" destOrd="0" presId="urn:microsoft.com/office/officeart/2018/2/layout/IconVerticalSolidList"/>
    <dgm:cxn modelId="{B530F8D3-39EA-400A-912C-D25C42C89DA5}" srcId="{5A1475E6-A10D-4B03-956C-6222E00161F2}" destId="{0D538539-27CB-4C39-B859-F5E9EADDCAA4}" srcOrd="2" destOrd="0" parTransId="{0BC44A2C-8C55-491D-8E55-9BE1A6AAFA76}" sibTransId="{54B8DFB1-2794-4D9A-8C3D-A9E1CC11C59F}"/>
    <dgm:cxn modelId="{BFC882F8-E392-423C-A3E9-9CC5259128E5}" type="presOf" srcId="{0D538539-27CB-4C39-B859-F5E9EADDCAA4}" destId="{08B2EC20-42BF-402D-90FB-5BBF8098B3DF}" srcOrd="0" destOrd="0" presId="urn:microsoft.com/office/officeart/2018/2/layout/IconVerticalSolidList"/>
    <dgm:cxn modelId="{601F0BFD-55EB-4E74-B70D-06CC924AC6C3}" type="presOf" srcId="{06E0652C-748C-4255-BF6B-3D11AE96F0D0}" destId="{79F831B5-006B-45C2-8B8A-DAEB0512F442}" srcOrd="0" destOrd="0" presId="urn:microsoft.com/office/officeart/2018/2/layout/IconVerticalSolidList"/>
    <dgm:cxn modelId="{E107BE62-393C-4434-9847-FCF95AEAF3EA}" type="presParOf" srcId="{58ADB792-3BB0-42DC-8EC8-8AAF6800811B}" destId="{E73A7A50-E37F-4931-AED2-4621C9774F6A}" srcOrd="0" destOrd="0" presId="urn:microsoft.com/office/officeart/2018/2/layout/IconVerticalSolidList"/>
    <dgm:cxn modelId="{804CA3BD-E4D1-4412-B53F-49E14C4434DB}" type="presParOf" srcId="{E73A7A50-E37F-4931-AED2-4621C9774F6A}" destId="{7DD7B9B9-F396-4509-AF29-DFFE5EB601F0}" srcOrd="0" destOrd="0" presId="urn:microsoft.com/office/officeart/2018/2/layout/IconVerticalSolidList"/>
    <dgm:cxn modelId="{08A5749C-E569-45A2-B9B6-2055A9C5986F}" type="presParOf" srcId="{E73A7A50-E37F-4931-AED2-4621C9774F6A}" destId="{C2CE500B-EA21-4834-B4FD-A834F4966FA8}" srcOrd="1" destOrd="0" presId="urn:microsoft.com/office/officeart/2018/2/layout/IconVerticalSolidList"/>
    <dgm:cxn modelId="{C8BC0710-FD14-4FA1-9D0A-E13553C6F8F7}" type="presParOf" srcId="{E73A7A50-E37F-4931-AED2-4621C9774F6A}" destId="{03A09AF0-F2DE-418B-955A-E85F29B7F92E}" srcOrd="2" destOrd="0" presId="urn:microsoft.com/office/officeart/2018/2/layout/IconVerticalSolidList"/>
    <dgm:cxn modelId="{EA656291-3CCA-4DA2-8EEE-CDA0F7D83FF4}" type="presParOf" srcId="{E73A7A50-E37F-4931-AED2-4621C9774F6A}" destId="{D1453939-593F-4536-A4F1-DF05E25018E2}" srcOrd="3" destOrd="0" presId="urn:microsoft.com/office/officeart/2018/2/layout/IconVerticalSolidList"/>
    <dgm:cxn modelId="{EE1755D2-70B4-461F-90B2-84CD3B4266B2}" type="presParOf" srcId="{58ADB792-3BB0-42DC-8EC8-8AAF6800811B}" destId="{828C195E-CF51-421D-B6CE-369CDB4F0606}" srcOrd="1" destOrd="0" presId="urn:microsoft.com/office/officeart/2018/2/layout/IconVerticalSolidList"/>
    <dgm:cxn modelId="{EFC2F631-F3C1-4CF6-BD0A-0D79420C341A}" type="presParOf" srcId="{58ADB792-3BB0-42DC-8EC8-8AAF6800811B}" destId="{1046F187-832D-4634-ACED-5EDACEB4C594}" srcOrd="2" destOrd="0" presId="urn:microsoft.com/office/officeart/2018/2/layout/IconVerticalSolidList"/>
    <dgm:cxn modelId="{80A35A01-717B-46AE-893D-383CCF664709}" type="presParOf" srcId="{1046F187-832D-4634-ACED-5EDACEB4C594}" destId="{2743827C-D10A-4285-A988-05B1C915E262}" srcOrd="0" destOrd="0" presId="urn:microsoft.com/office/officeart/2018/2/layout/IconVerticalSolidList"/>
    <dgm:cxn modelId="{31C9F6DE-8A86-4F2D-A98A-2BEBE5852464}" type="presParOf" srcId="{1046F187-832D-4634-ACED-5EDACEB4C594}" destId="{781089E1-2F34-4CA0-AA07-2217302EA3CC}" srcOrd="1" destOrd="0" presId="urn:microsoft.com/office/officeart/2018/2/layout/IconVerticalSolidList"/>
    <dgm:cxn modelId="{2A43FFA3-7522-477D-9B6E-A223E848B197}" type="presParOf" srcId="{1046F187-832D-4634-ACED-5EDACEB4C594}" destId="{0BEBB0C4-667F-4028-A3FC-E6EFF9ADDF53}" srcOrd="2" destOrd="0" presId="urn:microsoft.com/office/officeart/2018/2/layout/IconVerticalSolidList"/>
    <dgm:cxn modelId="{49D8D810-CDB1-457F-B0F0-69EA2CBFEBE2}" type="presParOf" srcId="{1046F187-832D-4634-ACED-5EDACEB4C594}" destId="{79F831B5-006B-45C2-8B8A-DAEB0512F442}" srcOrd="3" destOrd="0" presId="urn:microsoft.com/office/officeart/2018/2/layout/IconVerticalSolidList"/>
    <dgm:cxn modelId="{8D8D4CA4-F0B8-4D89-ABC2-C400D27A7177}" type="presParOf" srcId="{58ADB792-3BB0-42DC-8EC8-8AAF6800811B}" destId="{80AC6B30-49A5-4BEB-9E5E-7175D1EA8EB3}" srcOrd="3" destOrd="0" presId="urn:microsoft.com/office/officeart/2018/2/layout/IconVerticalSolidList"/>
    <dgm:cxn modelId="{7D6A8766-E5BC-43A5-A7ED-7A310FFBDD10}" type="presParOf" srcId="{58ADB792-3BB0-42DC-8EC8-8AAF6800811B}" destId="{611A734F-A121-48BF-88DA-44DC83273A93}" srcOrd="4" destOrd="0" presId="urn:microsoft.com/office/officeart/2018/2/layout/IconVerticalSolidList"/>
    <dgm:cxn modelId="{72E8034A-7671-417B-BB77-E88E70E5EA8D}" type="presParOf" srcId="{611A734F-A121-48BF-88DA-44DC83273A93}" destId="{3C1B34BE-6BA0-472D-8A7C-6300111F2A03}" srcOrd="0" destOrd="0" presId="urn:microsoft.com/office/officeart/2018/2/layout/IconVerticalSolidList"/>
    <dgm:cxn modelId="{7F647D52-F7F7-4B9B-A9C8-D14834F2830E}" type="presParOf" srcId="{611A734F-A121-48BF-88DA-44DC83273A93}" destId="{01509D97-4BA2-44C8-91D4-ADB488C653EE}" srcOrd="1" destOrd="0" presId="urn:microsoft.com/office/officeart/2018/2/layout/IconVerticalSolidList"/>
    <dgm:cxn modelId="{DDFAFF01-73E6-461B-A77E-089DC0E6C3E1}" type="presParOf" srcId="{611A734F-A121-48BF-88DA-44DC83273A93}" destId="{D72F1A96-82A0-4B20-997F-DDBC69BE6F96}" srcOrd="2" destOrd="0" presId="urn:microsoft.com/office/officeart/2018/2/layout/IconVerticalSolidList"/>
    <dgm:cxn modelId="{12246EB2-EF83-4441-9F33-1A14C04539FD}" type="presParOf" srcId="{611A734F-A121-48BF-88DA-44DC83273A93}" destId="{08B2EC20-42BF-402D-90FB-5BBF8098B3D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FCBA4B-A2B1-4112-A6CE-94A11CB65DC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8861B4E-A664-4200-96A9-832ABF0FC721}">
      <dgm:prSet custT="1"/>
      <dgm:spPr/>
      <dgm:t>
        <a:bodyPr/>
        <a:lstStyle/>
        <a:p>
          <a:r>
            <a:rPr lang="en-US" sz="2000" b="1" dirty="0">
              <a:solidFill>
                <a:schemeClr val="bg1"/>
              </a:solidFill>
            </a:rPr>
            <a:t>Protocol Team </a:t>
          </a:r>
          <a:r>
            <a:rPr lang="en-US" sz="2000" dirty="0">
              <a:solidFill>
                <a:schemeClr val="bg1"/>
              </a:solidFill>
            </a:rPr>
            <a:t>-</a:t>
          </a:r>
          <a:r>
            <a:rPr lang="en-US" sz="2000" b="1" dirty="0">
              <a:solidFill>
                <a:schemeClr val="bg1"/>
              </a:solidFill>
            </a:rPr>
            <a:t> </a:t>
          </a:r>
          <a:r>
            <a:rPr lang="en-US" sz="2000" dirty="0">
              <a:solidFill>
                <a:schemeClr val="bg1"/>
              </a:solidFill>
            </a:rPr>
            <a:t>Individuals responsible for developing and editing the protocol. Includes PIs and other study staff.</a:t>
          </a:r>
          <a:br>
            <a:rPr lang="en-US" sz="500" b="0" i="0" baseline="0" dirty="0"/>
          </a:br>
          <a:endParaRPr lang="en-US" sz="500" dirty="0"/>
        </a:p>
      </dgm:t>
    </dgm:pt>
    <dgm:pt modelId="{C4DA129E-57C0-4382-A614-31EE429DE66E}" type="parTrans" cxnId="{9FAE4EB7-F551-4475-B281-C823949DDBBF}">
      <dgm:prSet/>
      <dgm:spPr/>
      <dgm:t>
        <a:bodyPr/>
        <a:lstStyle/>
        <a:p>
          <a:endParaRPr lang="en-US"/>
        </a:p>
      </dgm:t>
    </dgm:pt>
    <dgm:pt modelId="{F7E52A9A-F953-434E-ABFA-B73D891658FC}" type="sibTrans" cxnId="{9FAE4EB7-F551-4475-B281-C823949DDBBF}">
      <dgm:prSet/>
      <dgm:spPr/>
      <dgm:t>
        <a:bodyPr/>
        <a:lstStyle/>
        <a:p>
          <a:endParaRPr lang="en-US"/>
        </a:p>
      </dgm:t>
    </dgm:pt>
    <dgm:pt modelId="{8F3FA7B5-1CEE-4BA0-80EF-F0EABE10A0A7}">
      <dgm:prSet custT="1"/>
      <dgm:spPr/>
      <dgm:t>
        <a:bodyPr/>
        <a:lstStyle/>
        <a:p>
          <a:r>
            <a:rPr lang="en-US" sz="2000" b="1" dirty="0">
              <a:solidFill>
                <a:schemeClr val="bg1"/>
              </a:solidFill>
            </a:rPr>
            <a:t>Administrators </a:t>
          </a:r>
          <a:r>
            <a:rPr lang="en-US" sz="2000" dirty="0">
              <a:solidFill>
                <a:schemeClr val="bg1"/>
              </a:solidFill>
            </a:rPr>
            <a:t>- Individuals who guide submissions through the review process. </a:t>
          </a:r>
          <a:br>
            <a:rPr lang="en-US" sz="1800" b="0" i="0" baseline="0" dirty="0"/>
          </a:br>
          <a:endParaRPr lang="en-US" sz="1800" dirty="0"/>
        </a:p>
      </dgm:t>
    </dgm:pt>
    <dgm:pt modelId="{E696CDAF-52DC-4F24-83B4-0FEB69CABFE5}" type="parTrans" cxnId="{8DDF787E-A196-41F8-8E93-8E9889DC969D}">
      <dgm:prSet/>
      <dgm:spPr/>
      <dgm:t>
        <a:bodyPr/>
        <a:lstStyle/>
        <a:p>
          <a:endParaRPr lang="en-US"/>
        </a:p>
      </dgm:t>
    </dgm:pt>
    <dgm:pt modelId="{93CC8A12-C166-44B8-ACA1-A50E06E66FCA}" type="sibTrans" cxnId="{8DDF787E-A196-41F8-8E93-8E9889DC969D}">
      <dgm:prSet/>
      <dgm:spPr/>
      <dgm:t>
        <a:bodyPr/>
        <a:lstStyle/>
        <a:p>
          <a:endParaRPr lang="en-US"/>
        </a:p>
      </dgm:t>
    </dgm:pt>
    <dgm:pt modelId="{49734C04-7159-4C7D-B3F3-EA4F935C0DFD}">
      <dgm:prSet custT="1"/>
      <dgm:spPr/>
      <dgm:t>
        <a:bodyPr/>
        <a:lstStyle/>
        <a:p>
          <a:r>
            <a:rPr lang="en-US" sz="2000" b="1" dirty="0">
              <a:solidFill>
                <a:schemeClr val="bg1"/>
              </a:solidFill>
            </a:rPr>
            <a:t>Coordinators</a:t>
          </a:r>
          <a:r>
            <a:rPr lang="en-US" sz="2000" dirty="0">
              <a:solidFill>
                <a:schemeClr val="bg1"/>
              </a:solidFill>
            </a:rPr>
            <a:t> - Individuals responsible for reviewing studies. </a:t>
          </a:r>
        </a:p>
      </dgm:t>
    </dgm:pt>
    <dgm:pt modelId="{98D2821F-E80B-4240-A319-E1A3E4C55279}" type="parTrans" cxnId="{60464B73-88DF-4B7F-A3CF-5589F7ADE2AD}">
      <dgm:prSet/>
      <dgm:spPr/>
      <dgm:t>
        <a:bodyPr/>
        <a:lstStyle/>
        <a:p>
          <a:endParaRPr lang="en-US"/>
        </a:p>
      </dgm:t>
    </dgm:pt>
    <dgm:pt modelId="{28623F75-0AB0-4581-900C-7EDB03EFF015}" type="sibTrans" cxnId="{60464B73-88DF-4B7F-A3CF-5589F7ADE2AD}">
      <dgm:prSet/>
      <dgm:spPr/>
      <dgm:t>
        <a:bodyPr/>
        <a:lstStyle/>
        <a:p>
          <a:endParaRPr lang="en-US"/>
        </a:p>
      </dgm:t>
    </dgm:pt>
    <dgm:pt modelId="{5CC056AC-DC24-4ECA-8524-3DDAFC21B48B}" type="pres">
      <dgm:prSet presAssocID="{47FCBA4B-A2B1-4112-A6CE-94A11CB65DC2}" presName="linear" presStyleCnt="0">
        <dgm:presLayoutVars>
          <dgm:animLvl val="lvl"/>
          <dgm:resizeHandles val="exact"/>
        </dgm:presLayoutVars>
      </dgm:prSet>
      <dgm:spPr/>
    </dgm:pt>
    <dgm:pt modelId="{B6E4CB2B-B123-41D8-848E-81D7E073CD43}" type="pres">
      <dgm:prSet presAssocID="{C8861B4E-A664-4200-96A9-832ABF0FC721}" presName="parentText" presStyleLbl="node1" presStyleIdx="0" presStyleCnt="3">
        <dgm:presLayoutVars>
          <dgm:chMax val="0"/>
          <dgm:bulletEnabled val="1"/>
        </dgm:presLayoutVars>
      </dgm:prSet>
      <dgm:spPr/>
    </dgm:pt>
    <dgm:pt modelId="{C2688BB4-8B19-4DFF-902F-BFD57A34477A}" type="pres">
      <dgm:prSet presAssocID="{F7E52A9A-F953-434E-ABFA-B73D891658FC}" presName="spacer" presStyleCnt="0"/>
      <dgm:spPr/>
    </dgm:pt>
    <dgm:pt modelId="{479AD9CD-2967-4EB4-B8F6-3C26B6334476}" type="pres">
      <dgm:prSet presAssocID="{8F3FA7B5-1CEE-4BA0-80EF-F0EABE10A0A7}" presName="parentText" presStyleLbl="node1" presStyleIdx="1" presStyleCnt="3">
        <dgm:presLayoutVars>
          <dgm:chMax val="0"/>
          <dgm:bulletEnabled val="1"/>
        </dgm:presLayoutVars>
      </dgm:prSet>
      <dgm:spPr/>
    </dgm:pt>
    <dgm:pt modelId="{F985DEC5-C9E0-4971-97C2-03AF8889FFE8}" type="pres">
      <dgm:prSet presAssocID="{93CC8A12-C166-44B8-ACA1-A50E06E66FCA}" presName="spacer" presStyleCnt="0"/>
      <dgm:spPr/>
    </dgm:pt>
    <dgm:pt modelId="{051AB56A-2DD8-4102-B78F-4D00C0F998A5}" type="pres">
      <dgm:prSet presAssocID="{49734C04-7159-4C7D-B3F3-EA4F935C0DFD}" presName="parentText" presStyleLbl="node1" presStyleIdx="2" presStyleCnt="3">
        <dgm:presLayoutVars>
          <dgm:chMax val="0"/>
          <dgm:bulletEnabled val="1"/>
        </dgm:presLayoutVars>
      </dgm:prSet>
      <dgm:spPr/>
    </dgm:pt>
  </dgm:ptLst>
  <dgm:cxnLst>
    <dgm:cxn modelId="{84D5351C-3C71-425A-A217-F86A31A197C7}" type="presOf" srcId="{47FCBA4B-A2B1-4112-A6CE-94A11CB65DC2}" destId="{5CC056AC-DC24-4ECA-8524-3DDAFC21B48B}" srcOrd="0" destOrd="0" presId="urn:microsoft.com/office/officeart/2005/8/layout/vList2"/>
    <dgm:cxn modelId="{04DAB964-68E5-43B0-9CB3-AC3A3CE315AE}" type="presOf" srcId="{C8861B4E-A664-4200-96A9-832ABF0FC721}" destId="{B6E4CB2B-B123-41D8-848E-81D7E073CD43}" srcOrd="0" destOrd="0" presId="urn:microsoft.com/office/officeart/2005/8/layout/vList2"/>
    <dgm:cxn modelId="{60464B73-88DF-4B7F-A3CF-5589F7ADE2AD}" srcId="{47FCBA4B-A2B1-4112-A6CE-94A11CB65DC2}" destId="{49734C04-7159-4C7D-B3F3-EA4F935C0DFD}" srcOrd="2" destOrd="0" parTransId="{98D2821F-E80B-4240-A319-E1A3E4C55279}" sibTransId="{28623F75-0AB0-4581-900C-7EDB03EFF015}"/>
    <dgm:cxn modelId="{BBA44654-BECE-40FE-8957-98FAB099F98C}" type="presOf" srcId="{49734C04-7159-4C7D-B3F3-EA4F935C0DFD}" destId="{051AB56A-2DD8-4102-B78F-4D00C0F998A5}" srcOrd="0" destOrd="0" presId="urn:microsoft.com/office/officeart/2005/8/layout/vList2"/>
    <dgm:cxn modelId="{8DDF787E-A196-41F8-8E93-8E9889DC969D}" srcId="{47FCBA4B-A2B1-4112-A6CE-94A11CB65DC2}" destId="{8F3FA7B5-1CEE-4BA0-80EF-F0EABE10A0A7}" srcOrd="1" destOrd="0" parTransId="{E696CDAF-52DC-4F24-83B4-0FEB69CABFE5}" sibTransId="{93CC8A12-C166-44B8-ACA1-A50E06E66FCA}"/>
    <dgm:cxn modelId="{45DF9690-E4B7-4742-A5F2-1ADC775E03F4}" type="presOf" srcId="{8F3FA7B5-1CEE-4BA0-80EF-F0EABE10A0A7}" destId="{479AD9CD-2967-4EB4-B8F6-3C26B6334476}" srcOrd="0" destOrd="0" presId="urn:microsoft.com/office/officeart/2005/8/layout/vList2"/>
    <dgm:cxn modelId="{9FAE4EB7-F551-4475-B281-C823949DDBBF}" srcId="{47FCBA4B-A2B1-4112-A6CE-94A11CB65DC2}" destId="{C8861B4E-A664-4200-96A9-832ABF0FC721}" srcOrd="0" destOrd="0" parTransId="{C4DA129E-57C0-4382-A614-31EE429DE66E}" sibTransId="{F7E52A9A-F953-434E-ABFA-B73D891658FC}"/>
    <dgm:cxn modelId="{DF59D15A-81CB-48D6-98DC-1BC6324D27F2}" type="presParOf" srcId="{5CC056AC-DC24-4ECA-8524-3DDAFC21B48B}" destId="{B6E4CB2B-B123-41D8-848E-81D7E073CD43}" srcOrd="0" destOrd="0" presId="urn:microsoft.com/office/officeart/2005/8/layout/vList2"/>
    <dgm:cxn modelId="{5BF16DCB-FDB9-47F6-8100-A4D3F16BD406}" type="presParOf" srcId="{5CC056AC-DC24-4ECA-8524-3DDAFC21B48B}" destId="{C2688BB4-8B19-4DFF-902F-BFD57A34477A}" srcOrd="1" destOrd="0" presId="urn:microsoft.com/office/officeart/2005/8/layout/vList2"/>
    <dgm:cxn modelId="{61BCF552-F87C-4711-917D-33FE4EC102CF}" type="presParOf" srcId="{5CC056AC-DC24-4ECA-8524-3DDAFC21B48B}" destId="{479AD9CD-2967-4EB4-B8F6-3C26B6334476}" srcOrd="2" destOrd="0" presId="urn:microsoft.com/office/officeart/2005/8/layout/vList2"/>
    <dgm:cxn modelId="{D4A001B1-A40A-4CF0-9091-52131F2B5818}" type="presParOf" srcId="{5CC056AC-DC24-4ECA-8524-3DDAFC21B48B}" destId="{F985DEC5-C9E0-4971-97C2-03AF8889FFE8}" srcOrd="3" destOrd="0" presId="urn:microsoft.com/office/officeart/2005/8/layout/vList2"/>
    <dgm:cxn modelId="{388BB565-7695-449B-B4E7-F43DF3B02E73}" type="presParOf" srcId="{5CC056AC-DC24-4ECA-8524-3DDAFC21B48B}" destId="{051AB56A-2DD8-4102-B78F-4D00C0F998A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551569-3137-4BB0-A7C0-5CA7D0E68062}"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4F275D14-83CF-484D-8FF4-16CB63337998}">
      <dgm:prSet/>
      <dgm:spPr/>
      <dgm:t>
        <a:bodyPr/>
        <a:lstStyle/>
        <a:p>
          <a:r>
            <a:rPr lang="en-US" b="0" i="0" baseline="0" dirty="0"/>
            <a:t>Determine what individual researchers will need to be listed on your protocol. </a:t>
          </a:r>
          <a:endParaRPr lang="en-US" dirty="0"/>
        </a:p>
      </dgm:t>
    </dgm:pt>
    <dgm:pt modelId="{1762093A-B8B3-4E62-B104-53BDE83B99CE}" type="parTrans" cxnId="{433B8AD0-39E5-4EAB-9A17-E5A4EDD1225B}">
      <dgm:prSet/>
      <dgm:spPr/>
      <dgm:t>
        <a:bodyPr/>
        <a:lstStyle/>
        <a:p>
          <a:endParaRPr lang="en-US"/>
        </a:p>
      </dgm:t>
    </dgm:pt>
    <dgm:pt modelId="{C2532665-9001-4B97-8BF1-A8017CDE5545}" type="sibTrans" cxnId="{433B8AD0-39E5-4EAB-9A17-E5A4EDD1225B}">
      <dgm:prSet/>
      <dgm:spPr/>
      <dgm:t>
        <a:bodyPr/>
        <a:lstStyle/>
        <a:p>
          <a:endParaRPr lang="en-US"/>
        </a:p>
      </dgm:t>
    </dgm:pt>
    <dgm:pt modelId="{6E686AAC-227F-4135-BAD7-146FA75A979D}">
      <dgm:prSet/>
      <dgm:spPr/>
      <dgm:t>
        <a:bodyPr/>
        <a:lstStyle/>
        <a:p>
          <a:r>
            <a:rPr lang="en-US" b="0" i="0" baseline="0" dirty="0"/>
            <a:t>Determine the experiments you will perform, and the number of animals required. </a:t>
          </a:r>
          <a:endParaRPr lang="en-US" dirty="0"/>
        </a:p>
      </dgm:t>
    </dgm:pt>
    <dgm:pt modelId="{89E38DCC-BC78-41C8-B520-39E680E364CF}" type="parTrans" cxnId="{E30C660B-D2F6-4675-A34E-F5B405B1255A}">
      <dgm:prSet/>
      <dgm:spPr/>
      <dgm:t>
        <a:bodyPr/>
        <a:lstStyle/>
        <a:p>
          <a:endParaRPr lang="en-US"/>
        </a:p>
      </dgm:t>
    </dgm:pt>
    <dgm:pt modelId="{BC3E47EF-91E8-4B67-AB8E-221F3374E790}" type="sibTrans" cxnId="{E30C660B-D2F6-4675-A34E-F5B405B1255A}">
      <dgm:prSet/>
      <dgm:spPr/>
      <dgm:t>
        <a:bodyPr/>
        <a:lstStyle/>
        <a:p>
          <a:endParaRPr lang="en-US"/>
        </a:p>
      </dgm:t>
    </dgm:pt>
    <dgm:pt modelId="{0DECCA78-2523-4867-8106-B7D08CDBFF4D}">
      <dgm:prSet/>
      <dgm:spPr/>
      <dgm:t>
        <a:bodyPr/>
        <a:lstStyle/>
        <a:p>
          <a:r>
            <a:rPr lang="en-US" b="0" i="0" baseline="0" dirty="0"/>
            <a:t> Determine all specific substances you will administer to live animals. </a:t>
          </a:r>
          <a:endParaRPr lang="en-US" dirty="0"/>
        </a:p>
      </dgm:t>
    </dgm:pt>
    <dgm:pt modelId="{6516E87A-154A-48B2-B3A8-B2CE0B323361}" type="parTrans" cxnId="{349087D4-1D05-4DA7-A1EA-EB711244FC1C}">
      <dgm:prSet/>
      <dgm:spPr/>
      <dgm:t>
        <a:bodyPr/>
        <a:lstStyle/>
        <a:p>
          <a:endParaRPr lang="en-US"/>
        </a:p>
      </dgm:t>
    </dgm:pt>
    <dgm:pt modelId="{8943EBC9-DBD1-4FFF-9351-029A2D5996C5}" type="sibTrans" cxnId="{349087D4-1D05-4DA7-A1EA-EB711244FC1C}">
      <dgm:prSet/>
      <dgm:spPr/>
      <dgm:t>
        <a:bodyPr/>
        <a:lstStyle/>
        <a:p>
          <a:endParaRPr lang="en-US"/>
        </a:p>
      </dgm:t>
    </dgm:pt>
    <dgm:pt modelId="{1D0B078A-4D5F-4F48-90BF-9EBF0C332D00}">
      <dgm:prSet/>
      <dgm:spPr/>
      <dgm:t>
        <a:bodyPr/>
        <a:lstStyle/>
        <a:p>
          <a:r>
            <a:rPr lang="en-US" b="0" i="0" baseline="0" dirty="0"/>
            <a:t> Determine all specific procedures you will perform with live animals. </a:t>
          </a:r>
          <a:endParaRPr lang="en-US" dirty="0"/>
        </a:p>
      </dgm:t>
    </dgm:pt>
    <dgm:pt modelId="{467360F7-79AD-41FE-83AC-B214E03A800D}" type="parTrans" cxnId="{FA3C1D1E-72BF-4A7F-8019-3013AFA10D49}">
      <dgm:prSet/>
      <dgm:spPr/>
      <dgm:t>
        <a:bodyPr/>
        <a:lstStyle/>
        <a:p>
          <a:endParaRPr lang="en-US"/>
        </a:p>
      </dgm:t>
    </dgm:pt>
    <dgm:pt modelId="{00428FD0-2F50-4DB2-B431-C601AA2D853E}" type="sibTrans" cxnId="{FA3C1D1E-72BF-4A7F-8019-3013AFA10D49}">
      <dgm:prSet/>
      <dgm:spPr/>
      <dgm:t>
        <a:bodyPr/>
        <a:lstStyle/>
        <a:p>
          <a:endParaRPr lang="en-US"/>
        </a:p>
      </dgm:t>
    </dgm:pt>
    <dgm:pt modelId="{56520834-672F-4484-9E62-50885C6E358C}">
      <dgm:prSet/>
      <dgm:spPr/>
      <dgm:t>
        <a:bodyPr/>
        <a:lstStyle/>
        <a:p>
          <a:r>
            <a:rPr lang="en-US" b="0" i="0" baseline="0" dirty="0"/>
            <a:t>If applicable, download and complete the </a:t>
          </a:r>
          <a:r>
            <a:rPr lang="en-US" b="1" i="1" baseline="0" dirty="0"/>
            <a:t>Non-Pharmaceutical Grade Form </a:t>
          </a:r>
          <a:r>
            <a:rPr lang="en-US" b="0" i="0" baseline="0" dirty="0"/>
            <a:t>in the </a:t>
          </a:r>
          <a:r>
            <a:rPr lang="en-US" b="1" i="0" baseline="0" dirty="0"/>
            <a:t>IACUC Library</a:t>
          </a:r>
          <a:r>
            <a:rPr lang="en-US" b="0" i="0" baseline="0" dirty="0"/>
            <a:t>. This form must be uploaded to the </a:t>
          </a:r>
          <a:r>
            <a:rPr lang="en-US" b="1" i="0" baseline="0" dirty="0"/>
            <a:t>Create Procedure </a:t>
          </a:r>
          <a:r>
            <a:rPr lang="en-US" b="1" i="0" baseline="0" dirty="0" err="1"/>
            <a:t>SmartForm</a:t>
          </a:r>
          <a:r>
            <a:rPr lang="en-US" b="1" i="0" baseline="0" dirty="0"/>
            <a:t>.</a:t>
          </a:r>
          <a:r>
            <a:rPr lang="en-US" b="0" i="0" baseline="0" dirty="0"/>
            <a:t> </a:t>
          </a:r>
          <a:endParaRPr lang="en-US" dirty="0"/>
        </a:p>
      </dgm:t>
    </dgm:pt>
    <dgm:pt modelId="{0064A5E6-7CC4-46FA-8806-0D4A95F59E42}" type="parTrans" cxnId="{F0FD2102-6FAE-4813-98D4-F563B0CF488F}">
      <dgm:prSet/>
      <dgm:spPr/>
      <dgm:t>
        <a:bodyPr/>
        <a:lstStyle/>
        <a:p>
          <a:endParaRPr lang="en-US"/>
        </a:p>
      </dgm:t>
    </dgm:pt>
    <dgm:pt modelId="{0F5C3F73-FB68-4B37-8B8B-2F7FDBF7E7AA}" type="sibTrans" cxnId="{F0FD2102-6FAE-4813-98D4-F563B0CF488F}">
      <dgm:prSet/>
      <dgm:spPr/>
      <dgm:t>
        <a:bodyPr/>
        <a:lstStyle/>
        <a:p>
          <a:endParaRPr lang="en-US"/>
        </a:p>
      </dgm:t>
    </dgm:pt>
    <dgm:pt modelId="{08AC2083-A73F-45D0-9818-4F83B7B530A0}">
      <dgm:prSet/>
      <dgm:spPr/>
      <dgm:t>
        <a:bodyPr/>
        <a:lstStyle/>
        <a:p>
          <a:r>
            <a:rPr lang="en-US" b="0" i="0" baseline="0" dirty="0"/>
            <a:t>If applicable, upload the </a:t>
          </a:r>
          <a:r>
            <a:rPr lang="en-US" b="1" i="1" baseline="0" dirty="0"/>
            <a:t>Specific Aims </a:t>
          </a:r>
          <a:r>
            <a:rPr lang="en-US" b="0" i="0" baseline="0" dirty="0"/>
            <a:t>and </a:t>
          </a:r>
          <a:r>
            <a:rPr lang="en-US" b="1" i="1" baseline="0" dirty="0"/>
            <a:t>Vertebrate Animals </a:t>
          </a:r>
          <a:r>
            <a:rPr lang="en-US" b="0" i="0" baseline="0" dirty="0"/>
            <a:t>sections (or their equivalents) of your grant(s).to the </a:t>
          </a:r>
          <a:r>
            <a:rPr lang="en-US" b="1" i="0" baseline="0" dirty="0"/>
            <a:t>Protocol </a:t>
          </a:r>
          <a:r>
            <a:rPr lang="en-US" b="1" i="0" baseline="0" dirty="0" err="1"/>
            <a:t>SmartForm</a:t>
          </a:r>
          <a:r>
            <a:rPr lang="en-US" b="1" i="0" baseline="0" dirty="0"/>
            <a:t> </a:t>
          </a:r>
          <a:r>
            <a:rPr lang="en-US" b="0" i="0" baseline="0" dirty="0"/>
            <a:t>in the </a:t>
          </a:r>
          <a:r>
            <a:rPr lang="en-US" b="1" i="0" baseline="0" dirty="0"/>
            <a:t>Funding </a:t>
          </a:r>
          <a:r>
            <a:rPr lang="en-US" b="0" i="0" baseline="0" dirty="0"/>
            <a:t>section.</a:t>
          </a:r>
          <a:endParaRPr lang="en-US" dirty="0"/>
        </a:p>
      </dgm:t>
    </dgm:pt>
    <dgm:pt modelId="{AC53AC6F-F002-436C-8198-2D128D2EB558}" type="parTrans" cxnId="{BB48223E-A6B4-4FCE-A7B2-B7C836C26C16}">
      <dgm:prSet/>
      <dgm:spPr/>
      <dgm:t>
        <a:bodyPr/>
        <a:lstStyle/>
        <a:p>
          <a:endParaRPr lang="en-US"/>
        </a:p>
      </dgm:t>
    </dgm:pt>
    <dgm:pt modelId="{E74BE720-DA59-4252-A155-F30F8DF3CCE0}" type="sibTrans" cxnId="{BB48223E-A6B4-4FCE-A7B2-B7C836C26C16}">
      <dgm:prSet/>
      <dgm:spPr/>
      <dgm:t>
        <a:bodyPr/>
        <a:lstStyle/>
        <a:p>
          <a:endParaRPr lang="en-US"/>
        </a:p>
      </dgm:t>
    </dgm:pt>
    <dgm:pt modelId="{E99911EB-8904-432C-8304-22C20FBC13D1}">
      <dgm:prSet/>
      <dgm:spPr/>
      <dgm:t>
        <a:bodyPr/>
        <a:lstStyle/>
        <a:p>
          <a:r>
            <a:rPr lang="en-US" b="0" i="0" baseline="0" dirty="0"/>
            <a:t>Download the </a:t>
          </a:r>
          <a:r>
            <a:rPr lang="en-US" b="1" i="1" baseline="0" dirty="0"/>
            <a:t>Enrichment Checklist </a:t>
          </a:r>
          <a:r>
            <a:rPr lang="en-US" b="0" i="0" baseline="0" dirty="0"/>
            <a:t>in the </a:t>
          </a:r>
          <a:r>
            <a:rPr lang="en-US" b="1" i="0" baseline="0" dirty="0"/>
            <a:t>IACUC Library</a:t>
          </a:r>
          <a:r>
            <a:rPr lang="en-US" b="0" i="0" baseline="0" dirty="0"/>
            <a:t>. This form must be completed and uploaded to the </a:t>
          </a:r>
          <a:r>
            <a:rPr lang="en-US" b="1" i="0" baseline="0" dirty="0"/>
            <a:t>Protocol </a:t>
          </a:r>
          <a:r>
            <a:rPr lang="en-US" b="1" i="0" baseline="0" dirty="0" err="1"/>
            <a:t>SmartForm</a:t>
          </a:r>
          <a:r>
            <a:rPr lang="en-US" b="1" i="0" baseline="0" dirty="0"/>
            <a:t> </a:t>
          </a:r>
          <a:r>
            <a:rPr lang="en-US" b="0" i="0" baseline="0" dirty="0"/>
            <a:t>in the </a:t>
          </a:r>
          <a:r>
            <a:rPr lang="en-US" b="1" i="0" baseline="0" dirty="0"/>
            <a:t>Supporting Documents </a:t>
          </a:r>
          <a:r>
            <a:rPr lang="en-US" b="0" i="0" baseline="0" dirty="0"/>
            <a:t>section. </a:t>
          </a:r>
          <a:endParaRPr lang="en-US" dirty="0"/>
        </a:p>
      </dgm:t>
    </dgm:pt>
    <dgm:pt modelId="{9F70C6F1-7DC8-4D50-9C07-DD5FFACE54D1}" type="parTrans" cxnId="{93CD83B5-D4BA-4641-8081-DCBCECBB04DE}">
      <dgm:prSet/>
      <dgm:spPr/>
      <dgm:t>
        <a:bodyPr/>
        <a:lstStyle/>
        <a:p>
          <a:endParaRPr lang="en-US"/>
        </a:p>
      </dgm:t>
    </dgm:pt>
    <dgm:pt modelId="{5206650B-CAC3-4BED-B2F3-1E7731BEEAB7}" type="sibTrans" cxnId="{93CD83B5-D4BA-4641-8081-DCBCECBB04DE}">
      <dgm:prSet/>
      <dgm:spPr/>
      <dgm:t>
        <a:bodyPr/>
        <a:lstStyle/>
        <a:p>
          <a:endParaRPr lang="en-US"/>
        </a:p>
      </dgm:t>
    </dgm:pt>
    <dgm:pt modelId="{0DA76FF3-AF7B-40B8-8C06-99657E895E20}">
      <dgm:prSet/>
      <dgm:spPr/>
      <dgm:t>
        <a:bodyPr/>
        <a:lstStyle/>
        <a:p>
          <a:r>
            <a:rPr lang="en-US" b="0" i="0" baseline="0" dirty="0"/>
            <a:t>Consider the reasons for performing the research, and potential scientific benefits from it</a:t>
          </a:r>
          <a:endParaRPr lang="en-US" dirty="0"/>
        </a:p>
      </dgm:t>
    </dgm:pt>
    <dgm:pt modelId="{E9E04A2A-DB79-4A85-8541-56D768C61020}" type="parTrans" cxnId="{A56AE40E-7D64-43CB-97C6-26B5560112E5}">
      <dgm:prSet/>
      <dgm:spPr/>
      <dgm:t>
        <a:bodyPr/>
        <a:lstStyle/>
        <a:p>
          <a:endParaRPr lang="en-US"/>
        </a:p>
      </dgm:t>
    </dgm:pt>
    <dgm:pt modelId="{383B9A56-54E4-472C-88E2-3726AB05FF11}" type="sibTrans" cxnId="{A56AE40E-7D64-43CB-97C6-26B5560112E5}">
      <dgm:prSet/>
      <dgm:spPr/>
      <dgm:t>
        <a:bodyPr/>
        <a:lstStyle/>
        <a:p>
          <a:endParaRPr lang="en-US"/>
        </a:p>
      </dgm:t>
    </dgm:pt>
    <dgm:pt modelId="{0E7ADED2-67FD-488D-AA8E-1428E458BCBE}" type="pres">
      <dgm:prSet presAssocID="{8E551569-3137-4BB0-A7C0-5CA7D0E68062}" presName="diagram" presStyleCnt="0">
        <dgm:presLayoutVars>
          <dgm:dir/>
          <dgm:resizeHandles val="exact"/>
        </dgm:presLayoutVars>
      </dgm:prSet>
      <dgm:spPr/>
    </dgm:pt>
    <dgm:pt modelId="{C200C972-CCF6-431F-A566-2B06BAB8FEE5}" type="pres">
      <dgm:prSet presAssocID="{0DA76FF3-AF7B-40B8-8C06-99657E895E20}" presName="node" presStyleLbl="node1" presStyleIdx="0" presStyleCnt="8">
        <dgm:presLayoutVars>
          <dgm:bulletEnabled val="1"/>
        </dgm:presLayoutVars>
      </dgm:prSet>
      <dgm:spPr/>
    </dgm:pt>
    <dgm:pt modelId="{AA345D0A-3B57-4898-BEEB-B552A1080ACB}" type="pres">
      <dgm:prSet presAssocID="{383B9A56-54E4-472C-88E2-3726AB05FF11}" presName="sibTrans" presStyleCnt="0"/>
      <dgm:spPr/>
    </dgm:pt>
    <dgm:pt modelId="{ACE885EF-2809-4EE8-9191-72724CE2C9ED}" type="pres">
      <dgm:prSet presAssocID="{4F275D14-83CF-484D-8FF4-16CB63337998}" presName="node" presStyleLbl="node1" presStyleIdx="1" presStyleCnt="8">
        <dgm:presLayoutVars>
          <dgm:bulletEnabled val="1"/>
        </dgm:presLayoutVars>
      </dgm:prSet>
      <dgm:spPr/>
    </dgm:pt>
    <dgm:pt modelId="{9AB3A2DA-3DD3-472A-B7FC-2ED9A7FF14C9}" type="pres">
      <dgm:prSet presAssocID="{C2532665-9001-4B97-8BF1-A8017CDE5545}" presName="sibTrans" presStyleCnt="0"/>
      <dgm:spPr/>
    </dgm:pt>
    <dgm:pt modelId="{A7892EE9-AC17-45DA-AA41-49EB77102212}" type="pres">
      <dgm:prSet presAssocID="{6E686AAC-227F-4135-BAD7-146FA75A979D}" presName="node" presStyleLbl="node1" presStyleIdx="2" presStyleCnt="8">
        <dgm:presLayoutVars>
          <dgm:bulletEnabled val="1"/>
        </dgm:presLayoutVars>
      </dgm:prSet>
      <dgm:spPr/>
    </dgm:pt>
    <dgm:pt modelId="{376BD9C0-15EE-433D-8A37-FA3B9906C62B}" type="pres">
      <dgm:prSet presAssocID="{BC3E47EF-91E8-4B67-AB8E-221F3374E790}" presName="sibTrans" presStyleCnt="0"/>
      <dgm:spPr/>
    </dgm:pt>
    <dgm:pt modelId="{C92A9061-D5F6-48A2-8284-FFF064D4717D}" type="pres">
      <dgm:prSet presAssocID="{0DECCA78-2523-4867-8106-B7D08CDBFF4D}" presName="node" presStyleLbl="node1" presStyleIdx="3" presStyleCnt="8">
        <dgm:presLayoutVars>
          <dgm:bulletEnabled val="1"/>
        </dgm:presLayoutVars>
      </dgm:prSet>
      <dgm:spPr/>
    </dgm:pt>
    <dgm:pt modelId="{AE3C7574-E869-4D25-B2FD-416BB8740FB6}" type="pres">
      <dgm:prSet presAssocID="{8943EBC9-DBD1-4FFF-9351-029A2D5996C5}" presName="sibTrans" presStyleCnt="0"/>
      <dgm:spPr/>
    </dgm:pt>
    <dgm:pt modelId="{2E993C1C-15CC-4F83-8982-00369392C7F0}" type="pres">
      <dgm:prSet presAssocID="{1D0B078A-4D5F-4F48-90BF-9EBF0C332D00}" presName="node" presStyleLbl="node1" presStyleIdx="4" presStyleCnt="8">
        <dgm:presLayoutVars>
          <dgm:bulletEnabled val="1"/>
        </dgm:presLayoutVars>
      </dgm:prSet>
      <dgm:spPr/>
    </dgm:pt>
    <dgm:pt modelId="{6F8E7659-0DC2-4C54-AFDF-762532DACC59}" type="pres">
      <dgm:prSet presAssocID="{00428FD0-2F50-4DB2-B431-C601AA2D853E}" presName="sibTrans" presStyleCnt="0"/>
      <dgm:spPr/>
    </dgm:pt>
    <dgm:pt modelId="{8FAC465F-6A45-48AB-B2F1-6E2C4EDEFE46}" type="pres">
      <dgm:prSet presAssocID="{56520834-672F-4484-9E62-50885C6E358C}" presName="node" presStyleLbl="node1" presStyleIdx="5" presStyleCnt="8">
        <dgm:presLayoutVars>
          <dgm:bulletEnabled val="1"/>
        </dgm:presLayoutVars>
      </dgm:prSet>
      <dgm:spPr/>
    </dgm:pt>
    <dgm:pt modelId="{BB290134-EF99-4375-A5D6-052FD3085642}" type="pres">
      <dgm:prSet presAssocID="{0F5C3F73-FB68-4B37-8B8B-2F7FDBF7E7AA}" presName="sibTrans" presStyleCnt="0"/>
      <dgm:spPr/>
    </dgm:pt>
    <dgm:pt modelId="{5209F8C1-9DB3-475E-B968-C72AB9D78D41}" type="pres">
      <dgm:prSet presAssocID="{08AC2083-A73F-45D0-9818-4F83B7B530A0}" presName="node" presStyleLbl="node1" presStyleIdx="6" presStyleCnt="8">
        <dgm:presLayoutVars>
          <dgm:bulletEnabled val="1"/>
        </dgm:presLayoutVars>
      </dgm:prSet>
      <dgm:spPr/>
    </dgm:pt>
    <dgm:pt modelId="{D73244DE-5FEA-4F78-A63C-3B09093667A4}" type="pres">
      <dgm:prSet presAssocID="{E74BE720-DA59-4252-A155-F30F8DF3CCE0}" presName="sibTrans" presStyleCnt="0"/>
      <dgm:spPr/>
    </dgm:pt>
    <dgm:pt modelId="{58ED7605-25E9-4FA1-8A15-710C15134A9E}" type="pres">
      <dgm:prSet presAssocID="{E99911EB-8904-432C-8304-22C20FBC13D1}" presName="node" presStyleLbl="node1" presStyleIdx="7" presStyleCnt="8">
        <dgm:presLayoutVars>
          <dgm:bulletEnabled val="1"/>
        </dgm:presLayoutVars>
      </dgm:prSet>
      <dgm:spPr/>
    </dgm:pt>
  </dgm:ptLst>
  <dgm:cxnLst>
    <dgm:cxn modelId="{F0FD2102-6FAE-4813-98D4-F563B0CF488F}" srcId="{8E551569-3137-4BB0-A7C0-5CA7D0E68062}" destId="{56520834-672F-4484-9E62-50885C6E358C}" srcOrd="5" destOrd="0" parTransId="{0064A5E6-7CC4-46FA-8806-0D4A95F59E42}" sibTransId="{0F5C3F73-FB68-4B37-8B8B-2F7FDBF7E7AA}"/>
    <dgm:cxn modelId="{E30C660B-D2F6-4675-A34E-F5B405B1255A}" srcId="{8E551569-3137-4BB0-A7C0-5CA7D0E68062}" destId="{6E686AAC-227F-4135-BAD7-146FA75A979D}" srcOrd="2" destOrd="0" parTransId="{89E38DCC-BC78-41C8-B520-39E680E364CF}" sibTransId="{BC3E47EF-91E8-4B67-AB8E-221F3374E790}"/>
    <dgm:cxn modelId="{A56AE40E-7D64-43CB-97C6-26B5560112E5}" srcId="{8E551569-3137-4BB0-A7C0-5CA7D0E68062}" destId="{0DA76FF3-AF7B-40B8-8C06-99657E895E20}" srcOrd="0" destOrd="0" parTransId="{E9E04A2A-DB79-4A85-8541-56D768C61020}" sibTransId="{383B9A56-54E4-472C-88E2-3726AB05FF11}"/>
    <dgm:cxn modelId="{B16D4F1A-0118-4997-91A1-0DC0D710941E}" type="presOf" srcId="{0DECCA78-2523-4867-8106-B7D08CDBFF4D}" destId="{C92A9061-D5F6-48A2-8284-FFF064D4717D}" srcOrd="0" destOrd="0" presId="urn:microsoft.com/office/officeart/2005/8/layout/default"/>
    <dgm:cxn modelId="{FA3C1D1E-72BF-4A7F-8019-3013AFA10D49}" srcId="{8E551569-3137-4BB0-A7C0-5CA7D0E68062}" destId="{1D0B078A-4D5F-4F48-90BF-9EBF0C332D00}" srcOrd="4" destOrd="0" parTransId="{467360F7-79AD-41FE-83AC-B214E03A800D}" sibTransId="{00428FD0-2F50-4DB2-B431-C601AA2D853E}"/>
    <dgm:cxn modelId="{66E72025-0176-480E-AA16-5F863CC8ED6F}" type="presOf" srcId="{08AC2083-A73F-45D0-9818-4F83B7B530A0}" destId="{5209F8C1-9DB3-475E-B968-C72AB9D78D41}" srcOrd="0" destOrd="0" presId="urn:microsoft.com/office/officeart/2005/8/layout/default"/>
    <dgm:cxn modelId="{BB48223E-A6B4-4FCE-A7B2-B7C836C26C16}" srcId="{8E551569-3137-4BB0-A7C0-5CA7D0E68062}" destId="{08AC2083-A73F-45D0-9818-4F83B7B530A0}" srcOrd="6" destOrd="0" parTransId="{AC53AC6F-F002-436C-8198-2D128D2EB558}" sibTransId="{E74BE720-DA59-4252-A155-F30F8DF3CCE0}"/>
    <dgm:cxn modelId="{42FD7769-81F7-4FB3-BB52-633E142EAC6B}" type="presOf" srcId="{E99911EB-8904-432C-8304-22C20FBC13D1}" destId="{58ED7605-25E9-4FA1-8A15-710C15134A9E}" srcOrd="0" destOrd="0" presId="urn:microsoft.com/office/officeart/2005/8/layout/default"/>
    <dgm:cxn modelId="{7EDF9957-0908-4E87-B48F-B5D7F4517782}" type="presOf" srcId="{8E551569-3137-4BB0-A7C0-5CA7D0E68062}" destId="{0E7ADED2-67FD-488D-AA8E-1428E458BCBE}" srcOrd="0" destOrd="0" presId="urn:microsoft.com/office/officeart/2005/8/layout/default"/>
    <dgm:cxn modelId="{EA4D84B0-6D88-4781-A287-959583CD5E24}" type="presOf" srcId="{4F275D14-83CF-484D-8FF4-16CB63337998}" destId="{ACE885EF-2809-4EE8-9191-72724CE2C9ED}" srcOrd="0" destOrd="0" presId="urn:microsoft.com/office/officeart/2005/8/layout/default"/>
    <dgm:cxn modelId="{93CD83B5-D4BA-4641-8081-DCBCECBB04DE}" srcId="{8E551569-3137-4BB0-A7C0-5CA7D0E68062}" destId="{E99911EB-8904-432C-8304-22C20FBC13D1}" srcOrd="7" destOrd="0" parTransId="{9F70C6F1-7DC8-4D50-9C07-DD5FFACE54D1}" sibTransId="{5206650B-CAC3-4BED-B2F3-1E7731BEEAB7}"/>
    <dgm:cxn modelId="{3B13E6BF-D3A7-494E-9D46-DEE04605ADCB}" type="presOf" srcId="{0DA76FF3-AF7B-40B8-8C06-99657E895E20}" destId="{C200C972-CCF6-431F-A566-2B06BAB8FEE5}" srcOrd="0" destOrd="0" presId="urn:microsoft.com/office/officeart/2005/8/layout/default"/>
    <dgm:cxn modelId="{AB037FCB-BA68-462F-8F62-97A6FA68515F}" type="presOf" srcId="{56520834-672F-4484-9E62-50885C6E358C}" destId="{8FAC465F-6A45-48AB-B2F1-6E2C4EDEFE46}" srcOrd="0" destOrd="0" presId="urn:microsoft.com/office/officeart/2005/8/layout/default"/>
    <dgm:cxn modelId="{433B8AD0-39E5-4EAB-9A17-E5A4EDD1225B}" srcId="{8E551569-3137-4BB0-A7C0-5CA7D0E68062}" destId="{4F275D14-83CF-484D-8FF4-16CB63337998}" srcOrd="1" destOrd="0" parTransId="{1762093A-B8B3-4E62-B104-53BDE83B99CE}" sibTransId="{C2532665-9001-4B97-8BF1-A8017CDE5545}"/>
    <dgm:cxn modelId="{349087D4-1D05-4DA7-A1EA-EB711244FC1C}" srcId="{8E551569-3137-4BB0-A7C0-5CA7D0E68062}" destId="{0DECCA78-2523-4867-8106-B7D08CDBFF4D}" srcOrd="3" destOrd="0" parTransId="{6516E87A-154A-48B2-B3A8-B2CE0B323361}" sibTransId="{8943EBC9-DBD1-4FFF-9351-029A2D5996C5}"/>
    <dgm:cxn modelId="{E65235E3-0160-49D0-8686-22DD37D8071E}" type="presOf" srcId="{1D0B078A-4D5F-4F48-90BF-9EBF0C332D00}" destId="{2E993C1C-15CC-4F83-8982-00369392C7F0}" srcOrd="0" destOrd="0" presId="urn:microsoft.com/office/officeart/2005/8/layout/default"/>
    <dgm:cxn modelId="{28B542EF-8643-4D47-9CB3-929673A5FEA9}" type="presOf" srcId="{6E686AAC-227F-4135-BAD7-146FA75A979D}" destId="{A7892EE9-AC17-45DA-AA41-49EB77102212}" srcOrd="0" destOrd="0" presId="urn:microsoft.com/office/officeart/2005/8/layout/default"/>
    <dgm:cxn modelId="{D1BB2B93-A981-4332-964E-A2B84073554F}" type="presParOf" srcId="{0E7ADED2-67FD-488D-AA8E-1428E458BCBE}" destId="{C200C972-CCF6-431F-A566-2B06BAB8FEE5}" srcOrd="0" destOrd="0" presId="urn:microsoft.com/office/officeart/2005/8/layout/default"/>
    <dgm:cxn modelId="{9AA5C880-7D32-432E-8FDC-0368791CE75E}" type="presParOf" srcId="{0E7ADED2-67FD-488D-AA8E-1428E458BCBE}" destId="{AA345D0A-3B57-4898-BEEB-B552A1080ACB}" srcOrd="1" destOrd="0" presId="urn:microsoft.com/office/officeart/2005/8/layout/default"/>
    <dgm:cxn modelId="{822D10E2-5F4C-43ED-89EB-E7EAC9CD87BF}" type="presParOf" srcId="{0E7ADED2-67FD-488D-AA8E-1428E458BCBE}" destId="{ACE885EF-2809-4EE8-9191-72724CE2C9ED}" srcOrd="2" destOrd="0" presId="urn:microsoft.com/office/officeart/2005/8/layout/default"/>
    <dgm:cxn modelId="{E70834BF-3976-4A9F-BA63-E72D19EAC635}" type="presParOf" srcId="{0E7ADED2-67FD-488D-AA8E-1428E458BCBE}" destId="{9AB3A2DA-3DD3-472A-B7FC-2ED9A7FF14C9}" srcOrd="3" destOrd="0" presId="urn:microsoft.com/office/officeart/2005/8/layout/default"/>
    <dgm:cxn modelId="{6EB48F4A-B418-461B-9493-F357F383110D}" type="presParOf" srcId="{0E7ADED2-67FD-488D-AA8E-1428E458BCBE}" destId="{A7892EE9-AC17-45DA-AA41-49EB77102212}" srcOrd="4" destOrd="0" presId="urn:microsoft.com/office/officeart/2005/8/layout/default"/>
    <dgm:cxn modelId="{DD4CE9DB-4E86-4892-AACC-B18DD65CAAC0}" type="presParOf" srcId="{0E7ADED2-67FD-488D-AA8E-1428E458BCBE}" destId="{376BD9C0-15EE-433D-8A37-FA3B9906C62B}" srcOrd="5" destOrd="0" presId="urn:microsoft.com/office/officeart/2005/8/layout/default"/>
    <dgm:cxn modelId="{7DA50A08-C9A2-465B-BCD4-9E8392109DC8}" type="presParOf" srcId="{0E7ADED2-67FD-488D-AA8E-1428E458BCBE}" destId="{C92A9061-D5F6-48A2-8284-FFF064D4717D}" srcOrd="6" destOrd="0" presId="urn:microsoft.com/office/officeart/2005/8/layout/default"/>
    <dgm:cxn modelId="{CD180C01-E9A8-4489-929D-E4EE4E1FFEC5}" type="presParOf" srcId="{0E7ADED2-67FD-488D-AA8E-1428E458BCBE}" destId="{AE3C7574-E869-4D25-B2FD-416BB8740FB6}" srcOrd="7" destOrd="0" presId="urn:microsoft.com/office/officeart/2005/8/layout/default"/>
    <dgm:cxn modelId="{62143A03-CD75-4AAD-A9BF-DB6418C2CCAA}" type="presParOf" srcId="{0E7ADED2-67FD-488D-AA8E-1428E458BCBE}" destId="{2E993C1C-15CC-4F83-8982-00369392C7F0}" srcOrd="8" destOrd="0" presId="urn:microsoft.com/office/officeart/2005/8/layout/default"/>
    <dgm:cxn modelId="{5577DFCA-D253-478C-943A-91630C6BD1E9}" type="presParOf" srcId="{0E7ADED2-67FD-488D-AA8E-1428E458BCBE}" destId="{6F8E7659-0DC2-4C54-AFDF-762532DACC59}" srcOrd="9" destOrd="0" presId="urn:microsoft.com/office/officeart/2005/8/layout/default"/>
    <dgm:cxn modelId="{32891E1A-5362-4782-A76C-AB00499A22F9}" type="presParOf" srcId="{0E7ADED2-67FD-488D-AA8E-1428E458BCBE}" destId="{8FAC465F-6A45-48AB-B2F1-6E2C4EDEFE46}" srcOrd="10" destOrd="0" presId="urn:microsoft.com/office/officeart/2005/8/layout/default"/>
    <dgm:cxn modelId="{A1548212-6428-4508-859B-FEAF411C91FD}" type="presParOf" srcId="{0E7ADED2-67FD-488D-AA8E-1428E458BCBE}" destId="{BB290134-EF99-4375-A5D6-052FD3085642}" srcOrd="11" destOrd="0" presId="urn:microsoft.com/office/officeart/2005/8/layout/default"/>
    <dgm:cxn modelId="{72E7B3B4-2081-420F-9E39-4A023E98B3A1}" type="presParOf" srcId="{0E7ADED2-67FD-488D-AA8E-1428E458BCBE}" destId="{5209F8C1-9DB3-475E-B968-C72AB9D78D41}" srcOrd="12" destOrd="0" presId="urn:microsoft.com/office/officeart/2005/8/layout/default"/>
    <dgm:cxn modelId="{2F65F039-56C1-4DF5-AD15-49A076CD0B61}" type="presParOf" srcId="{0E7ADED2-67FD-488D-AA8E-1428E458BCBE}" destId="{D73244DE-5FEA-4F78-A63C-3B09093667A4}" srcOrd="13" destOrd="0" presId="urn:microsoft.com/office/officeart/2005/8/layout/default"/>
    <dgm:cxn modelId="{85BB9102-61D4-4C82-8663-7C22AE3DC37C}" type="presParOf" srcId="{0E7ADED2-67FD-488D-AA8E-1428E458BCBE}" destId="{58ED7605-25E9-4FA1-8A15-710C15134A9E}"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F0A0C0-3A2D-44DF-BED1-4FD519346FB8}"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F82DA0C8-A685-4DAF-A095-4E7F6C3D0912}">
      <dgm:prSet phldrT="[Text]"/>
      <dgm:spPr/>
      <dgm:t>
        <a:bodyPr/>
        <a:lstStyle/>
        <a:p>
          <a:r>
            <a:rPr lang="en-US" dirty="0">
              <a:solidFill>
                <a:schemeClr val="tx2">
                  <a:lumMod val="50000"/>
                </a:schemeClr>
              </a:solidFill>
            </a:rPr>
            <a:t>       Non‐invasive observation of animals.</a:t>
          </a:r>
        </a:p>
      </dgm:t>
    </dgm:pt>
    <dgm:pt modelId="{1EDB7CC4-293C-46E4-AE4A-BB05F2D29101}" type="parTrans" cxnId="{06E74ABD-6248-44C1-A249-1C53049A4A52}">
      <dgm:prSet/>
      <dgm:spPr/>
      <dgm:t>
        <a:bodyPr/>
        <a:lstStyle/>
        <a:p>
          <a:endParaRPr lang="en-US"/>
        </a:p>
      </dgm:t>
    </dgm:pt>
    <dgm:pt modelId="{50EF48BA-12DE-4EFE-AE79-331AD448B630}" type="sibTrans" cxnId="{06E74ABD-6248-44C1-A249-1C53049A4A52}">
      <dgm:prSet/>
      <dgm:spPr/>
      <dgm:t>
        <a:bodyPr/>
        <a:lstStyle/>
        <a:p>
          <a:endParaRPr lang="en-US"/>
        </a:p>
      </dgm:t>
    </dgm:pt>
    <dgm:pt modelId="{875612BA-CDDB-457B-AEEB-7F7E8FF13C4F}">
      <dgm:prSet phldrT="[Text]"/>
      <dgm:spPr/>
      <dgm:t>
        <a:bodyPr/>
        <a:lstStyle/>
        <a:p>
          <a:r>
            <a:rPr lang="en-US" dirty="0">
              <a:solidFill>
                <a:schemeClr val="tx2">
                  <a:lumMod val="50000"/>
                </a:schemeClr>
              </a:solidFill>
            </a:rPr>
            <a:t>Animals that are subject to research related procedures that cause no or only slight pain or distress</a:t>
          </a:r>
        </a:p>
      </dgm:t>
    </dgm:pt>
    <dgm:pt modelId="{F24A6AF1-464E-49E1-88F1-5682919325D7}" type="parTrans" cxnId="{25625306-E27A-47DE-A583-0A3700FD1298}">
      <dgm:prSet/>
      <dgm:spPr/>
      <dgm:t>
        <a:bodyPr/>
        <a:lstStyle/>
        <a:p>
          <a:endParaRPr lang="en-US"/>
        </a:p>
      </dgm:t>
    </dgm:pt>
    <dgm:pt modelId="{574EE27D-CF66-4AC5-AB94-4819A8D15FB0}" type="sibTrans" cxnId="{25625306-E27A-47DE-A583-0A3700FD1298}">
      <dgm:prSet/>
      <dgm:spPr/>
      <dgm:t>
        <a:bodyPr/>
        <a:lstStyle/>
        <a:p>
          <a:endParaRPr lang="en-US"/>
        </a:p>
      </dgm:t>
    </dgm:pt>
    <dgm:pt modelId="{F03A56F7-83AB-40D9-9609-ECCEE4128F49}">
      <dgm:prSet phldrT="[Text]"/>
      <dgm:spPr/>
      <dgm:t>
        <a:bodyPr/>
        <a:lstStyle/>
        <a:p>
          <a:r>
            <a:rPr lang="en-US" dirty="0">
              <a:solidFill>
                <a:schemeClr val="tx2">
                  <a:lumMod val="50000"/>
                </a:schemeClr>
              </a:solidFill>
            </a:rPr>
            <a:t>Animals subjected to potentially painful or stressful procedures for which they</a:t>
          </a:r>
        </a:p>
        <a:p>
          <a:r>
            <a:rPr lang="en-US" dirty="0">
              <a:solidFill>
                <a:schemeClr val="tx2">
                  <a:lumMod val="50000"/>
                </a:schemeClr>
              </a:solidFill>
            </a:rPr>
            <a:t>receive appropriate anesthetics, analgesics, tranquilizer drugs, or euthanasia</a:t>
          </a:r>
          <a:r>
            <a:rPr lang="en-US" dirty="0"/>
            <a:t>.</a:t>
          </a:r>
        </a:p>
      </dgm:t>
    </dgm:pt>
    <dgm:pt modelId="{F721D604-09A7-4C27-B645-B4E8D216B020}" type="parTrans" cxnId="{91486680-2D49-428C-B478-9E75544B1FD9}">
      <dgm:prSet/>
      <dgm:spPr/>
      <dgm:t>
        <a:bodyPr/>
        <a:lstStyle/>
        <a:p>
          <a:endParaRPr lang="en-US"/>
        </a:p>
      </dgm:t>
    </dgm:pt>
    <dgm:pt modelId="{9B2D9391-E1D0-4555-B764-89CFF33ECB0B}" type="sibTrans" cxnId="{91486680-2D49-428C-B478-9E75544B1FD9}">
      <dgm:prSet/>
      <dgm:spPr/>
      <dgm:t>
        <a:bodyPr/>
        <a:lstStyle/>
        <a:p>
          <a:endParaRPr lang="en-US"/>
        </a:p>
      </dgm:t>
    </dgm:pt>
    <dgm:pt modelId="{459A59B7-EAB4-4EAF-9DF1-26DEDAF23D1E}">
      <dgm:prSet/>
      <dgm:spPr/>
      <dgm:t>
        <a:bodyPr/>
        <a:lstStyle/>
        <a:p>
          <a:endParaRPr lang="en-US"/>
        </a:p>
      </dgm:t>
    </dgm:pt>
    <dgm:pt modelId="{26993461-BEB3-4AC0-BEA9-2CB925EF830C}" type="parTrans" cxnId="{296F2CE7-5582-45EE-A8FA-385D8AD0F898}">
      <dgm:prSet/>
      <dgm:spPr/>
      <dgm:t>
        <a:bodyPr/>
        <a:lstStyle/>
        <a:p>
          <a:endParaRPr lang="en-US"/>
        </a:p>
      </dgm:t>
    </dgm:pt>
    <dgm:pt modelId="{65A9A344-72FD-437D-BF8E-D8753498DD99}" type="sibTrans" cxnId="{296F2CE7-5582-45EE-A8FA-385D8AD0F898}">
      <dgm:prSet/>
      <dgm:spPr/>
      <dgm:t>
        <a:bodyPr/>
        <a:lstStyle/>
        <a:p>
          <a:endParaRPr lang="en-US"/>
        </a:p>
      </dgm:t>
    </dgm:pt>
    <dgm:pt modelId="{11D5BC3A-2853-4A88-A5D9-60B1E3DCCAA9}" type="pres">
      <dgm:prSet presAssocID="{E8F0A0C0-3A2D-44DF-BED1-4FD519346FB8}" presName="Name0" presStyleCnt="0">
        <dgm:presLayoutVars>
          <dgm:chMax val="7"/>
          <dgm:chPref val="7"/>
          <dgm:dir/>
        </dgm:presLayoutVars>
      </dgm:prSet>
      <dgm:spPr/>
    </dgm:pt>
    <dgm:pt modelId="{144DFAE2-CE05-4200-A7C9-ECC320162F88}" type="pres">
      <dgm:prSet presAssocID="{E8F0A0C0-3A2D-44DF-BED1-4FD519346FB8}" presName="Name1" presStyleCnt="0"/>
      <dgm:spPr/>
    </dgm:pt>
    <dgm:pt modelId="{6CA1B570-C70C-4D2F-A35B-DBC6A7F345D3}" type="pres">
      <dgm:prSet presAssocID="{E8F0A0C0-3A2D-44DF-BED1-4FD519346FB8}" presName="cycle" presStyleCnt="0"/>
      <dgm:spPr/>
    </dgm:pt>
    <dgm:pt modelId="{65B10486-42F1-41C6-B892-A20A19C53C47}" type="pres">
      <dgm:prSet presAssocID="{E8F0A0C0-3A2D-44DF-BED1-4FD519346FB8}" presName="srcNode" presStyleLbl="node1" presStyleIdx="0" presStyleCnt="4"/>
      <dgm:spPr/>
    </dgm:pt>
    <dgm:pt modelId="{BD6D7E85-605F-415E-A985-73E7CE4C4F3D}" type="pres">
      <dgm:prSet presAssocID="{E8F0A0C0-3A2D-44DF-BED1-4FD519346FB8}" presName="conn" presStyleLbl="parChTrans1D2" presStyleIdx="0" presStyleCnt="1"/>
      <dgm:spPr/>
    </dgm:pt>
    <dgm:pt modelId="{C2B9A6F3-9C4A-449C-94BA-3432C37B540C}" type="pres">
      <dgm:prSet presAssocID="{E8F0A0C0-3A2D-44DF-BED1-4FD519346FB8}" presName="extraNode" presStyleLbl="node1" presStyleIdx="0" presStyleCnt="4"/>
      <dgm:spPr/>
    </dgm:pt>
    <dgm:pt modelId="{53CB09B8-693A-4FB0-BFBC-E115478FFDA6}" type="pres">
      <dgm:prSet presAssocID="{E8F0A0C0-3A2D-44DF-BED1-4FD519346FB8}" presName="dstNode" presStyleLbl="node1" presStyleIdx="0" presStyleCnt="4"/>
      <dgm:spPr/>
    </dgm:pt>
    <dgm:pt modelId="{660636B4-6621-43DB-B3D1-5EA722041A78}" type="pres">
      <dgm:prSet presAssocID="{F82DA0C8-A685-4DAF-A095-4E7F6C3D0912}" presName="text_1" presStyleLbl="node1" presStyleIdx="0" presStyleCnt="4" custLinFactNeighborX="5543" custLinFactNeighborY="-6562">
        <dgm:presLayoutVars>
          <dgm:bulletEnabled val="1"/>
        </dgm:presLayoutVars>
      </dgm:prSet>
      <dgm:spPr/>
    </dgm:pt>
    <dgm:pt modelId="{2A5966CB-C341-4395-BB61-40057DA0D516}" type="pres">
      <dgm:prSet presAssocID="{F82DA0C8-A685-4DAF-A095-4E7F6C3D0912}" presName="accent_1" presStyleCnt="0"/>
      <dgm:spPr/>
    </dgm:pt>
    <dgm:pt modelId="{86950B85-0282-44C0-8CDF-AB77067F890D}" type="pres">
      <dgm:prSet presAssocID="{F82DA0C8-A685-4DAF-A095-4E7F6C3D0912}" presName="accentRepeatNode" presStyleLbl="solidFgAcc1" presStyleIdx="0" presStyleCnt="4" custLinFactNeighborX="22164" custLinFactNeighborY="-4689"/>
      <dgm:spPr/>
    </dgm:pt>
    <dgm:pt modelId="{7550572D-A7E4-46C4-BCBB-2F96357F89FA}" type="pres">
      <dgm:prSet presAssocID="{875612BA-CDDB-457B-AEEB-7F7E8FF13C4F}" presName="text_2" presStyleLbl="node1" presStyleIdx="1" presStyleCnt="4">
        <dgm:presLayoutVars>
          <dgm:bulletEnabled val="1"/>
        </dgm:presLayoutVars>
      </dgm:prSet>
      <dgm:spPr/>
    </dgm:pt>
    <dgm:pt modelId="{EA71C415-85EE-4C56-87DC-386B758B2B99}" type="pres">
      <dgm:prSet presAssocID="{875612BA-CDDB-457B-AEEB-7F7E8FF13C4F}" presName="accent_2" presStyleCnt="0"/>
      <dgm:spPr/>
    </dgm:pt>
    <dgm:pt modelId="{9DB792A3-F63D-45DD-A469-1CE6EE0DB1D7}" type="pres">
      <dgm:prSet presAssocID="{875612BA-CDDB-457B-AEEB-7F7E8FF13C4F}" presName="accentRepeatNode" presStyleLbl="solidFgAcc1" presStyleIdx="1" presStyleCnt="4" custLinFactNeighborY="2958"/>
      <dgm:spPr/>
    </dgm:pt>
    <dgm:pt modelId="{AF3277A4-DE65-4F2A-88DC-9B7C46D60710}" type="pres">
      <dgm:prSet presAssocID="{F03A56F7-83AB-40D9-9609-ECCEE4128F49}" presName="text_3" presStyleLbl="node1" presStyleIdx="2" presStyleCnt="4">
        <dgm:presLayoutVars>
          <dgm:bulletEnabled val="1"/>
        </dgm:presLayoutVars>
      </dgm:prSet>
      <dgm:spPr/>
    </dgm:pt>
    <dgm:pt modelId="{C9A7A73E-F3CC-4220-9511-EF4B4EB20C83}" type="pres">
      <dgm:prSet presAssocID="{F03A56F7-83AB-40D9-9609-ECCEE4128F49}" presName="accent_3" presStyleCnt="0"/>
      <dgm:spPr/>
    </dgm:pt>
    <dgm:pt modelId="{58E82052-F68E-426C-869E-B47AE02CAC40}" type="pres">
      <dgm:prSet presAssocID="{F03A56F7-83AB-40D9-9609-ECCEE4128F49}" presName="accentRepeatNode" presStyleLbl="solidFgAcc1" presStyleIdx="2" presStyleCnt="4"/>
      <dgm:spPr/>
    </dgm:pt>
    <dgm:pt modelId="{DEF3E3A8-0F7D-4BD0-BFAD-2D0C24366B88}" type="pres">
      <dgm:prSet presAssocID="{459A59B7-EAB4-4EAF-9DF1-26DEDAF23D1E}" presName="text_4" presStyleLbl="node1" presStyleIdx="3" presStyleCnt="4">
        <dgm:presLayoutVars>
          <dgm:bulletEnabled val="1"/>
        </dgm:presLayoutVars>
      </dgm:prSet>
      <dgm:spPr/>
    </dgm:pt>
    <dgm:pt modelId="{8F8725D5-1442-458F-B634-D4E569737565}" type="pres">
      <dgm:prSet presAssocID="{459A59B7-EAB4-4EAF-9DF1-26DEDAF23D1E}" presName="accent_4" presStyleCnt="0"/>
      <dgm:spPr/>
    </dgm:pt>
    <dgm:pt modelId="{36372CED-6553-4DF0-A739-4A6BC4AFD0A9}" type="pres">
      <dgm:prSet presAssocID="{459A59B7-EAB4-4EAF-9DF1-26DEDAF23D1E}" presName="accentRepeatNode" presStyleLbl="solidFgAcc1" presStyleIdx="3" presStyleCnt="4"/>
      <dgm:spPr/>
    </dgm:pt>
  </dgm:ptLst>
  <dgm:cxnLst>
    <dgm:cxn modelId="{25625306-E27A-47DE-A583-0A3700FD1298}" srcId="{E8F0A0C0-3A2D-44DF-BED1-4FD519346FB8}" destId="{875612BA-CDDB-457B-AEEB-7F7E8FF13C4F}" srcOrd="1" destOrd="0" parTransId="{F24A6AF1-464E-49E1-88F1-5682919325D7}" sibTransId="{574EE27D-CF66-4AC5-AB94-4819A8D15FB0}"/>
    <dgm:cxn modelId="{38661036-5971-4383-85B5-86925FB8EFBF}" type="presOf" srcId="{459A59B7-EAB4-4EAF-9DF1-26DEDAF23D1E}" destId="{DEF3E3A8-0F7D-4BD0-BFAD-2D0C24366B88}" srcOrd="0" destOrd="0" presId="urn:microsoft.com/office/officeart/2008/layout/VerticalCurvedList"/>
    <dgm:cxn modelId="{C9BD4F66-6D8C-4B64-BD9D-AC66B1C0924C}" type="presOf" srcId="{50EF48BA-12DE-4EFE-AE79-331AD448B630}" destId="{BD6D7E85-605F-415E-A985-73E7CE4C4F3D}" srcOrd="0" destOrd="0" presId="urn:microsoft.com/office/officeart/2008/layout/VerticalCurvedList"/>
    <dgm:cxn modelId="{B6AFE953-5C69-44A8-AF9C-D0B1FC40C0F5}" type="presOf" srcId="{F03A56F7-83AB-40D9-9609-ECCEE4128F49}" destId="{AF3277A4-DE65-4F2A-88DC-9B7C46D60710}" srcOrd="0" destOrd="0" presId="urn:microsoft.com/office/officeart/2008/layout/VerticalCurvedList"/>
    <dgm:cxn modelId="{91486680-2D49-428C-B478-9E75544B1FD9}" srcId="{E8F0A0C0-3A2D-44DF-BED1-4FD519346FB8}" destId="{F03A56F7-83AB-40D9-9609-ECCEE4128F49}" srcOrd="2" destOrd="0" parTransId="{F721D604-09A7-4C27-B645-B4E8D216B020}" sibTransId="{9B2D9391-E1D0-4555-B764-89CFF33ECB0B}"/>
    <dgm:cxn modelId="{6C011E9D-9B14-4A70-902C-19B08E381CB4}" type="presOf" srcId="{F82DA0C8-A685-4DAF-A095-4E7F6C3D0912}" destId="{660636B4-6621-43DB-B3D1-5EA722041A78}" srcOrd="0" destOrd="0" presId="urn:microsoft.com/office/officeart/2008/layout/VerticalCurvedList"/>
    <dgm:cxn modelId="{06E74ABD-6248-44C1-A249-1C53049A4A52}" srcId="{E8F0A0C0-3A2D-44DF-BED1-4FD519346FB8}" destId="{F82DA0C8-A685-4DAF-A095-4E7F6C3D0912}" srcOrd="0" destOrd="0" parTransId="{1EDB7CC4-293C-46E4-AE4A-BB05F2D29101}" sibTransId="{50EF48BA-12DE-4EFE-AE79-331AD448B630}"/>
    <dgm:cxn modelId="{6207C6BD-37C3-46E8-A40E-623DDE3AD24C}" type="presOf" srcId="{875612BA-CDDB-457B-AEEB-7F7E8FF13C4F}" destId="{7550572D-A7E4-46C4-BCBB-2F96357F89FA}" srcOrd="0" destOrd="0" presId="urn:microsoft.com/office/officeart/2008/layout/VerticalCurvedList"/>
    <dgm:cxn modelId="{296F2CE7-5582-45EE-A8FA-385D8AD0F898}" srcId="{E8F0A0C0-3A2D-44DF-BED1-4FD519346FB8}" destId="{459A59B7-EAB4-4EAF-9DF1-26DEDAF23D1E}" srcOrd="3" destOrd="0" parTransId="{26993461-BEB3-4AC0-BEA9-2CB925EF830C}" sibTransId="{65A9A344-72FD-437D-BF8E-D8753498DD99}"/>
    <dgm:cxn modelId="{710015FF-5BAB-4B07-BD4F-4B5440EA2DE0}" type="presOf" srcId="{E8F0A0C0-3A2D-44DF-BED1-4FD519346FB8}" destId="{11D5BC3A-2853-4A88-A5D9-60B1E3DCCAA9}" srcOrd="0" destOrd="0" presId="urn:microsoft.com/office/officeart/2008/layout/VerticalCurvedList"/>
    <dgm:cxn modelId="{4EFF281F-C14A-42C4-B727-0D3EABD097C3}" type="presParOf" srcId="{11D5BC3A-2853-4A88-A5D9-60B1E3DCCAA9}" destId="{144DFAE2-CE05-4200-A7C9-ECC320162F88}" srcOrd="0" destOrd="0" presId="urn:microsoft.com/office/officeart/2008/layout/VerticalCurvedList"/>
    <dgm:cxn modelId="{07561A21-D87F-4990-8D24-71BC80B6BF2E}" type="presParOf" srcId="{144DFAE2-CE05-4200-A7C9-ECC320162F88}" destId="{6CA1B570-C70C-4D2F-A35B-DBC6A7F345D3}" srcOrd="0" destOrd="0" presId="urn:microsoft.com/office/officeart/2008/layout/VerticalCurvedList"/>
    <dgm:cxn modelId="{339F5A04-DB77-414D-9494-57178CD750E8}" type="presParOf" srcId="{6CA1B570-C70C-4D2F-A35B-DBC6A7F345D3}" destId="{65B10486-42F1-41C6-B892-A20A19C53C47}" srcOrd="0" destOrd="0" presId="urn:microsoft.com/office/officeart/2008/layout/VerticalCurvedList"/>
    <dgm:cxn modelId="{605781ED-F8FC-4184-BD53-70E4791C707A}" type="presParOf" srcId="{6CA1B570-C70C-4D2F-A35B-DBC6A7F345D3}" destId="{BD6D7E85-605F-415E-A985-73E7CE4C4F3D}" srcOrd="1" destOrd="0" presId="urn:microsoft.com/office/officeart/2008/layout/VerticalCurvedList"/>
    <dgm:cxn modelId="{DA732919-140E-46B7-8151-C70021957EE0}" type="presParOf" srcId="{6CA1B570-C70C-4D2F-A35B-DBC6A7F345D3}" destId="{C2B9A6F3-9C4A-449C-94BA-3432C37B540C}" srcOrd="2" destOrd="0" presId="urn:microsoft.com/office/officeart/2008/layout/VerticalCurvedList"/>
    <dgm:cxn modelId="{C23079B2-CA9E-4488-B85C-2A4DEE7BBE66}" type="presParOf" srcId="{6CA1B570-C70C-4D2F-A35B-DBC6A7F345D3}" destId="{53CB09B8-693A-4FB0-BFBC-E115478FFDA6}" srcOrd="3" destOrd="0" presId="urn:microsoft.com/office/officeart/2008/layout/VerticalCurvedList"/>
    <dgm:cxn modelId="{E6ADD316-02FA-4861-A692-CF02B5C13CF7}" type="presParOf" srcId="{144DFAE2-CE05-4200-A7C9-ECC320162F88}" destId="{660636B4-6621-43DB-B3D1-5EA722041A78}" srcOrd="1" destOrd="0" presId="urn:microsoft.com/office/officeart/2008/layout/VerticalCurvedList"/>
    <dgm:cxn modelId="{D9FBF6F6-C78B-4AF1-ADE2-10220967739A}" type="presParOf" srcId="{144DFAE2-CE05-4200-A7C9-ECC320162F88}" destId="{2A5966CB-C341-4395-BB61-40057DA0D516}" srcOrd="2" destOrd="0" presId="urn:microsoft.com/office/officeart/2008/layout/VerticalCurvedList"/>
    <dgm:cxn modelId="{2B13D855-639D-4BBC-82BF-39B373C95BE3}" type="presParOf" srcId="{2A5966CB-C341-4395-BB61-40057DA0D516}" destId="{86950B85-0282-44C0-8CDF-AB77067F890D}" srcOrd="0" destOrd="0" presId="urn:microsoft.com/office/officeart/2008/layout/VerticalCurvedList"/>
    <dgm:cxn modelId="{1F120A24-05B0-44F1-ADC6-AF6F6C405537}" type="presParOf" srcId="{144DFAE2-CE05-4200-A7C9-ECC320162F88}" destId="{7550572D-A7E4-46C4-BCBB-2F96357F89FA}" srcOrd="3" destOrd="0" presId="urn:microsoft.com/office/officeart/2008/layout/VerticalCurvedList"/>
    <dgm:cxn modelId="{95741702-EA68-493F-98DA-03DF6DAAECA8}" type="presParOf" srcId="{144DFAE2-CE05-4200-A7C9-ECC320162F88}" destId="{EA71C415-85EE-4C56-87DC-386B758B2B99}" srcOrd="4" destOrd="0" presId="urn:microsoft.com/office/officeart/2008/layout/VerticalCurvedList"/>
    <dgm:cxn modelId="{04D228A9-52E9-4C9C-B2D6-32CB2AF1D6E9}" type="presParOf" srcId="{EA71C415-85EE-4C56-87DC-386B758B2B99}" destId="{9DB792A3-F63D-45DD-A469-1CE6EE0DB1D7}" srcOrd="0" destOrd="0" presId="urn:microsoft.com/office/officeart/2008/layout/VerticalCurvedList"/>
    <dgm:cxn modelId="{BA46F91E-C4D6-498C-8FE0-0408C838070F}" type="presParOf" srcId="{144DFAE2-CE05-4200-A7C9-ECC320162F88}" destId="{AF3277A4-DE65-4F2A-88DC-9B7C46D60710}" srcOrd="5" destOrd="0" presId="urn:microsoft.com/office/officeart/2008/layout/VerticalCurvedList"/>
    <dgm:cxn modelId="{D1DE407D-1453-4417-B15F-97EDFFC7F6DF}" type="presParOf" srcId="{144DFAE2-CE05-4200-A7C9-ECC320162F88}" destId="{C9A7A73E-F3CC-4220-9511-EF4B4EB20C83}" srcOrd="6" destOrd="0" presId="urn:microsoft.com/office/officeart/2008/layout/VerticalCurvedList"/>
    <dgm:cxn modelId="{C308E147-0869-44FC-8CC4-137188C836BC}" type="presParOf" srcId="{C9A7A73E-F3CC-4220-9511-EF4B4EB20C83}" destId="{58E82052-F68E-426C-869E-B47AE02CAC40}" srcOrd="0" destOrd="0" presId="urn:microsoft.com/office/officeart/2008/layout/VerticalCurvedList"/>
    <dgm:cxn modelId="{A09FE69F-2AD0-49FC-8D95-9425D85A82D2}" type="presParOf" srcId="{144DFAE2-CE05-4200-A7C9-ECC320162F88}" destId="{DEF3E3A8-0F7D-4BD0-BFAD-2D0C24366B88}" srcOrd="7" destOrd="0" presId="urn:microsoft.com/office/officeart/2008/layout/VerticalCurvedList"/>
    <dgm:cxn modelId="{4636756A-ADAB-470C-8455-D3C61D298DD8}" type="presParOf" srcId="{144DFAE2-CE05-4200-A7C9-ECC320162F88}" destId="{8F8725D5-1442-458F-B634-D4E569737565}" srcOrd="8" destOrd="0" presId="urn:microsoft.com/office/officeart/2008/layout/VerticalCurvedList"/>
    <dgm:cxn modelId="{6615DA95-A64E-4091-A0D3-8FF11B27C07B}" type="presParOf" srcId="{8F8725D5-1442-458F-B634-D4E569737565}" destId="{36372CED-6553-4DF0-A739-4A6BC4AFD0A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7B9B9-F396-4509-AF29-DFFE5EB601F0}">
      <dsp:nvSpPr>
        <dsp:cNvPr id="0" name=""/>
        <dsp:cNvSpPr/>
      </dsp:nvSpPr>
      <dsp:spPr>
        <a:xfrm>
          <a:off x="0" y="542"/>
          <a:ext cx="11235865" cy="1269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E500B-EA21-4834-B4FD-A834F4966FA8}">
      <dsp:nvSpPr>
        <dsp:cNvPr id="0" name=""/>
        <dsp:cNvSpPr/>
      </dsp:nvSpPr>
      <dsp:spPr>
        <a:xfrm>
          <a:off x="384114" y="286248"/>
          <a:ext cx="698390" cy="69839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1453939-593F-4536-A4F1-DF05E25018E2}">
      <dsp:nvSpPr>
        <dsp:cNvPr id="0" name=""/>
        <dsp:cNvSpPr/>
      </dsp:nvSpPr>
      <dsp:spPr>
        <a:xfrm>
          <a:off x="1466620" y="542"/>
          <a:ext cx="9769245" cy="12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87" tIns="134387" rIns="134387" bIns="134387"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2060"/>
              </a:solidFill>
            </a:rPr>
            <a:t>The Pre-Award and Compliance System (PACS) is a multi-year collaborative project to implement the online Click Portal</a:t>
          </a:r>
        </a:p>
      </dsp:txBody>
      <dsp:txXfrm>
        <a:off x="1466620" y="542"/>
        <a:ext cx="9769245" cy="1269801"/>
      </dsp:txXfrm>
    </dsp:sp>
    <dsp:sp modelId="{2743827C-D10A-4285-A988-05B1C915E262}">
      <dsp:nvSpPr>
        <dsp:cNvPr id="0" name=""/>
        <dsp:cNvSpPr/>
      </dsp:nvSpPr>
      <dsp:spPr>
        <a:xfrm>
          <a:off x="0" y="1587794"/>
          <a:ext cx="11235865" cy="1269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1089E1-2F34-4CA0-AA07-2217302EA3CC}">
      <dsp:nvSpPr>
        <dsp:cNvPr id="0" name=""/>
        <dsp:cNvSpPr/>
      </dsp:nvSpPr>
      <dsp:spPr>
        <a:xfrm>
          <a:off x="384114" y="1873500"/>
          <a:ext cx="698390" cy="69839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F831B5-006B-45C2-8B8A-DAEB0512F442}">
      <dsp:nvSpPr>
        <dsp:cNvPr id="0" name=""/>
        <dsp:cNvSpPr/>
      </dsp:nvSpPr>
      <dsp:spPr>
        <a:xfrm>
          <a:off x="1466620" y="1587794"/>
          <a:ext cx="9769245" cy="12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87" tIns="134387" rIns="134387" bIns="134387"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2060"/>
              </a:solidFill>
            </a:rPr>
            <a:t>The Click Portal is being implemented to assist principal investigators, students, compliance and research administration staff with administering sponsored programs </a:t>
          </a:r>
        </a:p>
      </dsp:txBody>
      <dsp:txXfrm>
        <a:off x="1466620" y="1587794"/>
        <a:ext cx="9769245" cy="1269801"/>
      </dsp:txXfrm>
    </dsp:sp>
    <dsp:sp modelId="{3C1B34BE-6BA0-472D-8A7C-6300111F2A03}">
      <dsp:nvSpPr>
        <dsp:cNvPr id="0" name=""/>
        <dsp:cNvSpPr/>
      </dsp:nvSpPr>
      <dsp:spPr>
        <a:xfrm>
          <a:off x="0" y="3175046"/>
          <a:ext cx="11235865" cy="12698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09D97-4BA2-44C8-91D4-ADB488C653EE}">
      <dsp:nvSpPr>
        <dsp:cNvPr id="0" name=""/>
        <dsp:cNvSpPr/>
      </dsp:nvSpPr>
      <dsp:spPr>
        <a:xfrm>
          <a:off x="384114" y="3460752"/>
          <a:ext cx="698390" cy="69839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B2EC20-42BF-402D-90FB-5BBF8098B3DF}">
      <dsp:nvSpPr>
        <dsp:cNvPr id="0" name=""/>
        <dsp:cNvSpPr/>
      </dsp:nvSpPr>
      <dsp:spPr>
        <a:xfrm>
          <a:off x="1466620" y="3175046"/>
          <a:ext cx="9769245" cy="12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387" tIns="134387" rIns="134387" bIns="134387" numCol="1" spcCol="1270" anchor="ctr" anchorCtr="0">
          <a:noAutofit/>
        </a:bodyPr>
        <a:lstStyle/>
        <a:p>
          <a:pPr marL="0" lvl="0" indent="0" algn="l" defTabSz="1111250">
            <a:lnSpc>
              <a:spcPct val="90000"/>
            </a:lnSpc>
            <a:spcBef>
              <a:spcPct val="0"/>
            </a:spcBef>
            <a:spcAft>
              <a:spcPct val="35000"/>
            </a:spcAft>
            <a:buNone/>
          </a:pPr>
          <a:r>
            <a:rPr lang="en-US" sz="2500" kern="1200" dirty="0">
              <a:solidFill>
                <a:srgbClr val="002060"/>
              </a:solidFill>
            </a:rPr>
            <a:t>UB is leading the implementation of the Click Portal, working in collaboration with our vendor partner, Huron, and the PACS Leadership Team.  </a:t>
          </a:r>
        </a:p>
      </dsp:txBody>
      <dsp:txXfrm>
        <a:off x="1466620" y="3175046"/>
        <a:ext cx="9769245" cy="1269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E4CB2B-B123-41D8-848E-81D7E073CD43}">
      <dsp:nvSpPr>
        <dsp:cNvPr id="0" name=""/>
        <dsp:cNvSpPr/>
      </dsp:nvSpPr>
      <dsp:spPr>
        <a:xfrm>
          <a:off x="0" y="232619"/>
          <a:ext cx="11055604"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Protocol Team </a:t>
          </a:r>
          <a:r>
            <a:rPr lang="en-US" sz="2000" kern="1200" dirty="0">
              <a:solidFill>
                <a:schemeClr val="bg1"/>
              </a:solidFill>
            </a:rPr>
            <a:t>-</a:t>
          </a:r>
          <a:r>
            <a:rPr lang="en-US" sz="2000" b="1" kern="1200" dirty="0">
              <a:solidFill>
                <a:schemeClr val="bg1"/>
              </a:solidFill>
            </a:rPr>
            <a:t> </a:t>
          </a:r>
          <a:r>
            <a:rPr lang="en-US" sz="2000" kern="1200" dirty="0">
              <a:solidFill>
                <a:schemeClr val="bg1"/>
              </a:solidFill>
            </a:rPr>
            <a:t>Individuals responsible for developing and editing the protocol. Includes PIs and other study staff.</a:t>
          </a:r>
          <a:br>
            <a:rPr lang="en-US" sz="500" b="0" i="0" kern="1200" baseline="0" dirty="0"/>
          </a:br>
          <a:endParaRPr lang="en-US" sz="500" kern="1200" dirty="0"/>
        </a:p>
      </dsp:txBody>
      <dsp:txXfrm>
        <a:off x="59399" y="292018"/>
        <a:ext cx="10936806" cy="1098002"/>
      </dsp:txXfrm>
    </dsp:sp>
    <dsp:sp modelId="{479AD9CD-2967-4EB4-B8F6-3C26B6334476}">
      <dsp:nvSpPr>
        <dsp:cNvPr id="0" name=""/>
        <dsp:cNvSpPr/>
      </dsp:nvSpPr>
      <dsp:spPr>
        <a:xfrm>
          <a:off x="0" y="1636620"/>
          <a:ext cx="11055604"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Administrators </a:t>
          </a:r>
          <a:r>
            <a:rPr lang="en-US" sz="2000" kern="1200" dirty="0">
              <a:solidFill>
                <a:schemeClr val="bg1"/>
              </a:solidFill>
            </a:rPr>
            <a:t>- Individuals who guide submissions through the review process. </a:t>
          </a:r>
          <a:br>
            <a:rPr lang="en-US" sz="1800" b="0" i="0" kern="1200" baseline="0" dirty="0"/>
          </a:br>
          <a:endParaRPr lang="en-US" sz="1800" kern="1200" dirty="0"/>
        </a:p>
      </dsp:txBody>
      <dsp:txXfrm>
        <a:off x="59399" y="1696019"/>
        <a:ext cx="10936806" cy="1098002"/>
      </dsp:txXfrm>
    </dsp:sp>
    <dsp:sp modelId="{051AB56A-2DD8-4102-B78F-4D00C0F998A5}">
      <dsp:nvSpPr>
        <dsp:cNvPr id="0" name=""/>
        <dsp:cNvSpPr/>
      </dsp:nvSpPr>
      <dsp:spPr>
        <a:xfrm>
          <a:off x="0" y="3040620"/>
          <a:ext cx="11055604" cy="12168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bg1"/>
              </a:solidFill>
            </a:rPr>
            <a:t>Coordinators</a:t>
          </a:r>
          <a:r>
            <a:rPr lang="en-US" sz="2000" kern="1200" dirty="0">
              <a:solidFill>
                <a:schemeClr val="bg1"/>
              </a:solidFill>
            </a:rPr>
            <a:t> - Individuals responsible for reviewing studies. </a:t>
          </a:r>
        </a:p>
      </dsp:txBody>
      <dsp:txXfrm>
        <a:off x="59399" y="3100019"/>
        <a:ext cx="10936806"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0C972-CCF6-431F-A566-2B06BAB8FEE5}">
      <dsp:nvSpPr>
        <dsp:cNvPr id="0" name=""/>
        <dsp:cNvSpPr/>
      </dsp:nvSpPr>
      <dsp:spPr>
        <a:xfrm>
          <a:off x="3472" y="788056"/>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Consider the reasons for performing the research, and potential scientific benefits from it</a:t>
          </a:r>
          <a:endParaRPr lang="en-US" sz="1500" kern="1200" dirty="0"/>
        </a:p>
      </dsp:txBody>
      <dsp:txXfrm>
        <a:off x="3472" y="788056"/>
        <a:ext cx="2754983" cy="1652990"/>
      </dsp:txXfrm>
    </dsp:sp>
    <dsp:sp modelId="{ACE885EF-2809-4EE8-9191-72724CE2C9ED}">
      <dsp:nvSpPr>
        <dsp:cNvPr id="0" name=""/>
        <dsp:cNvSpPr/>
      </dsp:nvSpPr>
      <dsp:spPr>
        <a:xfrm>
          <a:off x="3033954" y="788056"/>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Determine what individual researchers will need to be listed on your protocol. </a:t>
          </a:r>
          <a:endParaRPr lang="en-US" sz="1500" kern="1200" dirty="0"/>
        </a:p>
      </dsp:txBody>
      <dsp:txXfrm>
        <a:off x="3033954" y="788056"/>
        <a:ext cx="2754983" cy="1652990"/>
      </dsp:txXfrm>
    </dsp:sp>
    <dsp:sp modelId="{A7892EE9-AC17-45DA-AA41-49EB77102212}">
      <dsp:nvSpPr>
        <dsp:cNvPr id="0" name=""/>
        <dsp:cNvSpPr/>
      </dsp:nvSpPr>
      <dsp:spPr>
        <a:xfrm>
          <a:off x="6064436" y="788056"/>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Determine the experiments you will perform, and the number of animals required. </a:t>
          </a:r>
          <a:endParaRPr lang="en-US" sz="1500" kern="1200" dirty="0"/>
        </a:p>
      </dsp:txBody>
      <dsp:txXfrm>
        <a:off x="6064436" y="788056"/>
        <a:ext cx="2754983" cy="1652990"/>
      </dsp:txXfrm>
    </dsp:sp>
    <dsp:sp modelId="{C92A9061-D5F6-48A2-8284-FFF064D4717D}">
      <dsp:nvSpPr>
        <dsp:cNvPr id="0" name=""/>
        <dsp:cNvSpPr/>
      </dsp:nvSpPr>
      <dsp:spPr>
        <a:xfrm>
          <a:off x="9094917" y="788056"/>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 Determine all specific substances you will administer to live animals. </a:t>
          </a:r>
          <a:endParaRPr lang="en-US" sz="1500" kern="1200" dirty="0"/>
        </a:p>
      </dsp:txBody>
      <dsp:txXfrm>
        <a:off x="9094917" y="788056"/>
        <a:ext cx="2754983" cy="1652990"/>
      </dsp:txXfrm>
    </dsp:sp>
    <dsp:sp modelId="{2E993C1C-15CC-4F83-8982-00369392C7F0}">
      <dsp:nvSpPr>
        <dsp:cNvPr id="0" name=""/>
        <dsp:cNvSpPr/>
      </dsp:nvSpPr>
      <dsp:spPr>
        <a:xfrm>
          <a:off x="3472" y="2716545"/>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 Determine all specific procedures you will perform with live animals. </a:t>
          </a:r>
          <a:endParaRPr lang="en-US" sz="1500" kern="1200" dirty="0"/>
        </a:p>
      </dsp:txBody>
      <dsp:txXfrm>
        <a:off x="3472" y="2716545"/>
        <a:ext cx="2754983" cy="1652990"/>
      </dsp:txXfrm>
    </dsp:sp>
    <dsp:sp modelId="{8FAC465F-6A45-48AB-B2F1-6E2C4EDEFE46}">
      <dsp:nvSpPr>
        <dsp:cNvPr id="0" name=""/>
        <dsp:cNvSpPr/>
      </dsp:nvSpPr>
      <dsp:spPr>
        <a:xfrm>
          <a:off x="3033954" y="2716545"/>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If applicable, download and complete the </a:t>
          </a:r>
          <a:r>
            <a:rPr lang="en-US" sz="1500" b="1" i="1" kern="1200" baseline="0" dirty="0"/>
            <a:t>Non-Pharmaceutical Grade Form </a:t>
          </a:r>
          <a:r>
            <a:rPr lang="en-US" sz="1500" b="0" i="0" kern="1200" baseline="0" dirty="0"/>
            <a:t>in the </a:t>
          </a:r>
          <a:r>
            <a:rPr lang="en-US" sz="1500" b="1" i="0" kern="1200" baseline="0" dirty="0"/>
            <a:t>IACUC Library</a:t>
          </a:r>
          <a:r>
            <a:rPr lang="en-US" sz="1500" b="0" i="0" kern="1200" baseline="0" dirty="0"/>
            <a:t>. This form must be uploaded to the </a:t>
          </a:r>
          <a:r>
            <a:rPr lang="en-US" sz="1500" b="1" i="0" kern="1200" baseline="0" dirty="0"/>
            <a:t>Create Procedure </a:t>
          </a:r>
          <a:r>
            <a:rPr lang="en-US" sz="1500" b="1" i="0" kern="1200" baseline="0" dirty="0" err="1"/>
            <a:t>SmartForm</a:t>
          </a:r>
          <a:r>
            <a:rPr lang="en-US" sz="1500" b="1" i="0" kern="1200" baseline="0" dirty="0"/>
            <a:t>.</a:t>
          </a:r>
          <a:r>
            <a:rPr lang="en-US" sz="1500" b="0" i="0" kern="1200" baseline="0" dirty="0"/>
            <a:t> </a:t>
          </a:r>
          <a:endParaRPr lang="en-US" sz="1500" kern="1200" dirty="0"/>
        </a:p>
      </dsp:txBody>
      <dsp:txXfrm>
        <a:off x="3033954" y="2716545"/>
        <a:ext cx="2754983" cy="1652990"/>
      </dsp:txXfrm>
    </dsp:sp>
    <dsp:sp modelId="{5209F8C1-9DB3-475E-B968-C72AB9D78D41}">
      <dsp:nvSpPr>
        <dsp:cNvPr id="0" name=""/>
        <dsp:cNvSpPr/>
      </dsp:nvSpPr>
      <dsp:spPr>
        <a:xfrm>
          <a:off x="6064436" y="2716545"/>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If applicable, upload the </a:t>
          </a:r>
          <a:r>
            <a:rPr lang="en-US" sz="1500" b="1" i="1" kern="1200" baseline="0" dirty="0"/>
            <a:t>Specific Aims </a:t>
          </a:r>
          <a:r>
            <a:rPr lang="en-US" sz="1500" b="0" i="0" kern="1200" baseline="0" dirty="0"/>
            <a:t>and </a:t>
          </a:r>
          <a:r>
            <a:rPr lang="en-US" sz="1500" b="1" i="1" kern="1200" baseline="0" dirty="0"/>
            <a:t>Vertebrate Animals </a:t>
          </a:r>
          <a:r>
            <a:rPr lang="en-US" sz="1500" b="0" i="0" kern="1200" baseline="0" dirty="0"/>
            <a:t>sections (or their equivalents) of your grant(s).to the </a:t>
          </a:r>
          <a:r>
            <a:rPr lang="en-US" sz="1500" b="1" i="0" kern="1200" baseline="0" dirty="0"/>
            <a:t>Protocol </a:t>
          </a:r>
          <a:r>
            <a:rPr lang="en-US" sz="1500" b="1" i="0" kern="1200" baseline="0" dirty="0" err="1"/>
            <a:t>SmartForm</a:t>
          </a:r>
          <a:r>
            <a:rPr lang="en-US" sz="1500" b="1" i="0" kern="1200" baseline="0" dirty="0"/>
            <a:t> </a:t>
          </a:r>
          <a:r>
            <a:rPr lang="en-US" sz="1500" b="0" i="0" kern="1200" baseline="0" dirty="0"/>
            <a:t>in the </a:t>
          </a:r>
          <a:r>
            <a:rPr lang="en-US" sz="1500" b="1" i="0" kern="1200" baseline="0" dirty="0"/>
            <a:t>Funding </a:t>
          </a:r>
          <a:r>
            <a:rPr lang="en-US" sz="1500" b="0" i="0" kern="1200" baseline="0" dirty="0"/>
            <a:t>section.</a:t>
          </a:r>
          <a:endParaRPr lang="en-US" sz="1500" kern="1200" dirty="0"/>
        </a:p>
      </dsp:txBody>
      <dsp:txXfrm>
        <a:off x="6064436" y="2716545"/>
        <a:ext cx="2754983" cy="1652990"/>
      </dsp:txXfrm>
    </dsp:sp>
    <dsp:sp modelId="{58ED7605-25E9-4FA1-8A15-710C15134A9E}">
      <dsp:nvSpPr>
        <dsp:cNvPr id="0" name=""/>
        <dsp:cNvSpPr/>
      </dsp:nvSpPr>
      <dsp:spPr>
        <a:xfrm>
          <a:off x="9094917" y="2716545"/>
          <a:ext cx="2754983" cy="16529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baseline="0" dirty="0"/>
            <a:t>Download the </a:t>
          </a:r>
          <a:r>
            <a:rPr lang="en-US" sz="1500" b="1" i="1" kern="1200" baseline="0" dirty="0"/>
            <a:t>Enrichment Checklist </a:t>
          </a:r>
          <a:r>
            <a:rPr lang="en-US" sz="1500" b="0" i="0" kern="1200" baseline="0" dirty="0"/>
            <a:t>in the </a:t>
          </a:r>
          <a:r>
            <a:rPr lang="en-US" sz="1500" b="1" i="0" kern="1200" baseline="0" dirty="0"/>
            <a:t>IACUC Library</a:t>
          </a:r>
          <a:r>
            <a:rPr lang="en-US" sz="1500" b="0" i="0" kern="1200" baseline="0" dirty="0"/>
            <a:t>. This form must be completed and uploaded to the </a:t>
          </a:r>
          <a:r>
            <a:rPr lang="en-US" sz="1500" b="1" i="0" kern="1200" baseline="0" dirty="0"/>
            <a:t>Protocol </a:t>
          </a:r>
          <a:r>
            <a:rPr lang="en-US" sz="1500" b="1" i="0" kern="1200" baseline="0" dirty="0" err="1"/>
            <a:t>SmartForm</a:t>
          </a:r>
          <a:r>
            <a:rPr lang="en-US" sz="1500" b="1" i="0" kern="1200" baseline="0" dirty="0"/>
            <a:t> </a:t>
          </a:r>
          <a:r>
            <a:rPr lang="en-US" sz="1500" b="0" i="0" kern="1200" baseline="0" dirty="0"/>
            <a:t>in the </a:t>
          </a:r>
          <a:r>
            <a:rPr lang="en-US" sz="1500" b="1" i="0" kern="1200" baseline="0" dirty="0"/>
            <a:t>Supporting Documents </a:t>
          </a:r>
          <a:r>
            <a:rPr lang="en-US" sz="1500" b="0" i="0" kern="1200" baseline="0" dirty="0"/>
            <a:t>section. </a:t>
          </a:r>
          <a:endParaRPr lang="en-US" sz="1500" kern="1200" dirty="0"/>
        </a:p>
      </dsp:txBody>
      <dsp:txXfrm>
        <a:off x="9094917" y="2716545"/>
        <a:ext cx="2754983" cy="1652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D7E85-605F-415E-A985-73E7CE4C4F3D}">
      <dsp:nvSpPr>
        <dsp:cNvPr id="0" name=""/>
        <dsp:cNvSpPr/>
      </dsp:nvSpPr>
      <dsp:spPr>
        <a:xfrm>
          <a:off x="-6656411" y="-1017898"/>
          <a:ext cx="7922413" cy="7922413"/>
        </a:xfrm>
        <a:prstGeom prst="blockArc">
          <a:avLst>
            <a:gd name="adj1" fmla="val 18900000"/>
            <a:gd name="adj2" fmla="val 2700000"/>
            <a:gd name="adj3" fmla="val 273"/>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636B4-6621-43DB-B3D1-5EA722041A78}">
      <dsp:nvSpPr>
        <dsp:cNvPr id="0" name=""/>
        <dsp:cNvSpPr/>
      </dsp:nvSpPr>
      <dsp:spPr>
        <a:xfrm>
          <a:off x="746423" y="393137"/>
          <a:ext cx="9016309" cy="905597"/>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81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2">
                  <a:lumMod val="50000"/>
                </a:schemeClr>
              </a:solidFill>
            </a:rPr>
            <a:t>       Non‐invasive observation of animals.</a:t>
          </a:r>
        </a:p>
      </dsp:txBody>
      <dsp:txXfrm>
        <a:off x="746423" y="393137"/>
        <a:ext cx="9016309" cy="905597"/>
      </dsp:txXfrm>
    </dsp:sp>
    <dsp:sp modelId="{86950B85-0282-44C0-8CDF-AB77067F890D}">
      <dsp:nvSpPr>
        <dsp:cNvPr id="0" name=""/>
        <dsp:cNvSpPr/>
      </dsp:nvSpPr>
      <dsp:spPr>
        <a:xfrm>
          <a:off x="347347" y="286284"/>
          <a:ext cx="1131996" cy="1131996"/>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50572D-A7E4-46C4-BCBB-2F96357F89FA}">
      <dsp:nvSpPr>
        <dsp:cNvPr id="0" name=""/>
        <dsp:cNvSpPr/>
      </dsp:nvSpPr>
      <dsp:spPr>
        <a:xfrm>
          <a:off x="1181649" y="1811194"/>
          <a:ext cx="8497110" cy="905597"/>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81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2">
                  <a:lumMod val="50000"/>
                </a:schemeClr>
              </a:solidFill>
            </a:rPr>
            <a:t>Animals that are subject to research related procedures that cause no or only slight pain or distress</a:t>
          </a:r>
        </a:p>
      </dsp:txBody>
      <dsp:txXfrm>
        <a:off x="1181649" y="1811194"/>
        <a:ext cx="8497110" cy="905597"/>
      </dsp:txXfrm>
    </dsp:sp>
    <dsp:sp modelId="{9DB792A3-F63D-45DD-A469-1CE6EE0DB1D7}">
      <dsp:nvSpPr>
        <dsp:cNvPr id="0" name=""/>
        <dsp:cNvSpPr/>
      </dsp:nvSpPr>
      <dsp:spPr>
        <a:xfrm>
          <a:off x="615651" y="1731479"/>
          <a:ext cx="1131996" cy="1131996"/>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AF3277A4-DE65-4F2A-88DC-9B7C46D60710}">
      <dsp:nvSpPr>
        <dsp:cNvPr id="0" name=""/>
        <dsp:cNvSpPr/>
      </dsp:nvSpPr>
      <dsp:spPr>
        <a:xfrm>
          <a:off x="1181649" y="3169825"/>
          <a:ext cx="8497110" cy="905597"/>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818" tIns="43180" rIns="43180" bIns="4318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2">
                  <a:lumMod val="50000"/>
                </a:schemeClr>
              </a:solidFill>
            </a:rPr>
            <a:t>Animals subjected to potentially painful or stressful procedures for which they</a:t>
          </a:r>
        </a:p>
        <a:p>
          <a:pPr marL="0" lvl="0" indent="0" algn="l" defTabSz="755650">
            <a:lnSpc>
              <a:spcPct val="90000"/>
            </a:lnSpc>
            <a:spcBef>
              <a:spcPct val="0"/>
            </a:spcBef>
            <a:spcAft>
              <a:spcPct val="35000"/>
            </a:spcAft>
            <a:buNone/>
          </a:pPr>
          <a:r>
            <a:rPr lang="en-US" sz="1700" kern="1200" dirty="0">
              <a:solidFill>
                <a:schemeClr val="tx2">
                  <a:lumMod val="50000"/>
                </a:schemeClr>
              </a:solidFill>
            </a:rPr>
            <a:t>receive appropriate anesthetics, analgesics, tranquilizer drugs, or euthanasia</a:t>
          </a:r>
          <a:r>
            <a:rPr lang="en-US" sz="1700" kern="1200" dirty="0"/>
            <a:t>.</a:t>
          </a:r>
        </a:p>
      </dsp:txBody>
      <dsp:txXfrm>
        <a:off x="1181649" y="3169825"/>
        <a:ext cx="8497110" cy="905597"/>
      </dsp:txXfrm>
    </dsp:sp>
    <dsp:sp modelId="{58E82052-F68E-426C-869E-B47AE02CAC40}">
      <dsp:nvSpPr>
        <dsp:cNvPr id="0" name=""/>
        <dsp:cNvSpPr/>
      </dsp:nvSpPr>
      <dsp:spPr>
        <a:xfrm>
          <a:off x="615651" y="3056625"/>
          <a:ext cx="1131996" cy="1131996"/>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DEF3E3A8-0F7D-4BD0-BFAD-2D0C24366B88}">
      <dsp:nvSpPr>
        <dsp:cNvPr id="0" name=""/>
        <dsp:cNvSpPr/>
      </dsp:nvSpPr>
      <dsp:spPr>
        <a:xfrm>
          <a:off x="662450" y="4528456"/>
          <a:ext cx="9016309" cy="905597"/>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8818" tIns="43180" rIns="43180" bIns="43180" numCol="1" spcCol="1270" anchor="ctr" anchorCtr="0">
          <a:noAutofit/>
        </a:bodyPr>
        <a:lstStyle/>
        <a:p>
          <a:pPr marL="0" lvl="0" indent="0" algn="l" defTabSz="755650">
            <a:lnSpc>
              <a:spcPct val="90000"/>
            </a:lnSpc>
            <a:spcBef>
              <a:spcPct val="0"/>
            </a:spcBef>
            <a:spcAft>
              <a:spcPct val="35000"/>
            </a:spcAft>
            <a:buNone/>
          </a:pPr>
          <a:endParaRPr lang="en-US" sz="1700" kern="1200"/>
        </a:p>
      </dsp:txBody>
      <dsp:txXfrm>
        <a:off x="662450" y="4528456"/>
        <a:ext cx="9016309" cy="905597"/>
      </dsp:txXfrm>
    </dsp:sp>
    <dsp:sp modelId="{36372CED-6553-4DF0-A739-4A6BC4AFD0A9}">
      <dsp:nvSpPr>
        <dsp:cNvPr id="0" name=""/>
        <dsp:cNvSpPr/>
      </dsp:nvSpPr>
      <dsp:spPr>
        <a:xfrm>
          <a:off x="96451" y="4415257"/>
          <a:ext cx="1131996" cy="1131996"/>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9/26/2023</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7:36:53.68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1,'52'0,"0"2,73 13,0 14,-84-18,1-1,0-2,82 4,616-14,-716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0T13:45:22.5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62,'27'0,"0"-1,1-1,30-7,-13 0,46-11,-71 14,0 1,0 2,1 0,20-1,86 6,-50 0,3185-1,-1645-2,-1593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0T13:45:26.2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1133 0,'-1103'0,"1073"0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0T13:45:41.51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3163 91,'-1292'0,"1112"-14,42 2,-1 6,-141-9,-241 4,335 12,-236-1,417-2,12-4,14-3,17 2,1 2,-1 2,1 2,44 3,-13 0,762-2,-809 1,0 0,0 2,0 0,0 2,0 0,25 11,-19-8,1-2,0 0,0-2,39 1,22 2,80 7,217-10,-221-6,2380 1,-1336 2,-1180-1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0T13:51:05.714"/>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1,'30'-1,"0"2,1 1,-1 1,0 1,47 14,-31-4,1-2,0-2,54 3,145-4,1671-11,-998 3,-387-1,-514-1,0-1,1 0,18-6,-16 3,37-4,268 7,-167 4,354-2,-489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7:38:01.163"/>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0 0,'715'0,"-699"1,0 0,0 1,21 5,-12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7:38:14.199"/>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30,'111'0,"137"-17,-140 7,171 7,-145 5,385-2,-494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7:38:16.902"/>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0,'19'1,"1"1,0 0,21 7,6 0,88 9,153 2,144-20,-180-3,65 3,-293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1T17:38:20.052"/>
    </inkml:context>
    <inkml:brush xml:id="br0">
      <inkml:brushProperty name="width" value="0.3" units="cm"/>
      <inkml:brushProperty name="height" value="0.6" units="cm"/>
      <inkml:brushProperty name="color" value="#D9AEFF"/>
      <inkml:brushProperty name="tip" value="rectangle"/>
      <inkml:brushProperty name="rasterOp" value="maskPen"/>
      <inkml:brushProperty name="ignorePressure" value="1"/>
    </inkml:brush>
  </inkml:definitions>
  <inkml:trace contextRef="#ctx0" brushRef="#br0">1 0,'2455'0,"-2430"0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8:19:26.815"/>
    </inkml:context>
    <inkml:brush xml:id="br0">
      <inkml:brushProperty name="width" value="0.05" units="cm"/>
      <inkml:brushProperty name="height" value="0.05" units="cm"/>
      <inkml:brushProperty name="color" value="#E71224"/>
    </inkml:brush>
  </inkml:definitions>
  <inkml:trace contextRef="#ctx0" brushRef="#br0">3058 345 24575,'-14'0'0,"0"-2"0,0 1 0,1-2 0,-1 0 0,-17-6 0,-65-30 0,33 12 0,-232-67 0,-8 22 0,-114 5 0,336 58 0,-157-9 0,167 18 0,-81 2 0,136 1 0,-1 0 0,1 1 0,0 0 0,0 2 0,0-1 0,-16 10 0,11-5 0,0-1 0,-30 7 0,31-12 0,1 1 0,0 1 0,0 1 0,0 0 0,1 2 0,-30 18 0,-37 41 0,60-46 0,-48 32 0,44-36 0,0 2 0,1 2 0,2 0 0,0 2 0,1 0 0,-27 36 0,-94 114 0,3 2 0,108-131 0,17-20 0,0 2 0,2-1 0,2 2 0,0 0 0,2 1 0,-16 53 0,22-49 0,1 0 0,2 1 0,1 0 0,5 59 0,-1-24 0,-2-11 0,6 110 0,-3-147 0,0-1 0,1 1 0,2-1 0,0 0 0,1-1 0,10 22 0,48 72 0,-37-65 0,-1-6 0,2 0 0,1-2 0,56 57 0,121 95 0,-166-156 0,121 90 0,-83-67 0,-59-44 0,-4-2 0,0 0 0,1-2 0,0 0 0,1 0 0,0-2 0,27 11 0,225 78 0,-202-69 0,1-3 0,101 24 0,-109-41 0,0-4 0,1-2 0,72-6 0,-30 1 0,32 3 0,120-3 0,-222-1 0,-1-2 0,1-1 0,-1-1 0,0-2 0,0-2 0,49-22 0,-61 24 0,0 1 0,1 1 0,0 1 0,46-7 0,-53 10 0,1-1 0,-1-1 0,0-1 0,0 0 0,20-11 0,24-11 0,86-37 0,-135 60 0,0 0 0,-1-1 0,0 0 0,0 0 0,13-12 0,12-9 0,-11 9 0,-1-1 0,29-33 0,-30 30 0,1 1 0,27-21 0,-17 16 0,38-39 0,-29 26 0,-25 23 0,-1-1 0,0 0 0,-2-1 0,0-1 0,13-24 0,46-108 0,-45 89 0,-16 35 0,-1 1 0,-2-2 0,0 0 0,-2 0 0,4-35 0,-8 50 0,1 1 0,1-1 0,0 1 0,1 0 0,0 1 0,12-20 0,-10 19 0,0-1 0,-1 1 0,-1-1 0,0-1 0,4-18 0,-5-4 0,-1 0 0,-2-1 0,-4-35 0,1 2 0,1 49 0,-1 1 0,-1 0 0,-1 0 0,-1 0 0,-1 1 0,0-1 0,-2 1 0,0 1 0,-20-34 0,19 35 0,2 0 0,0 0 0,1-1 0,-7-29 0,8 32 0,0 0 0,-1 1 0,-1 0 0,-10-17 0,-6-12 0,17 30 0,-1 0 0,0 0 0,-1 1 0,-10-13 0,14 21 0,0-1 0,0 1 0,-1 0 0,1 0 0,-1 1 0,0-1 0,0 1 0,0 0 0,-1 0 0,1 1 0,-1 0 0,-9-3 0,-75-10 0,71 14 0,0-1 0,1-1 0,0-1 0,0-1 0,0 0 0,-34-16 0,-127-85 0,-105-41 0,281 145-151,-1 0-1,1 0 0,0 0 0,0 0 1,0 0-1,0-1 0,0 0 1,-3-4-1,-4-7-6674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8:19:43.908"/>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1T18:20:26.063"/>
    </inkml:context>
    <inkml:brush xml:id="br0">
      <inkml:brushProperty name="width" value="0.05" units="cm"/>
      <inkml:brushProperty name="height" value="0.05" units="cm"/>
      <inkml:brushProperty name="color" value="#E71224"/>
    </inkml:brush>
  </inkml:definitions>
  <inkml:trace contextRef="#ctx0" brushRef="#br0">2286 376 24575,'-17'-1'0,"1"-1"0,-1-1 0,1-1 0,-1 0 0,1-1 0,0-1 0,1-1 0,-20-10 0,-34-14 0,-295-84 0,243 81 0,-326-79 0,367 99 0,-105-5 0,159 18 0,0 1 0,0 2 0,1 0 0,-1 1 0,0 2 0,1 1 0,0 1 0,-30 12 0,31-7 0,0 2 0,-29 21 0,-22 13 0,-114 69 0,172-108 0,1 1 0,1 1 0,0 0 0,0 1 0,1 1 0,1 0 0,0 1 0,0 0 0,2 1 0,0 0 0,0 1 0,2 0 0,0 1 0,1 0 0,0 0 0,1 1 0,2 0 0,-1 0 0,2 0 0,1 1 0,-3 34 0,6 133 0,1-85 0,0-86 0,0 0 0,1 0 0,1 0 0,0-1 0,10 29 0,36 66 0,-34-78 0,12 33 0,-19-43 0,0 0 0,2-1 0,12 20 0,15 19 0,-15-23 0,39 49 0,14 6 0,50 58 0,-100-123 0,1-1 0,1-1 0,43 29 0,-18-18 0,-8-5 0,1-1 0,2-2 0,50 20 0,-36-22 0,-1 0 0,105 29 0,-67-27 0,47 9 0,-72-23 0,2-4 0,-1-2 0,148-7 0,-117-10 0,0-5 0,147-41 0,-236 51 0,13-3 0,27-12 0,-46 16 0,0-1 0,-1 0 0,1-1 0,-1 0 0,0-1 0,9-8 0,9-11 0,7-5 0,-2-1 0,43-55 0,-42 43 0,-17 25 0,0-2 0,-2 0 0,-1 0 0,16-35 0,-25 44 0,0 1 0,-1-1 0,-1 0 0,0-1 0,0-18 0,-4-65 0,-1 36 0,2-426 0,1 475 0,-1-1 0,-1 0 0,0 1 0,0-1 0,-1 1 0,-1 0 0,0 0 0,-6-13 0,-7-9 0,-27-37 0,21 34 0,15 24 0,-1-1 0,0 1 0,-1 1 0,0 0 0,-1 1 0,0-1 0,-19-11 0,20 13 0,0 1 0,1-1 0,0 0 0,0-1 0,1 0 0,-10-17 0,8 12 0,-1 1 0,-18-20 0,24 30 0,1 0 0,-1 1 0,0-1 0,0 1 0,0 0 0,0 0 0,-1 0 0,1 1 0,-1 0 0,1 0 0,-11-2 0,-126-11 0,6 0-1365,109 14-5461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20T13:45:15.3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1,'0'1,"1"0,-1-1,0 1,1 0,-1 0,0 0,1-1,-1 1,1 0,-1 0,1-1,-1 1,1 0,-1-1,1 1,0-1,-1 1,1-1,0 1,0-1,-1 1,2-1,24 10,-13-5,3 1,1-1,-1-1,1 0,0-1,0-1,0 0,33-2,17 2,-47 1,31 8,-33-7,0 0,20 1,-23-3,1 1,-1 0,0 1,0 1,28 12,-22-10,-1-2,1 0,0-1,0-1,42 0,-29-1,37 6,2 7,-27-5,0-2,85 4,-35-14,-37 0,0 3,90 11,-82-2,89 1,69-12,-85-1,2835 2,-2908 3,124 23,-126-14,-1-3,79 0,364-11,-481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25</a:t>
            </a:fld>
            <a:endParaRPr lang="en-US" dirty="0"/>
          </a:p>
        </p:txBody>
      </p:sp>
    </p:spTree>
    <p:extLst>
      <p:ext uri="{BB962C8B-B14F-4D97-AF65-F5344CB8AC3E}">
        <p14:creationId xmlns:p14="http://schemas.microsoft.com/office/powerpoint/2010/main" val="3596155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31</a:t>
            </a:fld>
            <a:endParaRPr lang="en-US" dirty="0"/>
          </a:p>
        </p:txBody>
      </p:sp>
    </p:spTree>
    <p:extLst>
      <p:ext uri="{BB962C8B-B14F-4D97-AF65-F5344CB8AC3E}">
        <p14:creationId xmlns:p14="http://schemas.microsoft.com/office/powerpoint/2010/main" val="50378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33</a:t>
            </a:fld>
            <a:endParaRPr lang="en-US" dirty="0"/>
          </a:p>
        </p:txBody>
      </p:sp>
    </p:spTree>
    <p:extLst>
      <p:ext uri="{BB962C8B-B14F-4D97-AF65-F5344CB8AC3E}">
        <p14:creationId xmlns:p14="http://schemas.microsoft.com/office/powerpoint/2010/main" val="4283343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35</a:t>
            </a:fld>
            <a:endParaRPr lang="en-US" dirty="0"/>
          </a:p>
        </p:txBody>
      </p:sp>
    </p:spTree>
    <p:extLst>
      <p:ext uri="{BB962C8B-B14F-4D97-AF65-F5344CB8AC3E}">
        <p14:creationId xmlns:p14="http://schemas.microsoft.com/office/powerpoint/2010/main" val="643943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37</a:t>
            </a:fld>
            <a:endParaRPr lang="en-US"/>
          </a:p>
        </p:txBody>
      </p:sp>
    </p:spTree>
    <p:extLst>
      <p:ext uri="{BB962C8B-B14F-4D97-AF65-F5344CB8AC3E}">
        <p14:creationId xmlns:p14="http://schemas.microsoft.com/office/powerpoint/2010/main" val="3544167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8AD6A-EE3F-4640-B67E-089657B91B57}" type="slidenum">
              <a:rPr lang="en-US" smtClean="0"/>
              <a:t>38</a:t>
            </a:fld>
            <a:endParaRPr lang="en-US"/>
          </a:p>
        </p:txBody>
      </p:sp>
    </p:spTree>
    <p:extLst>
      <p:ext uri="{BB962C8B-B14F-4D97-AF65-F5344CB8AC3E}">
        <p14:creationId xmlns:p14="http://schemas.microsoft.com/office/powerpoint/2010/main" val="229519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40</a:t>
            </a:fld>
            <a:endParaRPr lang="en-US" dirty="0"/>
          </a:p>
        </p:txBody>
      </p:sp>
    </p:spTree>
    <p:extLst>
      <p:ext uri="{BB962C8B-B14F-4D97-AF65-F5344CB8AC3E}">
        <p14:creationId xmlns:p14="http://schemas.microsoft.com/office/powerpoint/2010/main" val="1150115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46</a:t>
            </a:fld>
            <a:endParaRPr lang="en-US" dirty="0"/>
          </a:p>
        </p:txBody>
      </p:sp>
    </p:spTree>
    <p:extLst>
      <p:ext uri="{BB962C8B-B14F-4D97-AF65-F5344CB8AC3E}">
        <p14:creationId xmlns:p14="http://schemas.microsoft.com/office/powerpoint/2010/main" val="2497877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6</a:t>
            </a:fld>
            <a:endParaRPr lang="en-US" dirty="0"/>
          </a:p>
        </p:txBody>
      </p:sp>
    </p:spTree>
    <p:extLst>
      <p:ext uri="{BB962C8B-B14F-4D97-AF65-F5344CB8AC3E}">
        <p14:creationId xmlns:p14="http://schemas.microsoft.com/office/powerpoint/2010/main" val="1877142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7</a:t>
            </a:fld>
            <a:endParaRPr lang="en-US" dirty="0"/>
          </a:p>
        </p:txBody>
      </p:sp>
    </p:spTree>
    <p:extLst>
      <p:ext uri="{BB962C8B-B14F-4D97-AF65-F5344CB8AC3E}">
        <p14:creationId xmlns:p14="http://schemas.microsoft.com/office/powerpoint/2010/main" val="230006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8</a:t>
            </a:fld>
            <a:endParaRPr lang="en-US" dirty="0"/>
          </a:p>
        </p:txBody>
      </p:sp>
    </p:spTree>
    <p:extLst>
      <p:ext uri="{BB962C8B-B14F-4D97-AF65-F5344CB8AC3E}">
        <p14:creationId xmlns:p14="http://schemas.microsoft.com/office/powerpoint/2010/main" val="1926657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9</a:t>
            </a:fld>
            <a:endParaRPr lang="en-US" dirty="0"/>
          </a:p>
        </p:txBody>
      </p:sp>
    </p:spTree>
    <p:extLst>
      <p:ext uri="{BB962C8B-B14F-4D97-AF65-F5344CB8AC3E}">
        <p14:creationId xmlns:p14="http://schemas.microsoft.com/office/powerpoint/2010/main" val="258001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13</a:t>
            </a:fld>
            <a:endParaRPr lang="en-US" dirty="0"/>
          </a:p>
        </p:txBody>
      </p:sp>
    </p:spTree>
    <p:extLst>
      <p:ext uri="{BB962C8B-B14F-4D97-AF65-F5344CB8AC3E}">
        <p14:creationId xmlns:p14="http://schemas.microsoft.com/office/powerpoint/2010/main" val="63746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322656-8894-1544-92AA-01B3CF5E6182}" type="slidenum">
              <a:rPr lang="en-US" smtClean="0"/>
              <a:pPr/>
              <a:t>16</a:t>
            </a:fld>
            <a:endParaRPr lang="en-US" dirty="0"/>
          </a:p>
        </p:txBody>
      </p:sp>
    </p:spTree>
    <p:extLst>
      <p:ext uri="{BB962C8B-B14F-4D97-AF65-F5344CB8AC3E}">
        <p14:creationId xmlns:p14="http://schemas.microsoft.com/office/powerpoint/2010/main" val="2176886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20</a:t>
            </a:fld>
            <a:endParaRPr lang="en-US" dirty="0"/>
          </a:p>
        </p:txBody>
      </p:sp>
    </p:spTree>
    <p:extLst>
      <p:ext uri="{BB962C8B-B14F-4D97-AF65-F5344CB8AC3E}">
        <p14:creationId xmlns:p14="http://schemas.microsoft.com/office/powerpoint/2010/main" val="71136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21</a:t>
            </a:fld>
            <a:endParaRPr lang="en-US" dirty="0"/>
          </a:p>
        </p:txBody>
      </p:sp>
    </p:spTree>
    <p:extLst>
      <p:ext uri="{BB962C8B-B14F-4D97-AF65-F5344CB8AC3E}">
        <p14:creationId xmlns:p14="http://schemas.microsoft.com/office/powerpoint/2010/main" val="14607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7845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Subtitle-Bulletpoi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180" y="783336"/>
            <a:ext cx="8595360" cy="512065"/>
          </a:xfrm>
          <a:prstGeom prst="rect">
            <a:avLst/>
          </a:prstGeom>
        </p:spPr>
        <p:txBody>
          <a:bodyPr vert="horz"/>
          <a:lstStyle>
            <a:lvl1pPr algn="l">
              <a:defRPr sz="2800" b="1">
                <a:solidFill>
                  <a:schemeClr val="accent3">
                    <a:lumMod val="50000"/>
                  </a:schemeClr>
                </a:solidFill>
                <a:latin typeface="Trebuchet MS" panose="020B0603020202020204" pitchFamily="34" charset="0"/>
                <a:cs typeface="Trebuchet MS" panose="020B0603020202020204" pitchFamily="34" charset="0"/>
              </a:defRPr>
            </a:lvl1pPr>
          </a:lstStyle>
          <a:p>
            <a:r>
              <a:rPr lang="en-US" dirty="0"/>
              <a:t>Title is Trebuchet pt. 28</a:t>
            </a:r>
          </a:p>
        </p:txBody>
      </p:sp>
      <p:sp>
        <p:nvSpPr>
          <p:cNvPr id="3" name="Subtitle 2"/>
          <p:cNvSpPr>
            <a:spLocks noGrp="1"/>
          </p:cNvSpPr>
          <p:nvPr>
            <p:ph type="subTitle" idx="1" hasCustomPrompt="1"/>
          </p:nvPr>
        </p:nvSpPr>
        <p:spPr>
          <a:xfrm>
            <a:off x="599179" y="1309077"/>
            <a:ext cx="8584940" cy="455342"/>
          </a:xfrm>
          <a:prstGeom prst="rect">
            <a:avLst/>
          </a:prstGeom>
        </p:spPr>
        <p:txBody>
          <a:bodyPr vert="horz"/>
          <a:lstStyle>
            <a:lvl1pPr marL="0" indent="0" algn="l">
              <a:buNone/>
              <a:defRPr sz="1800" cap="all" baseline="0">
                <a:solidFill>
                  <a:schemeClr val="accent6"/>
                </a:solidFill>
                <a:latin typeface="Trebuchet MS" panose="020B0603020202020204" pitchFamily="34" charset="0"/>
                <a:cs typeface="Trebuchet MS" panose="020B060302020202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SUBTITLE IS TREBUCHET, ALL CAPS, PT 18</a:t>
            </a:r>
          </a:p>
        </p:txBody>
      </p:sp>
      <p:sp>
        <p:nvSpPr>
          <p:cNvPr id="4" name="Content Placeholder 2"/>
          <p:cNvSpPr>
            <a:spLocks noGrp="1"/>
          </p:cNvSpPr>
          <p:nvPr>
            <p:ph idx="10"/>
          </p:nvPr>
        </p:nvSpPr>
        <p:spPr>
          <a:xfrm>
            <a:off x="609600" y="1905000"/>
            <a:ext cx="11216640" cy="4495800"/>
          </a:xfrm>
          <a:prstGeom prst="rect">
            <a:avLst/>
          </a:prstGeom>
        </p:spPr>
        <p:txBody>
          <a:bodyPr vert="horz"/>
          <a:lstStyle>
            <a:lvl1pPr marL="260747" indent="-260747">
              <a:buClr>
                <a:schemeClr val="accent6"/>
              </a:buClr>
              <a:buFont typeface="Wingdings" pitchFamily="2" charset="2"/>
              <a:buChar char="§"/>
              <a:defRPr sz="2000">
                <a:solidFill>
                  <a:schemeClr val="accent3">
                    <a:lumMod val="50000"/>
                  </a:schemeClr>
                </a:solidFill>
                <a:latin typeface="Trebuchet MS" panose="020B0603020202020204" pitchFamily="34" charset="0"/>
                <a:cs typeface="Trebuchet MS" panose="020B0603020202020204" pitchFamily="34" charset="0"/>
              </a:defRPr>
            </a:lvl1pPr>
            <a:lvl2pPr marL="511969" indent="-251222">
              <a:buClr>
                <a:schemeClr val="accent6"/>
              </a:buClr>
              <a:buFont typeface="Arial" pitchFamily="34" charset="0"/>
              <a:buChar char="•"/>
              <a:defRPr sz="1800">
                <a:solidFill>
                  <a:schemeClr val="accent3">
                    <a:lumMod val="50000"/>
                  </a:schemeClr>
                </a:solidFill>
                <a:latin typeface="Trebuchet MS" panose="020B0603020202020204" pitchFamily="34" charset="0"/>
                <a:cs typeface="Trebuchet MS" panose="020B0603020202020204" pitchFamily="34" charset="0"/>
              </a:defRPr>
            </a:lvl2pPr>
            <a:lvl3pPr marL="772716" indent="-260747">
              <a:buClr>
                <a:schemeClr val="accent6"/>
              </a:buClr>
              <a:buFont typeface="Arial Narrow" pitchFamily="34" charset="0"/>
              <a:buChar char="–"/>
              <a:defRPr sz="1500">
                <a:solidFill>
                  <a:schemeClr val="accent3">
                    <a:lumMod val="50000"/>
                  </a:schemeClr>
                </a:solidFill>
                <a:latin typeface="Trebuchet MS" panose="020B0603020202020204" pitchFamily="34" charset="0"/>
                <a:cs typeface="Trebuchet MS" panose="020B0603020202020204" pitchFamily="34" charset="0"/>
              </a:defRPr>
            </a:lvl3pPr>
            <a:lvl4pPr marL="1034654" indent="-261938">
              <a:buClr>
                <a:schemeClr val="accent6"/>
              </a:buClr>
              <a:buFont typeface="Courier New" pitchFamily="49" charset="0"/>
              <a:buChar char="o"/>
              <a:defRPr sz="1350">
                <a:solidFill>
                  <a:schemeClr val="accent3">
                    <a:lumMod val="50000"/>
                  </a:schemeClr>
                </a:solidFill>
                <a:latin typeface="Trebuchet MS" panose="020B0603020202020204" pitchFamily="34" charset="0"/>
                <a:cs typeface="Trebuchet MS" panose="020B0603020202020204" pitchFamily="34" charset="0"/>
              </a:defRPr>
            </a:lvl4pPr>
            <a:lvl5pPr marL="1284685" indent="-250031">
              <a:defRPr sz="135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1635342" y="6497436"/>
            <a:ext cx="387345" cy="286806"/>
          </a:xfrm>
          <a:prstGeom prst="rect">
            <a:avLst/>
          </a:prstGeom>
        </p:spPr>
        <p:txBody>
          <a:bodyPr vert="horz" wrap="square" lIns="91440" tIns="45720" rIns="91440" bIns="45720" numCol="1" anchor="ctr" anchorCtr="0" compatLnSpc="1">
            <a:prstTxWarp prst="textNoShape">
              <a:avLst/>
            </a:prstTxWarp>
          </a:bodyPr>
          <a:lstStyle>
            <a:lvl1pPr>
              <a:defRPr sz="600" b="0"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
        <p:nvSpPr>
          <p:cNvPr id="6" name="TextBox 5"/>
          <p:cNvSpPr txBox="1"/>
          <p:nvPr userDrawn="1"/>
        </p:nvSpPr>
        <p:spPr>
          <a:xfrm>
            <a:off x="711201" y="6554874"/>
            <a:ext cx="971741" cy="184666"/>
          </a:xfrm>
          <a:prstGeom prst="rect">
            <a:avLst/>
          </a:prstGeom>
          <a:noFill/>
        </p:spPr>
        <p:txBody>
          <a:bodyPr wrap="none" rtlCol="0">
            <a:spAutoFit/>
          </a:bodyPr>
          <a:lstStyle/>
          <a:p>
            <a:r>
              <a:rPr lang="en-US" sz="600" dirty="0">
                <a:latin typeface="Arial Narrow" panose="020B0606020202030204" pitchFamily="34" charset="0"/>
              </a:rPr>
              <a:t>© 2017</a:t>
            </a:r>
            <a:r>
              <a:rPr lang="en-US" sz="600" baseline="0" dirty="0">
                <a:latin typeface="Arial Narrow" panose="020B0606020202030204" pitchFamily="34" charset="0"/>
              </a:rPr>
              <a:t> University at Buffalo</a:t>
            </a:r>
            <a:endParaRPr lang="en-US" sz="600" dirty="0">
              <a:latin typeface="Arial Narrow" panose="020B0606020202030204" pitchFamily="34" charset="0"/>
            </a:endParaRPr>
          </a:p>
        </p:txBody>
      </p:sp>
    </p:spTree>
    <p:extLst>
      <p:ext uri="{BB962C8B-B14F-4D97-AF65-F5344CB8AC3E}">
        <p14:creationId xmlns:p14="http://schemas.microsoft.com/office/powerpoint/2010/main" val="2404590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8641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Subtitle-Bulletpoi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180" y="783336"/>
            <a:ext cx="8595360" cy="512065"/>
          </a:xfrm>
          <a:prstGeom prst="rect">
            <a:avLst/>
          </a:prstGeom>
        </p:spPr>
        <p:txBody>
          <a:bodyPr vert="horz"/>
          <a:lstStyle>
            <a:lvl1pPr algn="l">
              <a:defRPr sz="2800" b="1">
                <a:solidFill>
                  <a:schemeClr val="accent3">
                    <a:lumMod val="50000"/>
                  </a:schemeClr>
                </a:solidFill>
                <a:latin typeface="Trebuchet MS" panose="020B0603020202020204" pitchFamily="34" charset="0"/>
                <a:cs typeface="Trebuchet MS" panose="020B0603020202020204" pitchFamily="34" charset="0"/>
              </a:defRPr>
            </a:lvl1pPr>
          </a:lstStyle>
          <a:p>
            <a:r>
              <a:rPr lang="en-US" dirty="0"/>
              <a:t>Title is Trebuchet pt. 28</a:t>
            </a:r>
          </a:p>
        </p:txBody>
      </p:sp>
      <p:sp>
        <p:nvSpPr>
          <p:cNvPr id="3" name="Subtitle 2"/>
          <p:cNvSpPr>
            <a:spLocks noGrp="1"/>
          </p:cNvSpPr>
          <p:nvPr>
            <p:ph type="subTitle" idx="1" hasCustomPrompt="1"/>
          </p:nvPr>
        </p:nvSpPr>
        <p:spPr>
          <a:xfrm>
            <a:off x="599179" y="1309077"/>
            <a:ext cx="8584940" cy="455342"/>
          </a:xfrm>
          <a:prstGeom prst="rect">
            <a:avLst/>
          </a:prstGeom>
        </p:spPr>
        <p:txBody>
          <a:bodyPr vert="horz"/>
          <a:lstStyle>
            <a:lvl1pPr marL="0" indent="0" algn="l">
              <a:buNone/>
              <a:defRPr sz="1800" cap="all" baseline="0">
                <a:solidFill>
                  <a:schemeClr val="accent6"/>
                </a:solidFill>
                <a:latin typeface="Trebuchet MS" panose="020B0603020202020204" pitchFamily="34" charset="0"/>
                <a:cs typeface="Trebuchet MS" panose="020B060302020202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SUBTITLE IS TREBUCHET, ALL CAPS, PT 18</a:t>
            </a:r>
          </a:p>
        </p:txBody>
      </p:sp>
      <p:sp>
        <p:nvSpPr>
          <p:cNvPr id="4" name="Content Placeholder 2"/>
          <p:cNvSpPr>
            <a:spLocks noGrp="1"/>
          </p:cNvSpPr>
          <p:nvPr>
            <p:ph idx="10"/>
          </p:nvPr>
        </p:nvSpPr>
        <p:spPr>
          <a:xfrm>
            <a:off x="609600" y="1905000"/>
            <a:ext cx="11216640" cy="4495800"/>
          </a:xfrm>
          <a:prstGeom prst="rect">
            <a:avLst/>
          </a:prstGeom>
        </p:spPr>
        <p:txBody>
          <a:bodyPr vert="horz"/>
          <a:lstStyle>
            <a:lvl1pPr marL="260747" indent="-260747">
              <a:buClr>
                <a:schemeClr val="accent6"/>
              </a:buClr>
              <a:buFont typeface="Wingdings" pitchFamily="2" charset="2"/>
              <a:buChar char="§"/>
              <a:defRPr sz="2000">
                <a:solidFill>
                  <a:schemeClr val="accent3">
                    <a:lumMod val="50000"/>
                  </a:schemeClr>
                </a:solidFill>
                <a:latin typeface="Trebuchet MS" panose="020B0603020202020204" pitchFamily="34" charset="0"/>
                <a:cs typeface="Trebuchet MS" panose="020B0603020202020204" pitchFamily="34" charset="0"/>
              </a:defRPr>
            </a:lvl1pPr>
            <a:lvl2pPr marL="511969" indent="-251222">
              <a:buClr>
                <a:schemeClr val="accent6"/>
              </a:buClr>
              <a:buFont typeface="Arial" pitchFamily="34" charset="0"/>
              <a:buChar char="•"/>
              <a:defRPr sz="1800">
                <a:solidFill>
                  <a:schemeClr val="accent3">
                    <a:lumMod val="50000"/>
                  </a:schemeClr>
                </a:solidFill>
                <a:latin typeface="Trebuchet MS" panose="020B0603020202020204" pitchFamily="34" charset="0"/>
                <a:cs typeface="Trebuchet MS" panose="020B0603020202020204" pitchFamily="34" charset="0"/>
              </a:defRPr>
            </a:lvl2pPr>
            <a:lvl3pPr marL="772716" indent="-260747">
              <a:buClr>
                <a:schemeClr val="accent6"/>
              </a:buClr>
              <a:buFont typeface="Arial Narrow" pitchFamily="34" charset="0"/>
              <a:buChar char="–"/>
              <a:defRPr sz="1500">
                <a:solidFill>
                  <a:schemeClr val="accent3">
                    <a:lumMod val="50000"/>
                  </a:schemeClr>
                </a:solidFill>
                <a:latin typeface="Trebuchet MS" panose="020B0603020202020204" pitchFamily="34" charset="0"/>
                <a:cs typeface="Trebuchet MS" panose="020B0603020202020204" pitchFamily="34" charset="0"/>
              </a:defRPr>
            </a:lvl3pPr>
            <a:lvl4pPr marL="1034654" indent="-261938">
              <a:buClr>
                <a:schemeClr val="accent6"/>
              </a:buClr>
              <a:buFont typeface="Courier New" pitchFamily="49" charset="0"/>
              <a:buChar char="o"/>
              <a:defRPr sz="1350">
                <a:solidFill>
                  <a:schemeClr val="accent3">
                    <a:lumMod val="50000"/>
                  </a:schemeClr>
                </a:solidFill>
                <a:latin typeface="Trebuchet MS" panose="020B0603020202020204" pitchFamily="34" charset="0"/>
                <a:cs typeface="Trebuchet MS" panose="020B0603020202020204" pitchFamily="34" charset="0"/>
              </a:defRPr>
            </a:lvl4pPr>
            <a:lvl5pPr marL="1284685" indent="-250031">
              <a:defRPr sz="1350">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11635342" y="6497436"/>
            <a:ext cx="387345" cy="286806"/>
          </a:xfrm>
          <a:prstGeom prst="rect">
            <a:avLst/>
          </a:prstGeom>
        </p:spPr>
        <p:txBody>
          <a:bodyPr vert="horz" wrap="square" lIns="91440" tIns="45720" rIns="91440" bIns="45720" numCol="1" anchor="ctr" anchorCtr="0" compatLnSpc="1">
            <a:prstTxWarp prst="textNoShape">
              <a:avLst/>
            </a:prstTxWarp>
          </a:bodyPr>
          <a:lstStyle>
            <a:lvl1pPr>
              <a:defRPr sz="600" b="0" baseline="0">
                <a:solidFill>
                  <a:schemeClr val="bg1">
                    <a:lumMod val="50000"/>
                  </a:schemeClr>
                </a:solidFill>
                <a:latin typeface="Arial Narrow" pitchFamily="-106" charset="0"/>
                <a:ea typeface="Arial Narrow" pitchFamily="-106" charset="0"/>
                <a:cs typeface="Arial Narrow" pitchFamily="-106" charset="0"/>
              </a:defRPr>
            </a:lvl1pPr>
          </a:lstStyle>
          <a:p>
            <a:fld id="{EFD2656D-1963-1549-B61C-EC61E9853F90}" type="slidenum">
              <a:rPr lang="en-US" smtClean="0">
                <a:solidFill>
                  <a:srgbClr val="FFFFFF">
                    <a:lumMod val="50000"/>
                  </a:srgbClr>
                </a:solidFill>
              </a:rPr>
              <a:pPr/>
              <a:t>‹#›</a:t>
            </a:fld>
            <a:endParaRPr lang="en-US" dirty="0">
              <a:solidFill>
                <a:srgbClr val="FFFFFF">
                  <a:lumMod val="50000"/>
                </a:srgbClr>
              </a:solidFill>
            </a:endParaRPr>
          </a:p>
        </p:txBody>
      </p:sp>
      <p:sp>
        <p:nvSpPr>
          <p:cNvPr id="6" name="TextBox 5"/>
          <p:cNvSpPr txBox="1"/>
          <p:nvPr userDrawn="1"/>
        </p:nvSpPr>
        <p:spPr>
          <a:xfrm>
            <a:off x="711201" y="6554874"/>
            <a:ext cx="971741" cy="184666"/>
          </a:xfrm>
          <a:prstGeom prst="rect">
            <a:avLst/>
          </a:prstGeom>
          <a:noFill/>
        </p:spPr>
        <p:txBody>
          <a:bodyPr wrap="none" rtlCol="0">
            <a:spAutoFit/>
          </a:bodyPr>
          <a:lstStyle/>
          <a:p>
            <a:r>
              <a:rPr lang="en-US" sz="600" dirty="0">
                <a:latin typeface="Arial Narrow" panose="020B0606020202030204" pitchFamily="34" charset="0"/>
              </a:rPr>
              <a:t>© 2017</a:t>
            </a:r>
            <a:r>
              <a:rPr lang="en-US" sz="600" baseline="0" dirty="0">
                <a:latin typeface="Arial Narrow" panose="020B0606020202030204" pitchFamily="34" charset="0"/>
              </a:rPr>
              <a:t> University at Buffalo</a:t>
            </a:r>
            <a:endParaRPr lang="en-US" sz="600" dirty="0">
              <a:latin typeface="Arial Narrow" panose="020B0606020202030204" pitchFamily="34" charset="0"/>
            </a:endParaRPr>
          </a:p>
        </p:txBody>
      </p:sp>
    </p:spTree>
    <p:extLst>
      <p:ext uri="{BB962C8B-B14F-4D97-AF65-F5344CB8AC3E}">
        <p14:creationId xmlns:p14="http://schemas.microsoft.com/office/powerpoint/2010/main" val="184810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Georgia" charset="0"/>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066" y="5084683"/>
            <a:ext cx="7478709" cy="1068387"/>
          </a:xfrm>
          <a:prstGeom prst="rect">
            <a:avLst/>
          </a:prstGeom>
        </p:spPr>
      </p:pic>
    </p:spTree>
    <p:extLst>
      <p:ext uri="{BB962C8B-B14F-4D97-AF65-F5344CB8AC3E}">
        <p14:creationId xmlns:p14="http://schemas.microsoft.com/office/powerpoint/2010/main" val="505879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7504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6689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a:t>Etiam</a:t>
            </a:r>
            <a:r>
              <a:rPr lang="en-US" dirty="0"/>
              <a:t> </a:t>
            </a:r>
            <a:r>
              <a:rPr lang="en-US" dirty="0" err="1"/>
              <a:t>molestie</a:t>
            </a:r>
            <a:r>
              <a:rPr lang="en-US" dirty="0"/>
              <a:t> </a:t>
            </a:r>
            <a:r>
              <a:rPr lang="en-US" dirty="0" err="1"/>
              <a:t>velit</a:t>
            </a:r>
            <a:r>
              <a:rPr lang="en-US" dirty="0"/>
              <a:t> vitae dolor </a:t>
            </a:r>
            <a:r>
              <a:rPr lang="en-US" dirty="0" err="1"/>
              <a:t>euismod</a:t>
            </a:r>
            <a:r>
              <a:rPr lang="en-US" dirty="0"/>
              <a:t>, sit </a:t>
            </a:r>
            <a:r>
              <a:rPr lang="en-US" dirty="0" err="1"/>
              <a:t>amet</a:t>
            </a:r>
            <a:r>
              <a:rPr lang="en-US" dirty="0"/>
              <a:t> </a:t>
            </a:r>
            <a:r>
              <a:rPr lang="en-US" dirty="0" err="1"/>
              <a:t>finibus</a:t>
            </a:r>
            <a:r>
              <a:rPr lang="en-US" dirty="0"/>
              <a:t> </a:t>
            </a:r>
            <a:r>
              <a:rPr lang="en-US" dirty="0" err="1"/>
              <a:t>risus</a:t>
            </a:r>
            <a:r>
              <a:rPr lang="en-US" dirty="0"/>
              <a:t> </a:t>
            </a:r>
            <a:r>
              <a:rPr lang="en-US" dirty="0" err="1"/>
              <a:t>mattis</a:t>
            </a:r>
            <a:r>
              <a:rPr lang="en-US" dirty="0"/>
              <a:t>. In </a:t>
            </a:r>
            <a:r>
              <a:rPr lang="en-US" dirty="0" err="1"/>
              <a:t>ornare</a:t>
            </a:r>
            <a:r>
              <a:rPr lang="en-US" dirty="0"/>
              <a:t> convallis </a:t>
            </a:r>
            <a:r>
              <a:rPr lang="en-US" dirty="0" err="1"/>
              <a:t>velit</a:t>
            </a:r>
            <a:r>
              <a:rPr lang="en-US" dirty="0"/>
              <a:t> vitae cursus. Integer </a:t>
            </a:r>
            <a:r>
              <a:rPr lang="en-US" dirty="0" err="1"/>
              <a:t>egestas</a:t>
            </a:r>
            <a:r>
              <a:rPr lang="en-US" dirty="0"/>
              <a:t> sit </a:t>
            </a:r>
            <a:r>
              <a:rPr lang="en-US" dirty="0" err="1"/>
              <a:t>amet</a:t>
            </a:r>
            <a:r>
              <a:rPr lang="en-US" dirty="0"/>
              <a:t> mi </a:t>
            </a:r>
            <a:r>
              <a:rPr lang="en-US" dirty="0" err="1"/>
              <a:t>vehicula</a:t>
            </a:r>
            <a:r>
              <a:rPr lang="en-US" dirty="0"/>
              <a:t> </a:t>
            </a:r>
            <a:r>
              <a:rPr lang="en-US" dirty="0" err="1"/>
              <a:t>sollicitudin</a:t>
            </a:r>
            <a:r>
              <a:rPr lang="en-US" dirty="0"/>
              <a:t>.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a:t>
            </a:r>
          </a:p>
        </p:txBody>
      </p:sp>
      <p:sp>
        <p:nvSpPr>
          <p:cNvPr id="5"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6185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r>
              <a:rPr lang="en-US" dirty="0" err="1"/>
              <a:t>Quisque</a:t>
            </a:r>
            <a:r>
              <a:rPr lang="en-US" dirty="0"/>
              <a:t> ac </a:t>
            </a:r>
            <a:r>
              <a:rPr lang="en-US" dirty="0" err="1"/>
              <a:t>orci</a:t>
            </a:r>
            <a:r>
              <a:rPr lang="en-US" dirty="0"/>
              <a:t> in </a:t>
            </a:r>
            <a:r>
              <a:rPr lang="en-US" dirty="0" err="1"/>
              <a:t>turpis</a:t>
            </a:r>
            <a:r>
              <a:rPr lang="en-US" dirty="0"/>
              <a:t> </a:t>
            </a:r>
            <a:r>
              <a:rPr lang="en-US" dirty="0" err="1"/>
              <a:t>dapibus</a:t>
            </a:r>
            <a:r>
              <a:rPr lang="en-US" dirty="0"/>
              <a:t> </a:t>
            </a:r>
            <a:r>
              <a:rPr lang="en-US" dirty="0" err="1"/>
              <a:t>sagittis</a:t>
            </a:r>
            <a:r>
              <a:rPr lang="en-US" dirty="0"/>
              <a:t>.</a:t>
            </a:r>
          </a:p>
          <a:p>
            <a:r>
              <a:rPr lang="en-US" dirty="0" err="1"/>
              <a:t>Donec</a:t>
            </a:r>
            <a:r>
              <a:rPr lang="en-US" dirty="0"/>
              <a:t> vitae </a:t>
            </a:r>
            <a:r>
              <a:rPr lang="en-US" dirty="0" err="1"/>
              <a:t>justo</a:t>
            </a:r>
            <a:r>
              <a:rPr lang="en-US" dirty="0"/>
              <a:t> et </a:t>
            </a:r>
            <a:r>
              <a:rPr lang="en-US" dirty="0" err="1"/>
              <a:t>neque</a:t>
            </a:r>
            <a:r>
              <a:rPr lang="en-US" dirty="0"/>
              <a:t> </a:t>
            </a:r>
            <a:r>
              <a:rPr lang="en-US" dirty="0" err="1"/>
              <a:t>mollis</a:t>
            </a:r>
            <a:r>
              <a:rPr lang="en-US" dirty="0"/>
              <a:t> </a:t>
            </a:r>
            <a:r>
              <a:rPr lang="en-US" dirty="0" err="1"/>
              <a:t>consectetur</a:t>
            </a:r>
            <a:r>
              <a:rPr lang="en-US" dirty="0"/>
              <a:t>.</a:t>
            </a:r>
          </a:p>
          <a:p>
            <a:r>
              <a:rPr lang="en-US" dirty="0" err="1"/>
              <a:t>Etiam</a:t>
            </a:r>
            <a:r>
              <a:rPr lang="en-US" dirty="0"/>
              <a:t> </a:t>
            </a:r>
            <a:r>
              <a:rPr lang="en-US" dirty="0" err="1"/>
              <a:t>aliquet</a:t>
            </a:r>
            <a:r>
              <a:rPr lang="en-US" dirty="0"/>
              <a:t> ex </a:t>
            </a:r>
            <a:r>
              <a:rPr lang="en-US" dirty="0" err="1"/>
              <a:t>sed</a:t>
            </a:r>
            <a:r>
              <a:rPr lang="en-US" dirty="0"/>
              <a:t> </a:t>
            </a:r>
            <a:r>
              <a:rPr lang="en-US" dirty="0" err="1"/>
              <a:t>bibendum</a:t>
            </a:r>
            <a:r>
              <a:rPr lang="en-US" dirty="0"/>
              <a:t> </a:t>
            </a:r>
            <a:r>
              <a:rPr lang="en-US" dirty="0" err="1"/>
              <a:t>consequat</a:t>
            </a:r>
            <a:r>
              <a:rPr lang="en-US" dirty="0"/>
              <a:t>.</a:t>
            </a:r>
          </a:p>
          <a:p>
            <a:r>
              <a:rPr lang="en-US" dirty="0" err="1"/>
              <a:t>Cras</a:t>
            </a:r>
            <a:r>
              <a:rPr lang="en-US" dirty="0"/>
              <a:t> </a:t>
            </a:r>
            <a:r>
              <a:rPr lang="en-US" dirty="0" err="1"/>
              <a:t>lacinia</a:t>
            </a:r>
            <a:r>
              <a:rPr lang="en-US" dirty="0"/>
              <a:t> </a:t>
            </a:r>
            <a:r>
              <a:rPr lang="en-US" dirty="0" err="1"/>
              <a:t>est</a:t>
            </a:r>
            <a:r>
              <a:rPr lang="en-US" dirty="0"/>
              <a:t> ac </a:t>
            </a:r>
            <a:r>
              <a:rPr lang="en-US" dirty="0" err="1"/>
              <a:t>elit</a:t>
            </a:r>
            <a:r>
              <a:rPr lang="en-US" dirty="0"/>
              <a:t> </a:t>
            </a:r>
            <a:r>
              <a:rPr lang="en-US" dirty="0" err="1"/>
              <a:t>dignissim</a:t>
            </a:r>
            <a:r>
              <a:rPr lang="en-US" dirty="0"/>
              <a:t> </a:t>
            </a:r>
            <a:r>
              <a:rPr lang="en-US" dirty="0" err="1"/>
              <a:t>varius</a:t>
            </a:r>
            <a:r>
              <a:rPr lang="en-US" dirty="0"/>
              <a:t>.</a:t>
            </a:r>
          </a:p>
          <a:p>
            <a:r>
              <a:rPr lang="en-US" dirty="0" err="1"/>
              <a:t>Duis</a:t>
            </a:r>
            <a:r>
              <a:rPr lang="en-US" dirty="0"/>
              <a:t> sit </a:t>
            </a:r>
            <a:r>
              <a:rPr lang="en-US" dirty="0" err="1"/>
              <a:t>amet</a:t>
            </a:r>
            <a:r>
              <a:rPr lang="en-US" dirty="0"/>
              <a:t> </a:t>
            </a:r>
            <a:r>
              <a:rPr lang="en-US" dirty="0" err="1"/>
              <a:t>odio</a:t>
            </a:r>
            <a:r>
              <a:rPr lang="en-US" dirty="0"/>
              <a:t> </a:t>
            </a:r>
            <a:r>
              <a:rPr lang="en-US" dirty="0" err="1"/>
              <a:t>facilisis</a:t>
            </a:r>
            <a:r>
              <a:rPr lang="en-US" dirty="0"/>
              <a:t> </a:t>
            </a:r>
            <a:r>
              <a:rPr lang="en-US" dirty="0" err="1"/>
              <a:t>turpis</a:t>
            </a:r>
            <a:r>
              <a:rPr lang="en-US" dirty="0"/>
              <a:t> </a:t>
            </a:r>
            <a:r>
              <a:rPr lang="en-US" dirty="0" err="1"/>
              <a:t>sodales</a:t>
            </a:r>
            <a:r>
              <a:rPr lang="en-US" dirty="0"/>
              <a:t> </a:t>
            </a:r>
            <a:r>
              <a:rPr lang="en-US" dirty="0" err="1"/>
              <a:t>placerat</a:t>
            </a:r>
            <a:r>
              <a:rPr lang="en-US" dirty="0"/>
              <a:t>.</a:t>
            </a:r>
          </a:p>
          <a:p>
            <a:r>
              <a:rPr lang="en-US" dirty="0"/>
              <a:t>Justo et neque odio facilisis turpis </a:t>
            </a:r>
            <a:r>
              <a:rPr lang="en-US" dirty="0" err="1"/>
              <a:t>sodales</a:t>
            </a:r>
            <a:r>
              <a:rPr lang="en-US" dirty="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Tree>
    <p:extLst>
      <p:ext uri="{BB962C8B-B14F-4D97-AF65-F5344CB8AC3E}">
        <p14:creationId xmlns:p14="http://schemas.microsoft.com/office/powerpoint/2010/main" val="30740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a:p>
            <a:pPr lvl="0"/>
            <a:r>
              <a:rPr lang="en-US" dirty="0"/>
              <a:t>CLICK TO EDIT MASTER TEXT STYLES</a:t>
            </a:r>
          </a:p>
          <a:p>
            <a:pPr lvl="1"/>
            <a:r>
              <a:rPr lang="en-US" dirty="0"/>
              <a:t>Second level text </a:t>
            </a:r>
          </a:p>
          <a:p>
            <a:pPr lvl="2"/>
            <a:r>
              <a:rPr lang="en-US" dirty="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a:t>Third level</a:t>
            </a:r>
          </a:p>
        </p:txBody>
      </p:sp>
    </p:spTree>
    <p:extLst>
      <p:ext uri="{BB962C8B-B14F-4D97-AF65-F5344CB8AC3E}">
        <p14:creationId xmlns:p14="http://schemas.microsoft.com/office/powerpoint/2010/main" val="54941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4804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6" name="Title 3"/>
          <p:cNvSpPr>
            <a:spLocks noGrp="1"/>
          </p:cNvSpPr>
          <p:nvPr>
            <p:ph type="title" hasCustomPrompt="1"/>
          </p:nvPr>
        </p:nvSpPr>
        <p:spPr>
          <a:xfrm>
            <a:off x="569468" y="1320800"/>
            <a:ext cx="4268653" cy="716084"/>
          </a:xfrm>
          <a:prstGeom prst="rect">
            <a:avLst/>
          </a:prstGeom>
        </p:spPr>
        <p:txBody>
          <a:bodyPr anchor="b">
            <a:normAutofit/>
          </a:bodyPr>
          <a:lstStyle>
            <a:lvl1pPr>
              <a:lnSpc>
                <a:spcPct val="80000"/>
              </a:lnSpc>
              <a:defRPr sz="3600">
                <a:solidFill>
                  <a:srgbClr val="005BBB"/>
                </a:solidFill>
                <a:latin typeface="Georgia" charset="0"/>
                <a:ea typeface="Georgia" charset="0"/>
                <a:cs typeface="Georgia" charset="0"/>
              </a:defRPr>
            </a:lvl1pPr>
          </a:lstStyle>
          <a:p>
            <a:r>
              <a:rPr lang="en-US" dirty="0"/>
              <a:t>Click to edit title</a:t>
            </a:r>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a:t>Em</a:t>
            </a:r>
            <a:r>
              <a:rPr lang="en-US" dirty="0"/>
              <a:t> </a:t>
            </a:r>
            <a:r>
              <a:rPr lang="en-US" dirty="0" err="1"/>
              <a:t>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r>
              <a:rPr lang="en-US" dirty="0"/>
              <a:t>. </a:t>
            </a:r>
            <a:r>
              <a:rPr lang="en-US" dirty="0" err="1"/>
              <a:t>Sed</a:t>
            </a:r>
            <a:r>
              <a:rPr lang="en-US" dirty="0"/>
              <a:t> a </a:t>
            </a:r>
            <a:r>
              <a:rPr lang="en-US" dirty="0" err="1"/>
              <a:t>erat</a:t>
            </a:r>
            <a:r>
              <a:rPr lang="en-US" dirty="0"/>
              <a:t> </a:t>
            </a:r>
            <a:r>
              <a:rPr lang="en-US" dirty="0" err="1"/>
              <a:t>ut</a:t>
            </a:r>
            <a:r>
              <a:rPr lang="en-US" dirty="0"/>
              <a:t> magna </a:t>
            </a:r>
            <a:r>
              <a:rPr lang="en-US" dirty="0" err="1"/>
              <a:t>vulputate</a:t>
            </a:r>
            <a:r>
              <a:rPr lang="en-US" dirty="0"/>
              <a:t> </a:t>
            </a:r>
            <a:r>
              <a:rPr lang="en-US" dirty="0" err="1"/>
              <a:t>feugiat</a:t>
            </a:r>
            <a:r>
              <a:rPr lang="en-US" dirty="0"/>
              <a:t>. </a:t>
            </a:r>
            <a:r>
              <a:rPr lang="en-US" dirty="0" err="1"/>
              <a:t>Quisque</a:t>
            </a:r>
            <a:r>
              <a:rPr lang="en-US" dirty="0"/>
              <a:t> </a:t>
            </a:r>
            <a:r>
              <a:rPr lang="en-US" dirty="0" err="1"/>
              <a:t>varius</a:t>
            </a:r>
            <a:r>
              <a:rPr lang="en-US" dirty="0"/>
              <a:t> and libero </a:t>
            </a:r>
            <a:r>
              <a:rPr lang="en-US" dirty="0" err="1"/>
              <a:t>placerat</a:t>
            </a:r>
            <a:r>
              <a:rPr lang="en-US" dirty="0"/>
              <a:t> </a:t>
            </a:r>
            <a:r>
              <a:rPr lang="en-US" dirty="0" err="1"/>
              <a:t>erat</a:t>
            </a:r>
            <a:r>
              <a:rPr lang="en-US" dirty="0"/>
              <a:t> </a:t>
            </a:r>
            <a:r>
              <a:rPr lang="en-US" dirty="0" err="1"/>
              <a:t>lobortis</a:t>
            </a:r>
            <a:r>
              <a:rPr lang="en-US" dirty="0"/>
              <a:t> </a:t>
            </a:r>
            <a:r>
              <a:rPr lang="en-US" dirty="0" err="1"/>
              <a:t>congue</a:t>
            </a:r>
            <a:r>
              <a:rPr lang="en-US" dirty="0"/>
              <a:t>. Integer a </a:t>
            </a:r>
            <a:r>
              <a:rPr lang="en-US" dirty="0" err="1"/>
              <a:t>arcu</a:t>
            </a:r>
            <a:r>
              <a:rPr lang="en-US" dirty="0"/>
              <a:t> </a:t>
            </a:r>
            <a:r>
              <a:rPr lang="en-US" dirty="0" err="1"/>
              <a:t>vel</a:t>
            </a:r>
            <a:r>
              <a:rPr lang="en-US" dirty="0"/>
              <a:t> ante </a:t>
            </a:r>
            <a:r>
              <a:rPr lang="en-US" dirty="0" err="1"/>
              <a:t>bibendum</a:t>
            </a:r>
            <a:r>
              <a:rPr lang="en-US" dirty="0"/>
              <a:t> </a:t>
            </a:r>
            <a:r>
              <a:rPr lang="en-US" dirty="0" err="1"/>
              <a:t>scelerisque</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a:t>
            </a:r>
          </a:p>
        </p:txBody>
      </p:sp>
    </p:spTree>
    <p:extLst>
      <p:ext uri="{BB962C8B-B14F-4D97-AF65-F5344CB8AC3E}">
        <p14:creationId xmlns:p14="http://schemas.microsoft.com/office/powerpoint/2010/main" val="1787271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5" r:id="rId1"/>
    <p:sldLayoutId id="2147483896" r:id="rId2"/>
    <p:sldLayoutId id="2147483894" r:id="rId3"/>
    <p:sldLayoutId id="2147483895" r:id="rId4"/>
    <p:sldLayoutId id="2147483897" r:id="rId5"/>
    <p:sldLayoutId id="2147483907" r:id="rId6"/>
    <p:sldLayoutId id="2147483898" r:id="rId7"/>
    <p:sldLayoutId id="2147483900" r:id="rId8"/>
    <p:sldLayoutId id="2147483906" r:id="rId9"/>
    <p:sldLayoutId id="2147483902" r:id="rId10"/>
    <p:sldLayoutId id="2147483912" r:id="rId11"/>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a:latin typeface="Arial" charset="0"/>
              </a:rPr>
              <a:t>‘-</a:t>
            </a: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a:t>Click to edit Master title style</a:t>
            </a:r>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7347" y="1792"/>
            <a:ext cx="6572363" cy="93890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11" r:id="rId1"/>
    <p:sldLayoutId id="2147483910" r:id="rId2"/>
    <p:sldLayoutId id="2147483909" r:id="rId3"/>
    <p:sldLayoutId id="2147483913" r:id="rId4"/>
  </p:sldLayoutIdLst>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support@research.buffalo.edu" TargetMode="External"/><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30.png"/><Relationship Id="rId3" Type="http://schemas.openxmlformats.org/officeDocument/2006/relationships/image" Target="../media/image22.png"/><Relationship Id="rId7" Type="http://schemas.openxmlformats.org/officeDocument/2006/relationships/image" Target="../media/image27.png"/><Relationship Id="rId12"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ustomXml" Target="../ink/ink2.xm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4.emf"/><Relationship Id="rId7" Type="http://schemas.openxmlformats.org/officeDocument/2006/relationships/image" Target="../media/image34.png"/><Relationship Id="rId2" Type="http://schemas.openxmlformats.org/officeDocument/2006/relationships/image" Target="../media/image23.emf"/><Relationship Id="rId1" Type="http://schemas.openxmlformats.org/officeDocument/2006/relationships/slideLayout" Target="../slideLayouts/slideLayout12.xml"/><Relationship Id="rId6" Type="http://schemas.openxmlformats.org/officeDocument/2006/relationships/customXml" Target="../ink/ink7.xml"/><Relationship Id="rId5" Type="http://schemas.openxmlformats.org/officeDocument/2006/relationships/image" Target="../media/image33.png"/><Relationship Id="rId4" Type="http://schemas.openxmlformats.org/officeDocument/2006/relationships/customXml" Target="../ink/ink6.xml"/><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hacktheunion.org/2018/03/20/whats-in-a-name/" TargetMode="External"/><Relationship Id="rId7" Type="http://schemas.openxmlformats.org/officeDocument/2006/relationships/hyperlink" Target="mailto:meghanla@buffalo.edu" TargetMode="External"/><Relationship Id="rId2" Type="http://schemas.openxmlformats.org/officeDocument/2006/relationships/image" Target="../media/image6.jpg"/><Relationship Id="rId1" Type="http://schemas.openxmlformats.org/officeDocument/2006/relationships/slideLayout" Target="../slideLayouts/slideLayout4.xml"/><Relationship Id="rId6" Type="http://schemas.openxmlformats.org/officeDocument/2006/relationships/hyperlink" Target="https://www.rawpixel.com/search/welcome" TargetMode="External"/><Relationship Id="rId5" Type="http://schemas.openxmlformats.org/officeDocument/2006/relationships/image" Target="../media/image7.1"/><Relationship Id="rId4" Type="http://schemas.openxmlformats.org/officeDocument/2006/relationships/hyperlink" Target="mailto:traciegr@buffalo.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hyperlink" Target="https://pixabay.com/en/redo-restart-retry-arrows-green-151210/" TargetMode="External"/><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54.png"/><Relationship Id="rId7" Type="http://schemas.openxmlformats.org/officeDocument/2006/relationships/customXml" Target="../ink/ink10.xml"/><Relationship Id="rId12" Type="http://schemas.openxmlformats.org/officeDocument/2006/relationships/image" Target="../media/image59.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56.png"/><Relationship Id="rId11" Type="http://schemas.openxmlformats.org/officeDocument/2006/relationships/customXml" Target="../ink/ink12.xml"/><Relationship Id="rId5" Type="http://schemas.openxmlformats.org/officeDocument/2006/relationships/customXml" Target="../ink/ink9.xml"/><Relationship Id="rId10" Type="http://schemas.openxmlformats.org/officeDocument/2006/relationships/image" Target="../media/image58.png"/><Relationship Id="rId4" Type="http://schemas.openxmlformats.org/officeDocument/2006/relationships/image" Target="../media/image55.png"/><Relationship Id="rId9" Type="http://schemas.openxmlformats.org/officeDocument/2006/relationships/customXml" Target="../ink/ink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63.emf"/><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mailto:support@research.buffalo.edu" TargetMode="External"/><Relationship Id="rId1" Type="http://schemas.openxmlformats.org/officeDocument/2006/relationships/slideLayout" Target="../slideLayouts/slideLayout12.xml"/><Relationship Id="rId4" Type="http://schemas.openxmlformats.org/officeDocument/2006/relationships/hyperlink" Target="https://pixabay.com/fr/cartoon-smiley-questions-puzzle-308280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Click Training</a:t>
            </a:r>
          </a:p>
        </p:txBody>
      </p:sp>
      <p:sp>
        <p:nvSpPr>
          <p:cNvPr id="3" name="Title 2"/>
          <p:cNvSpPr>
            <a:spLocks noGrp="1"/>
          </p:cNvSpPr>
          <p:nvPr>
            <p:ph type="ctrTitle"/>
          </p:nvPr>
        </p:nvSpPr>
        <p:spPr/>
        <p:txBody>
          <a:bodyPr/>
          <a:lstStyle/>
          <a:p>
            <a:r>
              <a:rPr lang="en-US" dirty="0"/>
              <a:t>IACUC module	</a:t>
            </a:r>
          </a:p>
        </p:txBody>
      </p:sp>
    </p:spTree>
    <p:extLst>
      <p:ext uri="{BB962C8B-B14F-4D97-AF65-F5344CB8AC3E}">
        <p14:creationId xmlns:p14="http://schemas.microsoft.com/office/powerpoint/2010/main" val="1461822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9E3-0861-B65F-AB10-EAE106B11FEA}"/>
              </a:ext>
            </a:extLst>
          </p:cNvPr>
          <p:cNvSpPr>
            <a:spLocks noGrp="1"/>
          </p:cNvSpPr>
          <p:nvPr>
            <p:ph type="ctrTitle"/>
          </p:nvPr>
        </p:nvSpPr>
        <p:spPr>
          <a:xfrm>
            <a:off x="658368" y="1528763"/>
            <a:ext cx="6638544" cy="2387600"/>
          </a:xfrm>
        </p:spPr>
        <p:txBody>
          <a:bodyPr/>
          <a:lstStyle/>
          <a:p>
            <a:r>
              <a:rPr lang="en-US" dirty="0"/>
              <a:t>Navigation</a:t>
            </a:r>
          </a:p>
        </p:txBody>
      </p:sp>
      <p:sp>
        <p:nvSpPr>
          <p:cNvPr id="3" name="Subtitle 2">
            <a:extLst>
              <a:ext uri="{FF2B5EF4-FFF2-40B4-BE49-F238E27FC236}">
                <a16:creationId xmlns:a16="http://schemas.microsoft.com/office/drawing/2014/main" id="{0537A84C-D64F-A6D5-75AC-4769587182CD}"/>
              </a:ext>
            </a:extLst>
          </p:cNvPr>
          <p:cNvSpPr>
            <a:spLocks noGrp="1"/>
          </p:cNvSpPr>
          <p:nvPr>
            <p:ph type="subTitle" idx="1"/>
          </p:nvPr>
        </p:nvSpPr>
        <p:spPr/>
        <p:txBody>
          <a:bodyPr>
            <a:normAutofit/>
          </a:bodyPr>
          <a:lstStyle/>
          <a:p>
            <a:r>
              <a:rPr lang="en-US" sz="4000" dirty="0"/>
              <a:t>Click IACUC Module</a:t>
            </a:r>
          </a:p>
        </p:txBody>
      </p:sp>
    </p:spTree>
    <p:extLst>
      <p:ext uri="{BB962C8B-B14F-4D97-AF65-F5344CB8AC3E}">
        <p14:creationId xmlns:p14="http://schemas.microsoft.com/office/powerpoint/2010/main" val="1352349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5E1FA163-78A3-0041-1572-2F62B94B3848}"/>
              </a:ext>
            </a:extLst>
          </p:cNvPr>
          <p:cNvPicPr>
            <a:picLocks noChangeAspect="1"/>
          </p:cNvPicPr>
          <p:nvPr/>
        </p:nvPicPr>
        <p:blipFill>
          <a:blip r:embed="rId2"/>
          <a:stretch>
            <a:fillRect/>
          </a:stretch>
        </p:blipFill>
        <p:spPr>
          <a:xfrm>
            <a:off x="1520455" y="1634757"/>
            <a:ext cx="8491869" cy="4776676"/>
          </a:xfrm>
          <a:prstGeom prst="rect">
            <a:avLst/>
          </a:prstGeom>
        </p:spPr>
      </p:pic>
      <p:sp>
        <p:nvSpPr>
          <p:cNvPr id="5" name="TextBox 4">
            <a:extLst>
              <a:ext uri="{FF2B5EF4-FFF2-40B4-BE49-F238E27FC236}">
                <a16:creationId xmlns:a16="http://schemas.microsoft.com/office/drawing/2014/main" id="{7C844702-3DAC-80FE-BF40-BD099987C407}"/>
              </a:ext>
            </a:extLst>
          </p:cNvPr>
          <p:cNvSpPr txBox="1"/>
          <p:nvPr/>
        </p:nvSpPr>
        <p:spPr>
          <a:xfrm>
            <a:off x="8305800" y="2695575"/>
            <a:ext cx="3409950" cy="3416320"/>
          </a:xfrm>
          <a:prstGeom prst="rect">
            <a:avLst/>
          </a:prstGeom>
          <a:solidFill>
            <a:srgbClr val="92D050"/>
          </a:solidFill>
        </p:spPr>
        <p:txBody>
          <a:bodyPr wrap="square" rtlCol="0">
            <a:spAutoFit/>
          </a:bodyPr>
          <a:lstStyle/>
          <a:p>
            <a:pPr algn="l"/>
            <a:r>
              <a:rPr lang="en-US" sz="1800" b="1" i="0" dirty="0">
                <a:solidFill>
                  <a:srgbClr val="005BBB"/>
                </a:solidFill>
                <a:effectLst/>
                <a:latin typeface="+mn-lt"/>
              </a:rPr>
              <a:t>For UB Personnel: </a:t>
            </a:r>
            <a:r>
              <a:rPr lang="en-US" sz="1800" b="0" i="0" dirty="0">
                <a:solidFill>
                  <a:srgbClr val="000000"/>
                </a:solidFill>
                <a:effectLst/>
                <a:latin typeface="+mn-lt"/>
              </a:rPr>
              <a:t>Use your </a:t>
            </a:r>
            <a:r>
              <a:rPr lang="en-US" sz="1800" b="1" i="0" dirty="0" err="1">
                <a:solidFill>
                  <a:srgbClr val="000000"/>
                </a:solidFill>
                <a:effectLst/>
                <a:latin typeface="+mn-lt"/>
              </a:rPr>
              <a:t>UBitname</a:t>
            </a:r>
            <a:r>
              <a:rPr lang="en-US" sz="1800" b="1" i="0" dirty="0">
                <a:solidFill>
                  <a:srgbClr val="000000"/>
                </a:solidFill>
                <a:effectLst/>
                <a:latin typeface="+mn-lt"/>
              </a:rPr>
              <a:t> and password </a:t>
            </a:r>
            <a:r>
              <a:rPr lang="en-US" sz="1800" b="0" i="0" dirty="0">
                <a:solidFill>
                  <a:srgbClr val="000000"/>
                </a:solidFill>
                <a:effectLst/>
                <a:latin typeface="+mn-lt"/>
              </a:rPr>
              <a:t>to access the Click COI system. </a:t>
            </a:r>
          </a:p>
          <a:p>
            <a:pPr algn="l"/>
            <a:endParaRPr lang="en-US" sz="1800" b="0" i="0" dirty="0">
              <a:solidFill>
                <a:srgbClr val="000000"/>
              </a:solidFill>
              <a:effectLst/>
              <a:latin typeface="+mn-lt"/>
            </a:endParaRPr>
          </a:p>
          <a:p>
            <a:r>
              <a:rPr lang="en-US" sz="1800" b="0" i="0" dirty="0">
                <a:solidFill>
                  <a:srgbClr val="000000"/>
                </a:solidFill>
                <a:effectLst/>
                <a:latin typeface="+mn-lt"/>
              </a:rPr>
              <a:t>If you don't know your user name / password or you need to reset your password, please contact UB CIT at </a:t>
            </a:r>
            <a:r>
              <a:rPr lang="en-US" dirty="0">
                <a:solidFill>
                  <a:srgbClr val="002060"/>
                </a:solidFill>
                <a:hlinkClick r:id="rId3">
                  <a:extLst>
                    <a:ext uri="{A12FA001-AC4F-418D-AE19-62706E023703}">
                      <ahyp:hlinkClr xmlns:ahyp="http://schemas.microsoft.com/office/drawing/2018/hyperlinkcolor" val="tx"/>
                    </a:ext>
                  </a:extLst>
                </a:hlinkClick>
              </a:rPr>
              <a:t>support@research.buffalo.edu</a:t>
            </a:r>
            <a:r>
              <a:rPr lang="en-US" dirty="0">
                <a:solidFill>
                  <a:srgbClr val="002060"/>
                </a:solidFill>
              </a:rPr>
              <a:t> or </a:t>
            </a:r>
            <a:r>
              <a:rPr lang="en-US" sz="1800" b="0" i="0" dirty="0">
                <a:solidFill>
                  <a:srgbClr val="000000"/>
                </a:solidFill>
                <a:effectLst/>
                <a:latin typeface="+mn-lt"/>
              </a:rPr>
              <a:t>645-3542 for help.</a:t>
            </a:r>
          </a:p>
          <a:p>
            <a:pPr algn="l"/>
            <a:endParaRPr lang="en-US" sz="1800" b="0" i="0" dirty="0">
              <a:solidFill>
                <a:srgbClr val="000000"/>
              </a:solidFill>
              <a:effectLst/>
              <a:latin typeface="+mn-lt"/>
            </a:endParaRPr>
          </a:p>
          <a:p>
            <a:endParaRPr lang="en-US" dirty="0"/>
          </a:p>
        </p:txBody>
      </p:sp>
    </p:spTree>
    <p:extLst>
      <p:ext uri="{BB962C8B-B14F-4D97-AF65-F5344CB8AC3E}">
        <p14:creationId xmlns:p14="http://schemas.microsoft.com/office/powerpoint/2010/main" val="1610094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85EDC9-9E0F-FDF2-7220-66D1301CB507}"/>
              </a:ext>
            </a:extLst>
          </p:cNvPr>
          <p:cNvSpPr txBox="1"/>
          <p:nvPr/>
        </p:nvSpPr>
        <p:spPr>
          <a:xfrm>
            <a:off x="303833" y="1274161"/>
            <a:ext cx="4835984" cy="4708981"/>
          </a:xfrm>
          <a:prstGeom prst="rect">
            <a:avLst/>
          </a:prstGeom>
          <a:noFill/>
        </p:spPr>
        <p:txBody>
          <a:bodyPr wrap="square">
            <a:spAutoFit/>
          </a:bodyPr>
          <a:lstStyle/>
          <a:p>
            <a:r>
              <a:rPr lang="en-US" sz="2400" b="1" i="0" u="sng" strike="noStrike" baseline="0" dirty="0">
                <a:solidFill>
                  <a:srgbClr val="000000"/>
                </a:solidFill>
                <a:latin typeface="Trebuchet MS" panose="020B0603020202020204" pitchFamily="34" charset="0"/>
              </a:rPr>
              <a:t>My Inbox</a:t>
            </a:r>
          </a:p>
          <a:p>
            <a:endParaRPr lang="en-US" sz="24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Each time you log into the </a:t>
            </a:r>
            <a:r>
              <a:rPr lang="en-US" sz="1800" b="1" i="0" u="none" strike="noStrike" baseline="0" dirty="0">
                <a:solidFill>
                  <a:srgbClr val="000000"/>
                </a:solidFill>
                <a:latin typeface="Trebuchet MS" panose="020B0603020202020204" pitchFamily="34" charset="0"/>
              </a:rPr>
              <a:t>Click Portal</a:t>
            </a:r>
            <a:r>
              <a:rPr lang="en-US" sz="1800" b="0" i="0" u="none" strike="noStrike" baseline="0" dirty="0">
                <a:solidFill>
                  <a:srgbClr val="000000"/>
                </a:solidFill>
                <a:latin typeface="Trebuchet MS" panose="020B0603020202020204" pitchFamily="34" charset="0"/>
              </a:rPr>
              <a:t>, you will be taken to your </a:t>
            </a:r>
            <a:r>
              <a:rPr lang="en-US" sz="1800" b="1" i="0" u="none" strike="noStrike" baseline="0" dirty="0">
                <a:solidFill>
                  <a:srgbClr val="000000"/>
                </a:solidFill>
                <a:latin typeface="Trebuchet MS" panose="020B0603020202020204" pitchFamily="34" charset="0"/>
              </a:rPr>
              <a:t>Inbox</a:t>
            </a:r>
            <a:r>
              <a:rPr lang="en-US" sz="1800" b="0" i="0" u="none" strike="noStrike" baseline="0" dirty="0">
                <a:solidFill>
                  <a:srgbClr val="000000"/>
                </a:solidFill>
                <a:latin typeface="Trebuchet MS" panose="020B0603020202020204" pitchFamily="34" charset="0"/>
              </a:rPr>
              <a:t>. This area of the portal contains a list of all submissions that currently require you to take an action. </a:t>
            </a:r>
          </a:p>
          <a:p>
            <a:endParaRPr lang="en-US" sz="1800" b="1"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My Inbox </a:t>
            </a:r>
            <a:r>
              <a:rPr lang="en-US" sz="1800" b="0" i="0" u="none" strike="noStrike" baseline="0" dirty="0">
                <a:solidFill>
                  <a:srgbClr val="000000"/>
                </a:solidFill>
                <a:latin typeface="Trebuchet MS" panose="020B0603020202020204" pitchFamily="34" charset="0"/>
              </a:rPr>
              <a:t>is divided into two tabbed pages:</a:t>
            </a:r>
          </a:p>
          <a:p>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 </a:t>
            </a:r>
            <a:r>
              <a:rPr lang="en-US" sz="1800" b="1" i="0" u="none" strike="noStrike" baseline="0" dirty="0">
                <a:solidFill>
                  <a:srgbClr val="000000"/>
                </a:solidFill>
                <a:latin typeface="Trebuchet MS" panose="020B0603020202020204" pitchFamily="34" charset="0"/>
              </a:rPr>
              <a:t>Compliance Tasks </a:t>
            </a:r>
            <a:r>
              <a:rPr lang="en-US" sz="1800" b="0" i="0" u="none" strike="noStrike" baseline="0" dirty="0">
                <a:solidFill>
                  <a:srgbClr val="000000"/>
                </a:solidFill>
                <a:latin typeface="Trebuchet MS" panose="020B0603020202020204" pitchFamily="34" charset="0"/>
              </a:rPr>
              <a:t>–contains a list of all your submissions that currently require you to take an action.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 </a:t>
            </a:r>
            <a:r>
              <a:rPr lang="en-US" sz="1800" b="1" i="0" u="none" strike="noStrike" baseline="0" dirty="0">
                <a:solidFill>
                  <a:srgbClr val="000000"/>
                </a:solidFill>
                <a:latin typeface="Trebuchet MS" panose="020B0603020202020204" pitchFamily="34" charset="0"/>
              </a:rPr>
              <a:t>SPO Tasks </a:t>
            </a:r>
            <a:r>
              <a:rPr lang="en-US" sz="1800" b="0" i="0" u="none" strike="noStrike" baseline="0" dirty="0">
                <a:solidFill>
                  <a:srgbClr val="000000"/>
                </a:solidFill>
                <a:latin typeface="Trebuchet MS" panose="020B0603020202020204" pitchFamily="34" charset="0"/>
              </a:rPr>
              <a:t>–contains a list of your Agreements and COI Disclosures that currently require you to take an action. </a:t>
            </a:r>
          </a:p>
        </p:txBody>
      </p:sp>
      <p:pic>
        <p:nvPicPr>
          <p:cNvPr id="6" name="Picture 5">
            <a:extLst>
              <a:ext uri="{FF2B5EF4-FFF2-40B4-BE49-F238E27FC236}">
                <a16:creationId xmlns:a16="http://schemas.microsoft.com/office/drawing/2014/main" id="{AA512AC1-7821-8D97-E582-F6EE8F05908E}"/>
              </a:ext>
            </a:extLst>
          </p:cNvPr>
          <p:cNvPicPr>
            <a:picLocks noChangeAspect="1"/>
          </p:cNvPicPr>
          <p:nvPr/>
        </p:nvPicPr>
        <p:blipFill>
          <a:blip r:embed="rId2"/>
          <a:stretch>
            <a:fillRect/>
          </a:stretch>
        </p:blipFill>
        <p:spPr>
          <a:xfrm>
            <a:off x="5507162" y="1452641"/>
            <a:ext cx="6359490" cy="4799971"/>
          </a:xfrm>
          <a:prstGeom prst="rect">
            <a:avLst/>
          </a:prstGeom>
        </p:spPr>
      </p:pic>
      <p:sp>
        <p:nvSpPr>
          <p:cNvPr id="9" name="Arrow: Left 8">
            <a:extLst>
              <a:ext uri="{FF2B5EF4-FFF2-40B4-BE49-F238E27FC236}">
                <a16:creationId xmlns:a16="http://schemas.microsoft.com/office/drawing/2014/main" id="{06B1BD77-CD1A-BFE4-FB09-D31B068BB130}"/>
              </a:ext>
            </a:extLst>
          </p:cNvPr>
          <p:cNvSpPr/>
          <p:nvPr/>
        </p:nvSpPr>
        <p:spPr>
          <a:xfrm>
            <a:off x="8435083" y="2075380"/>
            <a:ext cx="2702104" cy="5498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Access to All Modules</a:t>
            </a:r>
          </a:p>
        </p:txBody>
      </p:sp>
      <p:sp>
        <p:nvSpPr>
          <p:cNvPr id="10" name="Arrow: Right 9">
            <a:extLst>
              <a:ext uri="{FF2B5EF4-FFF2-40B4-BE49-F238E27FC236}">
                <a16:creationId xmlns:a16="http://schemas.microsoft.com/office/drawing/2014/main" id="{031BAC0B-F147-75EC-23A8-2769AB2303AF}"/>
              </a:ext>
            </a:extLst>
          </p:cNvPr>
          <p:cNvSpPr/>
          <p:nvPr/>
        </p:nvSpPr>
        <p:spPr>
          <a:xfrm>
            <a:off x="3801018" y="5859852"/>
            <a:ext cx="3821986" cy="5225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Submissions that require action</a:t>
            </a:r>
          </a:p>
        </p:txBody>
      </p:sp>
    </p:spTree>
    <p:extLst>
      <p:ext uri="{BB962C8B-B14F-4D97-AF65-F5344CB8AC3E}">
        <p14:creationId xmlns:p14="http://schemas.microsoft.com/office/powerpoint/2010/main" val="3889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CE0799F-EB31-3506-7B75-CAA6F7E6F2D6}"/>
              </a:ext>
            </a:extLst>
          </p:cNvPr>
          <p:cNvSpPr txBox="1"/>
          <p:nvPr/>
        </p:nvSpPr>
        <p:spPr>
          <a:xfrm>
            <a:off x="279918" y="1076493"/>
            <a:ext cx="4148244" cy="2585323"/>
          </a:xfrm>
          <a:prstGeom prst="rect">
            <a:avLst/>
          </a:prstGeom>
          <a:noFill/>
          <a:ln>
            <a:solidFill>
              <a:schemeClr val="accent1"/>
            </a:solidFill>
          </a:ln>
        </p:spPr>
        <p:txBody>
          <a:bodyPr wrap="square">
            <a:spAutoFit/>
          </a:bodyPr>
          <a:lstStyle/>
          <a:p>
            <a:r>
              <a:rPr lang="en-US" sz="1800" b="0" i="0" u="none" strike="noStrike" baseline="0" dirty="0">
                <a:solidFill>
                  <a:srgbClr val="000000"/>
                </a:solidFill>
              </a:rPr>
              <a:t>The listings within </a:t>
            </a:r>
            <a:r>
              <a:rPr lang="en-US" sz="1800" b="1" i="0" u="none" strike="noStrike" baseline="0" dirty="0">
                <a:solidFill>
                  <a:srgbClr val="000000"/>
                </a:solidFill>
              </a:rPr>
              <a:t>My Inbox </a:t>
            </a:r>
            <a:r>
              <a:rPr lang="en-US" sz="1800" b="0" i="0" u="none" strike="noStrike" baseline="0" dirty="0">
                <a:solidFill>
                  <a:srgbClr val="000000"/>
                </a:solidFill>
              </a:rPr>
              <a:t>can be sorted by using the </a:t>
            </a:r>
            <a:r>
              <a:rPr lang="en-US" sz="1800" b="1" i="0" u="none" strike="noStrike" baseline="0" dirty="0">
                <a:solidFill>
                  <a:srgbClr val="000000"/>
                </a:solidFill>
              </a:rPr>
              <a:t>Filter by </a:t>
            </a:r>
            <a:r>
              <a:rPr lang="en-US" sz="1800" b="0" i="0" u="none" strike="noStrike" baseline="0" dirty="0">
                <a:solidFill>
                  <a:srgbClr val="000000"/>
                </a:solidFill>
              </a:rPr>
              <a:t>option.</a:t>
            </a:r>
          </a:p>
          <a:p>
            <a:endParaRPr lang="en-US" dirty="0">
              <a:solidFill>
                <a:srgbClr val="000000"/>
              </a:solidFill>
            </a:endParaRPr>
          </a:p>
          <a:p>
            <a:r>
              <a:rPr lang="en-US" sz="1800" b="0" i="0" u="none" strike="noStrike" baseline="0" dirty="0">
                <a:solidFill>
                  <a:srgbClr val="000000"/>
                </a:solidFill>
              </a:rPr>
              <a:t>This option will allow you to search by:</a:t>
            </a:r>
          </a:p>
          <a:p>
            <a:endParaRPr lang="en-US" dirty="0">
              <a:solidFill>
                <a:srgbClr val="000000"/>
              </a:solidFill>
            </a:endParaRPr>
          </a:p>
          <a:p>
            <a:r>
              <a:rPr lang="en-US" sz="1800" b="1" i="0" u="none" strike="noStrike" baseline="0" dirty="0">
                <a:solidFill>
                  <a:srgbClr val="000000"/>
                </a:solidFill>
              </a:rPr>
              <a:t>ID </a:t>
            </a:r>
            <a:r>
              <a:rPr lang="en-US" sz="1800" b="0" i="0" u="none" strike="noStrike" baseline="0" dirty="0">
                <a:solidFill>
                  <a:srgbClr val="000000"/>
                </a:solidFill>
              </a:rPr>
              <a:t>number, </a:t>
            </a:r>
            <a:r>
              <a:rPr lang="en-US" sz="1800" b="1" i="0" u="none" strike="noStrike" baseline="0" dirty="0">
                <a:solidFill>
                  <a:srgbClr val="000000"/>
                </a:solidFill>
              </a:rPr>
              <a:t>Name</a:t>
            </a:r>
            <a:r>
              <a:rPr lang="en-US" sz="1800" b="0" i="0" u="none" strike="noStrike" baseline="0" dirty="0">
                <a:solidFill>
                  <a:srgbClr val="000000"/>
                </a:solidFill>
              </a:rPr>
              <a:t>, </a:t>
            </a:r>
            <a:r>
              <a:rPr lang="en-US" sz="1800" b="1" i="0" u="none" strike="noStrike" baseline="0" dirty="0">
                <a:solidFill>
                  <a:srgbClr val="000000"/>
                </a:solidFill>
              </a:rPr>
              <a:t>Date Created</a:t>
            </a:r>
            <a:r>
              <a:rPr lang="en-US" sz="1800" b="0" i="0" u="none" strike="noStrike" baseline="0" dirty="0">
                <a:solidFill>
                  <a:srgbClr val="000000"/>
                </a:solidFill>
              </a:rPr>
              <a:t>, </a:t>
            </a:r>
          </a:p>
          <a:p>
            <a:r>
              <a:rPr lang="en-US" sz="1800" b="1" i="0" u="none" strike="noStrike" baseline="0" dirty="0">
                <a:solidFill>
                  <a:srgbClr val="000000"/>
                </a:solidFill>
              </a:rPr>
              <a:t>Date Modified</a:t>
            </a:r>
            <a:r>
              <a:rPr lang="en-US" sz="1800" b="0" i="0" u="none" strike="noStrike" baseline="0" dirty="0">
                <a:solidFill>
                  <a:srgbClr val="000000"/>
                </a:solidFill>
              </a:rPr>
              <a:t>, or </a:t>
            </a:r>
            <a:r>
              <a:rPr lang="en-US" sz="1800" b="1" i="0" u="none" strike="noStrike" baseline="0" dirty="0">
                <a:solidFill>
                  <a:srgbClr val="000000"/>
                </a:solidFill>
              </a:rPr>
              <a:t>State</a:t>
            </a:r>
            <a:r>
              <a:rPr lang="en-US" sz="1800" b="0" i="0" u="none" strike="noStrike" baseline="0" dirty="0">
                <a:solidFill>
                  <a:srgbClr val="000000"/>
                </a:solidFill>
              </a:rPr>
              <a:t>. </a:t>
            </a:r>
          </a:p>
          <a:p>
            <a:endParaRPr lang="en-US" sz="1800" b="0" i="0" u="none" strike="noStrike" baseline="0" dirty="0">
              <a:solidFill>
                <a:srgbClr val="000000"/>
              </a:solidFill>
            </a:endParaRPr>
          </a:p>
          <a:p>
            <a:endParaRPr lang="en-US" dirty="0"/>
          </a:p>
        </p:txBody>
      </p:sp>
      <p:pic>
        <p:nvPicPr>
          <p:cNvPr id="9" name="Picture 8">
            <a:extLst>
              <a:ext uri="{FF2B5EF4-FFF2-40B4-BE49-F238E27FC236}">
                <a16:creationId xmlns:a16="http://schemas.microsoft.com/office/drawing/2014/main" id="{8F5E72AB-1103-EE09-EEF8-D3E95FA1B422}"/>
              </a:ext>
            </a:extLst>
          </p:cNvPr>
          <p:cNvPicPr>
            <a:picLocks noChangeAspect="1"/>
          </p:cNvPicPr>
          <p:nvPr/>
        </p:nvPicPr>
        <p:blipFill>
          <a:blip r:embed="rId3"/>
          <a:stretch>
            <a:fillRect/>
          </a:stretch>
        </p:blipFill>
        <p:spPr>
          <a:xfrm>
            <a:off x="5014004" y="1164965"/>
            <a:ext cx="6749906" cy="5094646"/>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741F3C29-C088-0887-15BD-E6E41D911087}"/>
                  </a:ext>
                </a:extLst>
              </p14:cNvPr>
              <p14:cNvContentPartPr/>
              <p14:nvPr/>
            </p14:nvContentPartPr>
            <p14:xfrm>
              <a:off x="6513371" y="3739482"/>
              <a:ext cx="492480" cy="31680"/>
            </p14:xfrm>
          </p:contentPart>
        </mc:Choice>
        <mc:Fallback xmlns="">
          <p:pic>
            <p:nvPicPr>
              <p:cNvPr id="10" name="Ink 9">
                <a:extLst>
                  <a:ext uri="{FF2B5EF4-FFF2-40B4-BE49-F238E27FC236}">
                    <a16:creationId xmlns:a16="http://schemas.microsoft.com/office/drawing/2014/main" id="{741F3C29-C088-0887-15BD-E6E41D911087}"/>
                  </a:ext>
                </a:extLst>
              </p:cNvPr>
              <p:cNvPicPr/>
              <p:nvPr/>
            </p:nvPicPr>
            <p:blipFill>
              <a:blip r:embed="rId5"/>
              <a:stretch>
                <a:fillRect/>
              </a:stretch>
            </p:blipFill>
            <p:spPr>
              <a:xfrm>
                <a:off x="6459371" y="3631842"/>
                <a:ext cx="6001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2F7C2C7B-5C18-743E-CCD0-A70EF56D9B0B}"/>
                  </a:ext>
                </a:extLst>
              </p14:cNvPr>
              <p14:cNvContentPartPr/>
              <p14:nvPr/>
            </p14:nvContentPartPr>
            <p14:xfrm>
              <a:off x="10119851" y="3945042"/>
              <a:ext cx="297000" cy="6480"/>
            </p14:xfrm>
          </p:contentPart>
        </mc:Choice>
        <mc:Fallback xmlns="">
          <p:pic>
            <p:nvPicPr>
              <p:cNvPr id="15" name="Ink 14">
                <a:extLst>
                  <a:ext uri="{FF2B5EF4-FFF2-40B4-BE49-F238E27FC236}">
                    <a16:creationId xmlns:a16="http://schemas.microsoft.com/office/drawing/2014/main" id="{2F7C2C7B-5C18-743E-CCD0-A70EF56D9B0B}"/>
                  </a:ext>
                </a:extLst>
              </p:cNvPr>
              <p:cNvPicPr/>
              <p:nvPr/>
            </p:nvPicPr>
            <p:blipFill>
              <a:blip r:embed="rId7"/>
              <a:stretch>
                <a:fillRect/>
              </a:stretch>
            </p:blipFill>
            <p:spPr>
              <a:xfrm>
                <a:off x="10065851" y="3837042"/>
                <a:ext cx="40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 name="Ink 16">
                <a:extLst>
                  <a:ext uri="{FF2B5EF4-FFF2-40B4-BE49-F238E27FC236}">
                    <a16:creationId xmlns:a16="http://schemas.microsoft.com/office/drawing/2014/main" id="{0E966BD1-F8F1-DC74-143C-46A173A4802C}"/>
                  </a:ext>
                </a:extLst>
              </p14:cNvPr>
              <p14:cNvContentPartPr/>
              <p14:nvPr/>
            </p14:nvContentPartPr>
            <p14:xfrm>
              <a:off x="9523691" y="3964842"/>
              <a:ext cx="513000" cy="11160"/>
            </p14:xfrm>
          </p:contentPart>
        </mc:Choice>
        <mc:Fallback xmlns="">
          <p:pic>
            <p:nvPicPr>
              <p:cNvPr id="17" name="Ink 16">
                <a:extLst>
                  <a:ext uri="{FF2B5EF4-FFF2-40B4-BE49-F238E27FC236}">
                    <a16:creationId xmlns:a16="http://schemas.microsoft.com/office/drawing/2014/main" id="{0E966BD1-F8F1-DC74-143C-46A173A4802C}"/>
                  </a:ext>
                </a:extLst>
              </p:cNvPr>
              <p:cNvPicPr/>
              <p:nvPr/>
            </p:nvPicPr>
            <p:blipFill>
              <a:blip r:embed="rId9"/>
              <a:stretch>
                <a:fillRect/>
              </a:stretch>
            </p:blipFill>
            <p:spPr>
              <a:xfrm>
                <a:off x="9470051" y="3856842"/>
                <a:ext cx="620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a:extLst>
                  <a:ext uri="{FF2B5EF4-FFF2-40B4-BE49-F238E27FC236}">
                    <a16:creationId xmlns:a16="http://schemas.microsoft.com/office/drawing/2014/main" id="{EACFF2CF-6791-C32D-316C-BCD6B8724CB8}"/>
                  </a:ext>
                </a:extLst>
              </p14:cNvPr>
              <p14:cNvContentPartPr/>
              <p14:nvPr/>
            </p14:nvContentPartPr>
            <p14:xfrm>
              <a:off x="8886851" y="3975642"/>
              <a:ext cx="574560" cy="22320"/>
            </p14:xfrm>
          </p:contentPart>
        </mc:Choice>
        <mc:Fallback xmlns="">
          <p:pic>
            <p:nvPicPr>
              <p:cNvPr id="18" name="Ink 17">
                <a:extLst>
                  <a:ext uri="{FF2B5EF4-FFF2-40B4-BE49-F238E27FC236}">
                    <a16:creationId xmlns:a16="http://schemas.microsoft.com/office/drawing/2014/main" id="{EACFF2CF-6791-C32D-316C-BCD6B8724CB8}"/>
                  </a:ext>
                </a:extLst>
              </p:cNvPr>
              <p:cNvPicPr/>
              <p:nvPr/>
            </p:nvPicPr>
            <p:blipFill>
              <a:blip r:embed="rId11"/>
              <a:stretch>
                <a:fillRect/>
              </a:stretch>
            </p:blipFill>
            <p:spPr>
              <a:xfrm>
                <a:off x="8833211" y="3867642"/>
                <a:ext cx="682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AFF2157B-C823-DC02-1945-AAB37126149A}"/>
                  </a:ext>
                </a:extLst>
              </p14:cNvPr>
              <p14:cNvContentPartPr/>
              <p14:nvPr/>
            </p14:nvContentPartPr>
            <p14:xfrm>
              <a:off x="6636491" y="3975642"/>
              <a:ext cx="893160" cy="360"/>
            </p14:xfrm>
          </p:contentPart>
        </mc:Choice>
        <mc:Fallback xmlns="">
          <p:pic>
            <p:nvPicPr>
              <p:cNvPr id="19" name="Ink 18">
                <a:extLst>
                  <a:ext uri="{FF2B5EF4-FFF2-40B4-BE49-F238E27FC236}">
                    <a16:creationId xmlns:a16="http://schemas.microsoft.com/office/drawing/2014/main" id="{AFF2157B-C823-DC02-1945-AAB37126149A}"/>
                  </a:ext>
                </a:extLst>
              </p:cNvPr>
              <p:cNvPicPr/>
              <p:nvPr/>
            </p:nvPicPr>
            <p:blipFill>
              <a:blip r:embed="rId13"/>
              <a:stretch>
                <a:fillRect/>
              </a:stretch>
            </p:blipFill>
            <p:spPr>
              <a:xfrm>
                <a:off x="6582851" y="3867642"/>
                <a:ext cx="1000800" cy="216000"/>
              </a:xfrm>
              <a:prstGeom prst="rect">
                <a:avLst/>
              </a:prstGeom>
            </p:spPr>
          </p:pic>
        </mc:Fallback>
      </mc:AlternateContent>
      <p:sp>
        <p:nvSpPr>
          <p:cNvPr id="20" name="TextBox 19">
            <a:extLst>
              <a:ext uri="{FF2B5EF4-FFF2-40B4-BE49-F238E27FC236}">
                <a16:creationId xmlns:a16="http://schemas.microsoft.com/office/drawing/2014/main" id="{24981FFD-7DCA-4838-2864-0B5699BADC86}"/>
              </a:ext>
            </a:extLst>
          </p:cNvPr>
          <p:cNvSpPr txBox="1"/>
          <p:nvPr/>
        </p:nvSpPr>
        <p:spPr>
          <a:xfrm>
            <a:off x="324266" y="3997962"/>
            <a:ext cx="4103895" cy="2308324"/>
          </a:xfrm>
          <a:prstGeom prst="rect">
            <a:avLst/>
          </a:prstGeom>
          <a:solidFill>
            <a:schemeClr val="accent2"/>
          </a:solidFill>
        </p:spPr>
        <p:txBody>
          <a:bodyPr wrap="square" rtlCol="0">
            <a:spAutoFit/>
          </a:bodyPr>
          <a:lstStyle/>
          <a:p>
            <a:r>
              <a:rPr lang="en-US" sz="1800" b="1" i="0" u="none" strike="noStrike" baseline="0" dirty="0">
                <a:solidFill>
                  <a:srgbClr val="000000"/>
                </a:solidFill>
              </a:rPr>
              <a:t>IACUC Submissions that will NOT be in My Inbox </a:t>
            </a:r>
            <a:r>
              <a:rPr lang="en-US" sz="1800" b="0" i="0" u="none" strike="noStrike" baseline="0" dirty="0">
                <a:solidFill>
                  <a:srgbClr val="000000"/>
                </a:solidFill>
              </a:rPr>
              <a:t>	</a:t>
            </a:r>
            <a:endParaRPr lang="en-US" sz="1800" b="0" i="0" u="none" strike="noStrike" baseline="0" dirty="0"/>
          </a:p>
          <a:p>
            <a:r>
              <a:rPr lang="en-US" sz="1800" b="0" i="0" u="none" strike="noStrike" baseline="0" dirty="0">
                <a:solidFill>
                  <a:srgbClr val="000000"/>
                </a:solidFill>
              </a:rPr>
              <a:t> Submissions that are currently under review by the IACUC </a:t>
            </a:r>
          </a:p>
          <a:p>
            <a:r>
              <a:rPr lang="en-US" sz="1800" b="0" i="0" u="none" strike="noStrike" baseline="0" dirty="0">
                <a:solidFill>
                  <a:srgbClr val="000000"/>
                </a:solidFill>
              </a:rPr>
              <a:t> Approved submissions </a:t>
            </a:r>
          </a:p>
          <a:p>
            <a:r>
              <a:rPr lang="en-US" sz="1800" b="0" i="0" u="none" strike="noStrike" baseline="0" dirty="0">
                <a:solidFill>
                  <a:srgbClr val="000000"/>
                </a:solidFill>
              </a:rPr>
              <a:t> Closed submissions </a:t>
            </a:r>
          </a:p>
          <a:p>
            <a:r>
              <a:rPr lang="en-US" sz="1800" b="0" i="0" u="none" strike="noStrike" baseline="0" dirty="0">
                <a:solidFill>
                  <a:srgbClr val="000000"/>
                </a:solidFill>
              </a:rPr>
              <a:t>	</a:t>
            </a:r>
          </a:p>
          <a:p>
            <a:endParaRPr lang="en-US" dirty="0"/>
          </a:p>
        </p:txBody>
      </p:sp>
    </p:spTree>
    <p:extLst>
      <p:ext uri="{BB962C8B-B14F-4D97-AF65-F5344CB8AC3E}">
        <p14:creationId xmlns:p14="http://schemas.microsoft.com/office/powerpoint/2010/main" val="77802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BF6158-363B-5F46-1A43-856862F5D04D}"/>
              </a:ext>
            </a:extLst>
          </p:cNvPr>
          <p:cNvSpPr txBox="1"/>
          <p:nvPr/>
        </p:nvSpPr>
        <p:spPr>
          <a:xfrm>
            <a:off x="171060" y="1028343"/>
            <a:ext cx="11252718" cy="1508105"/>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To open a submission, click on its </a:t>
            </a:r>
            <a:r>
              <a:rPr lang="en-US" sz="1800" b="1" i="0" u="none" strike="noStrike" baseline="0" dirty="0">
                <a:solidFill>
                  <a:srgbClr val="000000"/>
                </a:solidFill>
                <a:latin typeface="Trebuchet MS" panose="020B0603020202020204" pitchFamily="34" charset="0"/>
              </a:rPr>
              <a:t>Name</a:t>
            </a:r>
            <a:r>
              <a:rPr lang="en-US" sz="1800" b="0" i="0" u="none" strike="noStrike" baseline="0" dirty="0">
                <a:solidFill>
                  <a:srgbClr val="000000"/>
                </a:solidFill>
                <a:latin typeface="Trebuchet MS" panose="020B0603020202020204" pitchFamily="34" charset="0"/>
              </a:rPr>
              <a:t>. When you open a submission, you will be brought to its </a:t>
            </a:r>
            <a:r>
              <a:rPr lang="en-US" sz="1800" b="1" i="0" u="none" strike="noStrike" baseline="0" dirty="0">
                <a:solidFill>
                  <a:srgbClr val="000000"/>
                </a:solidFill>
                <a:latin typeface="Trebuchet MS" panose="020B0603020202020204" pitchFamily="34" charset="0"/>
              </a:rPr>
              <a:t>Workspace</a:t>
            </a:r>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 You can return to </a:t>
            </a:r>
            <a:r>
              <a:rPr lang="en-US" sz="1800" b="1" i="0" u="none" strike="noStrike" baseline="0" dirty="0">
                <a:solidFill>
                  <a:srgbClr val="000000"/>
                </a:solidFill>
                <a:latin typeface="Trebuchet MS" panose="020B0603020202020204" pitchFamily="34" charset="0"/>
              </a:rPr>
              <a:t>My Inbox </a:t>
            </a:r>
            <a:r>
              <a:rPr lang="en-US" sz="1800" b="0" i="0" u="none" strike="noStrike" baseline="0" dirty="0">
                <a:solidFill>
                  <a:srgbClr val="000000"/>
                </a:solidFill>
                <a:latin typeface="Trebuchet MS" panose="020B0603020202020204" pitchFamily="34" charset="0"/>
              </a:rPr>
              <a:t>at any time by clicking the </a:t>
            </a:r>
            <a:r>
              <a:rPr lang="en-US" sz="1800" b="1" i="0" u="none" strike="noStrike" baseline="0" dirty="0">
                <a:solidFill>
                  <a:srgbClr val="000000"/>
                </a:solidFill>
                <a:latin typeface="Trebuchet MS" panose="020B0603020202020204" pitchFamily="34" charset="0"/>
              </a:rPr>
              <a:t>My Inbox </a:t>
            </a:r>
            <a:r>
              <a:rPr lang="en-US" sz="1800" b="0" i="0" u="none" strike="noStrike" baseline="0" dirty="0">
                <a:solidFill>
                  <a:srgbClr val="000000"/>
                </a:solidFill>
                <a:latin typeface="Trebuchet MS" panose="020B0603020202020204" pitchFamily="34" charset="0"/>
              </a:rPr>
              <a:t>link in the </a:t>
            </a:r>
            <a:r>
              <a:rPr lang="en-US" sz="1800" b="1" i="0" u="none" strike="noStrike" baseline="0" dirty="0">
                <a:solidFill>
                  <a:srgbClr val="000000"/>
                </a:solidFill>
                <a:latin typeface="Trebuchet MS" panose="020B0603020202020204" pitchFamily="34" charset="0"/>
              </a:rPr>
              <a:t>Header </a:t>
            </a:r>
            <a:r>
              <a:rPr lang="en-US" sz="1800" b="0" i="0" u="none" strike="noStrike" baseline="0" dirty="0">
                <a:solidFill>
                  <a:srgbClr val="000000"/>
                </a:solidFill>
                <a:latin typeface="Trebuchet MS" panose="020B0603020202020204" pitchFamily="34" charset="0"/>
              </a:rPr>
              <a:t>at the top right corner of the screen. </a:t>
            </a:r>
          </a:p>
        </p:txBody>
      </p:sp>
      <p:pic>
        <p:nvPicPr>
          <p:cNvPr id="5" name="Picture 4">
            <a:extLst>
              <a:ext uri="{FF2B5EF4-FFF2-40B4-BE49-F238E27FC236}">
                <a16:creationId xmlns:a16="http://schemas.microsoft.com/office/drawing/2014/main" id="{A5DEDFEE-F3CA-8B95-96E1-3719A8952976}"/>
              </a:ext>
            </a:extLst>
          </p:cNvPr>
          <p:cNvPicPr>
            <a:picLocks noChangeAspect="1"/>
          </p:cNvPicPr>
          <p:nvPr/>
        </p:nvPicPr>
        <p:blipFill>
          <a:blip r:embed="rId2"/>
          <a:stretch>
            <a:fillRect/>
          </a:stretch>
        </p:blipFill>
        <p:spPr>
          <a:xfrm>
            <a:off x="3305635" y="2471711"/>
            <a:ext cx="4983567" cy="487523"/>
          </a:xfrm>
          <a:prstGeom prst="rect">
            <a:avLst/>
          </a:prstGeom>
        </p:spPr>
      </p:pic>
      <p:sp>
        <p:nvSpPr>
          <p:cNvPr id="7" name="TextBox 6">
            <a:extLst>
              <a:ext uri="{FF2B5EF4-FFF2-40B4-BE49-F238E27FC236}">
                <a16:creationId xmlns:a16="http://schemas.microsoft.com/office/drawing/2014/main" id="{13ED1874-04CC-8CD6-B2E7-9A5D27999344}"/>
              </a:ext>
            </a:extLst>
          </p:cNvPr>
          <p:cNvSpPr txBox="1"/>
          <p:nvPr/>
        </p:nvSpPr>
        <p:spPr>
          <a:xfrm>
            <a:off x="289101" y="3971881"/>
            <a:ext cx="11402890" cy="923330"/>
          </a:xfrm>
          <a:prstGeom prst="rect">
            <a:avLst/>
          </a:prstGeom>
          <a:noFill/>
        </p:spPr>
        <p:txBody>
          <a:bodyPr wrap="square">
            <a:spAutoFit/>
          </a:bodyPr>
          <a:lstStyle/>
          <a:p>
            <a:r>
              <a:rPr lang="en-US" sz="1800" b="1" i="0" u="none" strike="noStrike" baseline="0" dirty="0">
                <a:solidFill>
                  <a:srgbClr val="000000"/>
                </a:solidFill>
                <a:latin typeface="Trebuchet MS" panose="020B0603020202020204" pitchFamily="34" charset="0"/>
              </a:rPr>
              <a:t>IACUC Submissions </a:t>
            </a:r>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You may navigate directly to the IACUC module by clicking the IACUC tab in the navigation menu at the top of the screen. </a:t>
            </a:r>
            <a:endParaRPr lang="en-US" dirty="0"/>
          </a:p>
        </p:txBody>
      </p:sp>
      <p:pic>
        <p:nvPicPr>
          <p:cNvPr id="9" name="Picture 8">
            <a:extLst>
              <a:ext uri="{FF2B5EF4-FFF2-40B4-BE49-F238E27FC236}">
                <a16:creationId xmlns:a16="http://schemas.microsoft.com/office/drawing/2014/main" id="{1A484949-C513-AD96-0CB5-3D72A9AA1B2D}"/>
              </a:ext>
            </a:extLst>
          </p:cNvPr>
          <p:cNvPicPr>
            <a:picLocks noChangeAspect="1"/>
          </p:cNvPicPr>
          <p:nvPr/>
        </p:nvPicPr>
        <p:blipFill>
          <a:blip r:embed="rId3"/>
          <a:stretch>
            <a:fillRect/>
          </a:stretch>
        </p:blipFill>
        <p:spPr>
          <a:xfrm>
            <a:off x="2642660" y="5522875"/>
            <a:ext cx="7865806" cy="845574"/>
          </a:xfrm>
          <a:prstGeom prst="rect">
            <a:avLst/>
          </a:prstGeom>
        </p:spPr>
      </p:pic>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63754FC7-0579-3D0F-A1D4-667A438BB052}"/>
                  </a:ext>
                </a:extLst>
              </p14:cNvPr>
              <p14:cNvContentPartPr/>
              <p14:nvPr/>
            </p14:nvContentPartPr>
            <p14:xfrm>
              <a:off x="5731091" y="2218122"/>
              <a:ext cx="1401120" cy="1050840"/>
            </p14:xfrm>
          </p:contentPart>
        </mc:Choice>
        <mc:Fallback xmlns="">
          <p:pic>
            <p:nvPicPr>
              <p:cNvPr id="10" name="Ink 9">
                <a:extLst>
                  <a:ext uri="{FF2B5EF4-FFF2-40B4-BE49-F238E27FC236}">
                    <a16:creationId xmlns:a16="http://schemas.microsoft.com/office/drawing/2014/main" id="{63754FC7-0579-3D0F-A1D4-667A438BB052}"/>
                  </a:ext>
                </a:extLst>
              </p:cNvPr>
              <p:cNvPicPr/>
              <p:nvPr/>
            </p:nvPicPr>
            <p:blipFill>
              <a:blip r:embed="rId5"/>
              <a:stretch>
                <a:fillRect/>
              </a:stretch>
            </p:blipFill>
            <p:spPr>
              <a:xfrm>
                <a:off x="5722091" y="2209482"/>
                <a:ext cx="1418760" cy="106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940E95FB-59BB-6CB1-735C-8EE1F32B72C2}"/>
                  </a:ext>
                </a:extLst>
              </p14:cNvPr>
              <p14:cNvContentPartPr/>
              <p14:nvPr/>
            </p14:nvContentPartPr>
            <p14:xfrm>
              <a:off x="3749651" y="3749922"/>
              <a:ext cx="360" cy="360"/>
            </p14:xfrm>
          </p:contentPart>
        </mc:Choice>
        <mc:Fallback xmlns="">
          <p:pic>
            <p:nvPicPr>
              <p:cNvPr id="11" name="Ink 10">
                <a:extLst>
                  <a:ext uri="{FF2B5EF4-FFF2-40B4-BE49-F238E27FC236}">
                    <a16:creationId xmlns:a16="http://schemas.microsoft.com/office/drawing/2014/main" id="{940E95FB-59BB-6CB1-735C-8EE1F32B72C2}"/>
                  </a:ext>
                </a:extLst>
              </p:cNvPr>
              <p:cNvPicPr/>
              <p:nvPr/>
            </p:nvPicPr>
            <p:blipFill>
              <a:blip r:embed="rId7"/>
              <a:stretch>
                <a:fillRect/>
              </a:stretch>
            </p:blipFill>
            <p:spPr>
              <a:xfrm>
                <a:off x="3740651" y="374092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1F4360A6-E996-7F0A-59C7-FDDDDF318D08}"/>
                  </a:ext>
                </a:extLst>
              </p14:cNvPr>
              <p14:cNvContentPartPr/>
              <p14:nvPr/>
            </p14:nvContentPartPr>
            <p14:xfrm>
              <a:off x="8053811" y="5751162"/>
              <a:ext cx="1020240" cy="812520"/>
            </p14:xfrm>
          </p:contentPart>
        </mc:Choice>
        <mc:Fallback xmlns="">
          <p:pic>
            <p:nvPicPr>
              <p:cNvPr id="12" name="Ink 11">
                <a:extLst>
                  <a:ext uri="{FF2B5EF4-FFF2-40B4-BE49-F238E27FC236}">
                    <a16:creationId xmlns:a16="http://schemas.microsoft.com/office/drawing/2014/main" id="{1F4360A6-E996-7F0A-59C7-FDDDDF318D08}"/>
                  </a:ext>
                </a:extLst>
              </p:cNvPr>
              <p:cNvPicPr/>
              <p:nvPr/>
            </p:nvPicPr>
            <p:blipFill>
              <a:blip r:embed="rId9"/>
              <a:stretch>
                <a:fillRect/>
              </a:stretch>
            </p:blipFill>
            <p:spPr>
              <a:xfrm>
                <a:off x="8045171" y="5742162"/>
                <a:ext cx="1037880" cy="830160"/>
              </a:xfrm>
              <a:prstGeom prst="rect">
                <a:avLst/>
              </a:prstGeom>
            </p:spPr>
          </p:pic>
        </mc:Fallback>
      </mc:AlternateContent>
    </p:spTree>
    <p:extLst>
      <p:ext uri="{BB962C8B-B14F-4D97-AF65-F5344CB8AC3E}">
        <p14:creationId xmlns:p14="http://schemas.microsoft.com/office/powerpoint/2010/main" val="249981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EAE48-6320-B1EE-CD4B-55E515C7F9C9}"/>
              </a:ext>
            </a:extLst>
          </p:cNvPr>
          <p:cNvSpPr txBox="1"/>
          <p:nvPr/>
        </p:nvSpPr>
        <p:spPr>
          <a:xfrm>
            <a:off x="912067" y="1032500"/>
            <a:ext cx="6097554" cy="369332"/>
          </a:xfrm>
          <a:prstGeom prst="rect">
            <a:avLst/>
          </a:prstGeom>
          <a:noFill/>
        </p:spPr>
        <p:txBody>
          <a:bodyPr wrap="square">
            <a:spAutoFit/>
          </a:bodyPr>
          <a:lstStyle/>
          <a:p>
            <a:r>
              <a:rPr lang="en-US" sz="1800" b="0" i="0" u="none" strike="noStrike" baseline="0" dirty="0">
                <a:solidFill>
                  <a:srgbClr val="000000"/>
                </a:solidFill>
              </a:rPr>
              <a:t>The </a:t>
            </a:r>
            <a:r>
              <a:rPr lang="en-US" sz="1800" b="1" i="0" u="none" strike="noStrike" baseline="0" dirty="0">
                <a:solidFill>
                  <a:srgbClr val="000000"/>
                </a:solidFill>
              </a:rPr>
              <a:t>IACUC Submissions </a:t>
            </a:r>
            <a:r>
              <a:rPr lang="en-US" sz="1800" b="0" i="0" u="none" strike="noStrike" baseline="0" dirty="0">
                <a:solidFill>
                  <a:srgbClr val="000000"/>
                </a:solidFill>
              </a:rPr>
              <a:t>area is divided into five tabs </a:t>
            </a:r>
            <a:endParaRPr lang="en-US" dirty="0"/>
          </a:p>
        </p:txBody>
      </p:sp>
      <p:pic>
        <p:nvPicPr>
          <p:cNvPr id="5" name="Picture 4">
            <a:extLst>
              <a:ext uri="{FF2B5EF4-FFF2-40B4-BE49-F238E27FC236}">
                <a16:creationId xmlns:a16="http://schemas.microsoft.com/office/drawing/2014/main" id="{CD4091D3-5E3D-7953-E1C1-14AA60AAA0FD}"/>
              </a:ext>
            </a:extLst>
          </p:cNvPr>
          <p:cNvPicPr>
            <a:picLocks noChangeAspect="1"/>
          </p:cNvPicPr>
          <p:nvPr/>
        </p:nvPicPr>
        <p:blipFill>
          <a:blip r:embed="rId2"/>
          <a:stretch>
            <a:fillRect/>
          </a:stretch>
        </p:blipFill>
        <p:spPr>
          <a:xfrm>
            <a:off x="1401162" y="2618162"/>
            <a:ext cx="9146439" cy="1317088"/>
          </a:xfrm>
          <a:prstGeom prst="rect">
            <a:avLst/>
          </a:prstGeom>
        </p:spPr>
      </p:pic>
      <p:sp>
        <p:nvSpPr>
          <p:cNvPr id="7" name="TextBox 6">
            <a:extLst>
              <a:ext uri="{FF2B5EF4-FFF2-40B4-BE49-F238E27FC236}">
                <a16:creationId xmlns:a16="http://schemas.microsoft.com/office/drawing/2014/main" id="{227506E4-0E1E-8F3C-7C2B-AA9FEFCDA500}"/>
              </a:ext>
            </a:extLst>
          </p:cNvPr>
          <p:cNvSpPr txBox="1"/>
          <p:nvPr/>
        </p:nvSpPr>
        <p:spPr>
          <a:xfrm>
            <a:off x="1079242" y="4259028"/>
            <a:ext cx="11112758" cy="1785104"/>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v"/>
            </a:pPr>
            <a:r>
              <a:rPr lang="en-US" sz="1800" b="1" i="0" u="none" strike="noStrike" baseline="0" dirty="0">
                <a:solidFill>
                  <a:srgbClr val="000000"/>
                </a:solidFill>
              </a:rPr>
              <a:t>Research Teams </a:t>
            </a:r>
            <a:r>
              <a:rPr lang="en-US" sz="1800" b="0" i="0" u="none" strike="noStrike" baseline="0" dirty="0">
                <a:solidFill>
                  <a:srgbClr val="000000"/>
                </a:solidFill>
              </a:rPr>
              <a:t>– This tab lists all of the </a:t>
            </a:r>
            <a:r>
              <a:rPr lang="en-US" sz="1800" b="1" i="0" u="none" strike="noStrike" baseline="0" dirty="0">
                <a:solidFill>
                  <a:srgbClr val="000000"/>
                </a:solidFill>
              </a:rPr>
              <a:t>Research Team(s) </a:t>
            </a:r>
            <a:r>
              <a:rPr lang="en-US" sz="1800" b="0" i="0" u="none" strike="noStrike" baseline="0" dirty="0">
                <a:solidFill>
                  <a:srgbClr val="000000"/>
                </a:solidFill>
              </a:rPr>
              <a:t>that you are currently a member of. </a:t>
            </a:r>
          </a:p>
          <a:p>
            <a:pPr marL="285750" indent="-285750">
              <a:buFont typeface="Wingdings" panose="05000000000000000000" pitchFamily="2" charset="2"/>
              <a:buChar char="v"/>
            </a:pPr>
            <a:r>
              <a:rPr lang="en-US" sz="1800" b="1" i="0" u="none" strike="noStrike" baseline="0" dirty="0">
                <a:solidFill>
                  <a:srgbClr val="000000"/>
                </a:solidFill>
              </a:rPr>
              <a:t>In-Review </a:t>
            </a:r>
            <a:r>
              <a:rPr lang="en-US" sz="1800" b="0" i="0" u="none" strike="noStrike" baseline="0" dirty="0">
                <a:solidFill>
                  <a:srgbClr val="000000"/>
                </a:solidFill>
              </a:rPr>
              <a:t>– This tab lists all of your IACUC submissions currently under IACUC review. </a:t>
            </a:r>
          </a:p>
          <a:p>
            <a:pPr marL="285750" indent="-285750">
              <a:buFont typeface="Wingdings" panose="05000000000000000000" pitchFamily="2" charset="2"/>
              <a:buChar char="v"/>
            </a:pPr>
            <a:r>
              <a:rPr lang="en-US" sz="1800" b="1" i="0" u="none" strike="noStrike" baseline="0" dirty="0">
                <a:solidFill>
                  <a:srgbClr val="000000"/>
                </a:solidFill>
              </a:rPr>
              <a:t>Active </a:t>
            </a:r>
            <a:r>
              <a:rPr lang="en-US" sz="1800" b="0" i="0" u="none" strike="noStrike" baseline="0" dirty="0">
                <a:solidFill>
                  <a:srgbClr val="000000"/>
                </a:solidFill>
              </a:rPr>
              <a:t>– This tab lists all your currently approved IACUC submissions. </a:t>
            </a:r>
          </a:p>
          <a:p>
            <a:pPr marL="285750" indent="-285750">
              <a:buFont typeface="Wingdings" panose="05000000000000000000" pitchFamily="2" charset="2"/>
              <a:buChar char="v"/>
            </a:pPr>
            <a:r>
              <a:rPr lang="en-US" sz="1800" b="1" i="0" u="none" strike="noStrike" baseline="0" dirty="0">
                <a:solidFill>
                  <a:srgbClr val="000000"/>
                </a:solidFill>
              </a:rPr>
              <a:t>Archived </a:t>
            </a:r>
            <a:r>
              <a:rPr lang="en-US" sz="1800" b="0" i="0" u="none" strike="noStrike" baseline="0" dirty="0">
                <a:solidFill>
                  <a:srgbClr val="000000"/>
                </a:solidFill>
              </a:rPr>
              <a:t>– This tab lists all your archived/closed IACUC submissions. </a:t>
            </a:r>
          </a:p>
          <a:p>
            <a:pPr marL="285750" indent="-285750">
              <a:buFont typeface="Wingdings" panose="05000000000000000000" pitchFamily="2" charset="2"/>
              <a:buChar char="v"/>
            </a:pPr>
            <a:r>
              <a:rPr lang="en-US" sz="1800" b="1" i="0" u="none" strike="noStrike" baseline="0" dirty="0">
                <a:solidFill>
                  <a:srgbClr val="000000"/>
                </a:solidFill>
              </a:rPr>
              <a:t>All Submissions </a:t>
            </a:r>
            <a:r>
              <a:rPr lang="en-US" sz="1800" b="0" i="0" u="none" strike="noStrike" baseline="0" dirty="0">
                <a:solidFill>
                  <a:srgbClr val="000000"/>
                </a:solidFill>
              </a:rPr>
              <a:t>– This tab shows all your submissions, regardless of state. </a:t>
            </a:r>
          </a:p>
        </p:txBody>
      </p:sp>
      <p:sp>
        <p:nvSpPr>
          <p:cNvPr id="8" name="Arrow: Down 7">
            <a:extLst>
              <a:ext uri="{FF2B5EF4-FFF2-40B4-BE49-F238E27FC236}">
                <a16:creationId xmlns:a16="http://schemas.microsoft.com/office/drawing/2014/main" id="{8359CE67-CD12-2304-5769-B36C2D4E988A}"/>
              </a:ext>
            </a:extLst>
          </p:cNvPr>
          <p:cNvSpPr/>
          <p:nvPr/>
        </p:nvSpPr>
        <p:spPr>
          <a:xfrm>
            <a:off x="5393932" y="1695774"/>
            <a:ext cx="811659" cy="7808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2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17E888-A3F7-78B2-919B-9BD8E30BC551}"/>
              </a:ext>
            </a:extLst>
          </p:cNvPr>
          <p:cNvSpPr txBox="1"/>
          <p:nvPr/>
        </p:nvSpPr>
        <p:spPr>
          <a:xfrm>
            <a:off x="256854" y="1453712"/>
            <a:ext cx="11476233" cy="646331"/>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On the left side of the screen, you will see links to </a:t>
            </a:r>
            <a:r>
              <a:rPr lang="en-US" sz="1800" b="1" i="0" u="none" strike="noStrike" baseline="0" dirty="0">
                <a:solidFill>
                  <a:srgbClr val="000000"/>
                </a:solidFill>
                <a:latin typeface="Trebuchet MS" panose="020B0603020202020204" pitchFamily="34" charset="0"/>
              </a:rPr>
              <a:t>Activities </a:t>
            </a:r>
            <a:r>
              <a:rPr lang="en-US" sz="1800" b="0" i="0" u="none" strike="noStrike" baseline="0" dirty="0">
                <a:solidFill>
                  <a:srgbClr val="000000"/>
                </a:solidFill>
                <a:latin typeface="Trebuchet MS" panose="020B0603020202020204" pitchFamily="34" charset="0"/>
              </a:rPr>
              <a:t>you can perform, as well as </a:t>
            </a:r>
            <a:r>
              <a:rPr lang="en-US" sz="1800" b="1" i="0" u="none" strike="noStrike" baseline="0" dirty="0">
                <a:solidFill>
                  <a:srgbClr val="000000"/>
                </a:solidFill>
                <a:latin typeface="Trebuchet MS" panose="020B0603020202020204" pitchFamily="34" charset="0"/>
              </a:rPr>
              <a:t>Shortcuts </a:t>
            </a:r>
            <a:r>
              <a:rPr lang="en-US" sz="1800" b="0" i="0" u="none" strike="noStrike" baseline="0" dirty="0">
                <a:solidFill>
                  <a:srgbClr val="000000"/>
                </a:solidFill>
                <a:latin typeface="Trebuchet MS" panose="020B0603020202020204" pitchFamily="34" charset="0"/>
              </a:rPr>
              <a:t>to other areas of the module. </a:t>
            </a:r>
          </a:p>
        </p:txBody>
      </p:sp>
      <p:pic>
        <p:nvPicPr>
          <p:cNvPr id="5" name="Picture 4">
            <a:extLst>
              <a:ext uri="{FF2B5EF4-FFF2-40B4-BE49-F238E27FC236}">
                <a16:creationId xmlns:a16="http://schemas.microsoft.com/office/drawing/2014/main" id="{EA2F06B5-2AF5-1855-2BD1-C42A18D10EEC}"/>
              </a:ext>
            </a:extLst>
          </p:cNvPr>
          <p:cNvPicPr>
            <a:picLocks noChangeAspect="1"/>
          </p:cNvPicPr>
          <p:nvPr/>
        </p:nvPicPr>
        <p:blipFill>
          <a:blip r:embed="rId3"/>
          <a:stretch>
            <a:fillRect/>
          </a:stretch>
        </p:blipFill>
        <p:spPr>
          <a:xfrm>
            <a:off x="8985981" y="5336458"/>
            <a:ext cx="1927123" cy="757084"/>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C69E4460-9B8D-1260-CFE9-5394E62FC034}"/>
              </a:ext>
            </a:extLst>
          </p:cNvPr>
          <p:cNvPicPr>
            <a:picLocks noChangeAspect="1"/>
          </p:cNvPicPr>
          <p:nvPr/>
        </p:nvPicPr>
        <p:blipFill>
          <a:blip r:embed="rId4"/>
          <a:stretch>
            <a:fillRect/>
          </a:stretch>
        </p:blipFill>
        <p:spPr>
          <a:xfrm>
            <a:off x="2707479" y="1956205"/>
            <a:ext cx="8205625" cy="4615665"/>
          </a:xfrm>
          <a:prstGeom prst="rect">
            <a:avLst/>
          </a:prstGeom>
        </p:spPr>
      </p:pic>
      <p:sp>
        <p:nvSpPr>
          <p:cNvPr id="8" name="Arrow: Right 7">
            <a:extLst>
              <a:ext uri="{FF2B5EF4-FFF2-40B4-BE49-F238E27FC236}">
                <a16:creationId xmlns:a16="http://schemas.microsoft.com/office/drawing/2014/main" id="{6987276C-6379-3D45-3334-7328CC708EAB}"/>
              </a:ext>
            </a:extLst>
          </p:cNvPr>
          <p:cNvSpPr/>
          <p:nvPr/>
        </p:nvSpPr>
        <p:spPr>
          <a:xfrm>
            <a:off x="965771" y="3429000"/>
            <a:ext cx="1654139" cy="50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Activities</a:t>
            </a:r>
          </a:p>
        </p:txBody>
      </p:sp>
      <p:sp>
        <p:nvSpPr>
          <p:cNvPr id="9" name="Arrow: Right 8">
            <a:extLst>
              <a:ext uri="{FF2B5EF4-FFF2-40B4-BE49-F238E27FC236}">
                <a16:creationId xmlns:a16="http://schemas.microsoft.com/office/drawing/2014/main" id="{F16490A1-E56E-882B-3551-6C8A67536E74}"/>
              </a:ext>
            </a:extLst>
          </p:cNvPr>
          <p:cNvSpPr/>
          <p:nvPr/>
        </p:nvSpPr>
        <p:spPr>
          <a:xfrm>
            <a:off x="965771" y="4962418"/>
            <a:ext cx="1654139" cy="5060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Shortcuts</a:t>
            </a:r>
          </a:p>
        </p:txBody>
      </p:sp>
      <p:sp>
        <p:nvSpPr>
          <p:cNvPr id="2" name="Oval 1">
            <a:extLst>
              <a:ext uri="{FF2B5EF4-FFF2-40B4-BE49-F238E27FC236}">
                <a16:creationId xmlns:a16="http://schemas.microsoft.com/office/drawing/2014/main" id="{4A888066-5CDD-DE3E-2DEF-3A645929D0F6}"/>
              </a:ext>
            </a:extLst>
          </p:cNvPr>
          <p:cNvSpPr/>
          <p:nvPr/>
        </p:nvSpPr>
        <p:spPr>
          <a:xfrm>
            <a:off x="7459038" y="5100152"/>
            <a:ext cx="4274049" cy="1720921"/>
          </a:xfrm>
          <a:prstGeom prst="ellips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To open a submission that you are associated with, click on the name to open the Workspace</a:t>
            </a:r>
          </a:p>
        </p:txBody>
      </p:sp>
      <p:cxnSp>
        <p:nvCxnSpPr>
          <p:cNvPr id="6" name="Straight Arrow Connector 5">
            <a:extLst>
              <a:ext uri="{FF2B5EF4-FFF2-40B4-BE49-F238E27FC236}">
                <a16:creationId xmlns:a16="http://schemas.microsoft.com/office/drawing/2014/main" id="{59DB95FD-FDC4-6BEC-BBBA-E8F2D0FC0CC4}"/>
              </a:ext>
            </a:extLst>
          </p:cNvPr>
          <p:cNvCxnSpPr/>
          <p:nvPr/>
        </p:nvCxnSpPr>
        <p:spPr>
          <a:xfrm flipH="1" flipV="1">
            <a:off x="6308333" y="4374221"/>
            <a:ext cx="1818525" cy="16746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413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A35DE-49FE-E9D4-176A-74022431DDBE}"/>
              </a:ext>
            </a:extLst>
          </p:cNvPr>
          <p:cNvSpPr/>
          <p:nvPr/>
        </p:nvSpPr>
        <p:spPr>
          <a:xfrm>
            <a:off x="1037064" y="5115983"/>
            <a:ext cx="10392936" cy="1477328"/>
          </a:xfrm>
          <a:prstGeom prst="rect">
            <a:avLst/>
          </a:prstGeom>
          <a:ln w="76200">
            <a:solidFill>
              <a:schemeClr val="tx1"/>
            </a:solidFill>
          </a:ln>
        </p:spPr>
        <p:txBody>
          <a:bodyPr wrap="square">
            <a:spAutoFit/>
          </a:bodyPr>
          <a:lstStyle/>
          <a:p>
            <a:pPr marL="233363" indent="0">
              <a:buNone/>
            </a:pPr>
            <a:r>
              <a:rPr lang="en-US" sz="1800" dirty="0">
                <a:solidFill>
                  <a:schemeClr val="tx1"/>
                </a:solidFill>
              </a:rPr>
              <a:t>From the Protocol workspace, you will see:</a:t>
            </a:r>
          </a:p>
          <a:p>
            <a:pPr marL="569913" indent="-336550">
              <a:buFont typeface="+mj-lt"/>
              <a:buAutoNum type="arabicPeriod"/>
            </a:pPr>
            <a:r>
              <a:rPr lang="en-US" sz="1800" dirty="0">
                <a:solidFill>
                  <a:schemeClr val="tx1"/>
                </a:solidFill>
              </a:rPr>
              <a:t>Protocol details</a:t>
            </a:r>
          </a:p>
          <a:p>
            <a:pPr marL="569913" indent="-336550">
              <a:buFont typeface="+mj-lt"/>
              <a:buAutoNum type="arabicPeriod"/>
            </a:pPr>
            <a:r>
              <a:rPr lang="en-US" sz="1800" dirty="0">
                <a:solidFill>
                  <a:schemeClr val="tx1"/>
                </a:solidFill>
              </a:rPr>
              <a:t>The state in the review process</a:t>
            </a:r>
          </a:p>
          <a:p>
            <a:pPr marL="569913" indent="-336550">
              <a:buFont typeface="+mj-lt"/>
              <a:buAutoNum type="arabicPeriod"/>
            </a:pPr>
            <a:r>
              <a:rPr lang="en-US" sz="1800" dirty="0">
                <a:solidFill>
                  <a:schemeClr val="tx1"/>
                </a:solidFill>
              </a:rPr>
              <a:t>Actions you can take in the protocol’s state</a:t>
            </a:r>
          </a:p>
          <a:p>
            <a:pPr marL="569913" indent="-336550">
              <a:buFont typeface="+mj-lt"/>
              <a:buAutoNum type="arabicPeriod"/>
            </a:pPr>
            <a:r>
              <a:rPr lang="en-US" sz="1800" dirty="0">
                <a:solidFill>
                  <a:schemeClr val="tx1"/>
                </a:solidFill>
              </a:rPr>
              <a:t>Tabs with information about the protocol and the review process</a:t>
            </a:r>
          </a:p>
        </p:txBody>
      </p:sp>
      <p:sp>
        <p:nvSpPr>
          <p:cNvPr id="4" name="Title 2">
            <a:extLst>
              <a:ext uri="{FF2B5EF4-FFF2-40B4-BE49-F238E27FC236}">
                <a16:creationId xmlns:a16="http://schemas.microsoft.com/office/drawing/2014/main" id="{9CFC38AB-90F1-40FA-8C37-7FC279B4F2BC}"/>
              </a:ext>
            </a:extLst>
          </p:cNvPr>
          <p:cNvSpPr txBox="1">
            <a:spLocks/>
          </p:cNvSpPr>
          <p:nvPr/>
        </p:nvSpPr>
        <p:spPr>
          <a:xfrm>
            <a:off x="177863" y="1204211"/>
            <a:ext cx="3390528" cy="1873526"/>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Navigation </a:t>
            </a:r>
          </a:p>
          <a:p>
            <a:r>
              <a:rPr lang="en-US" dirty="0">
                <a:solidFill>
                  <a:srgbClr val="F26458"/>
                </a:solidFill>
              </a:rPr>
              <a:t>Protocol</a:t>
            </a:r>
          </a:p>
          <a:p>
            <a:r>
              <a:rPr lang="en-US" dirty="0">
                <a:solidFill>
                  <a:srgbClr val="F26458"/>
                </a:solidFill>
              </a:rPr>
              <a:t>Workspace</a:t>
            </a:r>
            <a:endParaRPr lang="en-US" dirty="0"/>
          </a:p>
        </p:txBody>
      </p:sp>
      <p:pic>
        <p:nvPicPr>
          <p:cNvPr id="3" name="Picture 2">
            <a:extLst>
              <a:ext uri="{FF2B5EF4-FFF2-40B4-BE49-F238E27FC236}">
                <a16:creationId xmlns:a16="http://schemas.microsoft.com/office/drawing/2014/main" id="{094A2875-37DB-094E-8CE9-78C1AA5F3380}"/>
              </a:ext>
            </a:extLst>
          </p:cNvPr>
          <p:cNvPicPr>
            <a:picLocks noChangeAspect="1"/>
          </p:cNvPicPr>
          <p:nvPr/>
        </p:nvPicPr>
        <p:blipFill>
          <a:blip r:embed="rId2"/>
          <a:stretch>
            <a:fillRect/>
          </a:stretch>
        </p:blipFill>
        <p:spPr>
          <a:xfrm>
            <a:off x="3129402" y="1098395"/>
            <a:ext cx="8300598" cy="3724275"/>
          </a:xfrm>
          <a:prstGeom prst="rect">
            <a:avLst/>
          </a:prstGeom>
        </p:spPr>
      </p:pic>
      <p:sp>
        <p:nvSpPr>
          <p:cNvPr id="5" name="Arrow: Left 4">
            <a:extLst>
              <a:ext uri="{FF2B5EF4-FFF2-40B4-BE49-F238E27FC236}">
                <a16:creationId xmlns:a16="http://schemas.microsoft.com/office/drawing/2014/main" id="{584BC008-BC6E-8220-EDFB-B7ED9CDB1463}"/>
              </a:ext>
            </a:extLst>
          </p:cNvPr>
          <p:cNvSpPr/>
          <p:nvPr/>
        </p:nvSpPr>
        <p:spPr>
          <a:xfrm>
            <a:off x="9448801" y="1973766"/>
            <a:ext cx="62075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6" name="Arrow: Right 5">
            <a:extLst>
              <a:ext uri="{FF2B5EF4-FFF2-40B4-BE49-F238E27FC236}">
                <a16:creationId xmlns:a16="http://schemas.microsoft.com/office/drawing/2014/main" id="{5DDDE2CB-0B41-D436-6571-58FC77D12DF2}"/>
              </a:ext>
            </a:extLst>
          </p:cNvPr>
          <p:cNvSpPr/>
          <p:nvPr/>
        </p:nvSpPr>
        <p:spPr>
          <a:xfrm>
            <a:off x="2587083" y="1773044"/>
            <a:ext cx="542319" cy="40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7" name="Arrow: Right 6">
            <a:extLst>
              <a:ext uri="{FF2B5EF4-FFF2-40B4-BE49-F238E27FC236}">
                <a16:creationId xmlns:a16="http://schemas.microsoft.com/office/drawing/2014/main" id="{47979136-5842-36FD-6823-FD1C3DC4AF8B}"/>
              </a:ext>
            </a:extLst>
          </p:cNvPr>
          <p:cNvSpPr/>
          <p:nvPr/>
        </p:nvSpPr>
        <p:spPr>
          <a:xfrm>
            <a:off x="2423344" y="3740020"/>
            <a:ext cx="512956" cy="356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8" name="Arrow: Left 7">
            <a:extLst>
              <a:ext uri="{FF2B5EF4-FFF2-40B4-BE49-F238E27FC236}">
                <a16:creationId xmlns:a16="http://schemas.microsoft.com/office/drawing/2014/main" id="{56BBADA3-F971-0B39-CABE-E0EAC6A254EE}"/>
              </a:ext>
            </a:extLst>
          </p:cNvPr>
          <p:cNvSpPr/>
          <p:nvPr/>
        </p:nvSpPr>
        <p:spPr>
          <a:xfrm>
            <a:off x="11292655" y="3887166"/>
            <a:ext cx="453109" cy="419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156246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17B001-B69D-C18A-A72F-22008D707CEF}"/>
              </a:ext>
            </a:extLst>
          </p:cNvPr>
          <p:cNvPicPr>
            <a:picLocks noChangeAspect="1"/>
          </p:cNvPicPr>
          <p:nvPr/>
        </p:nvPicPr>
        <p:blipFill>
          <a:blip r:embed="rId2"/>
          <a:stretch>
            <a:fillRect/>
          </a:stretch>
        </p:blipFill>
        <p:spPr>
          <a:xfrm>
            <a:off x="5404268" y="1320602"/>
            <a:ext cx="5576527" cy="5138834"/>
          </a:xfrm>
          <a:prstGeom prst="rect">
            <a:avLst/>
          </a:prstGeom>
        </p:spPr>
      </p:pic>
      <p:sp>
        <p:nvSpPr>
          <p:cNvPr id="12" name="TextBox 11">
            <a:extLst>
              <a:ext uri="{FF2B5EF4-FFF2-40B4-BE49-F238E27FC236}">
                <a16:creationId xmlns:a16="http://schemas.microsoft.com/office/drawing/2014/main" id="{FB58E652-A216-EBF9-015A-66AEB9C7F016}"/>
              </a:ext>
            </a:extLst>
          </p:cNvPr>
          <p:cNvSpPr txBox="1"/>
          <p:nvPr/>
        </p:nvSpPr>
        <p:spPr>
          <a:xfrm>
            <a:off x="123290" y="948690"/>
            <a:ext cx="4479534" cy="5909310"/>
          </a:xfrm>
          <a:prstGeom prst="rect">
            <a:avLst/>
          </a:prstGeom>
          <a:noFill/>
        </p:spPr>
        <p:txBody>
          <a:bodyPr wrap="square">
            <a:spAutoFit/>
          </a:bodyPr>
          <a:lstStyle/>
          <a:p>
            <a:r>
              <a:rPr lang="en-US" sz="1800" b="1" i="0" u="none" strike="noStrike" baseline="0" dirty="0">
                <a:solidFill>
                  <a:srgbClr val="000000"/>
                </a:solidFill>
                <a:latin typeface="Trebuchet MS" panose="020B0603020202020204" pitchFamily="34" charset="0"/>
              </a:rPr>
              <a:t>1. Header </a:t>
            </a:r>
            <a:r>
              <a:rPr lang="en-US" sz="1800" b="0" i="0" u="none" strike="noStrike" baseline="0" dirty="0">
                <a:solidFill>
                  <a:srgbClr val="000000"/>
                </a:solidFill>
                <a:latin typeface="Trebuchet MS" panose="020B0603020202020204" pitchFamily="34" charset="0"/>
              </a:rPr>
              <a:t>– Links to your profile and </a:t>
            </a:r>
            <a:r>
              <a:rPr lang="en-US" sz="1800" b="1" i="0" u="none" strike="noStrike" baseline="0" dirty="0">
                <a:solidFill>
                  <a:srgbClr val="000000"/>
                </a:solidFill>
                <a:latin typeface="Trebuchet MS" panose="020B0603020202020204" pitchFamily="34" charset="0"/>
              </a:rPr>
              <a:t>My Inbox</a:t>
            </a:r>
            <a:r>
              <a:rPr lang="en-US" sz="1800" b="0" i="0" u="none" strike="noStrike" baseline="0" dirty="0">
                <a:solidFill>
                  <a:srgbClr val="000000"/>
                </a:solidFill>
                <a:latin typeface="Trebuchet MS" panose="020B0603020202020204" pitchFamily="34" charset="0"/>
              </a:rPr>
              <a:t>, and lets you log off </a:t>
            </a:r>
          </a:p>
          <a:p>
            <a:endParaRPr lang="en-US" sz="1800" b="0"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2. Top navigation menu </a:t>
            </a:r>
            <a:r>
              <a:rPr lang="en-US" sz="1800" b="0" i="0" u="none" strike="noStrike" baseline="0" dirty="0">
                <a:solidFill>
                  <a:srgbClr val="000000"/>
                </a:solidFill>
                <a:latin typeface="Trebuchet MS" panose="020B0603020202020204" pitchFamily="34" charset="0"/>
              </a:rPr>
              <a:t>– Links to the different modules within </a:t>
            </a:r>
            <a:r>
              <a:rPr lang="en-US" sz="1800" b="1" i="0" u="none" strike="noStrike" baseline="0" dirty="0">
                <a:solidFill>
                  <a:srgbClr val="000000"/>
                </a:solidFill>
                <a:latin typeface="Trebuchet MS" panose="020B0603020202020204" pitchFamily="34" charset="0"/>
              </a:rPr>
              <a:t>Click Portal </a:t>
            </a:r>
          </a:p>
          <a:p>
            <a:endParaRPr lang="en-US" sz="1800" b="0"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3. Breadcrumb navigation menu </a:t>
            </a:r>
            <a:r>
              <a:rPr lang="en-US" sz="1800" b="0" i="0" u="none" strike="noStrike" baseline="0" dirty="0">
                <a:solidFill>
                  <a:srgbClr val="000000"/>
                </a:solidFill>
                <a:latin typeface="Trebuchet MS" panose="020B0603020202020204" pitchFamily="34" charset="0"/>
              </a:rPr>
              <a:t>– </a:t>
            </a:r>
            <a:r>
              <a:rPr lang="en-US" dirty="0">
                <a:solidFill>
                  <a:srgbClr val="000000"/>
                </a:solidFill>
                <a:latin typeface="Trebuchet MS" panose="020B0603020202020204" pitchFamily="34" charset="0"/>
              </a:rPr>
              <a:t>E</a:t>
            </a:r>
            <a:r>
              <a:rPr lang="en-US" sz="1800" b="0" i="0" u="none" strike="noStrike" baseline="0" dirty="0">
                <a:solidFill>
                  <a:srgbClr val="000000"/>
                </a:solidFill>
                <a:latin typeface="Trebuchet MS" panose="020B0603020202020204" pitchFamily="34" charset="0"/>
              </a:rPr>
              <a:t>nables you to move quickly to a previous location</a:t>
            </a:r>
          </a:p>
          <a:p>
            <a:endParaRPr lang="en-US"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4. Activities </a:t>
            </a:r>
            <a:r>
              <a:rPr lang="en-US" sz="1800" b="0" i="0" u="none" strike="noStrike" baseline="0" dirty="0">
                <a:solidFill>
                  <a:srgbClr val="000000"/>
                </a:solidFill>
                <a:latin typeface="Trebuchet MS" panose="020B0603020202020204" pitchFamily="34" charset="0"/>
              </a:rPr>
              <a:t>– Actions that can be taken based on a submission’s current </a:t>
            </a:r>
            <a:r>
              <a:rPr lang="en-US" sz="1800" b="1" i="0" u="none" strike="noStrike" baseline="0" dirty="0">
                <a:solidFill>
                  <a:srgbClr val="000000"/>
                </a:solidFill>
                <a:latin typeface="Trebuchet MS" panose="020B0603020202020204" pitchFamily="34" charset="0"/>
              </a:rPr>
              <a:t>State</a:t>
            </a:r>
          </a:p>
          <a:p>
            <a:endParaRPr lang="en-US" sz="1800" b="1"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5. Resource tabs </a:t>
            </a:r>
            <a:r>
              <a:rPr lang="en-US" sz="1800" b="0" i="0" u="none" strike="noStrike" baseline="0" dirty="0">
                <a:solidFill>
                  <a:srgbClr val="000000"/>
                </a:solidFill>
                <a:latin typeface="Trebuchet MS" panose="020B0603020202020204" pitchFamily="34" charset="0"/>
              </a:rPr>
              <a:t>– Collected information regarding the submission </a:t>
            </a:r>
          </a:p>
          <a:p>
            <a:endParaRPr lang="en-US" sz="1800" b="0"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6. History </a:t>
            </a:r>
            <a:r>
              <a:rPr lang="en-US" sz="1800" b="0" i="0" u="none" strike="noStrike" baseline="0" dirty="0">
                <a:solidFill>
                  <a:srgbClr val="000000"/>
                </a:solidFill>
                <a:latin typeface="Trebuchet MS" panose="020B0603020202020204" pitchFamily="34" charset="0"/>
              </a:rPr>
              <a:t>– Actions taken previously on this submission </a:t>
            </a:r>
          </a:p>
          <a:p>
            <a:endParaRPr lang="en-US" sz="1800" b="1"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7. Shortcuts </a:t>
            </a:r>
            <a:r>
              <a:rPr lang="en-US" sz="1800" b="0" i="0" u="none" strike="noStrike" baseline="0" dirty="0">
                <a:solidFill>
                  <a:srgbClr val="000000"/>
                </a:solidFill>
                <a:latin typeface="Trebuchet MS" panose="020B0603020202020204" pitchFamily="34" charset="0"/>
              </a:rPr>
              <a:t>– Quick links to other frequently used areas of the module </a:t>
            </a:r>
          </a:p>
        </p:txBody>
      </p:sp>
      <p:sp>
        <p:nvSpPr>
          <p:cNvPr id="13" name="Callout: Bent Line with Accent Bar 12">
            <a:extLst>
              <a:ext uri="{FF2B5EF4-FFF2-40B4-BE49-F238E27FC236}">
                <a16:creationId xmlns:a16="http://schemas.microsoft.com/office/drawing/2014/main" id="{B1459A3A-885E-316C-FF89-F9397BCDA537}"/>
              </a:ext>
            </a:extLst>
          </p:cNvPr>
          <p:cNvSpPr/>
          <p:nvPr/>
        </p:nvSpPr>
        <p:spPr>
          <a:xfrm>
            <a:off x="10980795" y="1215478"/>
            <a:ext cx="297951" cy="210247"/>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Callout: Bent Line with Accent Bar 13">
            <a:extLst>
              <a:ext uri="{FF2B5EF4-FFF2-40B4-BE49-F238E27FC236}">
                <a16:creationId xmlns:a16="http://schemas.microsoft.com/office/drawing/2014/main" id="{4C1DBE0A-A1FE-FCE7-0F5F-967356B987AF}"/>
              </a:ext>
            </a:extLst>
          </p:cNvPr>
          <p:cNvSpPr/>
          <p:nvPr/>
        </p:nvSpPr>
        <p:spPr>
          <a:xfrm>
            <a:off x="5935038" y="1320601"/>
            <a:ext cx="321924" cy="210247"/>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5" name="Arrow: Left 14">
            <a:extLst>
              <a:ext uri="{FF2B5EF4-FFF2-40B4-BE49-F238E27FC236}">
                <a16:creationId xmlns:a16="http://schemas.microsoft.com/office/drawing/2014/main" id="{6EE8EC61-6750-1149-355D-DAF8BF847D49}"/>
              </a:ext>
            </a:extLst>
          </p:cNvPr>
          <p:cNvSpPr/>
          <p:nvPr/>
        </p:nvSpPr>
        <p:spPr>
          <a:xfrm>
            <a:off x="9200508" y="1643865"/>
            <a:ext cx="359595" cy="32877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Arrow: Right 15">
            <a:extLst>
              <a:ext uri="{FF2B5EF4-FFF2-40B4-BE49-F238E27FC236}">
                <a16:creationId xmlns:a16="http://schemas.microsoft.com/office/drawing/2014/main" id="{067E21AD-5A7F-A817-B25F-B4A05605E7FB}"/>
              </a:ext>
            </a:extLst>
          </p:cNvPr>
          <p:cNvSpPr/>
          <p:nvPr/>
        </p:nvSpPr>
        <p:spPr>
          <a:xfrm>
            <a:off x="5065160" y="2537717"/>
            <a:ext cx="339108" cy="287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Arrow: Left 16">
            <a:extLst>
              <a:ext uri="{FF2B5EF4-FFF2-40B4-BE49-F238E27FC236}">
                <a16:creationId xmlns:a16="http://schemas.microsoft.com/office/drawing/2014/main" id="{118007FC-680A-1518-614D-4CF7C92B0308}"/>
              </a:ext>
            </a:extLst>
          </p:cNvPr>
          <p:cNvSpPr/>
          <p:nvPr/>
        </p:nvSpPr>
        <p:spPr>
          <a:xfrm>
            <a:off x="10939759" y="3821988"/>
            <a:ext cx="338987" cy="2979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Arrow: Left 17">
            <a:extLst>
              <a:ext uri="{FF2B5EF4-FFF2-40B4-BE49-F238E27FC236}">
                <a16:creationId xmlns:a16="http://schemas.microsoft.com/office/drawing/2014/main" id="{96171E18-C52E-9439-7C66-64B8868ABA4D}"/>
              </a:ext>
            </a:extLst>
          </p:cNvPr>
          <p:cNvSpPr/>
          <p:nvPr/>
        </p:nvSpPr>
        <p:spPr>
          <a:xfrm>
            <a:off x="10980795" y="4900773"/>
            <a:ext cx="338987" cy="2979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9" name="Arrow: Right 18">
            <a:extLst>
              <a:ext uri="{FF2B5EF4-FFF2-40B4-BE49-F238E27FC236}">
                <a16:creationId xmlns:a16="http://schemas.microsoft.com/office/drawing/2014/main" id="{0C74676F-C61D-D910-0FFB-8C50C84BE606}"/>
              </a:ext>
            </a:extLst>
          </p:cNvPr>
          <p:cNvSpPr/>
          <p:nvPr/>
        </p:nvSpPr>
        <p:spPr>
          <a:xfrm>
            <a:off x="4941932" y="5866544"/>
            <a:ext cx="339108" cy="287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Tree>
    <p:extLst>
      <p:ext uri="{BB962C8B-B14F-4D97-AF65-F5344CB8AC3E}">
        <p14:creationId xmlns:p14="http://schemas.microsoft.com/office/powerpoint/2010/main" val="182242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7A35DE-49FE-E9D4-176A-74022431DDBE}"/>
              </a:ext>
            </a:extLst>
          </p:cNvPr>
          <p:cNvSpPr/>
          <p:nvPr/>
        </p:nvSpPr>
        <p:spPr>
          <a:xfrm>
            <a:off x="1037064" y="5115983"/>
            <a:ext cx="10392936" cy="1477328"/>
          </a:xfrm>
          <a:prstGeom prst="rect">
            <a:avLst/>
          </a:prstGeom>
          <a:ln w="76200">
            <a:solidFill>
              <a:schemeClr val="tx1"/>
            </a:solidFill>
          </a:ln>
        </p:spPr>
        <p:txBody>
          <a:bodyPr wrap="square">
            <a:spAutoFit/>
          </a:bodyPr>
          <a:lstStyle/>
          <a:p>
            <a:pPr marL="0" indent="0">
              <a:buNone/>
            </a:pPr>
            <a:r>
              <a:rPr lang="en-US" sz="1800" dirty="0"/>
              <a:t>From the Research Team workspace, you will see:</a:t>
            </a:r>
          </a:p>
          <a:p>
            <a:pPr marL="514350" indent="-514350">
              <a:buClr>
                <a:schemeClr val="accent6"/>
              </a:buClr>
              <a:buFont typeface="+mj-lt"/>
              <a:buAutoNum type="arabicPeriod"/>
            </a:pPr>
            <a:r>
              <a:rPr lang="en-US" sz="1800" dirty="0"/>
              <a:t>All submissions to the IACUC module</a:t>
            </a:r>
          </a:p>
          <a:p>
            <a:pPr marL="514350" indent="-514350">
              <a:buClr>
                <a:schemeClr val="accent6"/>
              </a:buClr>
              <a:buFont typeface="+mj-lt"/>
              <a:buAutoNum type="arabicPeriod"/>
            </a:pPr>
            <a:r>
              <a:rPr lang="en-US" sz="1800" dirty="0"/>
              <a:t>State in the review process</a:t>
            </a:r>
          </a:p>
          <a:p>
            <a:pPr marL="514350" indent="-514350">
              <a:buClr>
                <a:schemeClr val="accent6"/>
              </a:buClr>
              <a:buFont typeface="+mj-lt"/>
              <a:buAutoNum type="arabicPeriod"/>
            </a:pPr>
            <a:r>
              <a:rPr lang="en-US" sz="1800" dirty="0"/>
              <a:t>Team PI</a:t>
            </a:r>
          </a:p>
          <a:p>
            <a:pPr marL="514350" indent="-514350">
              <a:buClr>
                <a:schemeClr val="accent6"/>
              </a:buClr>
              <a:buFont typeface="+mj-lt"/>
              <a:buAutoNum type="arabicPeriod"/>
            </a:pPr>
            <a:r>
              <a:rPr lang="en-US" sz="1800" dirty="0"/>
              <a:t>Actions that can be performed by the research team</a:t>
            </a:r>
          </a:p>
        </p:txBody>
      </p:sp>
      <p:sp>
        <p:nvSpPr>
          <p:cNvPr id="4" name="Title 2">
            <a:extLst>
              <a:ext uri="{FF2B5EF4-FFF2-40B4-BE49-F238E27FC236}">
                <a16:creationId xmlns:a16="http://schemas.microsoft.com/office/drawing/2014/main" id="{9CFC38AB-90F1-40FA-8C37-7FC279B4F2BC}"/>
              </a:ext>
            </a:extLst>
          </p:cNvPr>
          <p:cNvSpPr txBox="1">
            <a:spLocks/>
          </p:cNvSpPr>
          <p:nvPr/>
        </p:nvSpPr>
        <p:spPr>
          <a:xfrm>
            <a:off x="177863" y="1204211"/>
            <a:ext cx="3390528" cy="1873526"/>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Navigation </a:t>
            </a:r>
          </a:p>
          <a:p>
            <a:r>
              <a:rPr lang="en-US" dirty="0">
                <a:solidFill>
                  <a:srgbClr val="F26458"/>
                </a:solidFill>
              </a:rPr>
              <a:t>Research Team</a:t>
            </a:r>
          </a:p>
          <a:p>
            <a:r>
              <a:rPr lang="en-US" dirty="0">
                <a:solidFill>
                  <a:srgbClr val="F26458"/>
                </a:solidFill>
              </a:rPr>
              <a:t>Workspace</a:t>
            </a:r>
            <a:endParaRPr lang="en-US" dirty="0"/>
          </a:p>
        </p:txBody>
      </p:sp>
      <p:pic>
        <p:nvPicPr>
          <p:cNvPr id="9" name="Picture 8">
            <a:extLst>
              <a:ext uri="{FF2B5EF4-FFF2-40B4-BE49-F238E27FC236}">
                <a16:creationId xmlns:a16="http://schemas.microsoft.com/office/drawing/2014/main" id="{9448B474-9A35-A3DA-C639-26148B3DF072}"/>
              </a:ext>
            </a:extLst>
          </p:cNvPr>
          <p:cNvPicPr>
            <a:picLocks noChangeAspect="1"/>
          </p:cNvPicPr>
          <p:nvPr/>
        </p:nvPicPr>
        <p:blipFill>
          <a:blip r:embed="rId2"/>
          <a:stretch>
            <a:fillRect/>
          </a:stretch>
        </p:blipFill>
        <p:spPr>
          <a:xfrm>
            <a:off x="3486999" y="1048093"/>
            <a:ext cx="8439488" cy="3601965"/>
          </a:xfrm>
          <a:prstGeom prst="rect">
            <a:avLst/>
          </a:prstGeom>
          <a:ln>
            <a:solidFill>
              <a:schemeClr val="accent4"/>
            </a:solidFill>
          </a:ln>
        </p:spPr>
      </p:pic>
      <p:sp>
        <p:nvSpPr>
          <p:cNvPr id="10" name="Arrow: Down 9">
            <a:extLst>
              <a:ext uri="{FF2B5EF4-FFF2-40B4-BE49-F238E27FC236}">
                <a16:creationId xmlns:a16="http://schemas.microsoft.com/office/drawing/2014/main" id="{2E27B89C-B983-FE71-3607-200208A791A9}"/>
              </a:ext>
            </a:extLst>
          </p:cNvPr>
          <p:cNvSpPr/>
          <p:nvPr/>
        </p:nvSpPr>
        <p:spPr>
          <a:xfrm>
            <a:off x="5330283" y="2364059"/>
            <a:ext cx="423746" cy="379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Arrow: Down 10">
            <a:extLst>
              <a:ext uri="{FF2B5EF4-FFF2-40B4-BE49-F238E27FC236}">
                <a16:creationId xmlns:a16="http://schemas.microsoft.com/office/drawing/2014/main" id="{AC7EA6E8-01E0-BFC2-7BC6-F907F458C092}"/>
              </a:ext>
            </a:extLst>
          </p:cNvPr>
          <p:cNvSpPr/>
          <p:nvPr/>
        </p:nvSpPr>
        <p:spPr>
          <a:xfrm>
            <a:off x="9656956" y="2865863"/>
            <a:ext cx="323385" cy="379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Arrow: Left 11">
            <a:extLst>
              <a:ext uri="{FF2B5EF4-FFF2-40B4-BE49-F238E27FC236}">
                <a16:creationId xmlns:a16="http://schemas.microsoft.com/office/drawing/2014/main" id="{11F5A484-B835-1478-7185-CE00EC0258E9}"/>
              </a:ext>
            </a:extLst>
          </p:cNvPr>
          <p:cNvSpPr/>
          <p:nvPr/>
        </p:nvSpPr>
        <p:spPr>
          <a:xfrm>
            <a:off x="8173844" y="1973766"/>
            <a:ext cx="449767" cy="3902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3" name="Arrow: Right 12">
            <a:extLst>
              <a:ext uri="{FF2B5EF4-FFF2-40B4-BE49-F238E27FC236}">
                <a16:creationId xmlns:a16="http://schemas.microsoft.com/office/drawing/2014/main" id="{5DA46948-037E-E6B9-3806-764C1D891854}"/>
              </a:ext>
            </a:extLst>
          </p:cNvPr>
          <p:cNvSpPr/>
          <p:nvPr/>
        </p:nvSpPr>
        <p:spPr>
          <a:xfrm>
            <a:off x="3066585" y="2475571"/>
            <a:ext cx="420414" cy="390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Tree>
    <p:extLst>
      <p:ext uri="{BB962C8B-B14F-4D97-AF65-F5344CB8AC3E}">
        <p14:creationId xmlns:p14="http://schemas.microsoft.com/office/powerpoint/2010/main" val="4161159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1886D091-8152-3003-8598-12165D4DBB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46015" y="1388139"/>
            <a:ext cx="3467100" cy="2311400"/>
          </a:xfrm>
          <a:prstGeom prst="rect">
            <a:avLst/>
          </a:prstGeom>
        </p:spPr>
      </p:pic>
      <p:sp>
        <p:nvSpPr>
          <p:cNvPr id="10" name="Subtitle 2">
            <a:extLst>
              <a:ext uri="{FF2B5EF4-FFF2-40B4-BE49-F238E27FC236}">
                <a16:creationId xmlns:a16="http://schemas.microsoft.com/office/drawing/2014/main" id="{71FAD4A3-182B-6AA4-0279-C018DFD7A2F6}"/>
              </a:ext>
            </a:extLst>
          </p:cNvPr>
          <p:cNvSpPr txBox="1">
            <a:spLocks/>
          </p:cNvSpPr>
          <p:nvPr/>
        </p:nvSpPr>
        <p:spPr>
          <a:xfrm>
            <a:off x="342487" y="3905023"/>
            <a:ext cx="6638544" cy="2212976"/>
          </a:xfrm>
          <a:prstGeom prst="rect">
            <a:avLst/>
          </a:prstGeom>
          <a:solidFill>
            <a:schemeClr val="tx2">
              <a:lumMod val="75000"/>
            </a:schemeClr>
          </a:solidFill>
          <a:ln>
            <a:solidFill>
              <a:srgbClr val="002060"/>
            </a:solidFill>
          </a:ln>
        </p:spPr>
        <p:txBody>
          <a:bodyPr vert="horz" lIns="91440" tIns="45720" rIns="91440" bIns="45720" rtlCol="0">
            <a:noAutofit/>
          </a:bodyPr>
          <a:lstStyle>
            <a:lvl1pPr marL="0" indent="0" algn="l" defTabSz="914400" rtl="0" eaLnBrk="1" latinLnBrk="0" hangingPunct="1">
              <a:lnSpc>
                <a:spcPts val="2600"/>
              </a:lnSpc>
              <a:spcBef>
                <a:spcPts val="1000"/>
              </a:spcBef>
              <a:buClr>
                <a:srgbClr val="005BBB"/>
              </a:buClr>
              <a:buFont typeface="Arial" panose="020B0604020202020204" pitchFamily="34" charset="0"/>
              <a:buNone/>
              <a:defRPr sz="1800" b="0" i="0" kern="1200" spc="-50" baseline="0">
                <a:solidFill>
                  <a:schemeClr val="tx1"/>
                </a:solidFill>
                <a:latin typeface="Arial" charset="0"/>
                <a:ea typeface="Arial" charset="0"/>
                <a:cs typeface="Arial" charset="0"/>
              </a:defRPr>
            </a:lvl1pPr>
            <a:lvl2pPr marL="457189" indent="0" algn="l" defTabSz="914400" rtl="0" eaLnBrk="1" latinLnBrk="0" hangingPunct="1">
              <a:lnSpc>
                <a:spcPct val="90000"/>
              </a:lnSpc>
              <a:spcBef>
                <a:spcPts val="500"/>
              </a:spcBef>
              <a:buClr>
                <a:srgbClr val="005BBB"/>
              </a:buClr>
              <a:buFont typeface="Arial" panose="020B0604020202020204" pitchFamily="34" charset="0"/>
              <a:buNone/>
              <a:defRPr sz="2000" kern="1200" baseline="0">
                <a:solidFill>
                  <a:schemeClr val="tx1">
                    <a:tint val="75000"/>
                  </a:schemeClr>
                </a:solidFill>
                <a:latin typeface="Arial" charset="0"/>
                <a:ea typeface="Arial" charset="0"/>
                <a:cs typeface="Arial" charset="0"/>
              </a:defRPr>
            </a:lvl2pPr>
            <a:lvl3pPr marL="914377" indent="0" algn="l" defTabSz="914400" rtl="0" eaLnBrk="1" latinLnBrk="0" hangingPunct="1">
              <a:lnSpc>
                <a:spcPct val="90000"/>
              </a:lnSpc>
              <a:spcBef>
                <a:spcPts val="500"/>
              </a:spcBef>
              <a:buClr>
                <a:srgbClr val="005BBB"/>
              </a:buClr>
              <a:buFont typeface="LucidaGrande" charset="0"/>
              <a:buNone/>
              <a:defRPr sz="1800" kern="1200" baseline="0">
                <a:solidFill>
                  <a:schemeClr val="tx1">
                    <a:tint val="75000"/>
                  </a:schemeClr>
                </a:solidFill>
                <a:latin typeface="Arial" charset="0"/>
                <a:ea typeface="Arial" charset="0"/>
                <a:cs typeface="Arial" charset="0"/>
              </a:defRPr>
            </a:lvl3pPr>
            <a:lvl4pPr marL="1371566"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754" indent="0" algn="l" defTabSz="914400" rtl="0" eaLnBrk="1" latinLnBrk="0" hangingPunct="1">
              <a:lnSpc>
                <a:spcPct val="90000"/>
              </a:lnSpc>
              <a:spcBef>
                <a:spcPts val="500"/>
              </a:spcBef>
              <a:buClr>
                <a:srgbClr val="005BBB"/>
              </a:buClr>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5943"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US" b="1" dirty="0">
              <a:solidFill>
                <a:schemeClr val="bg1"/>
              </a:solidFill>
              <a:latin typeface="Baskerville Old Face" panose="02020602080505020303" pitchFamily="18" charset="0"/>
            </a:endParaRPr>
          </a:p>
          <a:p>
            <a:r>
              <a:rPr lang="en-US" sz="2400" b="1" dirty="0">
                <a:solidFill>
                  <a:schemeClr val="bg1"/>
                </a:solidFill>
                <a:latin typeface="Trebuchet MS" panose="020B0603020202020204" pitchFamily="34" charset="0"/>
              </a:rPr>
              <a:t>Tracie Groves</a:t>
            </a:r>
          </a:p>
          <a:p>
            <a:r>
              <a:rPr lang="en-US" sz="2400" b="1" dirty="0">
                <a:solidFill>
                  <a:schemeClr val="bg1"/>
                </a:solidFill>
                <a:latin typeface="Trebuchet MS" panose="020B0603020202020204" pitchFamily="34" charset="0"/>
              </a:rPr>
              <a:t>Training Programs Coordinator, RIS</a:t>
            </a:r>
          </a:p>
          <a:p>
            <a:r>
              <a:rPr lang="en-US" sz="2400" b="1" dirty="0">
                <a:solidFill>
                  <a:schemeClr val="bg1"/>
                </a:solidFill>
                <a:latin typeface="Trebuchet MS" panose="020B0603020202020204" pitchFamily="34" charset="0"/>
                <a:hlinkClick r:id="rId4">
                  <a:extLst>
                    <a:ext uri="{A12FA001-AC4F-418D-AE19-62706E023703}">
                      <ahyp:hlinkClr xmlns:ahyp="http://schemas.microsoft.com/office/drawing/2018/hyperlinkcolor" val="tx"/>
                    </a:ext>
                  </a:extLst>
                </a:hlinkClick>
              </a:rPr>
              <a:t>traciegr@buffalo.edu</a:t>
            </a:r>
            <a:endParaRPr lang="en-US" sz="2400" b="1" dirty="0">
              <a:solidFill>
                <a:schemeClr val="bg1"/>
              </a:solidFill>
              <a:latin typeface="Trebuchet MS" panose="020B0603020202020204" pitchFamily="34" charset="0"/>
            </a:endParaRPr>
          </a:p>
          <a:p>
            <a:r>
              <a:rPr lang="en-US" sz="2400" b="1" dirty="0">
                <a:solidFill>
                  <a:schemeClr val="bg1"/>
                </a:solidFill>
                <a:latin typeface="Trebuchet MS" panose="020B0603020202020204" pitchFamily="34" charset="0"/>
              </a:rPr>
              <a:t>829-6650</a:t>
            </a:r>
          </a:p>
        </p:txBody>
      </p:sp>
      <p:pic>
        <p:nvPicPr>
          <p:cNvPr id="15" name="Picture 14" descr="Text&#10;&#10;Description automatically generated with medium confidence">
            <a:extLst>
              <a:ext uri="{FF2B5EF4-FFF2-40B4-BE49-F238E27FC236}">
                <a16:creationId xmlns:a16="http://schemas.microsoft.com/office/drawing/2014/main" id="{61183E8F-6C54-367A-B1A7-5F426EB41C5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23370" y="5247299"/>
            <a:ext cx="2148134" cy="767958"/>
          </a:xfrm>
          <a:prstGeom prst="rect">
            <a:avLst/>
          </a:prstGeom>
        </p:spPr>
      </p:pic>
      <p:sp>
        <p:nvSpPr>
          <p:cNvPr id="3" name="TextBox 2">
            <a:extLst>
              <a:ext uri="{FF2B5EF4-FFF2-40B4-BE49-F238E27FC236}">
                <a16:creationId xmlns:a16="http://schemas.microsoft.com/office/drawing/2014/main" id="{734DA9FF-6606-C59C-1C5E-E2A223E67146}"/>
              </a:ext>
            </a:extLst>
          </p:cNvPr>
          <p:cNvSpPr txBox="1"/>
          <p:nvPr/>
        </p:nvSpPr>
        <p:spPr>
          <a:xfrm>
            <a:off x="6565187" y="1686890"/>
            <a:ext cx="4428163" cy="1323439"/>
          </a:xfrm>
          <a:prstGeom prst="rect">
            <a:avLst/>
          </a:prstGeom>
          <a:noFill/>
          <a:ln w="76200">
            <a:solidFill>
              <a:srgbClr val="002060"/>
            </a:solidFill>
          </a:ln>
        </p:spPr>
        <p:txBody>
          <a:bodyPr wrap="square" rtlCol="0">
            <a:spAutoFit/>
          </a:bodyPr>
          <a:lstStyle/>
          <a:p>
            <a:pPr algn="ctr"/>
            <a:r>
              <a:rPr lang="en-US" sz="3200" dirty="0">
                <a:solidFill>
                  <a:schemeClr val="accent2"/>
                </a:solidFill>
                <a:latin typeface="Trebuchet MS" panose="020B0603020202020204" pitchFamily="34" charset="0"/>
              </a:rPr>
              <a:t>Meghan Laski</a:t>
            </a:r>
            <a:br>
              <a:rPr lang="en-US" sz="3200" dirty="0"/>
            </a:br>
            <a:r>
              <a:rPr lang="en-US" sz="2400" dirty="0">
                <a:latin typeface="Trebuchet MS" panose="020B0603020202020204" pitchFamily="34" charset="0"/>
              </a:rPr>
              <a:t>IACUC Coordinator</a:t>
            </a:r>
            <a:br>
              <a:rPr lang="en-US" sz="2400" dirty="0">
                <a:latin typeface="Trebuchet MS" panose="020B0603020202020204" pitchFamily="34" charset="0"/>
              </a:rPr>
            </a:br>
            <a:r>
              <a:rPr lang="en-US" sz="2400" dirty="0">
                <a:latin typeface="Trebuchet MS" panose="020B0603020202020204" pitchFamily="34" charset="0"/>
                <a:hlinkClick r:id="rId7"/>
              </a:rPr>
              <a:t>meghanla@buffalo.edu</a:t>
            </a:r>
            <a:endParaRPr lang="en-US" sz="2400" dirty="0"/>
          </a:p>
        </p:txBody>
      </p:sp>
    </p:spTree>
    <p:extLst>
      <p:ext uri="{BB962C8B-B14F-4D97-AF65-F5344CB8AC3E}">
        <p14:creationId xmlns:p14="http://schemas.microsoft.com/office/powerpoint/2010/main" val="59652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9180" y="947556"/>
            <a:ext cx="8595360" cy="512065"/>
          </a:xfrm>
        </p:spPr>
        <p:txBody>
          <a:bodyPr/>
          <a:lstStyle/>
          <a:p>
            <a:r>
              <a:rPr lang="en-US" dirty="0"/>
              <a:t>Research Team Actions</a:t>
            </a:r>
          </a:p>
        </p:txBody>
      </p:sp>
      <p:sp>
        <p:nvSpPr>
          <p:cNvPr id="2" name="Text Placeholder 1"/>
          <p:cNvSpPr>
            <a:spLocks noGrp="1"/>
          </p:cNvSpPr>
          <p:nvPr>
            <p:ph type="subTitle" idx="1"/>
          </p:nvPr>
        </p:nvSpPr>
        <p:spPr>
          <a:xfrm>
            <a:off x="609600" y="1435459"/>
            <a:ext cx="8584940" cy="455342"/>
          </a:xfrm>
        </p:spPr>
        <p:txBody>
          <a:bodyPr/>
          <a:lstStyle/>
          <a:p>
            <a:r>
              <a:rPr lang="en-US" dirty="0"/>
              <a:t>Navigation</a:t>
            </a:r>
          </a:p>
        </p:txBody>
      </p:sp>
      <p:pic>
        <p:nvPicPr>
          <p:cNvPr id="12" name="Picture 11"/>
          <p:cNvPicPr>
            <a:picLocks noChangeAspect="1"/>
          </p:cNvPicPr>
          <p:nvPr/>
        </p:nvPicPr>
        <p:blipFill>
          <a:blip r:embed="rId3"/>
          <a:stretch>
            <a:fillRect/>
          </a:stretch>
        </p:blipFill>
        <p:spPr>
          <a:xfrm>
            <a:off x="1828801" y="1981201"/>
            <a:ext cx="8730229" cy="3054361"/>
          </a:xfrm>
          <a:prstGeom prst="rect">
            <a:avLst/>
          </a:prstGeom>
        </p:spPr>
      </p:pic>
      <p:pic>
        <p:nvPicPr>
          <p:cNvPr id="14" name="Picture 13"/>
          <p:cNvPicPr>
            <a:picLocks noChangeAspect="1"/>
          </p:cNvPicPr>
          <p:nvPr/>
        </p:nvPicPr>
        <p:blipFill>
          <a:blip r:embed="rId4"/>
          <a:stretch>
            <a:fillRect/>
          </a:stretch>
        </p:blipFill>
        <p:spPr>
          <a:xfrm>
            <a:off x="3048001" y="2450220"/>
            <a:ext cx="1704975" cy="257175"/>
          </a:xfrm>
          <a:prstGeom prst="rect">
            <a:avLst/>
          </a:prstGeom>
        </p:spPr>
      </p:pic>
    </p:spTree>
    <p:extLst>
      <p:ext uri="{BB962C8B-B14F-4D97-AF65-F5344CB8AC3E}">
        <p14:creationId xmlns:p14="http://schemas.microsoft.com/office/powerpoint/2010/main" val="171465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9180" y="965686"/>
            <a:ext cx="8595360" cy="512065"/>
          </a:xfrm>
        </p:spPr>
        <p:txBody>
          <a:bodyPr/>
          <a:lstStyle/>
          <a:p>
            <a:r>
              <a:rPr lang="en-US" dirty="0"/>
              <a:t>Research Team Actions</a:t>
            </a:r>
          </a:p>
        </p:txBody>
      </p:sp>
      <p:sp>
        <p:nvSpPr>
          <p:cNvPr id="2" name="Text Placeholder 1"/>
          <p:cNvSpPr>
            <a:spLocks noGrp="1"/>
          </p:cNvSpPr>
          <p:nvPr>
            <p:ph type="subTitle" idx="1"/>
          </p:nvPr>
        </p:nvSpPr>
        <p:spPr>
          <a:xfrm>
            <a:off x="599179" y="1560909"/>
            <a:ext cx="8584940" cy="455342"/>
          </a:xfrm>
        </p:spPr>
        <p:txBody>
          <a:bodyPr/>
          <a:lstStyle/>
          <a:p>
            <a:r>
              <a:rPr lang="en-US" dirty="0"/>
              <a:t>Navigation</a:t>
            </a:r>
          </a:p>
        </p:txBody>
      </p:sp>
      <p:pic>
        <p:nvPicPr>
          <p:cNvPr id="25"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62" y="2099409"/>
            <a:ext cx="8310057" cy="37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88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BB74C3-31FD-6A4E-F864-B0FB670EE620}"/>
              </a:ext>
            </a:extLst>
          </p:cNvPr>
          <p:cNvSpPr/>
          <p:nvPr/>
        </p:nvSpPr>
        <p:spPr>
          <a:xfrm>
            <a:off x="180168" y="3842374"/>
            <a:ext cx="5085009" cy="2554545"/>
          </a:xfrm>
          <a:prstGeom prst="rect">
            <a:avLst/>
          </a:prstGeom>
          <a:ln w="76200">
            <a:solidFill>
              <a:srgbClr val="00B0F0"/>
            </a:solidFill>
          </a:ln>
        </p:spPr>
        <p:txBody>
          <a:bodyPr wrap="square">
            <a:spAutoFit/>
          </a:bodyPr>
          <a:lstStyle/>
          <a:p>
            <a:r>
              <a:rPr lang="en-US" sz="2000" dirty="0">
                <a:solidFill>
                  <a:schemeClr val="tx2"/>
                </a:solidFill>
              </a:rPr>
              <a:t>On the proposal pages, you </a:t>
            </a:r>
            <a:br>
              <a:rPr lang="en-US" sz="2000" dirty="0">
                <a:solidFill>
                  <a:schemeClr val="tx2"/>
                </a:solidFill>
              </a:rPr>
            </a:br>
            <a:r>
              <a:rPr lang="en-US" sz="2000" dirty="0">
                <a:solidFill>
                  <a:schemeClr val="tx2"/>
                </a:solidFill>
              </a:rPr>
              <a:t>will see:</a:t>
            </a:r>
          </a:p>
          <a:p>
            <a:pPr marL="514350" indent="-514350">
              <a:buFont typeface="+mj-lt"/>
              <a:buAutoNum type="arabicPeriod"/>
            </a:pPr>
            <a:r>
              <a:rPr lang="en-US" sz="2000" dirty="0">
                <a:solidFill>
                  <a:schemeClr val="tx2"/>
                </a:solidFill>
              </a:rPr>
              <a:t>Required fields (red asterisk)</a:t>
            </a:r>
          </a:p>
          <a:p>
            <a:pPr marL="514350" indent="-514350">
              <a:buFont typeface="+mj-lt"/>
              <a:buAutoNum type="arabicPeriod"/>
            </a:pPr>
            <a:r>
              <a:rPr lang="en-US" sz="2000" dirty="0">
                <a:solidFill>
                  <a:schemeClr val="tx2"/>
                </a:solidFill>
              </a:rPr>
              <a:t>Field help </a:t>
            </a:r>
          </a:p>
          <a:p>
            <a:pPr marL="514350" indent="-514350">
              <a:buFont typeface="+mj-lt"/>
              <a:buAutoNum type="arabicPeriod"/>
            </a:pPr>
            <a:r>
              <a:rPr lang="en-US" sz="2000" dirty="0">
                <a:solidFill>
                  <a:schemeClr val="tx2"/>
                </a:solidFill>
              </a:rPr>
              <a:t>Navigation bar (save or exit workspace</a:t>
            </a:r>
          </a:p>
          <a:p>
            <a:pPr marL="514350" indent="-514350">
              <a:buFont typeface="+mj-lt"/>
              <a:buAutoNum type="arabicPeriod"/>
            </a:pPr>
            <a:r>
              <a:rPr lang="en-US" sz="2000" dirty="0">
                <a:solidFill>
                  <a:schemeClr val="tx2"/>
                </a:solidFill>
              </a:rPr>
              <a:t>Jump to other pages in protocol</a:t>
            </a:r>
          </a:p>
          <a:p>
            <a:pPr marL="514350" indent="-514350">
              <a:buFont typeface="+mj-lt"/>
              <a:buAutoNum type="arabicPeriod"/>
            </a:pPr>
            <a:r>
              <a:rPr lang="en-US" sz="2000" dirty="0">
                <a:solidFill>
                  <a:schemeClr val="tx2"/>
                </a:solidFill>
              </a:rPr>
              <a:t>Ensure all required fields are completed</a:t>
            </a:r>
          </a:p>
        </p:txBody>
      </p:sp>
      <p:sp>
        <p:nvSpPr>
          <p:cNvPr id="4" name="Title 2">
            <a:extLst>
              <a:ext uri="{FF2B5EF4-FFF2-40B4-BE49-F238E27FC236}">
                <a16:creationId xmlns:a16="http://schemas.microsoft.com/office/drawing/2014/main" id="{0218C2CA-5912-A7FE-6F7D-D49485DC6A68}"/>
              </a:ext>
            </a:extLst>
          </p:cNvPr>
          <p:cNvSpPr txBox="1">
            <a:spLocks/>
          </p:cNvSpPr>
          <p:nvPr/>
        </p:nvSpPr>
        <p:spPr>
          <a:xfrm>
            <a:off x="129524" y="1012947"/>
            <a:ext cx="3102994" cy="1040329"/>
          </a:xfrm>
          <a:prstGeom prst="rect">
            <a:avLst/>
          </a:prstGeom>
        </p:spPr>
        <p:txBody>
          <a:bodyPr/>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a:t>IACUC</a:t>
            </a:r>
            <a:br>
              <a:rPr lang="en-US" dirty="0"/>
            </a:br>
            <a:r>
              <a:rPr lang="en-US" dirty="0" err="1">
                <a:solidFill>
                  <a:srgbClr val="F26458"/>
                </a:solidFill>
              </a:rPr>
              <a:t>Smartform</a:t>
            </a:r>
            <a:endParaRPr lang="en-US" dirty="0"/>
          </a:p>
        </p:txBody>
      </p:sp>
      <p:pic>
        <p:nvPicPr>
          <p:cNvPr id="8" name="Picture 7">
            <a:extLst>
              <a:ext uri="{FF2B5EF4-FFF2-40B4-BE49-F238E27FC236}">
                <a16:creationId xmlns:a16="http://schemas.microsoft.com/office/drawing/2014/main" id="{876BDEDC-07EA-DBAA-7601-D17525FC3349}"/>
              </a:ext>
            </a:extLst>
          </p:cNvPr>
          <p:cNvPicPr>
            <a:picLocks noChangeAspect="1"/>
          </p:cNvPicPr>
          <p:nvPr/>
        </p:nvPicPr>
        <p:blipFill>
          <a:blip r:embed="rId2"/>
          <a:stretch>
            <a:fillRect/>
          </a:stretch>
        </p:blipFill>
        <p:spPr>
          <a:xfrm>
            <a:off x="5452884" y="1228609"/>
            <a:ext cx="6441193" cy="5476087"/>
          </a:xfrm>
          <a:prstGeom prst="rect">
            <a:avLst/>
          </a:prstGeom>
        </p:spPr>
      </p:pic>
      <p:sp>
        <p:nvSpPr>
          <p:cNvPr id="9" name="Arrow: Right 8">
            <a:extLst>
              <a:ext uri="{FF2B5EF4-FFF2-40B4-BE49-F238E27FC236}">
                <a16:creationId xmlns:a16="http://schemas.microsoft.com/office/drawing/2014/main" id="{794EF354-0FAC-959B-178C-4411B657E028}"/>
              </a:ext>
            </a:extLst>
          </p:cNvPr>
          <p:cNvSpPr/>
          <p:nvPr/>
        </p:nvSpPr>
        <p:spPr>
          <a:xfrm>
            <a:off x="5229798" y="1789771"/>
            <a:ext cx="446172" cy="367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Arrow: Left 9">
            <a:extLst>
              <a:ext uri="{FF2B5EF4-FFF2-40B4-BE49-F238E27FC236}">
                <a16:creationId xmlns:a16="http://schemas.microsoft.com/office/drawing/2014/main" id="{A09568EE-6DA9-54CB-BB35-381ACF2DF18F}"/>
              </a:ext>
            </a:extLst>
          </p:cNvPr>
          <p:cNvSpPr/>
          <p:nvPr/>
        </p:nvSpPr>
        <p:spPr>
          <a:xfrm>
            <a:off x="7485543" y="3643267"/>
            <a:ext cx="446172" cy="32338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 name="Arrow: Up 10">
            <a:extLst>
              <a:ext uri="{FF2B5EF4-FFF2-40B4-BE49-F238E27FC236}">
                <a16:creationId xmlns:a16="http://schemas.microsoft.com/office/drawing/2014/main" id="{33BF3ACB-BEC5-ABE0-A2CE-09D95E8411C7}"/>
              </a:ext>
            </a:extLst>
          </p:cNvPr>
          <p:cNvSpPr/>
          <p:nvPr/>
        </p:nvSpPr>
        <p:spPr>
          <a:xfrm>
            <a:off x="9350697" y="1537747"/>
            <a:ext cx="356839" cy="443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 name="TextBox 1">
            <a:extLst>
              <a:ext uri="{FF2B5EF4-FFF2-40B4-BE49-F238E27FC236}">
                <a16:creationId xmlns:a16="http://schemas.microsoft.com/office/drawing/2014/main" id="{D97EFD00-ACAB-45E0-006F-AB2889DB9476}"/>
              </a:ext>
            </a:extLst>
          </p:cNvPr>
          <p:cNvSpPr txBox="1"/>
          <p:nvPr/>
        </p:nvSpPr>
        <p:spPr>
          <a:xfrm>
            <a:off x="129524" y="2086635"/>
            <a:ext cx="4771249" cy="1569660"/>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To open a protocol from its </a:t>
            </a:r>
            <a:r>
              <a:rPr lang="en-US" sz="1800" b="1" i="0" u="none" strike="noStrike" baseline="0" dirty="0">
                <a:solidFill>
                  <a:srgbClr val="000000"/>
                </a:solidFill>
                <a:latin typeface="Trebuchet MS" panose="020B0603020202020204" pitchFamily="34" charset="0"/>
              </a:rPr>
              <a:t>Study Workspace</a:t>
            </a:r>
            <a:r>
              <a:rPr lang="en-US" sz="1800" b="0" i="0" u="none" strike="noStrike" baseline="0" dirty="0">
                <a:solidFill>
                  <a:srgbClr val="000000"/>
                </a:solidFill>
                <a:latin typeface="Trebuchet MS" panose="020B0603020202020204" pitchFamily="34" charset="0"/>
              </a:rPr>
              <a:t>, click on the </a:t>
            </a:r>
            <a:r>
              <a:rPr lang="en-US" sz="1800" b="1" i="0" u="none" strike="noStrike" baseline="0" dirty="0">
                <a:solidFill>
                  <a:srgbClr val="000000"/>
                </a:solidFill>
                <a:latin typeface="Trebuchet MS" panose="020B0603020202020204" pitchFamily="34" charset="0"/>
              </a:rPr>
              <a:t>Edit Protocol </a:t>
            </a:r>
            <a:r>
              <a:rPr lang="en-US" sz="1800" b="0" i="0" u="none" strike="noStrike" baseline="0" dirty="0">
                <a:solidFill>
                  <a:srgbClr val="000000"/>
                </a:solidFill>
                <a:latin typeface="Trebuchet MS" panose="020B0603020202020204" pitchFamily="34" charset="0"/>
              </a:rPr>
              <a:t>button. </a:t>
            </a:r>
            <a:endParaRPr lang="en-US" dirty="0">
              <a:solidFill>
                <a:srgbClr val="000000"/>
              </a:solidFill>
              <a:latin typeface="Trebuchet MS" panose="020B0603020202020204" pitchFamily="34" charset="0"/>
            </a:endParaRPr>
          </a:p>
          <a:p>
            <a:r>
              <a:rPr lang="en-US" sz="1400" b="1" i="0" u="none" strike="noStrike" baseline="0" dirty="0">
                <a:solidFill>
                  <a:srgbClr val="000000"/>
                </a:solidFill>
                <a:latin typeface="Trebuchet MS" panose="020B0603020202020204" pitchFamily="34" charset="0"/>
              </a:rPr>
              <a:t>N</a:t>
            </a:r>
            <a:r>
              <a:rPr lang="en-US" sz="1100" b="1" i="0" u="none" strike="noStrike" baseline="0" dirty="0">
                <a:solidFill>
                  <a:srgbClr val="000000"/>
                </a:solidFill>
                <a:latin typeface="Trebuchet MS" panose="020B0603020202020204" pitchFamily="34" charset="0"/>
              </a:rPr>
              <a:t>OTE</a:t>
            </a:r>
            <a:r>
              <a:rPr lang="en-US" sz="1400" b="1" i="0" u="none" strike="noStrike" baseline="0" dirty="0">
                <a:solidFill>
                  <a:srgbClr val="000000"/>
                </a:solidFill>
                <a:latin typeface="Trebuchet MS" panose="020B0603020202020204" pitchFamily="34" charset="0"/>
              </a:rPr>
              <a:t>: </a:t>
            </a:r>
            <a:r>
              <a:rPr lang="en-US" sz="1400" b="0" i="0" u="none" strike="noStrike" baseline="0" dirty="0">
                <a:solidFill>
                  <a:srgbClr val="000000"/>
                </a:solidFill>
                <a:latin typeface="Trebuchet MS" panose="020B0603020202020204" pitchFamily="34" charset="0"/>
              </a:rPr>
              <a:t>This button may also be labeled </a:t>
            </a:r>
            <a:r>
              <a:rPr lang="en-US" sz="1400" b="1" i="0" u="none" strike="noStrike" baseline="0" dirty="0">
                <a:solidFill>
                  <a:srgbClr val="000000"/>
                </a:solidFill>
                <a:latin typeface="Trebuchet MS" panose="020B0603020202020204" pitchFamily="34" charset="0"/>
              </a:rPr>
              <a:t>View Protocol</a:t>
            </a:r>
            <a:r>
              <a:rPr lang="en-US" sz="1400" b="0" i="0" u="none" strike="noStrike" baseline="0" dirty="0">
                <a:solidFill>
                  <a:srgbClr val="000000"/>
                </a:solidFill>
                <a:latin typeface="Trebuchet MS" panose="020B0603020202020204" pitchFamily="34" charset="0"/>
              </a:rPr>
              <a:t>, dependent upon the </a:t>
            </a:r>
            <a:r>
              <a:rPr lang="en-US" sz="1400" b="1" i="0" u="none" strike="noStrike" baseline="0" dirty="0">
                <a:solidFill>
                  <a:srgbClr val="000000"/>
                </a:solidFill>
                <a:latin typeface="Trebuchet MS" panose="020B0603020202020204" pitchFamily="34" charset="0"/>
              </a:rPr>
              <a:t>State </a:t>
            </a:r>
            <a:r>
              <a:rPr lang="en-US" sz="1400" b="0" i="0" u="none" strike="noStrike" baseline="0" dirty="0">
                <a:solidFill>
                  <a:srgbClr val="000000"/>
                </a:solidFill>
                <a:latin typeface="Trebuchet MS" panose="020B0603020202020204" pitchFamily="34" charset="0"/>
              </a:rPr>
              <a:t>of the submission you are opening. </a:t>
            </a:r>
          </a:p>
        </p:txBody>
      </p:sp>
      <p:sp>
        <p:nvSpPr>
          <p:cNvPr id="7" name="Arrow: Down 6">
            <a:extLst>
              <a:ext uri="{FF2B5EF4-FFF2-40B4-BE49-F238E27FC236}">
                <a16:creationId xmlns:a16="http://schemas.microsoft.com/office/drawing/2014/main" id="{E45E7BFF-363D-F9C6-E04C-B576DD5C70B5}"/>
              </a:ext>
            </a:extLst>
          </p:cNvPr>
          <p:cNvSpPr/>
          <p:nvPr/>
        </p:nvSpPr>
        <p:spPr>
          <a:xfrm>
            <a:off x="10561834" y="6051479"/>
            <a:ext cx="328773"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Arrow: Down 11">
            <a:extLst>
              <a:ext uri="{FF2B5EF4-FFF2-40B4-BE49-F238E27FC236}">
                <a16:creationId xmlns:a16="http://schemas.microsoft.com/office/drawing/2014/main" id="{3D43657A-51B7-CAEF-8F96-0AFF780671C2}"/>
              </a:ext>
            </a:extLst>
          </p:cNvPr>
          <p:cNvSpPr/>
          <p:nvPr/>
        </p:nvSpPr>
        <p:spPr>
          <a:xfrm>
            <a:off x="9792619" y="6106794"/>
            <a:ext cx="328773" cy="345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297402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644477-EA6D-8395-4C84-E10F527CD781}"/>
              </a:ext>
            </a:extLst>
          </p:cNvPr>
          <p:cNvSpPr txBox="1"/>
          <p:nvPr/>
        </p:nvSpPr>
        <p:spPr>
          <a:xfrm>
            <a:off x="624077" y="1235792"/>
            <a:ext cx="6097554" cy="2677656"/>
          </a:xfrm>
          <a:prstGeom prst="rect">
            <a:avLst/>
          </a:prstGeom>
          <a:noFill/>
        </p:spPr>
        <p:txBody>
          <a:bodyPr wrap="square">
            <a:spAutoFit/>
          </a:bodyPr>
          <a:lstStyle/>
          <a:p>
            <a:r>
              <a:rPr lang="en-US" sz="2400" b="1" i="0" u="none" strike="noStrike" baseline="0" dirty="0">
                <a:solidFill>
                  <a:srgbClr val="000000"/>
                </a:solidFill>
                <a:latin typeface="Trebuchet MS" panose="020B0603020202020204" pitchFamily="34" charset="0"/>
              </a:rPr>
              <a:t>Filtering and Sorting Data </a:t>
            </a:r>
            <a:endParaRPr lang="en-US" sz="24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Many pages contain tables you can filter and sort to help you find the data you want. </a:t>
            </a:r>
          </a:p>
          <a:p>
            <a:r>
              <a:rPr lang="en-US" sz="1800" b="0" i="0" u="none" strike="noStrike" baseline="0" dirty="0">
                <a:solidFill>
                  <a:srgbClr val="000000"/>
                </a:solidFill>
                <a:latin typeface="Trebuchet MS" panose="020B0603020202020204" pitchFamily="34" charset="0"/>
              </a:rPr>
              <a:t> Filtering reduces the list to only the data that meets the criteria. The advanced filter lets you combine multiple filter criteria together. </a:t>
            </a:r>
          </a:p>
          <a:p>
            <a:r>
              <a:rPr lang="en-US" sz="1800" b="0" i="0" u="none" strike="noStrike" baseline="0" dirty="0">
                <a:solidFill>
                  <a:srgbClr val="000000"/>
                </a:solidFill>
                <a:latin typeface="Trebuchet MS" panose="020B0603020202020204" pitchFamily="34" charset="0"/>
              </a:rPr>
              <a:t> Sorting displays the data in ascending or descending order by a particular column. </a:t>
            </a:r>
          </a:p>
          <a:p>
            <a:endParaRPr lang="en-US" sz="1800" b="0" i="0" u="none" strike="noStrike" baseline="0" dirty="0">
              <a:solidFill>
                <a:srgbClr val="000000"/>
              </a:solidFill>
              <a:latin typeface="Trebuchet MS" panose="020B0603020202020204" pitchFamily="34" charset="0"/>
            </a:endParaRPr>
          </a:p>
        </p:txBody>
      </p:sp>
      <p:pic>
        <p:nvPicPr>
          <p:cNvPr id="5" name="Picture 4">
            <a:extLst>
              <a:ext uri="{FF2B5EF4-FFF2-40B4-BE49-F238E27FC236}">
                <a16:creationId xmlns:a16="http://schemas.microsoft.com/office/drawing/2014/main" id="{2EAC7124-7BF0-CC17-34D9-E8462444E377}"/>
              </a:ext>
            </a:extLst>
          </p:cNvPr>
          <p:cNvPicPr>
            <a:picLocks noChangeAspect="1"/>
          </p:cNvPicPr>
          <p:nvPr/>
        </p:nvPicPr>
        <p:blipFill>
          <a:blip r:embed="rId2"/>
          <a:stretch>
            <a:fillRect/>
          </a:stretch>
        </p:blipFill>
        <p:spPr>
          <a:xfrm>
            <a:off x="3522280" y="4202545"/>
            <a:ext cx="5624052" cy="806245"/>
          </a:xfrm>
          <a:prstGeom prst="rect">
            <a:avLst/>
          </a:prstGeom>
        </p:spPr>
      </p:pic>
      <p:sp>
        <p:nvSpPr>
          <p:cNvPr id="7" name="TextBox 6">
            <a:extLst>
              <a:ext uri="{FF2B5EF4-FFF2-40B4-BE49-F238E27FC236}">
                <a16:creationId xmlns:a16="http://schemas.microsoft.com/office/drawing/2014/main" id="{4857AB50-B190-8087-AA16-68370D676DC1}"/>
              </a:ext>
            </a:extLst>
          </p:cNvPr>
          <p:cNvSpPr txBox="1"/>
          <p:nvPr/>
        </p:nvSpPr>
        <p:spPr>
          <a:xfrm>
            <a:off x="2153039" y="5605013"/>
            <a:ext cx="6097554" cy="923330"/>
          </a:xfrm>
          <a:prstGeom prst="rect">
            <a:avLst/>
          </a:prstGeom>
          <a:noFill/>
        </p:spPr>
        <p:txBody>
          <a:bodyPr wrap="square">
            <a:spAutoFit/>
          </a:bodyPr>
          <a:lstStyle/>
          <a:p>
            <a:r>
              <a:rPr lang="en-US" sz="1800" b="1" i="0" u="none" strike="noStrike" baseline="0" dirty="0">
                <a:solidFill>
                  <a:srgbClr val="000000"/>
                </a:solidFill>
                <a:latin typeface="Trebuchet MS" panose="020B0603020202020204" pitchFamily="34" charset="0"/>
              </a:rPr>
              <a:t>N</a:t>
            </a:r>
            <a:r>
              <a:rPr lang="en-US" sz="1400" b="1" i="0" u="none" strike="noStrike" baseline="0" dirty="0">
                <a:solidFill>
                  <a:srgbClr val="000000"/>
                </a:solidFill>
                <a:latin typeface="Trebuchet MS" panose="020B0603020202020204" pitchFamily="34" charset="0"/>
              </a:rPr>
              <a:t>OTE</a:t>
            </a:r>
            <a:r>
              <a:rPr lang="en-US" sz="1800" b="1" i="0" u="none" strike="noStrike" baseline="0"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To combine multiple filter criteria, such as </a:t>
            </a:r>
            <a:r>
              <a:rPr lang="en-US" sz="1800" b="1" i="1" u="none" strike="noStrike" baseline="0" dirty="0">
                <a:solidFill>
                  <a:srgbClr val="000000"/>
                </a:solidFill>
                <a:latin typeface="Trebuchet MS" panose="020B0603020202020204" pitchFamily="34" charset="0"/>
              </a:rPr>
              <a:t>ID number</a:t>
            </a:r>
            <a:r>
              <a:rPr lang="en-US" sz="1800" b="0" i="0" u="none" strike="noStrike" baseline="0" dirty="0">
                <a:solidFill>
                  <a:srgbClr val="000000"/>
                </a:solidFill>
                <a:latin typeface="Trebuchet MS" panose="020B0603020202020204" pitchFamily="34" charset="0"/>
              </a:rPr>
              <a:t>, </a:t>
            </a:r>
            <a:r>
              <a:rPr lang="en-US" sz="1800" b="1" i="1" u="none" strike="noStrike" baseline="0" dirty="0">
                <a:solidFill>
                  <a:srgbClr val="000000"/>
                </a:solidFill>
                <a:latin typeface="Trebuchet MS" panose="020B0603020202020204" pitchFamily="34" charset="0"/>
              </a:rPr>
              <a:t>Name</a:t>
            </a:r>
            <a:r>
              <a:rPr lang="en-US" sz="1800" b="0" i="0" u="none" strike="noStrike" baseline="0" dirty="0">
                <a:solidFill>
                  <a:srgbClr val="000000"/>
                </a:solidFill>
                <a:latin typeface="Trebuchet MS" panose="020B0603020202020204" pitchFamily="34" charset="0"/>
              </a:rPr>
              <a:t>, and </a:t>
            </a:r>
            <a:r>
              <a:rPr lang="en-US" sz="1800" b="1" i="1" u="none" strike="noStrike" baseline="0" dirty="0">
                <a:solidFill>
                  <a:srgbClr val="000000"/>
                </a:solidFill>
                <a:latin typeface="Trebuchet MS" panose="020B0603020202020204" pitchFamily="34" charset="0"/>
              </a:rPr>
              <a:t>Date Created</a:t>
            </a:r>
            <a:r>
              <a:rPr lang="en-US" sz="1800" b="0" i="0" u="none" strike="noStrike" baseline="0" dirty="0">
                <a:solidFill>
                  <a:srgbClr val="000000"/>
                </a:solidFill>
                <a:latin typeface="Trebuchet MS" panose="020B0603020202020204" pitchFamily="34" charset="0"/>
              </a:rPr>
              <a:t>, use the Advanced Filters. </a:t>
            </a:r>
            <a:endParaRPr lang="en-US" dirty="0"/>
          </a:p>
        </p:txBody>
      </p:sp>
    </p:spTree>
    <p:extLst>
      <p:ext uri="{BB962C8B-B14F-4D97-AF65-F5344CB8AC3E}">
        <p14:creationId xmlns:p14="http://schemas.microsoft.com/office/powerpoint/2010/main" val="3970862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6567AB-EF74-E42A-64D5-ACA6A9B571F6}"/>
              </a:ext>
            </a:extLst>
          </p:cNvPr>
          <p:cNvSpPr txBox="1"/>
          <p:nvPr/>
        </p:nvSpPr>
        <p:spPr>
          <a:xfrm>
            <a:off x="215758" y="1250210"/>
            <a:ext cx="11620072" cy="2246769"/>
          </a:xfrm>
          <a:prstGeom prst="rect">
            <a:avLst/>
          </a:prstGeom>
          <a:noFill/>
        </p:spPr>
        <p:txBody>
          <a:bodyPr wrap="square">
            <a:spAutoFit/>
          </a:bodyPr>
          <a:lstStyle/>
          <a:p>
            <a:r>
              <a:rPr lang="en-US" sz="2000" b="1" i="0" u="none" strike="noStrike" baseline="0" dirty="0">
                <a:solidFill>
                  <a:srgbClr val="000000"/>
                </a:solidFill>
              </a:rPr>
              <a:t>Filtering Data </a:t>
            </a:r>
          </a:p>
          <a:p>
            <a:endParaRPr lang="en-US" sz="2000" b="0" i="0" u="none" strike="noStrike" baseline="0" dirty="0">
              <a:solidFill>
                <a:srgbClr val="000000"/>
              </a:solidFill>
            </a:endParaRPr>
          </a:p>
          <a:p>
            <a:r>
              <a:rPr lang="en-US" sz="2000" b="0" i="0" u="none" strike="noStrike" baseline="0" dirty="0">
                <a:solidFill>
                  <a:srgbClr val="000000"/>
                </a:solidFill>
              </a:rPr>
              <a:t>1. Select the column to </a:t>
            </a:r>
            <a:r>
              <a:rPr lang="en-US" sz="2000" b="1" i="0" u="none" strike="noStrike" baseline="0" dirty="0">
                <a:solidFill>
                  <a:srgbClr val="000000"/>
                </a:solidFill>
              </a:rPr>
              <a:t>Filter by </a:t>
            </a:r>
            <a:r>
              <a:rPr lang="en-US" sz="2000" b="0" i="0" u="none" strike="noStrike" baseline="0" dirty="0">
                <a:solidFill>
                  <a:srgbClr val="000000"/>
                </a:solidFill>
              </a:rPr>
              <a:t>from the drop-down menu. The menu lists only the columns you can </a:t>
            </a:r>
            <a:r>
              <a:rPr lang="en-US" sz="2000" b="1" i="0" u="none" strike="noStrike" baseline="0" dirty="0">
                <a:solidFill>
                  <a:srgbClr val="000000"/>
                </a:solidFill>
              </a:rPr>
              <a:t>Filter by</a:t>
            </a:r>
            <a:r>
              <a:rPr lang="en-US" sz="2000" b="0" i="0" u="none" strike="noStrike" baseline="0" dirty="0">
                <a:solidFill>
                  <a:srgbClr val="000000"/>
                </a:solidFill>
              </a:rPr>
              <a:t>. </a:t>
            </a:r>
          </a:p>
          <a:p>
            <a:pPr algn="l"/>
            <a:endParaRPr lang="en-US" sz="2000" b="0" i="0" u="none" strike="noStrike" baseline="0" dirty="0">
              <a:solidFill>
                <a:srgbClr val="000000"/>
              </a:solidFill>
            </a:endParaRPr>
          </a:p>
          <a:p>
            <a:r>
              <a:rPr lang="en-US" sz="1800" b="0" i="0" u="none" strike="noStrike" baseline="0" dirty="0">
                <a:solidFill>
                  <a:srgbClr val="000000"/>
                </a:solidFill>
              </a:rPr>
              <a:t>2. </a:t>
            </a:r>
            <a:r>
              <a:rPr lang="en-US" sz="2000" b="0" i="0" u="none" strike="noStrike" baseline="0" dirty="0">
                <a:solidFill>
                  <a:srgbClr val="000000"/>
                </a:solidFill>
              </a:rPr>
              <a:t>In the next box, type the beginning characters for the items you want to find. If you do not know the beginning characters, type a % symbol as a wildcard before the characters. </a:t>
            </a:r>
          </a:p>
        </p:txBody>
      </p:sp>
      <p:pic>
        <p:nvPicPr>
          <p:cNvPr id="5" name="Picture 4">
            <a:extLst>
              <a:ext uri="{FF2B5EF4-FFF2-40B4-BE49-F238E27FC236}">
                <a16:creationId xmlns:a16="http://schemas.microsoft.com/office/drawing/2014/main" id="{357E8F2E-A70F-1DEA-EF56-0CDA1F5BB032}"/>
              </a:ext>
            </a:extLst>
          </p:cNvPr>
          <p:cNvPicPr>
            <a:picLocks noChangeAspect="1"/>
          </p:cNvPicPr>
          <p:nvPr/>
        </p:nvPicPr>
        <p:blipFill>
          <a:blip r:embed="rId2"/>
          <a:stretch>
            <a:fillRect/>
          </a:stretch>
        </p:blipFill>
        <p:spPr>
          <a:xfrm>
            <a:off x="2457333" y="3769616"/>
            <a:ext cx="5624052" cy="412955"/>
          </a:xfrm>
          <a:prstGeom prst="rect">
            <a:avLst/>
          </a:prstGeom>
        </p:spPr>
      </p:pic>
      <p:pic>
        <p:nvPicPr>
          <p:cNvPr id="7" name="Picture 6">
            <a:extLst>
              <a:ext uri="{FF2B5EF4-FFF2-40B4-BE49-F238E27FC236}">
                <a16:creationId xmlns:a16="http://schemas.microsoft.com/office/drawing/2014/main" id="{858D60C5-96C6-12F8-B951-278EDC38D171}"/>
              </a:ext>
            </a:extLst>
          </p:cNvPr>
          <p:cNvPicPr>
            <a:picLocks noChangeAspect="1"/>
          </p:cNvPicPr>
          <p:nvPr/>
        </p:nvPicPr>
        <p:blipFill>
          <a:blip r:embed="rId3"/>
          <a:stretch>
            <a:fillRect/>
          </a:stretch>
        </p:blipFill>
        <p:spPr>
          <a:xfrm>
            <a:off x="1765209" y="6060943"/>
            <a:ext cx="2202426" cy="432619"/>
          </a:xfrm>
          <a:prstGeom prst="rect">
            <a:avLst/>
          </a:prstGeom>
        </p:spPr>
      </p:pic>
      <p:sp>
        <p:nvSpPr>
          <p:cNvPr id="9" name="TextBox 8">
            <a:extLst>
              <a:ext uri="{FF2B5EF4-FFF2-40B4-BE49-F238E27FC236}">
                <a16:creationId xmlns:a16="http://schemas.microsoft.com/office/drawing/2014/main" id="{8CCD94BB-34AF-FF37-8DF2-2B4DD07A3E4E}"/>
              </a:ext>
            </a:extLst>
          </p:cNvPr>
          <p:cNvSpPr txBox="1"/>
          <p:nvPr/>
        </p:nvSpPr>
        <p:spPr>
          <a:xfrm>
            <a:off x="5187587" y="5954088"/>
            <a:ext cx="6097554" cy="646331"/>
          </a:xfrm>
          <a:prstGeom prst="rect">
            <a:avLst/>
          </a:prstGeom>
          <a:noFill/>
        </p:spPr>
        <p:txBody>
          <a:bodyPr wrap="square">
            <a:spAutoFit/>
          </a:bodyPr>
          <a:lstStyle/>
          <a:p>
            <a:r>
              <a:rPr lang="en-US" sz="1800" b="1" i="0" u="none" strike="noStrike" baseline="0" dirty="0">
                <a:solidFill>
                  <a:srgbClr val="000000"/>
                </a:solidFill>
                <a:latin typeface="Trebuchet MS" panose="020B0603020202020204" pitchFamily="34" charset="0"/>
              </a:rPr>
              <a:t>N</a:t>
            </a:r>
            <a:r>
              <a:rPr lang="en-US" sz="1400" b="1" i="0" u="none" strike="noStrike" baseline="0" dirty="0">
                <a:solidFill>
                  <a:srgbClr val="000000"/>
                </a:solidFill>
                <a:latin typeface="Trebuchet MS" panose="020B0603020202020204" pitchFamily="34" charset="0"/>
              </a:rPr>
              <a:t>OTE</a:t>
            </a:r>
            <a:r>
              <a:rPr lang="en-US" sz="1800" b="1" i="0" u="none" strike="noStrike" baseline="0"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For examples and a list of operators you can use, click the </a:t>
            </a:r>
            <a:r>
              <a:rPr lang="en-US" sz="1800" b="1" i="0" u="none" strike="noStrike" baseline="0" dirty="0">
                <a:solidFill>
                  <a:srgbClr val="000000"/>
                </a:solidFill>
                <a:latin typeface="Trebuchet MS" panose="020B0603020202020204" pitchFamily="34" charset="0"/>
              </a:rPr>
              <a:t>Help </a:t>
            </a:r>
            <a:r>
              <a:rPr lang="en-US" sz="1800" b="0" i="0" u="none" strike="noStrike" baseline="0" dirty="0">
                <a:solidFill>
                  <a:srgbClr val="000000"/>
                </a:solidFill>
                <a:latin typeface="Trebuchet MS" panose="020B0603020202020204" pitchFamily="34" charset="0"/>
              </a:rPr>
              <a:t>icon. </a:t>
            </a:r>
            <a:endParaRPr lang="en-US" dirty="0"/>
          </a:p>
        </p:txBody>
      </p:sp>
      <p:sp>
        <p:nvSpPr>
          <p:cNvPr id="11" name="TextBox 10">
            <a:extLst>
              <a:ext uri="{FF2B5EF4-FFF2-40B4-BE49-F238E27FC236}">
                <a16:creationId xmlns:a16="http://schemas.microsoft.com/office/drawing/2014/main" id="{9328C03D-1C88-02D9-A041-1F4340373FEF}"/>
              </a:ext>
            </a:extLst>
          </p:cNvPr>
          <p:cNvSpPr txBox="1"/>
          <p:nvPr/>
        </p:nvSpPr>
        <p:spPr>
          <a:xfrm>
            <a:off x="215758" y="4314389"/>
            <a:ext cx="11530671" cy="954107"/>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3. Click </a:t>
            </a:r>
            <a:r>
              <a:rPr lang="en-US" sz="1800" b="1" i="0" u="none" strike="noStrike" baseline="0" dirty="0">
                <a:solidFill>
                  <a:srgbClr val="000000"/>
                </a:solidFill>
                <a:latin typeface="Trebuchet MS" panose="020B0603020202020204" pitchFamily="34" charset="0"/>
              </a:rPr>
              <a:t>Go </a:t>
            </a:r>
            <a:r>
              <a:rPr lang="en-US" sz="1800" b="0" i="0" u="none" strike="noStrike" baseline="0" dirty="0">
                <a:solidFill>
                  <a:srgbClr val="000000"/>
                </a:solidFill>
                <a:latin typeface="Trebuchet MS" panose="020B0603020202020204" pitchFamily="34" charset="0"/>
              </a:rPr>
              <a:t>to apply the filter. The table shows only those rows that are an exact match. If you do not see the expected items in the list, click </a:t>
            </a:r>
            <a:r>
              <a:rPr lang="en-US" sz="1800" b="1" i="0" u="none" strike="noStrike" baseline="0" dirty="0">
                <a:solidFill>
                  <a:srgbClr val="000000"/>
                </a:solidFill>
                <a:latin typeface="Trebuchet MS" panose="020B0603020202020204" pitchFamily="34" charset="0"/>
              </a:rPr>
              <a:t>Clear </a:t>
            </a:r>
            <a:r>
              <a:rPr lang="en-US" sz="1800" b="0" i="0" u="none" strike="noStrike" baseline="0" dirty="0">
                <a:solidFill>
                  <a:srgbClr val="000000"/>
                </a:solidFill>
                <a:latin typeface="Trebuchet MS" panose="020B0603020202020204" pitchFamily="34" charset="0"/>
              </a:rPr>
              <a:t>in the </a:t>
            </a:r>
            <a:r>
              <a:rPr lang="en-US" sz="1800" b="1" i="0" u="none" strike="noStrike" baseline="0" dirty="0">
                <a:solidFill>
                  <a:srgbClr val="000000"/>
                </a:solidFill>
                <a:latin typeface="Trebuchet MS" panose="020B0603020202020204" pitchFamily="34" charset="0"/>
              </a:rPr>
              <a:t>Filter by </a:t>
            </a:r>
            <a:r>
              <a:rPr lang="en-US" sz="1800" b="0" i="0" u="none" strike="noStrike" baseline="0" dirty="0">
                <a:solidFill>
                  <a:srgbClr val="000000"/>
                </a:solidFill>
                <a:latin typeface="Trebuchet MS" panose="020B0603020202020204" pitchFamily="34" charset="0"/>
              </a:rPr>
              <a:t>area to remove the filter. </a:t>
            </a:r>
          </a:p>
        </p:txBody>
      </p:sp>
      <p:cxnSp>
        <p:nvCxnSpPr>
          <p:cNvPr id="13" name="Straight Arrow Connector 12">
            <a:extLst>
              <a:ext uri="{FF2B5EF4-FFF2-40B4-BE49-F238E27FC236}">
                <a16:creationId xmlns:a16="http://schemas.microsoft.com/office/drawing/2014/main" id="{C51A78FA-1F48-4987-55C3-9DC49158C8C3}"/>
              </a:ext>
            </a:extLst>
          </p:cNvPr>
          <p:cNvCxnSpPr/>
          <p:nvPr/>
        </p:nvCxnSpPr>
        <p:spPr>
          <a:xfrm flipV="1">
            <a:off x="1397285" y="4078840"/>
            <a:ext cx="5075434" cy="5658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23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3E4868-ED96-395D-C483-A6EE974A783B}"/>
              </a:ext>
            </a:extLst>
          </p:cNvPr>
          <p:cNvSpPr txBox="1"/>
          <p:nvPr/>
        </p:nvSpPr>
        <p:spPr>
          <a:xfrm>
            <a:off x="233659" y="1141505"/>
            <a:ext cx="11489154" cy="2215991"/>
          </a:xfrm>
          <a:prstGeom prst="rect">
            <a:avLst/>
          </a:prstGeom>
          <a:noFill/>
        </p:spPr>
        <p:txBody>
          <a:bodyPr wrap="square">
            <a:spAutoFit/>
          </a:bodyPr>
          <a:lstStyle/>
          <a:p>
            <a:r>
              <a:rPr lang="en-US" sz="2400" b="1" i="0" u="none" strike="noStrike" baseline="0" dirty="0">
                <a:solidFill>
                  <a:srgbClr val="000000"/>
                </a:solidFill>
                <a:latin typeface="Trebuchet MS" panose="020B0603020202020204" pitchFamily="34" charset="0"/>
              </a:rPr>
              <a:t>Before You Create a Protocol </a:t>
            </a:r>
          </a:p>
          <a:p>
            <a:endParaRPr lang="en-US" sz="2400" b="0" i="0" u="none" strike="noStrike" baseline="0" dirty="0">
              <a:solidFill>
                <a:srgbClr val="000000"/>
              </a:solidFill>
              <a:latin typeface="Trebuchet MS" panose="020B0603020202020204" pitchFamily="34" charset="0"/>
            </a:endParaRPr>
          </a:p>
          <a:p>
            <a:r>
              <a:rPr lang="en-US" sz="1800" b="1" i="0" u="none" strike="noStrike" baseline="0" dirty="0">
                <a:solidFill>
                  <a:srgbClr val="000000"/>
                </a:solidFill>
                <a:latin typeface="Trebuchet MS" panose="020B0603020202020204" pitchFamily="34" charset="0"/>
              </a:rPr>
              <a:t>Update Your Animal Research Experience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Arial" panose="020B0604020202020204" pitchFamily="34" charset="0"/>
              </a:rPr>
              <a:t>Users can save their animal research qualifications and experiences within their Click user account. </a:t>
            </a:r>
          </a:p>
          <a:p>
            <a:r>
              <a:rPr lang="en-US" sz="1800" b="0" i="0" u="none" strike="noStrike" baseline="0" dirty="0">
                <a:solidFill>
                  <a:srgbClr val="000000"/>
                </a:solidFill>
                <a:latin typeface="Arial" panose="020B0604020202020204" pitchFamily="34" charset="0"/>
              </a:rPr>
              <a:t>1. Log into the Click Portal. </a:t>
            </a:r>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Arial" panose="020B0604020202020204" pitchFamily="34" charset="0"/>
              </a:rPr>
              <a:t>2. Click on your name in the upper-right corner of the window. </a:t>
            </a:r>
            <a:endParaRPr lang="en-US" sz="1800" b="0" i="0" u="none" strike="noStrike" baseline="0" dirty="0">
              <a:solidFill>
                <a:srgbClr val="000000"/>
              </a:solidFill>
              <a:latin typeface="Trebuchet MS" panose="020B0603020202020204" pitchFamily="34" charset="0"/>
            </a:endParaRPr>
          </a:p>
        </p:txBody>
      </p:sp>
      <p:pic>
        <p:nvPicPr>
          <p:cNvPr id="5" name="Picture 4">
            <a:extLst>
              <a:ext uri="{FF2B5EF4-FFF2-40B4-BE49-F238E27FC236}">
                <a16:creationId xmlns:a16="http://schemas.microsoft.com/office/drawing/2014/main" id="{A12F6625-7739-1755-B4C9-576412205092}"/>
              </a:ext>
            </a:extLst>
          </p:cNvPr>
          <p:cNvPicPr>
            <a:picLocks noChangeAspect="1"/>
          </p:cNvPicPr>
          <p:nvPr/>
        </p:nvPicPr>
        <p:blipFill>
          <a:blip r:embed="rId3"/>
          <a:stretch>
            <a:fillRect/>
          </a:stretch>
        </p:blipFill>
        <p:spPr>
          <a:xfrm>
            <a:off x="8733807" y="2741938"/>
            <a:ext cx="2989006" cy="530942"/>
          </a:xfrm>
          <a:prstGeom prst="rect">
            <a:avLst/>
          </a:prstGeom>
        </p:spPr>
      </p:pic>
      <p:sp>
        <p:nvSpPr>
          <p:cNvPr id="7" name="TextBox 6">
            <a:extLst>
              <a:ext uri="{FF2B5EF4-FFF2-40B4-BE49-F238E27FC236}">
                <a16:creationId xmlns:a16="http://schemas.microsoft.com/office/drawing/2014/main" id="{97B8A848-33B6-7A57-B64C-AA0D269A6D8D}"/>
              </a:ext>
            </a:extLst>
          </p:cNvPr>
          <p:cNvSpPr txBox="1"/>
          <p:nvPr/>
        </p:nvSpPr>
        <p:spPr>
          <a:xfrm>
            <a:off x="233659" y="3023451"/>
            <a:ext cx="6097554" cy="1231106"/>
          </a:xfrm>
          <a:prstGeom prst="rect">
            <a:avLst/>
          </a:prstGeom>
          <a:noFill/>
        </p:spPr>
        <p:txBody>
          <a:bodyPr wrap="square">
            <a:spAutoFit/>
          </a:bodyPr>
          <a:lstStyle/>
          <a:p>
            <a:pPr algn="l"/>
            <a:endParaRPr lang="en-US" sz="20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3. From the </a:t>
            </a:r>
            <a:r>
              <a:rPr lang="en-US" sz="1800" b="1" i="0" u="none" strike="noStrike" baseline="0" dirty="0">
                <a:solidFill>
                  <a:srgbClr val="000000"/>
                </a:solidFill>
                <a:latin typeface="Arial" panose="020B0604020202020204" pitchFamily="34" charset="0"/>
              </a:rPr>
              <a:t>Select View </a:t>
            </a:r>
            <a:r>
              <a:rPr lang="en-US" sz="1800" b="0" i="0" u="none" strike="noStrike" baseline="0" dirty="0">
                <a:solidFill>
                  <a:srgbClr val="000000"/>
                </a:solidFill>
                <a:latin typeface="Arial" panose="020B0604020202020204" pitchFamily="34" charset="0"/>
              </a:rPr>
              <a:t>dropdown menu, select </a:t>
            </a:r>
            <a:r>
              <a:rPr lang="en-US" sz="1800" b="1" i="0" u="none" strike="noStrike" baseline="0" dirty="0">
                <a:solidFill>
                  <a:srgbClr val="000000"/>
                </a:solidFill>
                <a:latin typeface="Arial" panose="020B0604020202020204" pitchFamily="34" charset="0"/>
              </a:rPr>
              <a:t>My Profile </a:t>
            </a:r>
            <a:r>
              <a:rPr lang="en-US" sz="1800" i="0" u="none" strike="noStrike" baseline="0" dirty="0">
                <a:solidFill>
                  <a:srgbClr val="000000"/>
                </a:solidFill>
                <a:latin typeface="Arial" panose="020B0604020202020204" pitchFamily="34" charset="0"/>
              </a:rPr>
              <a:t>and then Edit Details. </a:t>
            </a:r>
            <a:r>
              <a:rPr lang="en-US" dirty="0">
                <a:solidFill>
                  <a:srgbClr val="000000"/>
                </a:solidFill>
                <a:latin typeface="Arial" panose="020B0604020202020204" pitchFamily="34" charset="0"/>
              </a:rPr>
              <a:t>Add Animal Experience in question 24, “Experience”</a:t>
            </a:r>
            <a:endParaRPr lang="en-US" sz="1800" b="0" i="0" u="none" strike="noStrike" baseline="0"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id="{E8095146-BCCD-1722-B513-F9A3E25730F5}"/>
              </a:ext>
            </a:extLst>
          </p:cNvPr>
          <p:cNvPicPr>
            <a:picLocks noChangeAspect="1"/>
          </p:cNvPicPr>
          <p:nvPr/>
        </p:nvPicPr>
        <p:blipFill>
          <a:blip r:embed="rId4"/>
          <a:stretch>
            <a:fillRect/>
          </a:stretch>
        </p:blipFill>
        <p:spPr>
          <a:xfrm>
            <a:off x="8427668" y="3232566"/>
            <a:ext cx="2958613" cy="1549038"/>
          </a:xfrm>
          <a:prstGeom prst="rect">
            <a:avLst/>
          </a:prstGeom>
        </p:spPr>
      </p:pic>
      <p:pic>
        <p:nvPicPr>
          <p:cNvPr id="8" name="Picture 7">
            <a:extLst>
              <a:ext uri="{FF2B5EF4-FFF2-40B4-BE49-F238E27FC236}">
                <a16:creationId xmlns:a16="http://schemas.microsoft.com/office/drawing/2014/main" id="{2BDD775E-B31A-5D73-C1E3-CF16337595CE}"/>
              </a:ext>
            </a:extLst>
          </p:cNvPr>
          <p:cNvPicPr>
            <a:picLocks noChangeAspect="1"/>
          </p:cNvPicPr>
          <p:nvPr/>
        </p:nvPicPr>
        <p:blipFill>
          <a:blip r:embed="rId5"/>
          <a:stretch>
            <a:fillRect/>
          </a:stretch>
        </p:blipFill>
        <p:spPr>
          <a:xfrm>
            <a:off x="493159" y="4532861"/>
            <a:ext cx="3175511" cy="1917537"/>
          </a:xfrm>
          <a:prstGeom prst="rect">
            <a:avLst/>
          </a:prstGeom>
        </p:spPr>
      </p:pic>
      <p:pic>
        <p:nvPicPr>
          <p:cNvPr id="11" name="Picture 10">
            <a:extLst>
              <a:ext uri="{FF2B5EF4-FFF2-40B4-BE49-F238E27FC236}">
                <a16:creationId xmlns:a16="http://schemas.microsoft.com/office/drawing/2014/main" id="{380E1310-B54D-DAB7-7802-2A895FE46B6D}"/>
              </a:ext>
            </a:extLst>
          </p:cNvPr>
          <p:cNvPicPr>
            <a:picLocks noChangeAspect="1"/>
          </p:cNvPicPr>
          <p:nvPr/>
        </p:nvPicPr>
        <p:blipFill>
          <a:blip r:embed="rId6"/>
          <a:stretch>
            <a:fillRect/>
          </a:stretch>
        </p:blipFill>
        <p:spPr>
          <a:xfrm>
            <a:off x="4736387" y="4155021"/>
            <a:ext cx="4172572" cy="2587072"/>
          </a:xfrm>
          <a:prstGeom prst="rect">
            <a:avLst/>
          </a:prstGeom>
        </p:spPr>
      </p:pic>
      <p:sp>
        <p:nvSpPr>
          <p:cNvPr id="12" name="Explosion: 8 Points 11">
            <a:extLst>
              <a:ext uri="{FF2B5EF4-FFF2-40B4-BE49-F238E27FC236}">
                <a16:creationId xmlns:a16="http://schemas.microsoft.com/office/drawing/2014/main" id="{7E57C312-C579-F24A-B6A8-457CA74AB7D1}"/>
              </a:ext>
            </a:extLst>
          </p:cNvPr>
          <p:cNvSpPr/>
          <p:nvPr/>
        </p:nvSpPr>
        <p:spPr>
          <a:xfrm>
            <a:off x="4542501" y="4826444"/>
            <a:ext cx="1222624" cy="825996"/>
          </a:xfrm>
          <a:prstGeom prst="irregularSeal1">
            <a:avLst/>
          </a:prstGeom>
          <a:solidFill>
            <a:srgbClr val="FF0000">
              <a:alpha val="0"/>
            </a:srgbClr>
          </a:solid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E25016F3-620F-247C-3509-010E8F9F8D5C}"/>
              </a:ext>
            </a:extLst>
          </p:cNvPr>
          <p:cNvCxnSpPr/>
          <p:nvPr/>
        </p:nvCxnSpPr>
        <p:spPr>
          <a:xfrm>
            <a:off x="7329376" y="3089818"/>
            <a:ext cx="1890445" cy="36612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A7C6F99-87D3-5FBF-27BB-B3AD0D87CCB3}"/>
              </a:ext>
            </a:extLst>
          </p:cNvPr>
          <p:cNvSpPr/>
          <p:nvPr/>
        </p:nvSpPr>
        <p:spPr>
          <a:xfrm>
            <a:off x="519108" y="4975945"/>
            <a:ext cx="1078787" cy="472612"/>
          </a:xfrm>
          <a:prstGeom prst="ellipse">
            <a:avLst/>
          </a:prstGeom>
          <a:solidFill>
            <a:srgbClr val="FFFF00">
              <a:alpha val="0"/>
            </a:srgbClr>
          </a:solidFill>
          <a:ln w="444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079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47D079-7D3D-D507-C96A-721DAE6585B1}"/>
              </a:ext>
            </a:extLst>
          </p:cNvPr>
          <p:cNvSpPr txBox="1"/>
          <p:nvPr/>
        </p:nvSpPr>
        <p:spPr>
          <a:xfrm>
            <a:off x="576166" y="955196"/>
            <a:ext cx="6097554" cy="954107"/>
          </a:xfrm>
          <a:prstGeom prst="rect">
            <a:avLst/>
          </a:prstGeom>
          <a:noFill/>
        </p:spPr>
        <p:txBody>
          <a:bodyPr wrap="square">
            <a:spAutoFit/>
          </a:bodyPr>
          <a:lstStyle/>
          <a:p>
            <a:pPr algn="l"/>
            <a:endParaRPr lang="en-US" sz="20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4. Enter a description of your </a:t>
            </a:r>
            <a:r>
              <a:rPr lang="en-US" sz="1800" b="1" i="1" u="none" strike="noStrike" baseline="0" dirty="0">
                <a:solidFill>
                  <a:srgbClr val="000000"/>
                </a:solidFill>
                <a:latin typeface="Arial" panose="020B0604020202020204" pitchFamily="34" charset="0"/>
              </a:rPr>
              <a:t>animal research experience/qualifications </a:t>
            </a:r>
            <a:r>
              <a:rPr lang="en-US" sz="1800" b="0" i="0" u="none" strike="noStrike" baseline="0" dirty="0">
                <a:solidFill>
                  <a:srgbClr val="000000"/>
                </a:solidFill>
                <a:latin typeface="Arial" panose="020B0604020202020204" pitchFamily="34" charset="0"/>
              </a:rPr>
              <a:t>in the text box. </a:t>
            </a:r>
          </a:p>
        </p:txBody>
      </p:sp>
      <p:pic>
        <p:nvPicPr>
          <p:cNvPr id="5" name="Picture 4">
            <a:extLst>
              <a:ext uri="{FF2B5EF4-FFF2-40B4-BE49-F238E27FC236}">
                <a16:creationId xmlns:a16="http://schemas.microsoft.com/office/drawing/2014/main" id="{1EDF9685-8FC6-1F75-2DD0-5FDB6921D091}"/>
              </a:ext>
            </a:extLst>
          </p:cNvPr>
          <p:cNvPicPr>
            <a:picLocks noChangeAspect="1"/>
          </p:cNvPicPr>
          <p:nvPr/>
        </p:nvPicPr>
        <p:blipFill>
          <a:blip r:embed="rId2"/>
          <a:stretch>
            <a:fillRect/>
          </a:stretch>
        </p:blipFill>
        <p:spPr>
          <a:xfrm>
            <a:off x="6433258" y="1183767"/>
            <a:ext cx="5663381" cy="1769806"/>
          </a:xfrm>
          <a:prstGeom prst="rect">
            <a:avLst/>
          </a:prstGeom>
        </p:spPr>
      </p:pic>
      <p:sp>
        <p:nvSpPr>
          <p:cNvPr id="7" name="TextBox 6">
            <a:extLst>
              <a:ext uri="{FF2B5EF4-FFF2-40B4-BE49-F238E27FC236}">
                <a16:creationId xmlns:a16="http://schemas.microsoft.com/office/drawing/2014/main" id="{A02800BF-1325-B9F8-303E-47B08ECA4EA5}"/>
              </a:ext>
            </a:extLst>
          </p:cNvPr>
          <p:cNvSpPr txBox="1"/>
          <p:nvPr/>
        </p:nvSpPr>
        <p:spPr>
          <a:xfrm>
            <a:off x="576166" y="2460316"/>
            <a:ext cx="6097554" cy="1508105"/>
          </a:xfrm>
          <a:prstGeom prst="rect">
            <a:avLst/>
          </a:prstGeom>
          <a:noFill/>
        </p:spPr>
        <p:txBody>
          <a:bodyPr wrap="square">
            <a:spAutoFit/>
          </a:bodyPr>
          <a:lstStyle/>
          <a:p>
            <a:pPr algn="l"/>
            <a:endParaRPr lang="en-US" sz="20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5. Click the </a:t>
            </a:r>
            <a:r>
              <a:rPr lang="en-US" sz="1800" b="1" i="0" u="none" strike="noStrike" baseline="0" dirty="0">
                <a:solidFill>
                  <a:srgbClr val="000000"/>
                </a:solidFill>
                <a:latin typeface="Arial" panose="020B0604020202020204" pitchFamily="34" charset="0"/>
              </a:rPr>
              <a:t>Apply </a:t>
            </a:r>
            <a:r>
              <a:rPr lang="en-US" sz="1800" b="0" i="0" u="none" strike="noStrike" baseline="0" dirty="0">
                <a:solidFill>
                  <a:srgbClr val="000000"/>
                </a:solidFill>
                <a:latin typeface="Arial" panose="020B0604020202020204" pitchFamily="34" charset="0"/>
              </a:rPr>
              <a:t>button. Your experience and qualifications will appear on the </a:t>
            </a:r>
            <a:r>
              <a:rPr lang="en-US" sz="1800" b="1" i="1" u="none" strike="noStrike" baseline="0" dirty="0">
                <a:solidFill>
                  <a:srgbClr val="000000"/>
                </a:solidFill>
                <a:latin typeface="Arial" panose="020B0604020202020204" pitchFamily="34" charset="0"/>
              </a:rPr>
              <a:t>Procedure Personnel Assignment </a:t>
            </a:r>
            <a:r>
              <a:rPr lang="en-US" sz="1800" b="0" i="0" u="none" strike="noStrike" baseline="0" dirty="0">
                <a:solidFill>
                  <a:srgbClr val="000000"/>
                </a:solidFill>
                <a:latin typeface="Arial" panose="020B0604020202020204" pitchFamily="34" charset="0"/>
              </a:rPr>
              <a:t>page within certain types of IACUC protocols in Click (e.g., Experimental Research protocols). </a:t>
            </a:r>
          </a:p>
        </p:txBody>
      </p:sp>
      <p:pic>
        <p:nvPicPr>
          <p:cNvPr id="9" name="Picture 8">
            <a:extLst>
              <a:ext uri="{FF2B5EF4-FFF2-40B4-BE49-F238E27FC236}">
                <a16:creationId xmlns:a16="http://schemas.microsoft.com/office/drawing/2014/main" id="{BD1D4DB7-DB71-8789-6BA2-4824B85A85D6}"/>
              </a:ext>
            </a:extLst>
          </p:cNvPr>
          <p:cNvPicPr>
            <a:picLocks noChangeAspect="1"/>
          </p:cNvPicPr>
          <p:nvPr/>
        </p:nvPicPr>
        <p:blipFill>
          <a:blip r:embed="rId3"/>
          <a:stretch>
            <a:fillRect/>
          </a:stretch>
        </p:blipFill>
        <p:spPr>
          <a:xfrm>
            <a:off x="2621368" y="4230122"/>
            <a:ext cx="7623779" cy="1769806"/>
          </a:xfrm>
          <a:prstGeom prst="rect">
            <a:avLst/>
          </a:prstGeom>
        </p:spPr>
      </p:pic>
    </p:spTree>
    <p:extLst>
      <p:ext uri="{BB962C8B-B14F-4D97-AF65-F5344CB8AC3E}">
        <p14:creationId xmlns:p14="http://schemas.microsoft.com/office/powerpoint/2010/main" val="1551646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AF8FB-1EE4-72F6-B47A-116CCF4C937D}"/>
              </a:ext>
            </a:extLst>
          </p:cNvPr>
          <p:cNvSpPr>
            <a:spLocks noGrp="1"/>
          </p:cNvSpPr>
          <p:nvPr>
            <p:ph type="ctrTitle"/>
          </p:nvPr>
        </p:nvSpPr>
        <p:spPr>
          <a:xfrm>
            <a:off x="1513580" y="1220183"/>
            <a:ext cx="8595360" cy="512065"/>
          </a:xfrm>
        </p:spPr>
        <p:txBody>
          <a:bodyPr/>
          <a:lstStyle/>
          <a:p>
            <a:pPr algn="ctr"/>
            <a:r>
              <a:rPr lang="en-US" dirty="0"/>
              <a:t>Plan Out Your Protocol</a:t>
            </a:r>
          </a:p>
        </p:txBody>
      </p:sp>
      <p:sp>
        <p:nvSpPr>
          <p:cNvPr id="13" name="Slide Number Placeholder 4">
            <a:extLst>
              <a:ext uri="{FF2B5EF4-FFF2-40B4-BE49-F238E27FC236}">
                <a16:creationId xmlns:a16="http://schemas.microsoft.com/office/drawing/2014/main" id="{0321410E-ED4A-09DD-69BA-CC8C59848668}"/>
              </a:ext>
            </a:extLst>
          </p:cNvPr>
          <p:cNvSpPr>
            <a:spLocks noGrp="1"/>
          </p:cNvSpPr>
          <p:nvPr>
            <p:ph type="sldNum" sz="quarter" idx="4"/>
          </p:nvPr>
        </p:nvSpPr>
        <p:spPr>
          <a:xfrm>
            <a:off x="11635342" y="6497436"/>
            <a:ext cx="387345" cy="286806"/>
          </a:xfrm>
        </p:spPr>
        <p:txBody>
          <a:bodyPr/>
          <a:lstStyle/>
          <a:p>
            <a:pPr>
              <a:spcAft>
                <a:spcPts val="600"/>
              </a:spcAft>
            </a:pPr>
            <a:fld id="{EFD2656D-1963-1549-B61C-EC61E9853F90}" type="slidenum">
              <a:rPr lang="en-US" smtClean="0">
                <a:solidFill>
                  <a:srgbClr val="FFFFFF">
                    <a:lumMod val="50000"/>
                  </a:srgbClr>
                </a:solidFill>
              </a:rPr>
              <a:pPr>
                <a:spcAft>
                  <a:spcPts val="600"/>
                </a:spcAft>
              </a:pPr>
              <a:t>27</a:t>
            </a:fld>
            <a:endParaRPr lang="en-US">
              <a:solidFill>
                <a:srgbClr val="FFFFFF">
                  <a:lumMod val="50000"/>
                </a:srgbClr>
              </a:solidFill>
            </a:endParaRPr>
          </a:p>
        </p:txBody>
      </p:sp>
      <p:graphicFrame>
        <p:nvGraphicFramePr>
          <p:cNvPr id="5" name="TextBox 2">
            <a:extLst>
              <a:ext uri="{FF2B5EF4-FFF2-40B4-BE49-F238E27FC236}">
                <a16:creationId xmlns:a16="http://schemas.microsoft.com/office/drawing/2014/main" id="{71E9059B-0871-04A4-DECB-423DEF89EEBF}"/>
              </a:ext>
            </a:extLst>
          </p:cNvPr>
          <p:cNvGraphicFramePr/>
          <p:nvPr>
            <p:extLst>
              <p:ext uri="{D42A27DB-BD31-4B8C-83A1-F6EECF244321}">
                <p14:modId xmlns:p14="http://schemas.microsoft.com/office/powerpoint/2010/main" val="708865258"/>
              </p:ext>
            </p:extLst>
          </p:nvPr>
        </p:nvGraphicFramePr>
        <p:xfrm>
          <a:off x="169313" y="1551433"/>
          <a:ext cx="11853374" cy="5157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9940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FC7D46-179B-8258-DC75-E27D2165B82A}"/>
              </a:ext>
            </a:extLst>
          </p:cNvPr>
          <p:cNvSpPr txBox="1"/>
          <p:nvPr/>
        </p:nvSpPr>
        <p:spPr>
          <a:xfrm>
            <a:off x="472611" y="3803947"/>
            <a:ext cx="11558427" cy="2616101"/>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ü"/>
            </a:pPr>
            <a:r>
              <a:rPr lang="en-US" dirty="0">
                <a:solidFill>
                  <a:srgbClr val="000000"/>
                </a:solidFill>
                <a:latin typeface="Trebuchet MS" panose="020B0603020202020204" pitchFamily="34" charset="0"/>
              </a:rPr>
              <a:t>C</a:t>
            </a:r>
            <a:r>
              <a:rPr lang="en-US" sz="1800" b="0" i="0" u="none" strike="noStrike" baseline="0" dirty="0">
                <a:solidFill>
                  <a:srgbClr val="000000"/>
                </a:solidFill>
                <a:latin typeface="Trebuchet MS" panose="020B0603020202020204" pitchFamily="34" charset="0"/>
              </a:rPr>
              <a:t>reate a </a:t>
            </a:r>
            <a:r>
              <a:rPr lang="en-US" sz="1800" b="1" i="0" u="none" strike="noStrike" baseline="0" dirty="0">
                <a:solidFill>
                  <a:srgbClr val="000000"/>
                </a:solidFill>
                <a:latin typeface="Trebuchet MS" panose="020B0603020202020204" pitchFamily="34" charset="0"/>
              </a:rPr>
              <a:t>Research Team</a:t>
            </a:r>
            <a:r>
              <a:rPr lang="en-US" sz="1800" b="0" i="0" u="none" strike="noStrike" baseline="0" dirty="0">
                <a:solidFill>
                  <a:srgbClr val="000000"/>
                </a:solidFill>
                <a:latin typeface="Trebuchet MS" panose="020B0603020202020204" pitchFamily="34" charset="0"/>
              </a:rPr>
              <a:t>. Each </a:t>
            </a:r>
            <a:r>
              <a:rPr lang="en-US" sz="1800" b="1" i="0" u="none" strike="noStrike" baseline="0" dirty="0">
                <a:solidFill>
                  <a:srgbClr val="000000"/>
                </a:solidFill>
                <a:latin typeface="Trebuchet MS" panose="020B0603020202020204" pitchFamily="34" charset="0"/>
              </a:rPr>
              <a:t>Research Team </a:t>
            </a:r>
            <a:r>
              <a:rPr lang="en-US" sz="1800" b="0" i="0" u="none" strike="noStrike" baseline="0" dirty="0">
                <a:solidFill>
                  <a:srgbClr val="000000"/>
                </a:solidFill>
                <a:latin typeface="Trebuchet MS" panose="020B0603020202020204" pitchFamily="34" charset="0"/>
              </a:rPr>
              <a:t>will then have </a:t>
            </a:r>
            <a:r>
              <a:rPr lang="en-US" sz="1800" b="1" i="0" u="none" strike="noStrike" baseline="0" dirty="0">
                <a:solidFill>
                  <a:srgbClr val="000000"/>
                </a:solidFill>
                <a:latin typeface="Trebuchet MS" panose="020B0603020202020204" pitchFamily="34" charset="0"/>
              </a:rPr>
              <a:t>Substances</a:t>
            </a:r>
            <a:r>
              <a:rPr lang="en-US" sz="1800" b="0" i="0" u="none" strike="noStrike" baseline="0" dirty="0">
                <a:solidFill>
                  <a:srgbClr val="000000"/>
                </a:solidFill>
                <a:latin typeface="Trebuchet MS" panose="020B0603020202020204" pitchFamily="34" charset="0"/>
              </a:rPr>
              <a:t>, </a:t>
            </a:r>
            <a:r>
              <a:rPr lang="en-US" sz="1800" b="1" i="0" u="none" strike="noStrike" baseline="0" dirty="0">
                <a:solidFill>
                  <a:srgbClr val="000000"/>
                </a:solidFill>
                <a:latin typeface="Trebuchet MS" panose="020B0603020202020204" pitchFamily="34" charset="0"/>
              </a:rPr>
              <a:t>Procedures</a:t>
            </a:r>
            <a:r>
              <a:rPr lang="en-US" sz="1800" b="0" i="0" u="none" strike="noStrike" baseline="0" dirty="0">
                <a:solidFill>
                  <a:srgbClr val="000000"/>
                </a:solidFill>
                <a:latin typeface="Trebuchet MS" panose="020B0603020202020204" pitchFamily="34" charset="0"/>
              </a:rPr>
              <a:t>, and </a:t>
            </a:r>
            <a:r>
              <a:rPr lang="en-US" sz="1800" b="1" i="0" u="none" strike="noStrike" baseline="0" dirty="0">
                <a:solidFill>
                  <a:srgbClr val="000000"/>
                </a:solidFill>
                <a:latin typeface="Trebuchet MS" panose="020B0603020202020204" pitchFamily="34" charset="0"/>
              </a:rPr>
              <a:t>Protocols </a:t>
            </a:r>
            <a:r>
              <a:rPr lang="en-US" sz="1800" b="0" i="0" u="none" strike="noStrike" baseline="0" dirty="0">
                <a:solidFill>
                  <a:srgbClr val="000000"/>
                </a:solidFill>
                <a:latin typeface="Trebuchet MS" panose="020B0603020202020204" pitchFamily="34" charset="0"/>
              </a:rPr>
              <a:t>associated with it.</a:t>
            </a:r>
          </a:p>
          <a:p>
            <a:endParaRPr lang="en-US" sz="1800" b="0" i="0" u="none" strike="noStrike" baseline="0" dirty="0">
              <a:solidFill>
                <a:srgbClr val="000000"/>
              </a:solidFill>
              <a:latin typeface="Trebuchet MS" panose="020B0603020202020204" pitchFamily="34" charset="0"/>
            </a:endParaRPr>
          </a:p>
          <a:p>
            <a:pPr marL="285750" indent="-285750">
              <a:buFont typeface="Wingdings" panose="05000000000000000000" pitchFamily="2" charset="2"/>
              <a:buChar char="ü"/>
            </a:pPr>
            <a:r>
              <a:rPr lang="en-US" dirty="0">
                <a:solidFill>
                  <a:srgbClr val="000000"/>
                </a:solidFill>
                <a:latin typeface="Trebuchet MS" panose="020B0603020202020204" pitchFamily="34" charset="0"/>
              </a:rPr>
              <a:t>C</a:t>
            </a:r>
            <a:r>
              <a:rPr lang="en-US" sz="1800" b="0" i="0" u="none" strike="noStrike" baseline="0" dirty="0">
                <a:solidFill>
                  <a:srgbClr val="000000"/>
                </a:solidFill>
                <a:latin typeface="Trebuchet MS" panose="020B0603020202020204" pitchFamily="34" charset="0"/>
              </a:rPr>
              <a:t>heck the </a:t>
            </a:r>
            <a:r>
              <a:rPr lang="en-US" sz="1800" b="1" i="0" u="none" strike="noStrike" baseline="0" dirty="0">
                <a:solidFill>
                  <a:srgbClr val="000000"/>
                </a:solidFill>
                <a:latin typeface="Trebuchet MS" panose="020B0603020202020204" pitchFamily="34" charset="0"/>
              </a:rPr>
              <a:t>Substances </a:t>
            </a:r>
            <a:r>
              <a:rPr lang="en-US" sz="1800" b="0" i="0" u="none" strike="noStrike" baseline="0" dirty="0">
                <a:solidFill>
                  <a:srgbClr val="000000"/>
                </a:solidFill>
                <a:latin typeface="Trebuchet MS" panose="020B0603020202020204" pitchFamily="34" charset="0"/>
              </a:rPr>
              <a:t>tab for any pre-existing </a:t>
            </a:r>
            <a:r>
              <a:rPr lang="en-US" sz="1800" b="1" i="0" u="none" strike="noStrike" baseline="0" dirty="0">
                <a:solidFill>
                  <a:srgbClr val="000000"/>
                </a:solidFill>
                <a:latin typeface="Trebuchet MS" panose="020B0603020202020204" pitchFamily="34" charset="0"/>
              </a:rPr>
              <a:t>Substances </a:t>
            </a:r>
            <a:r>
              <a:rPr lang="en-US" sz="1800" b="0" i="0" u="none" strike="noStrike" baseline="0" dirty="0">
                <a:solidFill>
                  <a:srgbClr val="000000"/>
                </a:solidFill>
                <a:latin typeface="Trebuchet MS" panose="020B0603020202020204" pitchFamily="34" charset="0"/>
              </a:rPr>
              <a:t>required for your protocol experiments. If they are not in the library, you will need to create them. </a:t>
            </a:r>
          </a:p>
          <a:p>
            <a:pPr marL="285750" indent="-285750">
              <a:buFont typeface="Wingdings" panose="05000000000000000000" pitchFamily="2" charset="2"/>
              <a:buChar char="ü"/>
            </a:pPr>
            <a:endParaRPr lang="en-US" dirty="0">
              <a:solidFill>
                <a:srgbClr val="000000"/>
              </a:solidFill>
              <a:latin typeface="Trebuchet MS" panose="020B0603020202020204" pitchFamily="34" charset="0"/>
            </a:endParaRPr>
          </a:p>
          <a:p>
            <a:pPr marL="285750" indent="-285750">
              <a:buFont typeface="Wingdings" panose="05000000000000000000" pitchFamily="2" charset="2"/>
              <a:buChar char="ü"/>
            </a:pPr>
            <a:r>
              <a:rPr lang="en-US" dirty="0">
                <a:solidFill>
                  <a:srgbClr val="000000"/>
                </a:solidFill>
                <a:latin typeface="Trebuchet MS" panose="020B0603020202020204" pitchFamily="34" charset="0"/>
              </a:rPr>
              <a:t>C</a:t>
            </a:r>
            <a:r>
              <a:rPr lang="en-US" sz="1800" b="0" i="0" u="none" strike="noStrike" baseline="0" dirty="0">
                <a:solidFill>
                  <a:srgbClr val="000000"/>
                </a:solidFill>
                <a:latin typeface="Trebuchet MS" panose="020B0603020202020204" pitchFamily="34" charset="0"/>
              </a:rPr>
              <a:t>heck the </a:t>
            </a:r>
            <a:r>
              <a:rPr lang="en-US" sz="1800" b="1" i="0" u="none" strike="noStrike" baseline="0" dirty="0">
                <a:solidFill>
                  <a:srgbClr val="000000"/>
                </a:solidFill>
                <a:latin typeface="Trebuchet MS" panose="020B0603020202020204" pitchFamily="34" charset="0"/>
              </a:rPr>
              <a:t>Procedures </a:t>
            </a:r>
            <a:r>
              <a:rPr lang="en-US" sz="1800" b="0" i="0" u="none" strike="noStrike" baseline="0" dirty="0">
                <a:solidFill>
                  <a:srgbClr val="000000"/>
                </a:solidFill>
                <a:latin typeface="Trebuchet MS" panose="020B0603020202020204" pitchFamily="34" charset="0"/>
              </a:rPr>
              <a:t>tab for any pre-existing </a:t>
            </a:r>
            <a:r>
              <a:rPr lang="en-US" sz="1800" b="1" i="0" u="none" strike="noStrike" baseline="0" dirty="0">
                <a:solidFill>
                  <a:srgbClr val="000000"/>
                </a:solidFill>
                <a:latin typeface="Trebuchet MS" panose="020B0603020202020204" pitchFamily="34" charset="0"/>
              </a:rPr>
              <a:t>Procedures </a:t>
            </a:r>
            <a:r>
              <a:rPr lang="en-US" sz="1800" b="0" i="0" u="none" strike="noStrike" baseline="0" dirty="0">
                <a:solidFill>
                  <a:srgbClr val="000000"/>
                </a:solidFill>
                <a:latin typeface="Trebuchet MS" panose="020B0603020202020204" pitchFamily="34" charset="0"/>
              </a:rPr>
              <a:t>required for your protocol experiments. If they are not in the library, you will need to create them. </a:t>
            </a:r>
          </a:p>
        </p:txBody>
      </p:sp>
      <p:pic>
        <p:nvPicPr>
          <p:cNvPr id="14" name="Picture 13" descr="A picture containing text, floor, indoor, chair&#10;&#10;Description automatically generated">
            <a:extLst>
              <a:ext uri="{FF2B5EF4-FFF2-40B4-BE49-F238E27FC236}">
                <a16:creationId xmlns:a16="http://schemas.microsoft.com/office/drawing/2014/main" id="{ED8AAC08-E0C8-D14B-8217-589A2E8AED1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494257" y="1331599"/>
            <a:ext cx="2980880" cy="1987253"/>
          </a:xfrm>
          <a:prstGeom prst="rect">
            <a:avLst/>
          </a:prstGeom>
        </p:spPr>
      </p:pic>
    </p:spTree>
    <p:extLst>
      <p:ext uri="{BB962C8B-B14F-4D97-AF65-F5344CB8AC3E}">
        <p14:creationId xmlns:p14="http://schemas.microsoft.com/office/powerpoint/2010/main" val="385224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9E3-0861-B65F-AB10-EAE106B11FEA}"/>
              </a:ext>
            </a:extLst>
          </p:cNvPr>
          <p:cNvSpPr>
            <a:spLocks noGrp="1"/>
          </p:cNvSpPr>
          <p:nvPr>
            <p:ph type="ctrTitle"/>
          </p:nvPr>
        </p:nvSpPr>
        <p:spPr>
          <a:xfrm>
            <a:off x="658368" y="1528763"/>
            <a:ext cx="6638544" cy="2387600"/>
          </a:xfrm>
        </p:spPr>
        <p:txBody>
          <a:bodyPr>
            <a:normAutofit fontScale="90000"/>
          </a:bodyPr>
          <a:lstStyle/>
          <a:p>
            <a:r>
              <a:rPr lang="en-US" dirty="0"/>
              <a:t>Pre-submission building blocks</a:t>
            </a:r>
          </a:p>
        </p:txBody>
      </p:sp>
      <p:sp>
        <p:nvSpPr>
          <p:cNvPr id="3" name="Subtitle 2">
            <a:extLst>
              <a:ext uri="{FF2B5EF4-FFF2-40B4-BE49-F238E27FC236}">
                <a16:creationId xmlns:a16="http://schemas.microsoft.com/office/drawing/2014/main" id="{0537A84C-D64F-A6D5-75AC-4769587182CD}"/>
              </a:ext>
            </a:extLst>
          </p:cNvPr>
          <p:cNvSpPr>
            <a:spLocks noGrp="1"/>
          </p:cNvSpPr>
          <p:nvPr>
            <p:ph type="subTitle" idx="1"/>
          </p:nvPr>
        </p:nvSpPr>
        <p:spPr/>
        <p:txBody>
          <a:bodyPr>
            <a:normAutofit/>
          </a:bodyPr>
          <a:lstStyle/>
          <a:p>
            <a:r>
              <a:rPr lang="en-US" sz="4000" dirty="0"/>
              <a:t>Click IACUC Module</a:t>
            </a:r>
          </a:p>
        </p:txBody>
      </p:sp>
    </p:spTree>
    <p:extLst>
      <p:ext uri="{BB962C8B-B14F-4D97-AF65-F5344CB8AC3E}">
        <p14:creationId xmlns:p14="http://schemas.microsoft.com/office/powerpoint/2010/main" val="411633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chor="b">
            <a:normAutofit/>
          </a:bodyPr>
          <a:lstStyle/>
          <a:p>
            <a:r>
              <a:rPr lang="en-US" dirty="0"/>
              <a:t>Some Background about Click</a:t>
            </a:r>
          </a:p>
        </p:txBody>
      </p:sp>
      <p:graphicFrame>
        <p:nvGraphicFramePr>
          <p:cNvPr id="14" name="Text Placeholder 1">
            <a:extLst>
              <a:ext uri="{FF2B5EF4-FFF2-40B4-BE49-F238E27FC236}">
                <a16:creationId xmlns:a16="http://schemas.microsoft.com/office/drawing/2014/main" id="{B5BED34E-19F9-3003-1558-A4E08DAE3774}"/>
              </a:ext>
            </a:extLst>
          </p:cNvPr>
          <p:cNvGraphicFramePr/>
          <p:nvPr/>
        </p:nvGraphicFramePr>
        <p:xfrm>
          <a:off x="566928" y="2138289"/>
          <a:ext cx="11235866" cy="4445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1929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202ABA5-1D5E-F2B9-AD3C-3B56E5D782DF}"/>
              </a:ext>
            </a:extLst>
          </p:cNvPr>
          <p:cNvSpPr>
            <a:spLocks noGrp="1"/>
          </p:cNvSpPr>
          <p:nvPr>
            <p:ph type="title"/>
          </p:nvPr>
        </p:nvSpPr>
        <p:spPr>
          <a:xfrm>
            <a:off x="569468" y="1163145"/>
            <a:ext cx="10515600" cy="864616"/>
          </a:xfrm>
        </p:spPr>
        <p:txBody>
          <a:bodyPr/>
          <a:lstStyle/>
          <a:p>
            <a:r>
              <a:rPr lang="en-US" dirty="0"/>
              <a:t>Create Building Blocks</a:t>
            </a:r>
          </a:p>
        </p:txBody>
      </p:sp>
      <p:sp>
        <p:nvSpPr>
          <p:cNvPr id="3" name="TextBox 2">
            <a:extLst>
              <a:ext uri="{FF2B5EF4-FFF2-40B4-BE49-F238E27FC236}">
                <a16:creationId xmlns:a16="http://schemas.microsoft.com/office/drawing/2014/main" id="{D8F35429-0A7A-C277-0EE9-353B650CE5BF}"/>
              </a:ext>
            </a:extLst>
          </p:cNvPr>
          <p:cNvSpPr txBox="1"/>
          <p:nvPr/>
        </p:nvSpPr>
        <p:spPr>
          <a:xfrm>
            <a:off x="566928" y="2185416"/>
            <a:ext cx="10710672" cy="4446612"/>
          </a:xfrm>
          <a:prstGeom prst="rect">
            <a:avLst/>
          </a:prstGeom>
        </p:spPr>
        <p:txBody>
          <a:bodyPr vert="horz" lIns="91440" tIns="45720" rIns="91440" bIns="45720" rtlCol="0">
            <a:normAutofit/>
          </a:bodyPr>
          <a:lstStyle/>
          <a:p>
            <a:pPr defTabSz="914400">
              <a:lnSpc>
                <a:spcPts val="2300"/>
              </a:lnSpc>
              <a:spcAft>
                <a:spcPts val="600"/>
              </a:spcAft>
              <a:buClr>
                <a:srgbClr val="005BBB"/>
              </a:buClr>
            </a:pPr>
            <a:r>
              <a:rPr lang="en-US" sz="2000" b="0" i="0" u="none" strike="noStrike" dirty="0">
                <a:solidFill>
                  <a:srgbClr val="005BBB"/>
                </a:solidFill>
                <a:latin typeface="Arial" charset="0"/>
                <a:cs typeface="Arial" charset="0"/>
              </a:rPr>
              <a:t>Before you create a protocol, the </a:t>
            </a:r>
            <a:r>
              <a:rPr lang="en-US" sz="2000" b="1" i="0" u="none" strike="noStrike" dirty="0">
                <a:solidFill>
                  <a:srgbClr val="005BBB"/>
                </a:solidFill>
                <a:latin typeface="Arial" charset="0"/>
                <a:cs typeface="Arial" charset="0"/>
              </a:rPr>
              <a:t>Building Blocks </a:t>
            </a:r>
            <a:r>
              <a:rPr lang="en-US" sz="2000" b="0" i="0" u="none" strike="noStrike" dirty="0">
                <a:solidFill>
                  <a:srgbClr val="005BBB"/>
                </a:solidFill>
                <a:latin typeface="Arial" charset="0"/>
                <a:cs typeface="Arial" charset="0"/>
              </a:rPr>
              <a:t>for a protocol must be created in a specific order:</a:t>
            </a:r>
          </a:p>
          <a:p>
            <a:pPr defTabSz="914400">
              <a:lnSpc>
                <a:spcPts val="2300"/>
              </a:lnSpc>
              <a:spcAft>
                <a:spcPts val="600"/>
              </a:spcAft>
              <a:buClr>
                <a:srgbClr val="005BBB"/>
              </a:buClr>
            </a:pPr>
            <a:r>
              <a:rPr lang="en-US" sz="2000" b="0" i="0" u="none" strike="noStrike" dirty="0">
                <a:solidFill>
                  <a:srgbClr val="005BBB"/>
                </a:solidFill>
                <a:latin typeface="Arial" charset="0"/>
                <a:cs typeface="Arial" charset="0"/>
              </a:rPr>
              <a:t> </a:t>
            </a:r>
          </a:p>
          <a:p>
            <a:pPr defTabSz="914400">
              <a:lnSpc>
                <a:spcPts val="2300"/>
              </a:lnSpc>
              <a:spcAft>
                <a:spcPts val="600"/>
              </a:spcAft>
              <a:buClr>
                <a:srgbClr val="005BBB"/>
              </a:buClr>
            </a:pPr>
            <a:r>
              <a:rPr lang="en-US" sz="2000" b="0" i="0" u="none" strike="noStrike" dirty="0">
                <a:solidFill>
                  <a:schemeClr val="tx1">
                    <a:lumMod val="50000"/>
                  </a:schemeClr>
                </a:solidFill>
                <a:latin typeface="Arial" charset="0"/>
                <a:cs typeface="Arial" charset="0"/>
              </a:rPr>
              <a:t>1. Create your </a:t>
            </a:r>
            <a:r>
              <a:rPr lang="en-US" sz="2000" b="1" i="0" u="none" strike="noStrike" dirty="0">
                <a:solidFill>
                  <a:schemeClr val="tx1">
                    <a:lumMod val="50000"/>
                  </a:schemeClr>
                </a:solidFill>
                <a:latin typeface="Arial" charset="0"/>
                <a:cs typeface="Arial" charset="0"/>
              </a:rPr>
              <a:t>Research Team </a:t>
            </a:r>
            <a:endParaRPr lang="en-US" sz="2000" b="0" i="0" u="none" strike="noStrike" dirty="0">
              <a:solidFill>
                <a:schemeClr val="tx1">
                  <a:lumMod val="50000"/>
                </a:schemeClr>
              </a:solidFill>
              <a:latin typeface="Arial" charset="0"/>
              <a:cs typeface="Arial" charset="0"/>
            </a:endParaRPr>
          </a:p>
          <a:p>
            <a:pPr defTabSz="914400">
              <a:lnSpc>
                <a:spcPts val="2300"/>
              </a:lnSpc>
              <a:spcAft>
                <a:spcPts val="600"/>
              </a:spcAft>
              <a:buClr>
                <a:srgbClr val="005BBB"/>
              </a:buClr>
            </a:pPr>
            <a:r>
              <a:rPr lang="en-US" sz="2000" b="0" i="0" u="none" strike="noStrike" dirty="0">
                <a:solidFill>
                  <a:schemeClr val="tx1">
                    <a:lumMod val="50000"/>
                  </a:schemeClr>
                </a:solidFill>
                <a:latin typeface="Arial" charset="0"/>
                <a:cs typeface="Arial" charset="0"/>
              </a:rPr>
              <a:t>2. Create </a:t>
            </a:r>
            <a:r>
              <a:rPr lang="en-US" sz="2000" b="1" i="0" u="none" strike="noStrike" dirty="0">
                <a:solidFill>
                  <a:schemeClr val="tx1">
                    <a:lumMod val="50000"/>
                  </a:schemeClr>
                </a:solidFill>
                <a:latin typeface="Arial" charset="0"/>
                <a:cs typeface="Arial" charset="0"/>
              </a:rPr>
              <a:t>Team Substances </a:t>
            </a:r>
            <a:endParaRPr lang="en-US" sz="2000" b="0" i="0" u="none" strike="noStrike" dirty="0">
              <a:solidFill>
                <a:schemeClr val="tx1">
                  <a:lumMod val="50000"/>
                </a:schemeClr>
              </a:solidFill>
              <a:latin typeface="Arial" charset="0"/>
              <a:cs typeface="Arial" charset="0"/>
            </a:endParaRPr>
          </a:p>
          <a:p>
            <a:pPr defTabSz="914400">
              <a:lnSpc>
                <a:spcPts val="2300"/>
              </a:lnSpc>
              <a:spcAft>
                <a:spcPts val="600"/>
              </a:spcAft>
              <a:buClr>
                <a:srgbClr val="005BBB"/>
              </a:buClr>
            </a:pPr>
            <a:r>
              <a:rPr lang="en-US" sz="2000" b="0" i="0" u="none" strike="noStrike" dirty="0">
                <a:solidFill>
                  <a:schemeClr val="tx1">
                    <a:lumMod val="50000"/>
                  </a:schemeClr>
                </a:solidFill>
                <a:latin typeface="Arial" charset="0"/>
                <a:cs typeface="Arial" charset="0"/>
              </a:rPr>
              <a:t>3. Create </a:t>
            </a:r>
            <a:r>
              <a:rPr lang="en-US" sz="2000" b="1" i="0" u="none" strike="noStrike" dirty="0">
                <a:solidFill>
                  <a:schemeClr val="tx1">
                    <a:lumMod val="50000"/>
                  </a:schemeClr>
                </a:solidFill>
                <a:latin typeface="Arial" charset="0"/>
                <a:cs typeface="Arial" charset="0"/>
              </a:rPr>
              <a:t>Team Procedures </a:t>
            </a:r>
            <a:endParaRPr lang="en-US" sz="2000" b="0" i="0" u="none" strike="noStrike" dirty="0">
              <a:solidFill>
                <a:schemeClr val="tx1">
                  <a:lumMod val="50000"/>
                </a:schemeClr>
              </a:solidFill>
              <a:latin typeface="Arial" charset="0"/>
              <a:cs typeface="Arial" charset="0"/>
            </a:endParaRPr>
          </a:p>
          <a:p>
            <a:pPr defTabSz="914400">
              <a:lnSpc>
                <a:spcPts val="2300"/>
              </a:lnSpc>
              <a:spcAft>
                <a:spcPts val="600"/>
              </a:spcAft>
              <a:buClr>
                <a:srgbClr val="005BBB"/>
              </a:buClr>
            </a:pPr>
            <a:endParaRPr lang="en-US" sz="2000" b="0" i="0" u="none" strike="noStrike" dirty="0">
              <a:solidFill>
                <a:srgbClr val="005BBB"/>
              </a:solidFill>
              <a:latin typeface="Arial" charset="0"/>
              <a:cs typeface="Arial" charset="0"/>
            </a:endParaRPr>
          </a:p>
          <a:p>
            <a:pPr defTabSz="914400">
              <a:lnSpc>
                <a:spcPts val="2300"/>
              </a:lnSpc>
              <a:spcAft>
                <a:spcPts val="600"/>
              </a:spcAft>
              <a:buClr>
                <a:srgbClr val="005BBB"/>
              </a:buClr>
            </a:pPr>
            <a:r>
              <a:rPr lang="en-US" sz="2000" b="0" i="0" u="none" strike="noStrike" dirty="0">
                <a:solidFill>
                  <a:srgbClr val="005BBB"/>
                </a:solidFill>
                <a:latin typeface="Arial" charset="0"/>
                <a:cs typeface="Arial" charset="0"/>
              </a:rPr>
              <a:t>If the system does not already contain the </a:t>
            </a:r>
            <a:r>
              <a:rPr lang="en-US" sz="2000" b="1" i="0" u="none" strike="noStrike" dirty="0">
                <a:solidFill>
                  <a:srgbClr val="005BBB"/>
                </a:solidFill>
                <a:latin typeface="Arial" charset="0"/>
                <a:cs typeface="Arial" charset="0"/>
              </a:rPr>
              <a:t>Substance </a:t>
            </a:r>
            <a:r>
              <a:rPr lang="en-US" sz="2000" b="0" i="0" u="none" strike="noStrike" dirty="0">
                <a:solidFill>
                  <a:srgbClr val="005BBB"/>
                </a:solidFill>
                <a:latin typeface="Arial" charset="0"/>
                <a:cs typeface="Arial" charset="0"/>
              </a:rPr>
              <a:t>or </a:t>
            </a:r>
            <a:r>
              <a:rPr lang="en-US" sz="2000" b="1" i="0" u="none" strike="noStrike" dirty="0">
                <a:solidFill>
                  <a:srgbClr val="005BBB"/>
                </a:solidFill>
                <a:latin typeface="Arial" charset="0"/>
                <a:cs typeface="Arial" charset="0"/>
              </a:rPr>
              <a:t>Procedure </a:t>
            </a:r>
            <a:r>
              <a:rPr lang="en-US" sz="2000" b="0" i="0" u="none" strike="noStrike" dirty="0">
                <a:solidFill>
                  <a:srgbClr val="005BBB"/>
                </a:solidFill>
                <a:latin typeface="Arial" charset="0"/>
                <a:cs typeface="Arial" charset="0"/>
              </a:rPr>
              <a:t>that you need for your protocol, you will need to create it yourself. </a:t>
            </a:r>
          </a:p>
          <a:p>
            <a:pPr defTabSz="914400">
              <a:lnSpc>
                <a:spcPts val="2300"/>
              </a:lnSpc>
              <a:spcAft>
                <a:spcPts val="600"/>
              </a:spcAft>
              <a:buClr>
                <a:srgbClr val="005BBB"/>
              </a:buClr>
            </a:pPr>
            <a:r>
              <a:rPr lang="en-US" sz="2000" b="0" i="0" u="none" strike="noStrike" dirty="0">
                <a:solidFill>
                  <a:srgbClr val="005BBB"/>
                </a:solidFill>
                <a:latin typeface="Arial" charset="0"/>
                <a:cs typeface="Arial" charset="0"/>
              </a:rPr>
              <a:t>Once created, it will be saved and can be used again in any of your </a:t>
            </a:r>
            <a:r>
              <a:rPr lang="en-US" sz="2000" b="1" i="0" u="none" strike="noStrike" dirty="0">
                <a:solidFill>
                  <a:srgbClr val="005BBB"/>
                </a:solidFill>
                <a:latin typeface="Arial" charset="0"/>
                <a:cs typeface="Arial" charset="0"/>
              </a:rPr>
              <a:t>Research Team’s </a:t>
            </a:r>
            <a:r>
              <a:rPr lang="en-US" sz="2000" b="0" i="0" u="none" strike="noStrike" dirty="0">
                <a:solidFill>
                  <a:srgbClr val="005BBB"/>
                </a:solidFill>
                <a:latin typeface="Arial" charset="0"/>
                <a:cs typeface="Arial" charset="0"/>
              </a:rPr>
              <a:t>future protocols. It will not be viewable or available to anyone who is not on the </a:t>
            </a:r>
            <a:r>
              <a:rPr lang="en-US" sz="2000" b="1" i="0" u="none" strike="noStrike" dirty="0">
                <a:solidFill>
                  <a:srgbClr val="005BBB"/>
                </a:solidFill>
                <a:latin typeface="Arial" charset="0"/>
                <a:cs typeface="Arial" charset="0"/>
              </a:rPr>
              <a:t>Research Team</a:t>
            </a:r>
            <a:r>
              <a:rPr lang="en-US" sz="2000" b="0" i="0" u="none" strike="noStrike" dirty="0">
                <a:solidFill>
                  <a:srgbClr val="005BBB"/>
                </a:solidFill>
                <a:latin typeface="Arial" charset="0"/>
                <a:cs typeface="Arial" charset="0"/>
              </a:rPr>
              <a:t>. </a:t>
            </a:r>
            <a:endParaRPr lang="en-US" sz="2000" dirty="0">
              <a:solidFill>
                <a:srgbClr val="005BBB"/>
              </a:solidFill>
              <a:latin typeface="Arial" charset="0"/>
              <a:cs typeface="Arial" charset="0"/>
            </a:endParaRPr>
          </a:p>
        </p:txBody>
      </p:sp>
    </p:spTree>
    <p:extLst>
      <p:ext uri="{BB962C8B-B14F-4D97-AF65-F5344CB8AC3E}">
        <p14:creationId xmlns:p14="http://schemas.microsoft.com/office/powerpoint/2010/main" val="975753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860743" y="2716937"/>
            <a:ext cx="4666551" cy="3809061"/>
          </a:xfrm>
          <a:prstGeom prst="rect">
            <a:avLst/>
          </a:prstGeom>
          <a:ln>
            <a:solidFill>
              <a:srgbClr val="002060"/>
            </a:solidFill>
          </a:ln>
        </p:spPr>
      </p:pic>
      <p:pic>
        <p:nvPicPr>
          <p:cNvPr id="4" name="Picture 3"/>
          <p:cNvPicPr>
            <a:picLocks noChangeAspect="1"/>
          </p:cNvPicPr>
          <p:nvPr/>
        </p:nvPicPr>
        <p:blipFill>
          <a:blip r:embed="rId4"/>
          <a:stretch>
            <a:fillRect/>
          </a:stretch>
        </p:blipFill>
        <p:spPr>
          <a:xfrm>
            <a:off x="2971170" y="2026810"/>
            <a:ext cx="2266950" cy="1533525"/>
          </a:xfrm>
          <a:prstGeom prst="rect">
            <a:avLst/>
          </a:prstGeom>
          <a:ln>
            <a:solidFill>
              <a:srgbClr val="002060"/>
            </a:solidFill>
          </a:ln>
        </p:spPr>
      </p:pic>
      <p:sp>
        <p:nvSpPr>
          <p:cNvPr id="3" name="Title 2"/>
          <p:cNvSpPr>
            <a:spLocks noGrp="1"/>
          </p:cNvSpPr>
          <p:nvPr>
            <p:ph type="ctrTitle"/>
          </p:nvPr>
        </p:nvSpPr>
        <p:spPr>
          <a:xfrm>
            <a:off x="610613" y="947030"/>
            <a:ext cx="8595360" cy="512065"/>
          </a:xfrm>
        </p:spPr>
        <p:txBody>
          <a:bodyPr/>
          <a:lstStyle/>
          <a:p>
            <a:r>
              <a:rPr lang="en-US" dirty="0"/>
              <a:t>Create a Research Team</a:t>
            </a:r>
          </a:p>
        </p:txBody>
      </p:sp>
      <p:sp>
        <p:nvSpPr>
          <p:cNvPr id="2" name="Text Placeholder 1"/>
          <p:cNvSpPr>
            <a:spLocks noGrp="1"/>
          </p:cNvSpPr>
          <p:nvPr>
            <p:ph type="subTitle" idx="1"/>
          </p:nvPr>
        </p:nvSpPr>
        <p:spPr>
          <a:xfrm>
            <a:off x="755578" y="1441837"/>
            <a:ext cx="8584940" cy="455342"/>
          </a:xfrm>
        </p:spPr>
        <p:txBody>
          <a:bodyPr>
            <a:normAutofit/>
          </a:bodyPr>
          <a:lstStyle/>
          <a:p>
            <a:r>
              <a:rPr lang="en-US" dirty="0"/>
              <a:t>Pre-Submission Activities</a:t>
            </a:r>
          </a:p>
        </p:txBody>
      </p:sp>
      <p:sp>
        <p:nvSpPr>
          <p:cNvPr id="8" name="TextBox 7">
            <a:extLst>
              <a:ext uri="{FF2B5EF4-FFF2-40B4-BE49-F238E27FC236}">
                <a16:creationId xmlns:a16="http://schemas.microsoft.com/office/drawing/2014/main" id="{922CA9E6-E061-0C5D-5B88-812CB19D4CFA}"/>
              </a:ext>
            </a:extLst>
          </p:cNvPr>
          <p:cNvSpPr txBox="1"/>
          <p:nvPr/>
        </p:nvSpPr>
        <p:spPr>
          <a:xfrm>
            <a:off x="5860743" y="1414828"/>
            <a:ext cx="6097712" cy="923330"/>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Click on the </a:t>
            </a:r>
            <a:r>
              <a:rPr lang="en-US" sz="1800" b="1" i="0" u="none" strike="noStrike" baseline="0" dirty="0">
                <a:solidFill>
                  <a:srgbClr val="000000"/>
                </a:solidFill>
                <a:latin typeface="Trebuchet MS" panose="020B0603020202020204" pitchFamily="34" charset="0"/>
              </a:rPr>
              <a:t>IACUC </a:t>
            </a:r>
            <a:r>
              <a:rPr lang="en-US" sz="1800" b="0" i="0" u="none" strike="noStrike" baseline="0" dirty="0">
                <a:solidFill>
                  <a:srgbClr val="000000"/>
                </a:solidFill>
                <a:latin typeface="Trebuchet MS" panose="020B0603020202020204" pitchFamily="34" charset="0"/>
              </a:rPr>
              <a:t>tab in the top navigation menu. </a:t>
            </a: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Create Research Team </a:t>
            </a:r>
            <a:r>
              <a:rPr lang="en-US" sz="1800" b="0" i="0" u="none" strike="noStrike" baseline="0" dirty="0">
                <a:solidFill>
                  <a:srgbClr val="000000"/>
                </a:solidFill>
                <a:latin typeface="Trebuchet MS" panose="020B0603020202020204" pitchFamily="34" charset="0"/>
              </a:rPr>
              <a:t>button. </a:t>
            </a:r>
          </a:p>
          <a:p>
            <a:r>
              <a:rPr lang="en-US" sz="1800" b="0" i="0" u="none" strike="noStrike" baseline="0" dirty="0">
                <a:solidFill>
                  <a:srgbClr val="000000"/>
                </a:solidFill>
                <a:latin typeface="Trebuchet MS" panose="020B0603020202020204" pitchFamily="34" charset="0"/>
              </a:rPr>
              <a:t>Complete the </a:t>
            </a:r>
            <a:r>
              <a:rPr lang="en-US" sz="1800" b="1" i="0" u="none" strike="noStrike" baseline="0" dirty="0" err="1">
                <a:solidFill>
                  <a:srgbClr val="000000"/>
                </a:solidFill>
                <a:latin typeface="Trebuchet MS" panose="020B0603020202020204" pitchFamily="34" charset="0"/>
              </a:rPr>
              <a:t>SmartForm</a:t>
            </a:r>
            <a:r>
              <a:rPr lang="en-US" sz="1800" b="1" i="0" u="none" strike="noStrike" baseline="0" dirty="0">
                <a:solidFill>
                  <a:srgbClr val="000000"/>
                </a:solidFill>
                <a:latin typeface="Trebuchet MS" panose="020B0603020202020204" pitchFamily="34" charset="0"/>
              </a:rPr>
              <a:t>.</a:t>
            </a:r>
            <a:r>
              <a:rPr lang="en-US" sz="1800" b="0" i="1" u="none" strike="noStrike" baseline="0" dirty="0">
                <a:solidFill>
                  <a:srgbClr val="000000"/>
                </a:solidFill>
                <a:latin typeface="Trebuchet MS" panose="020B0603020202020204" pitchFamily="34" charset="0"/>
              </a:rPr>
              <a:t> </a:t>
            </a:r>
            <a:endParaRPr lang="en-US" sz="1800" b="0" i="0" u="none" strike="noStrike" baseline="0" dirty="0">
              <a:solidFill>
                <a:srgbClr val="000000"/>
              </a:solidFill>
              <a:latin typeface="Trebuchet MS" panose="020B0603020202020204" pitchFamily="34" charset="0"/>
            </a:endParaRPr>
          </a:p>
        </p:txBody>
      </p:sp>
      <p:sp>
        <p:nvSpPr>
          <p:cNvPr id="10" name="TextBox 9">
            <a:extLst>
              <a:ext uri="{FF2B5EF4-FFF2-40B4-BE49-F238E27FC236}">
                <a16:creationId xmlns:a16="http://schemas.microsoft.com/office/drawing/2014/main" id="{95D078D3-2C08-484E-B744-61ED2160E41B}"/>
              </a:ext>
            </a:extLst>
          </p:cNvPr>
          <p:cNvSpPr txBox="1"/>
          <p:nvPr/>
        </p:nvSpPr>
        <p:spPr>
          <a:xfrm>
            <a:off x="338602" y="2871966"/>
            <a:ext cx="3142023" cy="3139321"/>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Enter a </a:t>
            </a:r>
            <a:r>
              <a:rPr lang="en-US" sz="1800" b="1" i="0" u="none" strike="noStrike" baseline="0" dirty="0">
                <a:solidFill>
                  <a:srgbClr val="000000"/>
                </a:solidFill>
                <a:latin typeface="Trebuchet MS" panose="020B0603020202020204" pitchFamily="34" charset="0"/>
              </a:rPr>
              <a:t>Name </a:t>
            </a:r>
            <a:r>
              <a:rPr lang="en-US" sz="1800" b="0" i="0" u="none" strike="noStrike" baseline="0" dirty="0">
                <a:solidFill>
                  <a:srgbClr val="000000"/>
                </a:solidFill>
                <a:latin typeface="Trebuchet MS" panose="020B0603020202020204" pitchFamily="34" charset="0"/>
              </a:rPr>
              <a:t>for the </a:t>
            </a:r>
            <a:r>
              <a:rPr lang="en-US" sz="1800" b="1" i="0" u="none" strike="noStrike" baseline="0" dirty="0">
                <a:solidFill>
                  <a:srgbClr val="000000"/>
                </a:solidFill>
                <a:latin typeface="Trebuchet MS" panose="020B0603020202020204" pitchFamily="34" charset="0"/>
              </a:rPr>
              <a:t>Research Team</a:t>
            </a:r>
            <a:r>
              <a:rPr lang="en-US" sz="1800" b="0" i="0" u="none" strike="noStrike" baseline="0" dirty="0">
                <a:solidFill>
                  <a:srgbClr val="000000"/>
                </a:solidFill>
                <a:latin typeface="Trebuchet MS" panose="020B0603020202020204" pitchFamily="34" charset="0"/>
              </a:rPr>
              <a:t>. </a:t>
            </a:r>
          </a:p>
          <a:p>
            <a:endParaRPr lang="en-US"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The </a:t>
            </a:r>
            <a:r>
              <a:rPr lang="en-US" sz="1800" b="1" i="0" u="none" strike="noStrike" baseline="0" dirty="0">
                <a:solidFill>
                  <a:srgbClr val="000000"/>
                </a:solidFill>
                <a:latin typeface="Trebuchet MS" panose="020B0603020202020204" pitchFamily="34" charset="0"/>
              </a:rPr>
              <a:t>Name </a:t>
            </a:r>
            <a:r>
              <a:rPr lang="en-US" sz="1800" b="0" i="0" u="none" strike="noStrike" baseline="0" dirty="0">
                <a:solidFill>
                  <a:srgbClr val="000000"/>
                </a:solidFill>
                <a:latin typeface="Trebuchet MS" panose="020B0603020202020204" pitchFamily="34" charset="0"/>
              </a:rPr>
              <a:t>should easily identify this specific </a:t>
            </a:r>
            <a:r>
              <a:rPr lang="en-US" sz="1800" b="1" i="0" u="none" strike="noStrike" baseline="0" dirty="0">
                <a:solidFill>
                  <a:srgbClr val="000000"/>
                </a:solidFill>
                <a:latin typeface="Trebuchet MS" panose="020B0603020202020204" pitchFamily="34" charset="0"/>
              </a:rPr>
              <a:t>Research Team </a:t>
            </a:r>
            <a:r>
              <a:rPr lang="en-US" sz="1800" b="0" i="0" u="none" strike="noStrike" baseline="0" dirty="0">
                <a:solidFill>
                  <a:srgbClr val="000000"/>
                </a:solidFill>
                <a:latin typeface="Trebuchet MS" panose="020B0603020202020204" pitchFamily="34" charset="0"/>
              </a:rPr>
              <a:t>to you. </a:t>
            </a:r>
            <a:endParaRPr lang="en-US" dirty="0">
              <a:solidFill>
                <a:srgbClr val="000000"/>
              </a:solidFill>
              <a:latin typeface="Trebuchet MS" panose="020B0603020202020204" pitchFamily="34" charset="0"/>
            </a:endParaRP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Select </a:t>
            </a:r>
            <a:r>
              <a:rPr lang="en-US" sz="1800" b="0" i="0" u="none" strike="noStrike" baseline="0" dirty="0">
                <a:solidFill>
                  <a:srgbClr val="000000"/>
                </a:solidFill>
                <a:latin typeface="Trebuchet MS" panose="020B0603020202020204" pitchFamily="34" charset="0"/>
              </a:rPr>
              <a:t>button to assign the </a:t>
            </a:r>
            <a:r>
              <a:rPr lang="en-US" sz="1800" b="1" i="1" u="none" strike="noStrike" baseline="0" dirty="0">
                <a:solidFill>
                  <a:srgbClr val="000000"/>
                </a:solidFill>
                <a:latin typeface="Trebuchet MS" panose="020B0603020202020204" pitchFamily="34" charset="0"/>
              </a:rPr>
              <a:t>Principal Investigator (PI). </a:t>
            </a:r>
            <a:r>
              <a:rPr lang="en-US" sz="1800" b="0" i="0" u="none" strike="noStrike" baseline="0" dirty="0">
                <a:solidFill>
                  <a:srgbClr val="000000"/>
                </a:solidFill>
                <a:latin typeface="Trebuchet MS" panose="020B0603020202020204" pitchFamily="34" charset="0"/>
              </a:rPr>
              <a:t>Select the </a:t>
            </a:r>
            <a:r>
              <a:rPr lang="en-US" sz="1800" b="1" i="1" u="none" strike="noStrike" baseline="0" dirty="0">
                <a:solidFill>
                  <a:srgbClr val="000000"/>
                </a:solidFill>
                <a:latin typeface="Trebuchet MS" panose="020B0603020202020204" pitchFamily="34" charset="0"/>
              </a:rPr>
              <a:t>PI, </a:t>
            </a:r>
            <a:r>
              <a:rPr lang="en-US" sz="1800" b="0" i="0" u="none" strike="noStrike" baseline="0" dirty="0">
                <a:solidFill>
                  <a:srgbClr val="000000"/>
                </a:solidFill>
                <a:latin typeface="Trebuchet MS" panose="020B0603020202020204" pitchFamily="34" charset="0"/>
              </a:rPr>
              <a:t>and then click </a:t>
            </a:r>
            <a:r>
              <a:rPr lang="en-US" sz="1800" b="1" i="0" u="none" strike="noStrike" baseline="0" dirty="0">
                <a:solidFill>
                  <a:srgbClr val="000000"/>
                </a:solidFill>
                <a:latin typeface="Trebuchet MS" panose="020B0603020202020204" pitchFamily="34" charset="0"/>
              </a:rPr>
              <a:t>OK. </a:t>
            </a:r>
            <a:endParaRPr lang="en-US" sz="1800" b="0" i="0" u="none" strike="noStrike" baseline="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127581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8BC76A-6523-3A50-C81E-987B4FBDB478}"/>
              </a:ext>
            </a:extLst>
          </p:cNvPr>
          <p:cNvSpPr txBox="1"/>
          <p:nvPr/>
        </p:nvSpPr>
        <p:spPr>
          <a:xfrm>
            <a:off x="429803" y="2077783"/>
            <a:ext cx="10655265" cy="2554545"/>
          </a:xfrm>
          <a:prstGeom prst="rect">
            <a:avLst/>
          </a:prstGeom>
          <a:noFill/>
        </p:spPr>
        <p:txBody>
          <a:bodyPr wrap="square">
            <a:spAutoFit/>
          </a:bodyPr>
          <a:lstStyle/>
          <a:p>
            <a:r>
              <a:rPr lang="en-US" sz="2000" b="0" i="0" u="none" strike="noStrike" baseline="0" dirty="0">
                <a:solidFill>
                  <a:srgbClr val="000000"/>
                </a:solidFill>
              </a:rPr>
              <a:t>Click the </a:t>
            </a:r>
            <a:r>
              <a:rPr lang="en-US" sz="2000" b="1" i="0" u="none" strike="noStrike" baseline="0" dirty="0">
                <a:solidFill>
                  <a:srgbClr val="000000"/>
                </a:solidFill>
              </a:rPr>
              <a:t>Add </a:t>
            </a:r>
            <a:r>
              <a:rPr lang="en-US" sz="2000" b="0" i="0" u="none" strike="noStrike" baseline="0" dirty="0">
                <a:solidFill>
                  <a:srgbClr val="000000"/>
                </a:solidFill>
              </a:rPr>
              <a:t>button to select </a:t>
            </a:r>
            <a:r>
              <a:rPr lang="en-US" sz="2000" b="1" i="1" u="none" strike="noStrike" baseline="0" dirty="0">
                <a:solidFill>
                  <a:srgbClr val="000000"/>
                </a:solidFill>
              </a:rPr>
              <a:t>Team Members</a:t>
            </a:r>
            <a:r>
              <a:rPr lang="en-US" sz="2000" b="0" i="0" u="none" strike="noStrike" baseline="0" dirty="0">
                <a:solidFill>
                  <a:srgbClr val="000000"/>
                </a:solidFill>
              </a:rPr>
              <a:t>. </a:t>
            </a:r>
          </a:p>
          <a:p>
            <a:r>
              <a:rPr lang="en-US" sz="2000" b="0" i="0" u="none" strike="noStrike" baseline="0" dirty="0">
                <a:solidFill>
                  <a:srgbClr val="000000"/>
                </a:solidFill>
              </a:rPr>
              <a:t>Click the </a:t>
            </a:r>
            <a:r>
              <a:rPr lang="en-US" sz="2000" b="1" i="0" u="none" strike="noStrike" baseline="0" dirty="0">
                <a:solidFill>
                  <a:srgbClr val="000000"/>
                </a:solidFill>
              </a:rPr>
              <a:t>Select </a:t>
            </a:r>
            <a:r>
              <a:rPr lang="en-US" sz="2000" b="0" i="0" u="none" strike="noStrike" baseline="0" dirty="0">
                <a:solidFill>
                  <a:srgbClr val="000000"/>
                </a:solidFill>
              </a:rPr>
              <a:t>button and enter the individual’s </a:t>
            </a:r>
            <a:r>
              <a:rPr lang="en-US" sz="2000" b="1" i="0" u="none" strike="noStrike" baseline="0" dirty="0">
                <a:solidFill>
                  <a:srgbClr val="000000"/>
                </a:solidFill>
              </a:rPr>
              <a:t>Last Name</a:t>
            </a:r>
            <a:r>
              <a:rPr lang="en-US" sz="2000" b="0" i="0" u="none" strike="noStrike" baseline="0" dirty="0">
                <a:solidFill>
                  <a:srgbClr val="000000"/>
                </a:solidFill>
              </a:rPr>
              <a:t>. </a:t>
            </a:r>
          </a:p>
          <a:p>
            <a:r>
              <a:rPr lang="en-US" sz="2000" b="0" i="0" u="none" strike="noStrike" baseline="0" dirty="0">
                <a:solidFill>
                  <a:srgbClr val="000000"/>
                </a:solidFill>
              </a:rPr>
              <a:t>Click the </a:t>
            </a:r>
            <a:r>
              <a:rPr lang="en-US" sz="2000" b="1" i="0" u="none" strike="noStrike" baseline="0" dirty="0">
                <a:solidFill>
                  <a:srgbClr val="000000"/>
                </a:solidFill>
              </a:rPr>
              <a:t>Go </a:t>
            </a:r>
            <a:r>
              <a:rPr lang="en-US" sz="2000" b="0" i="0" u="none" strike="noStrike" baseline="0" dirty="0">
                <a:solidFill>
                  <a:srgbClr val="000000"/>
                </a:solidFill>
              </a:rPr>
              <a:t>button. </a:t>
            </a:r>
          </a:p>
          <a:p>
            <a:r>
              <a:rPr lang="en-US" sz="2000" b="0" i="0" u="none" strike="noStrike" baseline="0" dirty="0">
                <a:solidFill>
                  <a:srgbClr val="000000"/>
                </a:solidFill>
              </a:rPr>
              <a:t>Select the appropriate person, and then click OK. </a:t>
            </a:r>
          </a:p>
          <a:p>
            <a:r>
              <a:rPr lang="en-US" sz="2000" b="0" i="0" u="none" strike="noStrike" baseline="0" dirty="0">
                <a:solidFill>
                  <a:srgbClr val="000000"/>
                </a:solidFill>
              </a:rPr>
              <a:t>Indicate whether the person has an animal handling role. </a:t>
            </a:r>
          </a:p>
          <a:p>
            <a:r>
              <a:rPr lang="en-US" sz="2000" b="0" i="0" u="none" strike="noStrike" baseline="0" dirty="0">
                <a:solidFill>
                  <a:srgbClr val="000000"/>
                </a:solidFill>
              </a:rPr>
              <a:t>Indicate whether the person is authorized to order animals. </a:t>
            </a:r>
          </a:p>
          <a:p>
            <a:r>
              <a:rPr lang="en-US" sz="2000" b="0" i="0" u="none" strike="noStrike" baseline="0" dirty="0">
                <a:solidFill>
                  <a:srgbClr val="000000"/>
                </a:solidFill>
              </a:rPr>
              <a:t>Check the person’s </a:t>
            </a:r>
            <a:r>
              <a:rPr lang="en-US" sz="2000" b="1" i="0" u="none" strike="noStrike" baseline="0" dirty="0">
                <a:solidFill>
                  <a:srgbClr val="000000"/>
                </a:solidFill>
              </a:rPr>
              <a:t>Role(s) </a:t>
            </a:r>
            <a:r>
              <a:rPr lang="en-US" sz="2000" b="0" i="0" u="none" strike="noStrike" baseline="0" dirty="0">
                <a:solidFill>
                  <a:srgbClr val="000000"/>
                </a:solidFill>
              </a:rPr>
              <a:t>in the research. </a:t>
            </a:r>
          </a:p>
          <a:p>
            <a:r>
              <a:rPr lang="en-US" sz="2000" b="0" i="0" u="none" strike="noStrike" baseline="0" dirty="0">
                <a:solidFill>
                  <a:srgbClr val="000000"/>
                </a:solidFill>
              </a:rPr>
              <a:t>Click </a:t>
            </a:r>
            <a:r>
              <a:rPr lang="en-US" sz="2000" b="1" i="0" u="none" strike="noStrike" baseline="0" dirty="0">
                <a:solidFill>
                  <a:srgbClr val="000000"/>
                </a:solidFill>
              </a:rPr>
              <a:t>OK </a:t>
            </a:r>
            <a:r>
              <a:rPr lang="en-US" sz="2000" b="0" i="0" u="none" strike="noStrike" baseline="0" dirty="0">
                <a:solidFill>
                  <a:srgbClr val="000000"/>
                </a:solidFill>
              </a:rPr>
              <a:t>if you are finished, or </a:t>
            </a:r>
            <a:r>
              <a:rPr lang="en-US" sz="2000" b="1" i="0" u="none" strike="noStrike" baseline="0" dirty="0">
                <a:solidFill>
                  <a:srgbClr val="000000"/>
                </a:solidFill>
              </a:rPr>
              <a:t>OK and Add Another </a:t>
            </a:r>
            <a:r>
              <a:rPr lang="en-US" sz="2000" b="0" i="0" u="none" strike="noStrike" baseline="0" dirty="0">
                <a:solidFill>
                  <a:srgbClr val="000000"/>
                </a:solidFill>
              </a:rPr>
              <a:t>to add more members. </a:t>
            </a:r>
          </a:p>
        </p:txBody>
      </p:sp>
      <p:sp>
        <p:nvSpPr>
          <p:cNvPr id="5" name="TextBox 4">
            <a:extLst>
              <a:ext uri="{FF2B5EF4-FFF2-40B4-BE49-F238E27FC236}">
                <a16:creationId xmlns:a16="http://schemas.microsoft.com/office/drawing/2014/main" id="{9B1C4693-89B8-FB97-1303-FCA5F48BFD1B}"/>
              </a:ext>
            </a:extLst>
          </p:cNvPr>
          <p:cNvSpPr txBox="1"/>
          <p:nvPr/>
        </p:nvSpPr>
        <p:spPr>
          <a:xfrm>
            <a:off x="2011643" y="5537200"/>
            <a:ext cx="6097712" cy="369332"/>
          </a:xfrm>
          <a:prstGeom prst="rect">
            <a:avLst/>
          </a:prstGeom>
          <a:noFill/>
        </p:spPr>
        <p:txBody>
          <a:bodyPr wrap="square">
            <a:spAutoFit/>
          </a:bodyPr>
          <a:lstStyle/>
          <a:p>
            <a:r>
              <a:rPr lang="en-US" sz="1800" b="1" i="0" u="none" strike="noStrike" baseline="0" dirty="0">
                <a:solidFill>
                  <a:srgbClr val="000000"/>
                </a:solidFill>
                <a:latin typeface="Calibri" panose="020F0502020204030204" pitchFamily="34" charset="0"/>
              </a:rPr>
              <a:t>N</a:t>
            </a:r>
            <a:r>
              <a:rPr lang="en-US" sz="1200" b="1" i="0" u="none" strike="noStrike" baseline="0" dirty="0">
                <a:solidFill>
                  <a:srgbClr val="000000"/>
                </a:solidFill>
                <a:latin typeface="Calibri" panose="020F0502020204030204" pitchFamily="34" charset="0"/>
              </a:rPr>
              <a:t>OTE</a:t>
            </a:r>
            <a:r>
              <a:rPr lang="en-US" sz="1800" b="1" i="0" u="none" strike="noStrike" baseline="0" dirty="0">
                <a:solidFill>
                  <a:srgbClr val="000000"/>
                </a:solidFill>
                <a:latin typeface="Calibri" panose="020F0502020204030204" pitchFamily="34" charset="0"/>
              </a:rPr>
              <a:t>: </a:t>
            </a:r>
            <a:r>
              <a:rPr lang="en-US" sz="1800" b="0" i="0" u="none" strike="noStrike" baseline="0" dirty="0">
                <a:solidFill>
                  <a:srgbClr val="000000"/>
                </a:solidFill>
                <a:latin typeface="Calibri" panose="020F0502020204030204" pitchFamily="34" charset="0"/>
              </a:rPr>
              <a:t>You do not need to add the </a:t>
            </a:r>
            <a:r>
              <a:rPr lang="en-US" sz="1800" b="1" i="1" u="none" strike="noStrike" baseline="0" dirty="0">
                <a:solidFill>
                  <a:srgbClr val="000000"/>
                </a:solidFill>
                <a:latin typeface="Calibri" panose="020F0502020204030204" pitchFamily="34" charset="0"/>
              </a:rPr>
              <a:t>PI </a:t>
            </a:r>
            <a:r>
              <a:rPr lang="en-US" sz="1800" b="0" i="0" u="none" strike="noStrike" baseline="0" dirty="0">
                <a:solidFill>
                  <a:srgbClr val="000000"/>
                </a:solidFill>
                <a:latin typeface="Calibri" panose="020F0502020204030204" pitchFamily="34" charset="0"/>
              </a:rPr>
              <a:t>as a </a:t>
            </a:r>
            <a:r>
              <a:rPr lang="en-US" sz="1800" b="1" i="1" u="none" strike="noStrike" baseline="0" dirty="0">
                <a:solidFill>
                  <a:srgbClr val="000000"/>
                </a:solidFill>
                <a:latin typeface="Calibri" panose="020F0502020204030204" pitchFamily="34" charset="0"/>
              </a:rPr>
              <a:t>Team Member </a:t>
            </a:r>
            <a:endParaRPr lang="en-US" dirty="0"/>
          </a:p>
        </p:txBody>
      </p:sp>
      <p:sp>
        <p:nvSpPr>
          <p:cNvPr id="8" name="Title 7">
            <a:extLst>
              <a:ext uri="{FF2B5EF4-FFF2-40B4-BE49-F238E27FC236}">
                <a16:creationId xmlns:a16="http://schemas.microsoft.com/office/drawing/2014/main" id="{92633701-AAB9-D8C4-AE40-105772FC2F95}"/>
              </a:ext>
            </a:extLst>
          </p:cNvPr>
          <p:cNvSpPr>
            <a:spLocks noGrp="1"/>
          </p:cNvSpPr>
          <p:nvPr>
            <p:ph type="title"/>
          </p:nvPr>
        </p:nvSpPr>
        <p:spPr/>
        <p:txBody>
          <a:bodyPr/>
          <a:lstStyle/>
          <a:p>
            <a:r>
              <a:rPr lang="en-US" dirty="0"/>
              <a:t>Adding Team Members</a:t>
            </a:r>
          </a:p>
        </p:txBody>
      </p:sp>
      <p:pic>
        <p:nvPicPr>
          <p:cNvPr id="11" name="Picture 10">
            <a:extLst>
              <a:ext uri="{FF2B5EF4-FFF2-40B4-BE49-F238E27FC236}">
                <a16:creationId xmlns:a16="http://schemas.microsoft.com/office/drawing/2014/main" id="{E9C1B6C9-DFD8-0EA5-D1E3-826DDBE0CB46}"/>
              </a:ext>
            </a:extLst>
          </p:cNvPr>
          <p:cNvPicPr>
            <a:picLocks noChangeAspect="1"/>
          </p:cNvPicPr>
          <p:nvPr/>
        </p:nvPicPr>
        <p:blipFill>
          <a:blip r:embed="rId2"/>
          <a:stretch>
            <a:fillRect/>
          </a:stretch>
        </p:blipFill>
        <p:spPr>
          <a:xfrm>
            <a:off x="8109355" y="1015783"/>
            <a:ext cx="3936635" cy="3213269"/>
          </a:xfrm>
          <a:prstGeom prst="rect">
            <a:avLst/>
          </a:prstGeom>
          <a:ln>
            <a:solidFill>
              <a:srgbClr val="002060"/>
            </a:solidFill>
          </a:ln>
        </p:spPr>
      </p:pic>
    </p:spTree>
    <p:extLst>
      <p:ext uri="{BB962C8B-B14F-4D97-AF65-F5344CB8AC3E}">
        <p14:creationId xmlns:p14="http://schemas.microsoft.com/office/powerpoint/2010/main" val="10992887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8558" y="961485"/>
            <a:ext cx="8595360" cy="512065"/>
          </a:xfrm>
        </p:spPr>
        <p:txBody>
          <a:bodyPr/>
          <a:lstStyle/>
          <a:p>
            <a:pPr algn="ctr"/>
            <a:r>
              <a:rPr lang="en-US" dirty="0"/>
              <a:t>Building Blocks</a:t>
            </a:r>
          </a:p>
        </p:txBody>
      </p:sp>
      <p:sp>
        <p:nvSpPr>
          <p:cNvPr id="5" name="Slide Number Placeholder 4"/>
          <p:cNvSpPr>
            <a:spLocks noGrp="1"/>
          </p:cNvSpPr>
          <p:nvPr>
            <p:ph type="sldNum" sz="quarter" idx="4"/>
          </p:nvPr>
        </p:nvSpPr>
        <p:spPr/>
        <p:txBody>
          <a:bodyPr/>
          <a:lstStyle/>
          <a:p>
            <a:fld id="{EFD2656D-1963-1549-B61C-EC61E9853F90}" type="slidenum">
              <a:rPr lang="en-US" smtClean="0">
                <a:solidFill>
                  <a:srgbClr val="FFFFFF">
                    <a:lumMod val="50000"/>
                  </a:srgbClr>
                </a:solidFill>
              </a:rPr>
              <a:pPr/>
              <a:t>33</a:t>
            </a:fld>
            <a:endParaRPr lang="en-US" dirty="0">
              <a:solidFill>
                <a:srgbClr val="FFFFFF">
                  <a:lumMod val="50000"/>
                </a:srgbClr>
              </a:solidFill>
            </a:endParaRPr>
          </a:p>
        </p:txBody>
      </p:sp>
      <p:pic>
        <p:nvPicPr>
          <p:cNvPr id="8" name="Picture 7" descr="people_whit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180" y="2168708"/>
            <a:ext cx="379530" cy="315010"/>
          </a:xfrm>
          <a:prstGeom prst="rect">
            <a:avLst/>
          </a:prstGeom>
        </p:spPr>
      </p:pic>
      <p:grpSp>
        <p:nvGrpSpPr>
          <p:cNvPr id="9" name="Group 8"/>
          <p:cNvGrpSpPr/>
          <p:nvPr/>
        </p:nvGrpSpPr>
        <p:grpSpPr>
          <a:xfrm>
            <a:off x="96022" y="5589998"/>
            <a:ext cx="3399339" cy="1018992"/>
            <a:chOff x="-1593869" y="4818413"/>
            <a:chExt cx="3399339" cy="1018992"/>
          </a:xfrm>
        </p:grpSpPr>
        <p:sp>
          <p:nvSpPr>
            <p:cNvPr id="10" name="Rounded Rectangle 6"/>
            <p:cNvSpPr/>
            <p:nvPr/>
          </p:nvSpPr>
          <p:spPr>
            <a:xfrm>
              <a:off x="-1593869" y="4818413"/>
              <a:ext cx="3302458" cy="1018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spcBef>
                  <a:spcPts val="600"/>
                </a:spcBef>
                <a:spcAft>
                  <a:spcPts val="600"/>
                </a:spcAft>
                <a:defRPr/>
              </a:pPr>
              <a:r>
                <a:rPr lang="en-US" sz="1100" kern="0">
                  <a:solidFill>
                    <a:srgbClr val="943634"/>
                  </a:solidFill>
                  <a:latin typeface="Calibri"/>
                  <a:ea typeface="Times New Roman"/>
                  <a:cs typeface="Times New Roman"/>
                </a:rPr>
                <a:t> </a:t>
              </a:r>
              <a:endParaRPr lang="en-US" sz="1100" kern="0">
                <a:solidFill>
                  <a:sysClr val="windowText" lastClr="000000"/>
                </a:solidFill>
                <a:latin typeface="Calibri"/>
                <a:ea typeface="Calibri"/>
                <a:cs typeface="Times New Roman"/>
              </a:endParaRPr>
            </a:p>
          </p:txBody>
        </p:sp>
        <p:sp>
          <p:nvSpPr>
            <p:cNvPr id="11" name="TextBox 10"/>
            <p:cNvSpPr txBox="1"/>
            <p:nvPr/>
          </p:nvSpPr>
          <p:spPr>
            <a:xfrm>
              <a:off x="-1593869" y="4917736"/>
              <a:ext cx="3399339" cy="276999"/>
            </a:xfrm>
            <a:prstGeom prst="rect">
              <a:avLst/>
            </a:prstGeom>
            <a:noFill/>
          </p:spPr>
          <p:txBody>
            <a:bodyPr wrap="square" rtlCol="0">
              <a:spAutoFit/>
            </a:bodyPr>
            <a:lstStyle/>
            <a:p>
              <a:pPr algn="ctr" defTabSz="914400">
                <a:defRPr/>
              </a:pPr>
              <a:r>
                <a:rPr lang="en-US" sz="1200" b="1" dirty="0">
                  <a:solidFill>
                    <a:srgbClr val="582A04"/>
                  </a:solidFill>
                  <a:latin typeface="Arial"/>
                  <a:ea typeface="Times New Roman"/>
                </a:rPr>
                <a:t>Standard Substances &amp; Procedures Library</a:t>
              </a:r>
              <a:endParaRPr lang="en-US" kern="0" dirty="0">
                <a:solidFill>
                  <a:sysClr val="windowText" lastClr="000000"/>
                </a:solidFill>
                <a:latin typeface="Times New Roman"/>
                <a:ea typeface="Times New Roman"/>
              </a:endParaRPr>
            </a:p>
          </p:txBody>
        </p:sp>
        <p:sp>
          <p:nvSpPr>
            <p:cNvPr id="12" name="Rounded Rectangle 11"/>
            <p:cNvSpPr/>
            <p:nvPr/>
          </p:nvSpPr>
          <p:spPr>
            <a:xfrm>
              <a:off x="-1438407" y="5223449"/>
              <a:ext cx="1120263" cy="50634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400">
                <a:defRPr/>
              </a:pPr>
              <a:r>
                <a:rPr lang="en-US" sz="1100" b="1" dirty="0">
                  <a:solidFill>
                    <a:srgbClr val="582A04"/>
                  </a:solidFill>
                  <a:latin typeface="Arial"/>
                  <a:ea typeface="Times New Roman"/>
                </a:rPr>
                <a:t>Substances</a:t>
              </a:r>
              <a:endParaRPr lang="en-US" sz="1400" kern="0" dirty="0">
                <a:solidFill>
                  <a:sysClr val="window" lastClr="FFFFFF"/>
                </a:solidFill>
                <a:latin typeface="Times New Roman"/>
                <a:ea typeface="Times New Roman"/>
              </a:endParaRPr>
            </a:p>
          </p:txBody>
        </p:sp>
        <p:sp>
          <p:nvSpPr>
            <p:cNvPr id="13" name="Rounded Rectangle 12"/>
            <p:cNvSpPr/>
            <p:nvPr/>
          </p:nvSpPr>
          <p:spPr>
            <a:xfrm>
              <a:off x="184787" y="5294058"/>
              <a:ext cx="1122741" cy="509496"/>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1100" b="1" dirty="0">
                  <a:solidFill>
                    <a:srgbClr val="582A04"/>
                  </a:solidFill>
                  <a:latin typeface="Arial"/>
                  <a:ea typeface="Times New Roman"/>
                </a:rPr>
                <a:t>Procedures</a:t>
              </a:r>
            </a:p>
          </p:txBody>
        </p:sp>
      </p:grpSp>
      <p:grpSp>
        <p:nvGrpSpPr>
          <p:cNvPr id="14" name="Group 13"/>
          <p:cNvGrpSpPr/>
          <p:nvPr/>
        </p:nvGrpSpPr>
        <p:grpSpPr>
          <a:xfrm>
            <a:off x="7428669" y="989521"/>
            <a:ext cx="4620960" cy="1018992"/>
            <a:chOff x="3986348" y="1101333"/>
            <a:chExt cx="4620960" cy="1018992"/>
          </a:xfrm>
        </p:grpSpPr>
        <p:sp>
          <p:nvSpPr>
            <p:cNvPr id="15" name="Rounded Rectangle 10"/>
            <p:cNvSpPr/>
            <p:nvPr/>
          </p:nvSpPr>
          <p:spPr>
            <a:xfrm>
              <a:off x="3986348" y="1101333"/>
              <a:ext cx="4620960" cy="101899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spcBef>
                  <a:spcPts val="600"/>
                </a:spcBef>
                <a:spcAft>
                  <a:spcPts val="600"/>
                </a:spcAft>
                <a:defRPr/>
              </a:pPr>
              <a:r>
                <a:rPr lang="en-US" sz="1100" kern="0">
                  <a:solidFill>
                    <a:srgbClr val="3B4A1E"/>
                  </a:solidFill>
                  <a:latin typeface="Times New Roman"/>
                  <a:ea typeface="Times New Roman"/>
                </a:rPr>
                <a:t> </a:t>
              </a:r>
              <a:endParaRPr lang="en-US" sz="1200" kern="0">
                <a:solidFill>
                  <a:sysClr val="windowText" lastClr="000000"/>
                </a:solidFill>
                <a:latin typeface="Times New Roman"/>
                <a:ea typeface="Times New Roman"/>
              </a:endParaRPr>
            </a:p>
          </p:txBody>
        </p:sp>
        <p:sp>
          <p:nvSpPr>
            <p:cNvPr id="16" name="Rounded Rectangle 11"/>
            <p:cNvSpPr/>
            <p:nvPr/>
          </p:nvSpPr>
          <p:spPr>
            <a:xfrm>
              <a:off x="4248974"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914400">
                <a:defRPr/>
              </a:pPr>
              <a:r>
                <a:rPr lang="en-US" sz="1100" b="1" kern="0" dirty="0">
                  <a:solidFill>
                    <a:srgbClr val="3B4A1E"/>
                  </a:solidFill>
                  <a:latin typeface="Arial"/>
                  <a:ea typeface="Times New Roman"/>
                  <a:cs typeface="Times New Roman"/>
                </a:rPr>
                <a:t>Substances</a:t>
              </a:r>
              <a:endParaRPr lang="en-US" sz="2000" kern="0" dirty="0">
                <a:solidFill>
                  <a:sysClr val="window" lastClr="FFFFFF"/>
                </a:solidFill>
                <a:latin typeface="Times New Roman"/>
                <a:ea typeface="Times New Roman"/>
              </a:endParaRPr>
            </a:p>
          </p:txBody>
        </p:sp>
        <p:sp>
          <p:nvSpPr>
            <p:cNvPr id="17" name="TextBox 6"/>
            <p:cNvSpPr txBox="1"/>
            <p:nvPr/>
          </p:nvSpPr>
          <p:spPr>
            <a:xfrm>
              <a:off x="3986348" y="1165020"/>
              <a:ext cx="4620960" cy="276999"/>
            </a:xfrm>
            <a:prstGeom prst="rect">
              <a:avLst/>
            </a:prstGeom>
            <a:noFill/>
          </p:spPr>
          <p:txBody>
            <a:bodyPr wrap="square" rtlCol="0">
              <a:spAutoFit/>
            </a:bodyPr>
            <a:lstStyle/>
            <a:p>
              <a:pPr algn="ctr" defTabSz="914400">
                <a:defRPr/>
              </a:pPr>
              <a:r>
                <a:rPr lang="en-US" sz="1200" b="1" dirty="0">
                  <a:solidFill>
                    <a:srgbClr val="3B4A1E"/>
                  </a:solidFill>
                  <a:latin typeface="Arial"/>
                  <a:ea typeface="Times New Roman"/>
                </a:rPr>
                <a:t>Research Team</a:t>
              </a:r>
              <a:endParaRPr lang="en-US" kern="0" dirty="0">
                <a:solidFill>
                  <a:sysClr val="windowText" lastClr="000000"/>
                </a:solidFill>
                <a:latin typeface="Times New Roman"/>
                <a:ea typeface="Times New Roman"/>
              </a:endParaRPr>
            </a:p>
          </p:txBody>
        </p:sp>
        <p:sp>
          <p:nvSpPr>
            <p:cNvPr id="18" name="Rounded Rectangle 13"/>
            <p:cNvSpPr/>
            <p:nvPr/>
          </p:nvSpPr>
          <p:spPr>
            <a:xfrm>
              <a:off x="5726745"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Procedures</a:t>
              </a:r>
            </a:p>
          </p:txBody>
        </p:sp>
        <p:sp>
          <p:nvSpPr>
            <p:cNvPr id="19" name="Rounded Rectangle 14"/>
            <p:cNvSpPr/>
            <p:nvPr/>
          </p:nvSpPr>
          <p:spPr>
            <a:xfrm>
              <a:off x="7204516"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Protocols</a:t>
              </a:r>
            </a:p>
          </p:txBody>
        </p:sp>
      </p:grpSp>
      <p:grpSp>
        <p:nvGrpSpPr>
          <p:cNvPr id="20" name="Group 19"/>
          <p:cNvGrpSpPr/>
          <p:nvPr/>
        </p:nvGrpSpPr>
        <p:grpSpPr>
          <a:xfrm>
            <a:off x="6928232" y="2431108"/>
            <a:ext cx="3267153" cy="3188836"/>
            <a:chOff x="5051025" y="1931314"/>
            <a:chExt cx="3267153" cy="3287069"/>
          </a:xfrm>
        </p:grpSpPr>
        <p:sp>
          <p:nvSpPr>
            <p:cNvPr id="21" name="Rounded Rectangle 4"/>
            <p:cNvSpPr/>
            <p:nvPr/>
          </p:nvSpPr>
          <p:spPr>
            <a:xfrm>
              <a:off x="5461816" y="1931314"/>
              <a:ext cx="2856362" cy="3287069"/>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algn="ctr" defTabSz="914400">
                <a:defRPr/>
              </a:pPr>
              <a:r>
                <a:rPr lang="en-US" sz="1200" b="1" dirty="0">
                  <a:solidFill>
                    <a:srgbClr val="1F497D"/>
                  </a:solidFill>
                  <a:ea typeface="Times New Roman"/>
                </a:rPr>
                <a:t>Create Protocols with Experiments*</a:t>
              </a:r>
              <a:endParaRPr lang="en-US" sz="1200" kern="0" dirty="0">
                <a:solidFill>
                  <a:sysClr val="windowText" lastClr="000000"/>
                </a:solidFill>
                <a:ea typeface="Times New Roman"/>
              </a:endParaRPr>
            </a:p>
            <a:p>
              <a:pPr algn="ctr" defTabSz="914400">
                <a:defRPr/>
              </a:pPr>
              <a:r>
                <a:rPr lang="en-US" sz="1000" b="1" dirty="0">
                  <a:solidFill>
                    <a:srgbClr val="1F497D"/>
                  </a:solidFill>
                  <a:latin typeface="Arial"/>
                  <a:ea typeface="Times New Roman"/>
                </a:rPr>
                <a:t> </a:t>
              </a:r>
              <a:endParaRPr lang="en-US" sz="1200" kern="0" dirty="0">
                <a:solidFill>
                  <a:sysClr val="windowText" lastClr="000000"/>
                </a:solidFill>
                <a:latin typeface="Times New Roman"/>
                <a:ea typeface="Times New Roman"/>
              </a:endParaRPr>
            </a:p>
            <a:p>
              <a:pPr>
                <a:defRPr/>
              </a:pPr>
              <a:r>
                <a:rPr lang="en-US" sz="1100" dirty="0">
                  <a:solidFill>
                    <a:srgbClr val="1F497D"/>
                  </a:solidFill>
                  <a:latin typeface="Arial"/>
                  <a:ea typeface="Times New Roman"/>
                </a:rPr>
                <a:t>*Experiments can have one or more Team or Standard Procedures</a:t>
              </a:r>
            </a:p>
          </p:txBody>
        </p:sp>
        <p:sp>
          <p:nvSpPr>
            <p:cNvPr id="22" name="Down Arrow 17"/>
            <p:cNvSpPr/>
            <p:nvPr/>
          </p:nvSpPr>
          <p:spPr>
            <a:xfrm rot="16200000">
              <a:off x="5132862" y="2944658"/>
              <a:ext cx="407597" cy="571272"/>
            </a:xfrm>
            <a:prstGeom prst="downArrow">
              <a:avLst/>
            </a:prstGeom>
            <a:solidFill>
              <a:srgbClr val="1F497D"/>
            </a:solidFill>
            <a:ln w="25400" cap="flat" cmpd="sng" algn="ctr">
              <a:noFill/>
              <a:prstDash val="solid"/>
            </a:ln>
            <a:effectLst/>
          </p:spPr>
          <p:txBody>
            <a:bodyPr rtlCol="0" anchor="ctr"/>
            <a:lstStyle/>
            <a:p>
              <a:pPr defTabSz="914400">
                <a:spcBef>
                  <a:spcPts val="600"/>
                </a:spcBef>
                <a:spcAft>
                  <a:spcPts val="600"/>
                </a:spcAft>
                <a:defRPr/>
              </a:pPr>
              <a:r>
                <a:rPr lang="en-US" sz="1100" kern="0" dirty="0">
                  <a:solidFill>
                    <a:sysClr val="window" lastClr="FFFFFF"/>
                  </a:solidFill>
                  <a:latin typeface="Calibri"/>
                  <a:ea typeface="Times New Roman"/>
                  <a:cs typeface="Times New Roman"/>
                </a:rPr>
                <a:t> </a:t>
              </a:r>
              <a:endParaRPr lang="en-US" sz="1100" kern="0" dirty="0">
                <a:solidFill>
                  <a:sysClr val="window" lastClr="FFFFFF"/>
                </a:solidFill>
                <a:latin typeface="Calibri"/>
                <a:ea typeface="Calibri"/>
                <a:cs typeface="Times New Roman"/>
              </a:endParaRPr>
            </a:p>
          </p:txBody>
        </p:sp>
        <p:sp>
          <p:nvSpPr>
            <p:cNvPr id="23" name="Rounded Rectangle 21"/>
            <p:cNvSpPr/>
            <p:nvPr/>
          </p:nvSpPr>
          <p:spPr>
            <a:xfrm>
              <a:off x="5730944" y="2996805"/>
              <a:ext cx="2354000" cy="197323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lnSpc>
                  <a:spcPct val="115000"/>
                </a:lnSpc>
                <a:spcAft>
                  <a:spcPts val="1000"/>
                </a:spcAft>
                <a:defRPr/>
              </a:pPr>
              <a:r>
                <a:rPr lang="en-US" sz="1100" kern="0">
                  <a:solidFill>
                    <a:sysClr val="window" lastClr="FFFFFF"/>
                  </a:solidFill>
                  <a:latin typeface="Times New Roman"/>
                  <a:ea typeface="Times New Roman"/>
                </a:rPr>
                <a:t> </a:t>
              </a:r>
              <a:endParaRPr lang="en-US" sz="1200" kern="0">
                <a:solidFill>
                  <a:sysClr val="window" lastClr="FFFFFF"/>
                </a:solidFill>
                <a:latin typeface="Times New Roman"/>
                <a:ea typeface="Times New Roman"/>
              </a:endParaRPr>
            </a:p>
          </p:txBody>
        </p:sp>
        <p:sp>
          <p:nvSpPr>
            <p:cNvPr id="24" name="TextBox 58"/>
            <p:cNvSpPr txBox="1"/>
            <p:nvPr/>
          </p:nvSpPr>
          <p:spPr>
            <a:xfrm>
              <a:off x="5744971" y="3079275"/>
              <a:ext cx="2150882" cy="300744"/>
            </a:xfrm>
            <a:prstGeom prst="rect">
              <a:avLst/>
            </a:prstGeom>
            <a:noFill/>
          </p:spPr>
          <p:txBody>
            <a:bodyPr wrap="square" rtlCol="0">
              <a:noAutofit/>
            </a:bodyPr>
            <a:lstStyle/>
            <a:p>
              <a:pPr algn="ctr" defTabSz="914400">
                <a:defRPr/>
              </a:pPr>
              <a:r>
                <a:rPr lang="en-US" sz="1200" b="1" dirty="0">
                  <a:solidFill>
                    <a:srgbClr val="303C18"/>
                  </a:solidFill>
                  <a:latin typeface="Arial"/>
                  <a:ea typeface="Times New Roman"/>
                </a:rPr>
                <a:t>Protocol Experiment</a:t>
              </a:r>
              <a:endParaRPr lang="en-US" sz="2000" kern="0" dirty="0">
                <a:solidFill>
                  <a:sysClr val="windowText" lastClr="000000"/>
                </a:solidFill>
                <a:latin typeface="Times New Roman"/>
                <a:ea typeface="Times New Roman"/>
              </a:endParaRPr>
            </a:p>
          </p:txBody>
        </p:sp>
        <p:sp>
          <p:nvSpPr>
            <p:cNvPr id="25" name="Rounded Rectangle 23"/>
            <p:cNvSpPr/>
            <p:nvPr/>
          </p:nvSpPr>
          <p:spPr>
            <a:xfrm>
              <a:off x="5848135" y="3380019"/>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algn="ctr" defTabSz="914400">
                <a:defRPr/>
              </a:pPr>
              <a:r>
                <a:rPr lang="en-US" sz="1200" b="1" dirty="0">
                  <a:solidFill>
                    <a:srgbClr val="303C18"/>
                  </a:solidFill>
                  <a:latin typeface="Arial"/>
                  <a:ea typeface="Times New Roman"/>
                </a:rPr>
                <a:t>Procedure</a:t>
              </a:r>
              <a:endParaRPr lang="en-US" sz="1200" kern="0" dirty="0">
                <a:solidFill>
                  <a:sysClr val="window" lastClr="FFFFFF"/>
                </a:solidFill>
                <a:latin typeface="Times New Roman"/>
                <a:ea typeface="Times New Roman"/>
              </a:endParaRPr>
            </a:p>
          </p:txBody>
        </p:sp>
        <p:sp>
          <p:nvSpPr>
            <p:cNvPr id="26" name="Rounded Rectangle 24"/>
            <p:cNvSpPr/>
            <p:nvPr/>
          </p:nvSpPr>
          <p:spPr>
            <a:xfrm>
              <a:off x="5901223" y="3731604"/>
              <a:ext cx="93625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Substance</a:t>
              </a:r>
            </a:p>
          </p:txBody>
        </p:sp>
        <p:sp>
          <p:nvSpPr>
            <p:cNvPr id="27" name="Rounded Rectangle 25"/>
            <p:cNvSpPr/>
            <p:nvPr/>
          </p:nvSpPr>
          <p:spPr>
            <a:xfrm>
              <a:off x="6961313" y="3733231"/>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1100" b="1" dirty="0">
                  <a:solidFill>
                    <a:srgbClr val="582A04"/>
                  </a:solidFill>
                  <a:latin typeface="Arial"/>
                  <a:ea typeface="Times New Roman"/>
                </a:rPr>
                <a:t>Substance</a:t>
              </a:r>
            </a:p>
          </p:txBody>
        </p:sp>
        <p:sp>
          <p:nvSpPr>
            <p:cNvPr id="28" name="Rounded Rectangle 26"/>
            <p:cNvSpPr/>
            <p:nvPr/>
          </p:nvSpPr>
          <p:spPr>
            <a:xfrm>
              <a:off x="5921630" y="4206822"/>
              <a:ext cx="2030398" cy="83147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algn="ctr" defTabSz="914400">
                <a:defRPr/>
              </a:pPr>
              <a:r>
                <a:rPr lang="en-US" sz="1200" b="1" dirty="0">
                  <a:solidFill>
                    <a:srgbClr val="501D1C"/>
                  </a:solidFill>
                  <a:latin typeface="Arial"/>
                  <a:ea typeface="Times New Roman"/>
                </a:rPr>
                <a:t>Procedure</a:t>
              </a:r>
              <a:endParaRPr lang="en-US" sz="1200" kern="0" dirty="0">
                <a:solidFill>
                  <a:sysClr val="window" lastClr="FFFFFF"/>
                </a:solidFill>
                <a:latin typeface="Times New Roman"/>
                <a:ea typeface="Times New Roman"/>
              </a:endParaRPr>
            </a:p>
          </p:txBody>
        </p:sp>
        <p:sp>
          <p:nvSpPr>
            <p:cNvPr id="29" name="Rounded Rectangle 27"/>
            <p:cNvSpPr/>
            <p:nvPr/>
          </p:nvSpPr>
          <p:spPr>
            <a:xfrm>
              <a:off x="6538219" y="4581031"/>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1100" b="1" dirty="0">
                  <a:solidFill>
                    <a:srgbClr val="582A04"/>
                  </a:solidFill>
                  <a:latin typeface="Arial"/>
                  <a:ea typeface="Times New Roman"/>
                </a:rPr>
                <a:t>Substance</a:t>
              </a:r>
            </a:p>
          </p:txBody>
        </p:sp>
      </p:grpSp>
      <p:grpSp>
        <p:nvGrpSpPr>
          <p:cNvPr id="30" name="Group 29"/>
          <p:cNvGrpSpPr/>
          <p:nvPr/>
        </p:nvGrpSpPr>
        <p:grpSpPr>
          <a:xfrm>
            <a:off x="2229849" y="1600180"/>
            <a:ext cx="1256799" cy="2463642"/>
            <a:chOff x="362512" y="2454324"/>
            <a:chExt cx="1256799" cy="3770272"/>
          </a:xfrm>
        </p:grpSpPr>
        <p:sp>
          <p:nvSpPr>
            <p:cNvPr id="31" name="Rounded Rectangle 16"/>
            <p:cNvSpPr/>
            <p:nvPr/>
          </p:nvSpPr>
          <p:spPr>
            <a:xfrm>
              <a:off x="362512" y="2454324"/>
              <a:ext cx="1256799" cy="377027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algn="ctr" defTabSz="914400">
                <a:defRPr/>
              </a:pPr>
              <a:r>
                <a:rPr lang="en-US" sz="1200" b="1" dirty="0">
                  <a:solidFill>
                    <a:srgbClr val="1F497D"/>
                  </a:solidFill>
                  <a:latin typeface="Arial"/>
                  <a:ea typeface="Times New Roman"/>
                </a:rPr>
                <a:t>Create Team Substances</a:t>
              </a:r>
              <a:endParaRPr lang="en-US" sz="1200" b="1" kern="0" dirty="0">
                <a:solidFill>
                  <a:sysClr val="windowText" lastClr="000000"/>
                </a:solidFill>
                <a:latin typeface="Times New Roman"/>
                <a:ea typeface="Times New Roman"/>
              </a:endParaRPr>
            </a:p>
          </p:txBody>
        </p:sp>
        <p:sp>
          <p:nvSpPr>
            <p:cNvPr id="32" name="Rounded Rectangle 28"/>
            <p:cNvSpPr/>
            <p:nvPr/>
          </p:nvSpPr>
          <p:spPr>
            <a:xfrm>
              <a:off x="482477" y="4125175"/>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914400">
                <a:defRPr/>
              </a:pPr>
              <a:r>
                <a:rPr lang="en-US" sz="1100" b="1" kern="0" dirty="0">
                  <a:solidFill>
                    <a:srgbClr val="3B4A1E"/>
                  </a:solidFill>
                  <a:latin typeface="Arial"/>
                  <a:ea typeface="Times New Roman"/>
                  <a:cs typeface="Times New Roman"/>
                </a:rPr>
                <a:t>Substance</a:t>
              </a:r>
              <a:endParaRPr lang="en-US" sz="2000" kern="0" dirty="0">
                <a:solidFill>
                  <a:sysClr val="window" lastClr="FFFFFF"/>
                </a:solidFill>
                <a:latin typeface="Times New Roman"/>
                <a:ea typeface="Times New Roman"/>
              </a:endParaRPr>
            </a:p>
          </p:txBody>
        </p:sp>
        <p:sp>
          <p:nvSpPr>
            <p:cNvPr id="33" name="Rounded Rectangle 29"/>
            <p:cNvSpPr/>
            <p:nvPr/>
          </p:nvSpPr>
          <p:spPr>
            <a:xfrm>
              <a:off x="486730" y="5070122"/>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914400">
                <a:defRPr/>
              </a:pPr>
              <a:r>
                <a:rPr lang="en-US" sz="1100" b="1" kern="0" dirty="0">
                  <a:solidFill>
                    <a:srgbClr val="3B4A1E"/>
                  </a:solidFill>
                  <a:latin typeface="Arial"/>
                  <a:ea typeface="Times New Roman"/>
                  <a:cs typeface="Times New Roman"/>
                </a:rPr>
                <a:t>Substance</a:t>
              </a:r>
              <a:endParaRPr lang="en-US" kern="0" dirty="0">
                <a:solidFill>
                  <a:sysClr val="window" lastClr="FFFFFF"/>
                </a:solidFill>
                <a:latin typeface="Times New Roman"/>
                <a:ea typeface="Times New Roman"/>
              </a:endParaRPr>
            </a:p>
          </p:txBody>
        </p:sp>
        <p:sp>
          <p:nvSpPr>
            <p:cNvPr id="34" name="Rounded Rectangle 30"/>
            <p:cNvSpPr/>
            <p:nvPr/>
          </p:nvSpPr>
          <p:spPr>
            <a:xfrm>
              <a:off x="482477" y="3213350"/>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defTabSz="914400">
                <a:defRPr/>
              </a:pPr>
              <a:r>
                <a:rPr lang="en-US" sz="1100" b="1" kern="0" dirty="0">
                  <a:solidFill>
                    <a:srgbClr val="3B4A1E"/>
                  </a:solidFill>
                  <a:latin typeface="Arial"/>
                  <a:ea typeface="Times New Roman"/>
                  <a:cs typeface="Times New Roman"/>
                </a:rPr>
                <a:t>Substance</a:t>
              </a:r>
              <a:endParaRPr lang="en-US" sz="2000" kern="0" dirty="0">
                <a:solidFill>
                  <a:sysClr val="window" lastClr="FFFFFF"/>
                </a:solidFill>
                <a:latin typeface="Times New Roman"/>
                <a:ea typeface="Times New Roman"/>
              </a:endParaRPr>
            </a:p>
          </p:txBody>
        </p:sp>
      </p:grpSp>
      <p:grpSp>
        <p:nvGrpSpPr>
          <p:cNvPr id="35" name="Group 34"/>
          <p:cNvGrpSpPr/>
          <p:nvPr/>
        </p:nvGrpSpPr>
        <p:grpSpPr>
          <a:xfrm>
            <a:off x="3427019" y="2035642"/>
            <a:ext cx="3461568" cy="2754491"/>
            <a:chOff x="1633814" y="2401095"/>
            <a:chExt cx="3461568" cy="2839342"/>
          </a:xfrm>
        </p:grpSpPr>
        <p:sp>
          <p:nvSpPr>
            <p:cNvPr id="36" name="Rounded Rectangle 5"/>
            <p:cNvSpPr/>
            <p:nvPr/>
          </p:nvSpPr>
          <p:spPr>
            <a:xfrm>
              <a:off x="2224182" y="2401095"/>
              <a:ext cx="2871200" cy="283934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algn="ctr" defTabSz="914400">
                <a:defRPr/>
              </a:pPr>
              <a:r>
                <a:rPr lang="en-US" sz="1200" b="1" dirty="0">
                  <a:solidFill>
                    <a:srgbClr val="1F497D"/>
                  </a:solidFill>
                  <a:ea typeface="Times New Roman"/>
                </a:rPr>
                <a:t>Create Team Procedures*</a:t>
              </a:r>
              <a:endParaRPr lang="en-US" sz="1200" b="1" kern="0" dirty="0">
                <a:solidFill>
                  <a:sysClr val="windowText" lastClr="000000"/>
                </a:solidFill>
                <a:ea typeface="Times New Roman"/>
              </a:endParaRPr>
            </a:p>
            <a:p>
              <a:pPr defTabSz="914400">
                <a:defRPr/>
              </a:pPr>
              <a:r>
                <a:rPr lang="en-US" sz="800" dirty="0">
                  <a:solidFill>
                    <a:srgbClr val="1F497D"/>
                  </a:solidFill>
                  <a:latin typeface="Arial"/>
                  <a:ea typeface="Times New Roman"/>
                </a:rPr>
                <a:t> </a:t>
              </a:r>
              <a:endParaRPr lang="en-US" sz="1200" kern="0" dirty="0">
                <a:solidFill>
                  <a:sysClr val="windowText" lastClr="000000"/>
                </a:solidFill>
                <a:latin typeface="Times New Roman"/>
                <a:ea typeface="Times New Roman"/>
              </a:endParaRPr>
            </a:p>
            <a:p>
              <a:pPr defTabSz="914400">
                <a:defRPr/>
              </a:pPr>
              <a:r>
                <a:rPr lang="en-US" sz="1200" dirty="0">
                  <a:solidFill>
                    <a:srgbClr val="1F497D"/>
                  </a:solidFill>
                  <a:latin typeface="Arial"/>
                  <a:ea typeface="Times New Roman"/>
                </a:rPr>
                <a:t>*</a:t>
              </a:r>
              <a:r>
                <a:rPr lang="en-US" sz="1100" dirty="0">
                  <a:solidFill>
                    <a:srgbClr val="1F497D"/>
                  </a:solidFill>
                  <a:latin typeface="Arial"/>
                  <a:ea typeface="Times New Roman"/>
                </a:rPr>
                <a:t>Team Procedures can have one or more Team or Standard S</a:t>
              </a:r>
              <a:r>
                <a:rPr lang="en-US" sz="1100" dirty="0" err="1">
                  <a:solidFill>
                    <a:srgbClr val="1F497D"/>
                  </a:solidFill>
                  <a:latin typeface="Arial"/>
                  <a:ea typeface="Times New Roman"/>
                </a:rPr>
                <a:t>ubstances</a:t>
              </a:r>
              <a:endParaRPr lang="en-US" sz="2400" kern="0" dirty="0">
                <a:solidFill>
                  <a:sysClr val="windowText" lastClr="000000"/>
                </a:solidFill>
                <a:latin typeface="Times New Roman"/>
                <a:ea typeface="Times New Roman"/>
              </a:endParaRPr>
            </a:p>
          </p:txBody>
        </p:sp>
        <p:sp>
          <p:nvSpPr>
            <p:cNvPr id="37" name="Down Arrow 15"/>
            <p:cNvSpPr/>
            <p:nvPr/>
          </p:nvSpPr>
          <p:spPr>
            <a:xfrm rot="16200000">
              <a:off x="1715651" y="2589551"/>
              <a:ext cx="407597" cy="571272"/>
            </a:xfrm>
            <a:prstGeom prst="downArrow">
              <a:avLst/>
            </a:prstGeom>
            <a:solidFill>
              <a:srgbClr val="1F497D"/>
            </a:solidFill>
            <a:ln w="25400" cap="flat" cmpd="sng" algn="ctr">
              <a:noFill/>
              <a:prstDash val="solid"/>
            </a:ln>
            <a:effectLst/>
          </p:spPr>
          <p:txBody>
            <a:bodyPr rtlCol="0" anchor="ctr"/>
            <a:lstStyle/>
            <a:p>
              <a:pPr defTabSz="914400">
                <a:spcBef>
                  <a:spcPts val="600"/>
                </a:spcBef>
                <a:spcAft>
                  <a:spcPts val="600"/>
                </a:spcAft>
                <a:defRPr/>
              </a:pPr>
              <a:r>
                <a:rPr lang="en-US" sz="1100" kern="0">
                  <a:solidFill>
                    <a:sysClr val="window" lastClr="FFFFFF"/>
                  </a:solidFill>
                  <a:latin typeface="Calibri"/>
                  <a:ea typeface="Times New Roman"/>
                  <a:cs typeface="Times New Roman"/>
                </a:rPr>
                <a:t> </a:t>
              </a:r>
              <a:endParaRPr lang="en-US" sz="1100" kern="0">
                <a:solidFill>
                  <a:sysClr val="window" lastClr="FFFFFF"/>
                </a:solidFill>
                <a:latin typeface="Calibri"/>
                <a:ea typeface="Calibri"/>
                <a:cs typeface="Times New Roman"/>
              </a:endParaRPr>
            </a:p>
          </p:txBody>
        </p:sp>
        <p:sp>
          <p:nvSpPr>
            <p:cNvPr id="38" name="Rounded Rectangle 18"/>
            <p:cNvSpPr/>
            <p:nvPr/>
          </p:nvSpPr>
          <p:spPr>
            <a:xfrm>
              <a:off x="2636767" y="3378918"/>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algn="ctr" defTabSz="914400">
                <a:defRPr/>
              </a:pPr>
              <a:r>
                <a:rPr lang="en-US" sz="1100" b="1" dirty="0">
                  <a:solidFill>
                    <a:srgbClr val="303C18"/>
                  </a:solidFill>
                  <a:latin typeface="Arial"/>
                  <a:ea typeface="Times New Roman"/>
                </a:rPr>
                <a:t>Procedure</a:t>
              </a:r>
              <a:endParaRPr lang="en-US" kern="0" dirty="0">
                <a:solidFill>
                  <a:sysClr val="window" lastClr="FFFFFF"/>
                </a:solidFill>
                <a:latin typeface="Times New Roman"/>
                <a:ea typeface="Times New Roman"/>
              </a:endParaRPr>
            </a:p>
          </p:txBody>
        </p:sp>
        <p:sp>
          <p:nvSpPr>
            <p:cNvPr id="39" name="Rounded Rectangle 19"/>
            <p:cNvSpPr/>
            <p:nvPr/>
          </p:nvSpPr>
          <p:spPr>
            <a:xfrm>
              <a:off x="2690746" y="3690986"/>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Substance</a:t>
              </a:r>
              <a:endParaRPr lang="en-US" sz="1050" b="1" kern="0" dirty="0">
                <a:solidFill>
                  <a:srgbClr val="3B4A1E"/>
                </a:solidFill>
                <a:latin typeface="Arial"/>
                <a:ea typeface="Times New Roman"/>
                <a:cs typeface="Times New Roman"/>
              </a:endParaRPr>
            </a:p>
          </p:txBody>
        </p:sp>
        <p:sp>
          <p:nvSpPr>
            <p:cNvPr id="40" name="Rounded Rectangle 20"/>
            <p:cNvSpPr/>
            <p:nvPr/>
          </p:nvSpPr>
          <p:spPr>
            <a:xfrm>
              <a:off x="3690215" y="3690986"/>
              <a:ext cx="93682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r>
                <a:rPr lang="en-US" sz="1100" b="1">
                  <a:solidFill>
                    <a:srgbClr val="582A04"/>
                  </a:solidFill>
                  <a:latin typeface="Arial"/>
                  <a:ea typeface="Times New Roman"/>
                </a:rPr>
                <a:t>Substance</a:t>
              </a:r>
            </a:p>
          </p:txBody>
        </p:sp>
        <p:sp>
          <p:nvSpPr>
            <p:cNvPr id="41" name="Rounded Rectangle 32"/>
            <p:cNvSpPr/>
            <p:nvPr/>
          </p:nvSpPr>
          <p:spPr>
            <a:xfrm>
              <a:off x="2674618" y="4298366"/>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algn="ctr" defTabSz="914400">
                <a:defRPr/>
              </a:pPr>
              <a:r>
                <a:rPr lang="en-US" sz="1100" b="1" dirty="0">
                  <a:solidFill>
                    <a:srgbClr val="303C18"/>
                  </a:solidFill>
                  <a:latin typeface="Arial"/>
                  <a:ea typeface="Times New Roman"/>
                </a:rPr>
                <a:t>Procedure</a:t>
              </a:r>
              <a:endParaRPr lang="en-US" sz="1100" kern="0" dirty="0">
                <a:solidFill>
                  <a:sysClr val="window" lastClr="FFFFFF"/>
                </a:solidFill>
                <a:latin typeface="Times New Roman"/>
                <a:ea typeface="Times New Roman"/>
              </a:endParaRPr>
            </a:p>
          </p:txBody>
        </p:sp>
        <p:sp>
          <p:nvSpPr>
            <p:cNvPr id="42" name="Rounded Rectangle 33"/>
            <p:cNvSpPr/>
            <p:nvPr/>
          </p:nvSpPr>
          <p:spPr>
            <a:xfrm>
              <a:off x="2728597"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Substance</a:t>
              </a:r>
            </a:p>
          </p:txBody>
        </p:sp>
        <p:sp>
          <p:nvSpPr>
            <p:cNvPr id="43" name="Rounded Rectangle 34"/>
            <p:cNvSpPr/>
            <p:nvPr/>
          </p:nvSpPr>
          <p:spPr>
            <a:xfrm>
              <a:off x="3726508"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r>
                <a:rPr lang="en-US" sz="1100" b="1" kern="0" dirty="0">
                  <a:solidFill>
                    <a:srgbClr val="3B4A1E"/>
                  </a:solidFill>
                  <a:latin typeface="Arial"/>
                  <a:ea typeface="Times New Roman"/>
                  <a:cs typeface="Times New Roman"/>
                </a:rPr>
                <a:t>Substance</a:t>
              </a:r>
              <a:endParaRPr lang="en-US" sz="1050" b="1" kern="0" dirty="0">
                <a:solidFill>
                  <a:srgbClr val="3B4A1E"/>
                </a:solidFill>
                <a:latin typeface="Arial"/>
                <a:ea typeface="Times New Roman"/>
                <a:cs typeface="Times New Roman"/>
              </a:endParaRPr>
            </a:p>
          </p:txBody>
        </p:sp>
      </p:grpSp>
      <p:sp>
        <p:nvSpPr>
          <p:cNvPr id="6" name="TextBox 5">
            <a:extLst>
              <a:ext uri="{FF2B5EF4-FFF2-40B4-BE49-F238E27FC236}">
                <a16:creationId xmlns:a16="http://schemas.microsoft.com/office/drawing/2014/main" id="{D464066C-FE0E-D745-60D3-3A07595C5134}"/>
              </a:ext>
            </a:extLst>
          </p:cNvPr>
          <p:cNvSpPr txBox="1"/>
          <p:nvPr/>
        </p:nvSpPr>
        <p:spPr>
          <a:xfrm>
            <a:off x="142371" y="1479549"/>
            <a:ext cx="1815170" cy="3970318"/>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a:t>
            </a:r>
            <a:r>
              <a:rPr lang="en-US" sz="1800" b="1" i="0" u="none" strike="noStrike" baseline="0" dirty="0">
                <a:solidFill>
                  <a:srgbClr val="000000"/>
                </a:solidFill>
                <a:latin typeface="Trebuchet MS" panose="020B0603020202020204" pitchFamily="34" charset="0"/>
              </a:rPr>
              <a:t>Standard” Substances </a:t>
            </a:r>
            <a:r>
              <a:rPr lang="en-US" sz="1800" b="0" i="0" u="none" strike="noStrike" baseline="0" dirty="0">
                <a:solidFill>
                  <a:srgbClr val="000000"/>
                </a:solidFill>
                <a:latin typeface="Trebuchet MS" panose="020B0603020202020204" pitchFamily="34" charset="0"/>
              </a:rPr>
              <a:t>and </a:t>
            </a:r>
            <a:r>
              <a:rPr lang="en-US" sz="1800" b="1" i="0" u="none" strike="noStrike" baseline="0" dirty="0">
                <a:solidFill>
                  <a:srgbClr val="000000"/>
                </a:solidFill>
                <a:latin typeface="Trebuchet MS" panose="020B0603020202020204" pitchFamily="34" charset="0"/>
              </a:rPr>
              <a:t>Procedures </a:t>
            </a:r>
            <a:r>
              <a:rPr lang="en-US" sz="1800" b="0" i="0" u="none" strike="noStrike" baseline="0" dirty="0">
                <a:solidFill>
                  <a:srgbClr val="000000"/>
                </a:solidFill>
                <a:latin typeface="Trebuchet MS" panose="020B0603020202020204" pitchFamily="34" charset="0"/>
              </a:rPr>
              <a:t>are those that have been pre-loaded into the library by the IACUC. These are not editable, can be seen by all users, and can be added to any protocol. </a:t>
            </a:r>
          </a:p>
        </p:txBody>
      </p:sp>
      <p:sp>
        <p:nvSpPr>
          <p:cNvPr id="44" name="TextBox 43">
            <a:extLst>
              <a:ext uri="{FF2B5EF4-FFF2-40B4-BE49-F238E27FC236}">
                <a16:creationId xmlns:a16="http://schemas.microsoft.com/office/drawing/2014/main" id="{F69CBDBB-DDC6-CCC2-CB72-7CFBB345C687}"/>
              </a:ext>
            </a:extLst>
          </p:cNvPr>
          <p:cNvSpPr txBox="1"/>
          <p:nvPr/>
        </p:nvSpPr>
        <p:spPr>
          <a:xfrm>
            <a:off x="10298549" y="2255014"/>
            <a:ext cx="1831214" cy="3970318"/>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Each </a:t>
            </a:r>
            <a:r>
              <a:rPr lang="en-US" sz="1800" b="1" i="0" u="none" strike="noStrike" baseline="0" dirty="0">
                <a:solidFill>
                  <a:srgbClr val="000000"/>
                </a:solidFill>
                <a:latin typeface="Trebuchet MS" panose="020B0603020202020204" pitchFamily="34" charset="0"/>
              </a:rPr>
              <a:t>Research Team </a:t>
            </a:r>
            <a:r>
              <a:rPr lang="en-US" sz="1800" b="0" i="0" u="none" strike="noStrike" baseline="0" dirty="0">
                <a:solidFill>
                  <a:srgbClr val="000000"/>
                </a:solidFill>
                <a:latin typeface="Trebuchet MS" panose="020B0603020202020204" pitchFamily="34" charset="0"/>
              </a:rPr>
              <a:t>can create their own custom </a:t>
            </a:r>
            <a:r>
              <a:rPr lang="en-US" sz="1800" b="1" i="0" u="none" strike="noStrike" baseline="0" dirty="0">
                <a:solidFill>
                  <a:srgbClr val="000000"/>
                </a:solidFill>
                <a:latin typeface="Trebuchet MS" panose="020B0603020202020204" pitchFamily="34" charset="0"/>
              </a:rPr>
              <a:t>Substances </a:t>
            </a:r>
            <a:r>
              <a:rPr lang="en-US" sz="1800" b="0" i="0" u="none" strike="noStrike" baseline="0" dirty="0">
                <a:solidFill>
                  <a:srgbClr val="000000"/>
                </a:solidFill>
                <a:latin typeface="Trebuchet MS" panose="020B0603020202020204" pitchFamily="34" charset="0"/>
              </a:rPr>
              <a:t>and </a:t>
            </a:r>
            <a:r>
              <a:rPr lang="en-US" sz="1800" b="1" i="0" u="none" strike="noStrike" baseline="0" dirty="0">
                <a:solidFill>
                  <a:srgbClr val="000000"/>
                </a:solidFill>
                <a:latin typeface="Trebuchet MS" panose="020B0603020202020204" pitchFamily="34" charset="0"/>
              </a:rPr>
              <a:t>Procedures</a:t>
            </a:r>
            <a:r>
              <a:rPr lang="en-US" sz="1800" b="0" i="0" u="none" strike="noStrike" baseline="0" dirty="0">
                <a:solidFill>
                  <a:srgbClr val="000000"/>
                </a:solidFill>
                <a:latin typeface="Trebuchet MS" panose="020B0603020202020204" pitchFamily="34" charset="0"/>
              </a:rPr>
              <a:t>. Only members of the </a:t>
            </a:r>
            <a:r>
              <a:rPr lang="en-US" sz="1800" b="1" i="0" u="none" strike="noStrike" baseline="0" dirty="0">
                <a:solidFill>
                  <a:srgbClr val="000000"/>
                </a:solidFill>
                <a:latin typeface="Trebuchet MS" panose="020B0603020202020204" pitchFamily="34" charset="0"/>
              </a:rPr>
              <a:t>Research Team </a:t>
            </a:r>
            <a:r>
              <a:rPr lang="en-US" sz="1800" b="0" i="0" u="none" strike="noStrike" baseline="0" dirty="0">
                <a:solidFill>
                  <a:srgbClr val="000000"/>
                </a:solidFill>
                <a:latin typeface="Trebuchet MS" panose="020B0603020202020204" pitchFamily="34" charset="0"/>
              </a:rPr>
              <a:t>can edit and see their </a:t>
            </a:r>
            <a:r>
              <a:rPr lang="en-US" sz="1800" b="1" i="0" u="none" strike="noStrike" baseline="0" dirty="0">
                <a:solidFill>
                  <a:srgbClr val="000000"/>
                </a:solidFill>
                <a:latin typeface="Trebuchet MS" panose="020B0603020202020204" pitchFamily="34" charset="0"/>
              </a:rPr>
              <a:t>Team Substances </a:t>
            </a:r>
            <a:r>
              <a:rPr lang="en-US" sz="1800" b="0" i="0" u="none" strike="noStrike" baseline="0" dirty="0">
                <a:solidFill>
                  <a:srgbClr val="000000"/>
                </a:solidFill>
                <a:latin typeface="Trebuchet MS" panose="020B0603020202020204" pitchFamily="34" charset="0"/>
              </a:rPr>
              <a:t>and </a:t>
            </a:r>
            <a:r>
              <a:rPr lang="en-US" sz="1800" b="1" i="0" u="none" strike="noStrike" baseline="0" dirty="0">
                <a:solidFill>
                  <a:srgbClr val="000000"/>
                </a:solidFill>
                <a:latin typeface="Trebuchet MS" panose="020B0603020202020204" pitchFamily="34" charset="0"/>
              </a:rPr>
              <a:t>Team Procedures</a:t>
            </a:r>
            <a:r>
              <a:rPr lang="en-US" sz="1800" b="0" i="0" u="none" strike="noStrike" baseline="0" dirty="0">
                <a:solidFill>
                  <a:srgbClr val="000000"/>
                </a:solidFill>
                <a:latin typeface="Trebuchet MS" panose="020B0603020202020204" pitchFamily="34" charset="0"/>
              </a:rPr>
              <a:t>. </a:t>
            </a:r>
          </a:p>
        </p:txBody>
      </p:sp>
    </p:spTree>
    <p:extLst>
      <p:ext uri="{BB962C8B-B14F-4D97-AF65-F5344CB8AC3E}">
        <p14:creationId xmlns:p14="http://schemas.microsoft.com/office/powerpoint/2010/main" val="359828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453" y="964165"/>
            <a:ext cx="8595360" cy="512065"/>
          </a:xfrm>
        </p:spPr>
        <p:txBody>
          <a:bodyPr/>
          <a:lstStyle/>
          <a:p>
            <a:r>
              <a:rPr lang="en-US" dirty="0">
                <a:latin typeface="+mj-lt"/>
              </a:rPr>
              <a:t>Editing Building Blocks</a:t>
            </a:r>
          </a:p>
        </p:txBody>
      </p:sp>
      <p:sp>
        <p:nvSpPr>
          <p:cNvPr id="3" name="Subtitle 2"/>
          <p:cNvSpPr>
            <a:spLocks noGrp="1"/>
          </p:cNvSpPr>
          <p:nvPr>
            <p:ph type="subTitle" idx="1"/>
          </p:nvPr>
        </p:nvSpPr>
        <p:spPr>
          <a:xfrm>
            <a:off x="505873" y="1582618"/>
            <a:ext cx="8584940" cy="455342"/>
          </a:xfrm>
        </p:spPr>
        <p:txBody>
          <a:bodyPr>
            <a:normAutofit/>
          </a:bodyPr>
          <a:lstStyle/>
          <a:p>
            <a:r>
              <a:rPr lang="en-US" sz="2000" dirty="0">
                <a:latin typeface="+mn-lt"/>
              </a:rPr>
              <a:t>Pre-Submission Activities</a:t>
            </a:r>
          </a:p>
        </p:txBody>
      </p:sp>
      <p:graphicFrame>
        <p:nvGraphicFramePr>
          <p:cNvPr id="8" name="Table 7"/>
          <p:cNvGraphicFramePr>
            <a:graphicFrameLocks noGrp="1"/>
          </p:cNvGraphicFramePr>
          <p:nvPr>
            <p:extLst>
              <p:ext uri="{D42A27DB-BD31-4B8C-83A1-F6EECF244321}">
                <p14:modId xmlns:p14="http://schemas.microsoft.com/office/powerpoint/2010/main" val="1824930887"/>
              </p:ext>
            </p:extLst>
          </p:nvPr>
        </p:nvGraphicFramePr>
        <p:xfrm>
          <a:off x="1849349" y="2021089"/>
          <a:ext cx="9346058" cy="4661540"/>
        </p:xfrm>
        <a:graphic>
          <a:graphicData uri="http://schemas.openxmlformats.org/drawingml/2006/table">
            <a:tbl>
              <a:tblPr firstRow="1" bandRow="1">
                <a:tableStyleId>{72833802-FEF1-4C79-8D5D-14CF1EAF98D9}</a:tableStyleId>
              </a:tblPr>
              <a:tblGrid>
                <a:gridCol w="3230603">
                  <a:extLst>
                    <a:ext uri="{9D8B030D-6E8A-4147-A177-3AD203B41FA5}">
                      <a16:colId xmlns:a16="http://schemas.microsoft.com/office/drawing/2014/main" val="592610043"/>
                    </a:ext>
                  </a:extLst>
                </a:gridCol>
                <a:gridCol w="6115455">
                  <a:extLst>
                    <a:ext uri="{9D8B030D-6E8A-4147-A177-3AD203B41FA5}">
                      <a16:colId xmlns:a16="http://schemas.microsoft.com/office/drawing/2014/main" val="3015600257"/>
                    </a:ext>
                  </a:extLst>
                </a:gridCol>
              </a:tblGrid>
              <a:tr h="433865">
                <a:tc>
                  <a:txBody>
                    <a:bodyPr/>
                    <a:lstStyle/>
                    <a:p>
                      <a:r>
                        <a:rPr lang="en-US" sz="2000" dirty="0">
                          <a:latin typeface="+mn-lt"/>
                        </a:rPr>
                        <a:t>When the protocol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The related procedures and substances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711963"/>
                  </a:ext>
                </a:extLst>
              </a:tr>
              <a:tr h="433865">
                <a:tc>
                  <a:txBody>
                    <a:bodyPr/>
                    <a:lstStyle/>
                    <a:p>
                      <a:r>
                        <a:rPr lang="en-US" sz="2000" dirty="0">
                          <a:latin typeface="+mn-lt"/>
                        </a:rPr>
                        <a:t>In Pre-Submission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accent6">
                              <a:lumMod val="50000"/>
                            </a:schemeClr>
                          </a:solidFill>
                          <a:latin typeface="+mn-lt"/>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8462316"/>
                  </a:ext>
                </a:extLst>
              </a:tr>
              <a:tr h="433865">
                <a:tc>
                  <a:txBody>
                    <a:bodyPr/>
                    <a:lstStyle/>
                    <a:p>
                      <a:r>
                        <a:rPr lang="en-US" sz="2000" dirty="0">
                          <a:latin typeface="+mn-lt"/>
                        </a:rPr>
                        <a:t>In Pre-Review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chemeClr val="accent6">
                              <a:lumMod val="50000"/>
                            </a:schemeClr>
                          </a:solidFill>
                          <a:latin typeface="+mn-lt"/>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6432373"/>
                  </a:ext>
                </a:extLst>
              </a:tr>
              <a:tr h="677543">
                <a:tc>
                  <a:txBody>
                    <a:bodyPr/>
                    <a:lstStyle/>
                    <a:p>
                      <a:r>
                        <a:rPr lang="en-US" sz="2000" dirty="0">
                          <a:latin typeface="+mn-lt"/>
                        </a:rPr>
                        <a:t>Past the Pre-Review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rgbClr val="C00000"/>
                          </a:solidFill>
                          <a:latin typeface="+mn-lt"/>
                        </a:rPr>
                        <a:t>Not editable by Research Team, </a:t>
                      </a:r>
                      <a:r>
                        <a:rPr lang="en-US" sz="2000" dirty="0">
                          <a:solidFill>
                            <a:schemeClr val="tx1"/>
                          </a:solidFill>
                          <a:latin typeface="+mn-lt"/>
                        </a:rPr>
                        <a:t>only by the assigned IACUC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5861025"/>
                  </a:ext>
                </a:extLst>
              </a:tr>
              <a:tr h="433865">
                <a:tc>
                  <a:txBody>
                    <a:bodyPr/>
                    <a:lstStyle/>
                    <a:p>
                      <a:r>
                        <a:rPr lang="en-US" sz="2000" dirty="0">
                          <a:latin typeface="+mn-lt"/>
                        </a:rPr>
                        <a:t>Clarifications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latin typeface="+mn-lt"/>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11773820"/>
                  </a:ext>
                </a:extLst>
              </a:tr>
              <a:tr h="2103949">
                <a:tc>
                  <a:txBody>
                    <a:bodyPr/>
                    <a:lstStyle/>
                    <a:p>
                      <a:r>
                        <a:rPr lang="en-US" sz="2000" dirty="0">
                          <a:latin typeface="+mn-lt"/>
                        </a:rPr>
                        <a:t>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a:solidFill>
                            <a:srgbClr val="C00000"/>
                          </a:solidFill>
                          <a:latin typeface="+mn-lt"/>
                        </a:rPr>
                        <a:t>Not editable</a:t>
                      </a:r>
                      <a:r>
                        <a:rPr lang="en-US" sz="2000" dirty="0">
                          <a:latin typeface="+mn-lt"/>
                        </a:rPr>
                        <a:t>, including when Follow-On submissions are editable.</a:t>
                      </a:r>
                    </a:p>
                    <a:p>
                      <a:endParaRPr lang="en-US" sz="2000" dirty="0">
                        <a:latin typeface="+mn-lt"/>
                      </a:endParaRPr>
                    </a:p>
                    <a:p>
                      <a:r>
                        <a:rPr lang="en-US" sz="2000" dirty="0">
                          <a:latin typeface="+mn-lt"/>
                        </a:rPr>
                        <a:t>For Follow-On submissions, create a new Procedure/Substance, and swap it in on the experiment. (Requires redoing the personnel procedure assignments)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103304"/>
                  </a:ext>
                </a:extLst>
              </a:tr>
            </a:tbl>
          </a:graphicData>
        </a:graphic>
      </p:graphicFrame>
    </p:spTree>
    <p:extLst>
      <p:ext uri="{BB962C8B-B14F-4D97-AF65-F5344CB8AC3E}">
        <p14:creationId xmlns:p14="http://schemas.microsoft.com/office/powerpoint/2010/main" val="527020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13179" y="3957195"/>
            <a:ext cx="5955751" cy="2303527"/>
          </a:xfrm>
          <a:prstGeom prst="rect">
            <a:avLst/>
          </a:prstGeom>
          <a:ln>
            <a:solidFill>
              <a:srgbClr val="002060"/>
            </a:solidFill>
          </a:ln>
        </p:spPr>
      </p:pic>
      <p:sp>
        <p:nvSpPr>
          <p:cNvPr id="3" name="Title 2"/>
          <p:cNvSpPr>
            <a:spLocks noGrp="1"/>
          </p:cNvSpPr>
          <p:nvPr>
            <p:ph type="ctrTitle"/>
          </p:nvPr>
        </p:nvSpPr>
        <p:spPr>
          <a:xfrm>
            <a:off x="521120" y="946785"/>
            <a:ext cx="8595360" cy="512065"/>
          </a:xfrm>
        </p:spPr>
        <p:txBody>
          <a:bodyPr/>
          <a:lstStyle/>
          <a:p>
            <a:r>
              <a:rPr lang="en-US" dirty="0"/>
              <a:t>Creating Team Substances and Procedures</a:t>
            </a:r>
          </a:p>
        </p:txBody>
      </p:sp>
      <p:sp>
        <p:nvSpPr>
          <p:cNvPr id="2" name="Text Placeholder 1"/>
          <p:cNvSpPr>
            <a:spLocks noGrp="1"/>
          </p:cNvSpPr>
          <p:nvPr>
            <p:ph type="subTitle" idx="1"/>
          </p:nvPr>
        </p:nvSpPr>
        <p:spPr>
          <a:xfrm>
            <a:off x="521120" y="1566426"/>
            <a:ext cx="8584940" cy="455342"/>
          </a:xfrm>
        </p:spPr>
        <p:txBody>
          <a:bodyPr>
            <a:normAutofit/>
          </a:bodyPr>
          <a:lstStyle/>
          <a:p>
            <a:r>
              <a:rPr lang="en-US" dirty="0"/>
              <a:t>Pre-Submission Activities</a:t>
            </a:r>
          </a:p>
        </p:txBody>
      </p:sp>
      <p:pic>
        <p:nvPicPr>
          <p:cNvPr id="4" name="Picture 3"/>
          <p:cNvPicPr>
            <a:picLocks noChangeAspect="1"/>
          </p:cNvPicPr>
          <p:nvPr/>
        </p:nvPicPr>
        <p:blipFill>
          <a:blip r:embed="rId4"/>
          <a:stretch>
            <a:fillRect/>
          </a:stretch>
        </p:blipFill>
        <p:spPr>
          <a:xfrm>
            <a:off x="7229204" y="1566426"/>
            <a:ext cx="2187419" cy="4835347"/>
          </a:xfrm>
          <a:prstGeom prst="rect">
            <a:avLst/>
          </a:prstGeom>
          <a:ln>
            <a:solidFill>
              <a:srgbClr val="002060"/>
            </a:solidFill>
          </a:ln>
        </p:spPr>
      </p:pic>
      <p:sp>
        <p:nvSpPr>
          <p:cNvPr id="7" name="Arrow: Down 6">
            <a:extLst>
              <a:ext uri="{FF2B5EF4-FFF2-40B4-BE49-F238E27FC236}">
                <a16:creationId xmlns:a16="http://schemas.microsoft.com/office/drawing/2014/main" id="{D900C87C-1CC4-11DD-FAF6-238CB8AF5310}"/>
              </a:ext>
            </a:extLst>
          </p:cNvPr>
          <p:cNvSpPr/>
          <p:nvPr/>
        </p:nvSpPr>
        <p:spPr>
          <a:xfrm>
            <a:off x="4955229" y="3652254"/>
            <a:ext cx="581590" cy="85824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endParaRPr lang="en-US" dirty="0"/>
          </a:p>
        </p:txBody>
      </p:sp>
      <p:sp>
        <p:nvSpPr>
          <p:cNvPr id="17" name="TextBox 16">
            <a:extLst>
              <a:ext uri="{FF2B5EF4-FFF2-40B4-BE49-F238E27FC236}">
                <a16:creationId xmlns:a16="http://schemas.microsoft.com/office/drawing/2014/main" id="{3CFF0DB9-CDB0-8DE7-7FE6-6AC85867825D}"/>
              </a:ext>
            </a:extLst>
          </p:cNvPr>
          <p:cNvSpPr txBox="1"/>
          <p:nvPr/>
        </p:nvSpPr>
        <p:spPr>
          <a:xfrm>
            <a:off x="596982" y="2067272"/>
            <a:ext cx="6774744" cy="1323439"/>
          </a:xfrm>
          <a:prstGeom prst="rect">
            <a:avLst/>
          </a:prstGeom>
          <a:noFill/>
        </p:spPr>
        <p:txBody>
          <a:bodyPr wrap="square" rtlCol="0">
            <a:spAutoFit/>
          </a:bodyPr>
          <a:lstStyle/>
          <a:p>
            <a:r>
              <a:rPr lang="en-US" sz="2000" dirty="0">
                <a:solidFill>
                  <a:srgbClr val="002060"/>
                </a:solidFill>
                <a:effectLst/>
                <a:ea typeface="Calibri" panose="020F0502020204030204" pitchFamily="34" charset="0"/>
                <a:cs typeface="Times New Roman" panose="02020603050405020304" pitchFamily="18" charset="0"/>
              </a:rPr>
              <a:t>From the Research Team Workspace, click on the </a:t>
            </a:r>
            <a:r>
              <a:rPr lang="en-US" sz="2000" b="1" dirty="0">
                <a:solidFill>
                  <a:srgbClr val="002060"/>
                </a:solidFill>
                <a:effectLst/>
                <a:ea typeface="Calibri" panose="020F0502020204030204" pitchFamily="34" charset="0"/>
                <a:cs typeface="Times New Roman" panose="02020603050405020304" pitchFamily="18" charset="0"/>
              </a:rPr>
              <a:t>Substances</a:t>
            </a:r>
            <a:r>
              <a:rPr lang="en-US" sz="2000" dirty="0">
                <a:solidFill>
                  <a:srgbClr val="002060"/>
                </a:solidFill>
                <a:effectLst/>
                <a:ea typeface="Calibri" panose="020F0502020204030204" pitchFamily="34" charset="0"/>
                <a:cs typeface="Times New Roman" panose="02020603050405020304" pitchFamily="18" charset="0"/>
              </a:rPr>
              <a:t> or </a:t>
            </a:r>
            <a:r>
              <a:rPr lang="en-US" sz="2000" b="1" dirty="0">
                <a:solidFill>
                  <a:srgbClr val="002060"/>
                </a:solidFill>
                <a:effectLst/>
                <a:ea typeface="Calibri" panose="020F0502020204030204" pitchFamily="34" charset="0"/>
                <a:cs typeface="Times New Roman" panose="02020603050405020304" pitchFamily="18" charset="0"/>
              </a:rPr>
              <a:t>Procedures</a:t>
            </a:r>
            <a:r>
              <a:rPr lang="en-US" sz="2000" dirty="0">
                <a:solidFill>
                  <a:srgbClr val="002060"/>
                </a:solidFill>
                <a:effectLst/>
                <a:ea typeface="Calibri" panose="020F0502020204030204" pitchFamily="34" charset="0"/>
                <a:cs typeface="Times New Roman" panose="02020603050405020304" pitchFamily="18" charset="0"/>
              </a:rPr>
              <a:t> tab.  All </a:t>
            </a:r>
            <a:r>
              <a:rPr lang="en-US" sz="2000" b="1" dirty="0">
                <a:solidFill>
                  <a:srgbClr val="002060"/>
                </a:solidFill>
                <a:effectLst/>
                <a:ea typeface="Calibri" panose="020F0502020204030204" pitchFamily="34" charset="0"/>
                <a:cs typeface="Times New Roman" panose="02020603050405020304" pitchFamily="18" charset="0"/>
              </a:rPr>
              <a:t>Substances</a:t>
            </a:r>
            <a:r>
              <a:rPr lang="en-US" sz="2000" dirty="0">
                <a:solidFill>
                  <a:srgbClr val="002060"/>
                </a:solidFill>
                <a:effectLst/>
                <a:ea typeface="Calibri" panose="020F0502020204030204" pitchFamily="34" charset="0"/>
                <a:cs typeface="Times New Roman" panose="02020603050405020304" pitchFamily="18" charset="0"/>
              </a:rPr>
              <a:t> or </a:t>
            </a:r>
            <a:r>
              <a:rPr lang="en-US" sz="2000" b="1" dirty="0">
                <a:solidFill>
                  <a:srgbClr val="002060"/>
                </a:solidFill>
                <a:effectLst/>
                <a:ea typeface="Calibri" panose="020F0502020204030204" pitchFamily="34" charset="0"/>
                <a:cs typeface="Times New Roman" panose="02020603050405020304" pitchFamily="18" charset="0"/>
              </a:rPr>
              <a:t>Procedures</a:t>
            </a:r>
            <a:r>
              <a:rPr lang="en-US" sz="2000" dirty="0">
                <a:solidFill>
                  <a:srgbClr val="002060"/>
                </a:solidFill>
                <a:effectLst/>
                <a:ea typeface="Calibri" panose="020F0502020204030204" pitchFamily="34" charset="0"/>
                <a:cs typeface="Times New Roman" panose="02020603050405020304" pitchFamily="18" charset="0"/>
              </a:rPr>
              <a:t> currently available to this </a:t>
            </a:r>
            <a:r>
              <a:rPr lang="en-US" sz="2000" b="1" dirty="0">
                <a:solidFill>
                  <a:srgbClr val="002060"/>
                </a:solidFill>
                <a:effectLst/>
                <a:ea typeface="Calibri" panose="020F0502020204030204" pitchFamily="34" charset="0"/>
                <a:cs typeface="Times New Roman" panose="02020603050405020304" pitchFamily="18" charset="0"/>
              </a:rPr>
              <a:t>Research Team</a:t>
            </a:r>
            <a:r>
              <a:rPr lang="en-US" sz="2000" dirty="0">
                <a:solidFill>
                  <a:srgbClr val="002060"/>
                </a:solidFill>
                <a:effectLst/>
                <a:ea typeface="Calibri" panose="020F0502020204030204" pitchFamily="34" charset="0"/>
                <a:cs typeface="Times New Roman" panose="02020603050405020304" pitchFamily="18" charset="0"/>
              </a:rPr>
              <a:t> will display. </a:t>
            </a:r>
            <a:endParaRPr lang="en-US" sz="2000" dirty="0">
              <a:solidFill>
                <a:srgbClr val="002060"/>
              </a:solidFill>
            </a:endParaRPr>
          </a:p>
        </p:txBody>
      </p:sp>
      <p:sp>
        <p:nvSpPr>
          <p:cNvPr id="19" name="Arrow: Down 18">
            <a:extLst>
              <a:ext uri="{FF2B5EF4-FFF2-40B4-BE49-F238E27FC236}">
                <a16:creationId xmlns:a16="http://schemas.microsoft.com/office/drawing/2014/main" id="{EFD651FC-AAF2-75A3-3469-E3BE89DF2FBA}"/>
              </a:ext>
            </a:extLst>
          </p:cNvPr>
          <p:cNvSpPr/>
          <p:nvPr/>
        </p:nvSpPr>
        <p:spPr>
          <a:xfrm>
            <a:off x="6075892" y="3629574"/>
            <a:ext cx="575353" cy="804505"/>
          </a:xfrm>
          <a:prstGeom prst="down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endParaRPr lang="en-US" dirty="0"/>
          </a:p>
        </p:txBody>
      </p:sp>
      <mc:AlternateContent xmlns:mc="http://schemas.openxmlformats.org/markup-compatibility/2006" xmlns:p14="http://schemas.microsoft.com/office/powerpoint/2010/main">
        <mc:Choice Requires="p14">
          <p:contentPart p14:bwMode="auto" r:id="rId5">
            <p14:nvContentPartPr>
              <p14:cNvPr id="27" name="Ink 26">
                <a:extLst>
                  <a:ext uri="{FF2B5EF4-FFF2-40B4-BE49-F238E27FC236}">
                    <a16:creationId xmlns:a16="http://schemas.microsoft.com/office/drawing/2014/main" id="{CDBA51ED-472C-B3BB-6121-462BCF1E5FAF}"/>
                  </a:ext>
                </a:extLst>
              </p14:cNvPr>
              <p14:cNvContentPartPr/>
              <p14:nvPr/>
            </p14:nvContentPartPr>
            <p14:xfrm>
              <a:off x="1016773" y="4468842"/>
              <a:ext cx="2198520" cy="103680"/>
            </p14:xfrm>
          </p:contentPart>
        </mc:Choice>
        <mc:Fallback xmlns="">
          <p:pic>
            <p:nvPicPr>
              <p:cNvPr id="27" name="Ink 26">
                <a:extLst>
                  <a:ext uri="{FF2B5EF4-FFF2-40B4-BE49-F238E27FC236}">
                    <a16:creationId xmlns:a16="http://schemas.microsoft.com/office/drawing/2014/main" id="{CDBA51ED-472C-B3BB-6121-462BCF1E5FAF}"/>
                  </a:ext>
                </a:extLst>
              </p:cNvPr>
              <p:cNvPicPr/>
              <p:nvPr/>
            </p:nvPicPr>
            <p:blipFill>
              <a:blip r:embed="rId6"/>
              <a:stretch>
                <a:fillRect/>
              </a:stretch>
            </p:blipFill>
            <p:spPr>
              <a:xfrm>
                <a:off x="962773" y="4361202"/>
                <a:ext cx="23061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8" name="Ink 27">
                <a:extLst>
                  <a:ext uri="{FF2B5EF4-FFF2-40B4-BE49-F238E27FC236}">
                    <a16:creationId xmlns:a16="http://schemas.microsoft.com/office/drawing/2014/main" id="{EBE9E74A-DC44-E591-CD1B-ABF2520A2337}"/>
                  </a:ext>
                </a:extLst>
              </p14:cNvPr>
              <p14:cNvContentPartPr/>
              <p14:nvPr/>
            </p14:nvContentPartPr>
            <p14:xfrm>
              <a:off x="1273453" y="4446882"/>
              <a:ext cx="1982160" cy="22680"/>
            </p14:xfrm>
          </p:contentPart>
        </mc:Choice>
        <mc:Fallback xmlns="">
          <p:pic>
            <p:nvPicPr>
              <p:cNvPr id="28" name="Ink 27">
                <a:extLst>
                  <a:ext uri="{FF2B5EF4-FFF2-40B4-BE49-F238E27FC236}">
                    <a16:creationId xmlns:a16="http://schemas.microsoft.com/office/drawing/2014/main" id="{EBE9E74A-DC44-E591-CD1B-ABF2520A2337}"/>
                  </a:ext>
                </a:extLst>
              </p:cNvPr>
              <p:cNvPicPr/>
              <p:nvPr/>
            </p:nvPicPr>
            <p:blipFill>
              <a:blip r:embed="rId8"/>
              <a:stretch>
                <a:fillRect/>
              </a:stretch>
            </p:blipFill>
            <p:spPr>
              <a:xfrm>
                <a:off x="1219813" y="4338882"/>
                <a:ext cx="20898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a:extLst>
                  <a:ext uri="{FF2B5EF4-FFF2-40B4-BE49-F238E27FC236}">
                    <a16:creationId xmlns:a16="http://schemas.microsoft.com/office/drawing/2014/main" id="{3C1D7FB9-F6BD-6CA0-125E-FDF732A2ACC1}"/>
                  </a:ext>
                </a:extLst>
              </p14:cNvPr>
              <p14:cNvContentPartPr/>
              <p14:nvPr/>
            </p14:nvContentPartPr>
            <p14:xfrm>
              <a:off x="1061053" y="4478922"/>
              <a:ext cx="408240" cy="360"/>
            </p14:xfrm>
          </p:contentPart>
        </mc:Choice>
        <mc:Fallback xmlns="">
          <p:pic>
            <p:nvPicPr>
              <p:cNvPr id="29" name="Ink 28">
                <a:extLst>
                  <a:ext uri="{FF2B5EF4-FFF2-40B4-BE49-F238E27FC236}">
                    <a16:creationId xmlns:a16="http://schemas.microsoft.com/office/drawing/2014/main" id="{3C1D7FB9-F6BD-6CA0-125E-FDF732A2ACC1}"/>
                  </a:ext>
                </a:extLst>
              </p:cNvPr>
              <p:cNvPicPr/>
              <p:nvPr/>
            </p:nvPicPr>
            <p:blipFill>
              <a:blip r:embed="rId10"/>
              <a:stretch>
                <a:fillRect/>
              </a:stretch>
            </p:blipFill>
            <p:spPr>
              <a:xfrm>
                <a:off x="1007053" y="4370922"/>
                <a:ext cx="515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Ink 29">
                <a:extLst>
                  <a:ext uri="{FF2B5EF4-FFF2-40B4-BE49-F238E27FC236}">
                    <a16:creationId xmlns:a16="http://schemas.microsoft.com/office/drawing/2014/main" id="{2270002C-4F19-BB52-2D97-2279E4DA5743}"/>
                  </a:ext>
                </a:extLst>
              </p14:cNvPr>
              <p14:cNvContentPartPr/>
              <p14:nvPr/>
            </p14:nvContentPartPr>
            <p14:xfrm>
              <a:off x="1018573" y="4826682"/>
              <a:ext cx="2213280" cy="33480"/>
            </p14:xfrm>
          </p:contentPart>
        </mc:Choice>
        <mc:Fallback xmlns="">
          <p:pic>
            <p:nvPicPr>
              <p:cNvPr id="30" name="Ink 29">
                <a:extLst>
                  <a:ext uri="{FF2B5EF4-FFF2-40B4-BE49-F238E27FC236}">
                    <a16:creationId xmlns:a16="http://schemas.microsoft.com/office/drawing/2014/main" id="{2270002C-4F19-BB52-2D97-2279E4DA5743}"/>
                  </a:ext>
                </a:extLst>
              </p:cNvPr>
              <p:cNvPicPr/>
              <p:nvPr/>
            </p:nvPicPr>
            <p:blipFill>
              <a:blip r:embed="rId12"/>
              <a:stretch>
                <a:fillRect/>
              </a:stretch>
            </p:blipFill>
            <p:spPr>
              <a:xfrm>
                <a:off x="964573" y="4719042"/>
                <a:ext cx="2320920" cy="249120"/>
              </a:xfrm>
              <a:prstGeom prst="rect">
                <a:avLst/>
              </a:prstGeom>
            </p:spPr>
          </p:pic>
        </mc:Fallback>
      </mc:AlternateContent>
      <p:pic>
        <p:nvPicPr>
          <p:cNvPr id="31" name="Picture 30">
            <a:extLst>
              <a:ext uri="{FF2B5EF4-FFF2-40B4-BE49-F238E27FC236}">
                <a16:creationId xmlns:a16="http://schemas.microsoft.com/office/drawing/2014/main" id="{8B16C6BA-F990-38F3-431B-15A1674760C1}"/>
              </a:ext>
            </a:extLst>
          </p:cNvPr>
          <p:cNvPicPr>
            <a:picLocks noChangeAspect="1"/>
          </p:cNvPicPr>
          <p:nvPr/>
        </p:nvPicPr>
        <p:blipFill>
          <a:blip r:embed="rId13"/>
          <a:stretch>
            <a:fillRect/>
          </a:stretch>
        </p:blipFill>
        <p:spPr>
          <a:xfrm>
            <a:off x="8969139" y="2715551"/>
            <a:ext cx="3273466" cy="2632549"/>
          </a:xfrm>
          <a:prstGeom prst="rect">
            <a:avLst/>
          </a:prstGeom>
          <a:effectLst>
            <a:outerShdw blurRad="63500" sx="102000" sy="102000" algn="ctr" rotWithShape="0">
              <a:prstClr val="black">
                <a:alpha val="40000"/>
              </a:prstClr>
            </a:outerShdw>
          </a:effectLst>
        </p:spPr>
      </p:pic>
      <p:sp>
        <p:nvSpPr>
          <p:cNvPr id="33" name="Arrow: Right 32">
            <a:extLst>
              <a:ext uri="{FF2B5EF4-FFF2-40B4-BE49-F238E27FC236}">
                <a16:creationId xmlns:a16="http://schemas.microsoft.com/office/drawing/2014/main" id="{E9A73C4C-DFD0-D42D-825C-89A249FA3DB5}"/>
              </a:ext>
            </a:extLst>
          </p:cNvPr>
          <p:cNvSpPr/>
          <p:nvPr/>
        </p:nvSpPr>
        <p:spPr>
          <a:xfrm>
            <a:off x="226031" y="4356243"/>
            <a:ext cx="617337" cy="5120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34" name="Arrow: Down 33">
            <a:extLst>
              <a:ext uri="{FF2B5EF4-FFF2-40B4-BE49-F238E27FC236}">
                <a16:creationId xmlns:a16="http://schemas.microsoft.com/office/drawing/2014/main" id="{C3759CEB-7685-64A9-350C-77E419D0A28B}"/>
              </a:ext>
            </a:extLst>
          </p:cNvPr>
          <p:cNvSpPr/>
          <p:nvPr/>
        </p:nvSpPr>
        <p:spPr>
          <a:xfrm>
            <a:off x="9779312" y="1696743"/>
            <a:ext cx="493159" cy="78091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3022413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D159D8-D2F1-8935-51C5-B7F1479C2D93}"/>
              </a:ext>
            </a:extLst>
          </p:cNvPr>
          <p:cNvSpPr txBox="1"/>
          <p:nvPr/>
        </p:nvSpPr>
        <p:spPr>
          <a:xfrm>
            <a:off x="256854" y="1080893"/>
            <a:ext cx="11753636" cy="3785652"/>
          </a:xfrm>
          <a:prstGeom prst="rect">
            <a:avLst/>
          </a:prstGeom>
          <a:noFill/>
        </p:spPr>
        <p:txBody>
          <a:bodyPr wrap="square">
            <a:spAutoFit/>
          </a:bodyPr>
          <a:lstStyle/>
          <a:p>
            <a:r>
              <a:rPr lang="en-US" sz="2000" b="0" i="0" u="none" strike="noStrike" baseline="0" dirty="0">
                <a:solidFill>
                  <a:srgbClr val="000000"/>
                </a:solidFill>
              </a:rPr>
              <a:t>If the </a:t>
            </a:r>
            <a:r>
              <a:rPr lang="en-US" sz="2000" b="1" i="0" u="none" strike="noStrike" baseline="0" dirty="0">
                <a:solidFill>
                  <a:srgbClr val="000000"/>
                </a:solidFill>
              </a:rPr>
              <a:t>Procedure </a:t>
            </a:r>
            <a:r>
              <a:rPr lang="en-US" sz="2000" b="0" i="0" u="none" strike="noStrike" baseline="0" dirty="0">
                <a:solidFill>
                  <a:srgbClr val="000000"/>
                </a:solidFill>
              </a:rPr>
              <a:t>you require is already listed in the procedure library but could be made more appropriate by making a few minor changes, you can use the current </a:t>
            </a:r>
            <a:r>
              <a:rPr lang="en-US" sz="2000" b="1" i="0" u="none" strike="noStrike" baseline="0" dirty="0">
                <a:solidFill>
                  <a:srgbClr val="000000"/>
                </a:solidFill>
              </a:rPr>
              <a:t>Procedure </a:t>
            </a:r>
            <a:r>
              <a:rPr lang="en-US" sz="2000" b="0" i="0" u="none" strike="noStrike" baseline="0" dirty="0">
                <a:solidFill>
                  <a:srgbClr val="000000"/>
                </a:solidFill>
              </a:rPr>
              <a:t>as a template to create a new </a:t>
            </a:r>
            <a:r>
              <a:rPr lang="en-US" sz="2000" b="1" i="0" u="none" strike="noStrike" baseline="0" dirty="0">
                <a:solidFill>
                  <a:srgbClr val="000000"/>
                </a:solidFill>
              </a:rPr>
              <a:t>Procedure</a:t>
            </a:r>
            <a:r>
              <a:rPr lang="en-US" sz="2000" b="0" i="0" u="none" strike="noStrike" baseline="0" dirty="0">
                <a:solidFill>
                  <a:srgbClr val="000000"/>
                </a:solidFill>
              </a:rPr>
              <a:t>. Click the </a:t>
            </a:r>
            <a:r>
              <a:rPr lang="en-US" sz="2000" b="1" i="0" u="none" strike="noStrike" baseline="0" dirty="0">
                <a:solidFill>
                  <a:srgbClr val="000000"/>
                </a:solidFill>
              </a:rPr>
              <a:t>Exit </a:t>
            </a:r>
            <a:r>
              <a:rPr lang="en-US" sz="2000" b="0" i="0" u="none" strike="noStrike" baseline="0" dirty="0">
                <a:solidFill>
                  <a:srgbClr val="000000"/>
                </a:solidFill>
              </a:rPr>
              <a:t>button to return to the workspace and then click </a:t>
            </a:r>
            <a:r>
              <a:rPr lang="en-US" sz="2000" b="1" i="0" u="none" strike="noStrike" baseline="0" dirty="0">
                <a:solidFill>
                  <a:srgbClr val="000000"/>
                </a:solidFill>
              </a:rPr>
              <a:t>Copy Procedure. </a:t>
            </a:r>
          </a:p>
          <a:p>
            <a:endParaRPr lang="en-US" sz="2000" b="0" i="0" u="none" strike="noStrike" baseline="0" dirty="0">
              <a:solidFill>
                <a:srgbClr val="000000"/>
              </a:solidFill>
            </a:endParaRPr>
          </a:p>
          <a:p>
            <a:pPr marL="342900" indent="-342900">
              <a:buFont typeface="Wingdings" panose="05000000000000000000" pitchFamily="2" charset="2"/>
              <a:buChar char="v"/>
            </a:pPr>
            <a:r>
              <a:rPr lang="en-US" sz="2000" b="0" i="0" u="none" strike="noStrike" baseline="0" dirty="0">
                <a:solidFill>
                  <a:srgbClr val="000000"/>
                </a:solidFill>
              </a:rPr>
              <a:t>Enter a new </a:t>
            </a:r>
            <a:r>
              <a:rPr lang="en-US" sz="2000" b="1" i="0" u="none" strike="noStrike" baseline="0" dirty="0">
                <a:solidFill>
                  <a:srgbClr val="000000"/>
                </a:solidFill>
              </a:rPr>
              <a:t>Name </a:t>
            </a:r>
            <a:r>
              <a:rPr lang="en-US" sz="2000" b="0" i="0" u="none" strike="noStrike" baseline="0" dirty="0">
                <a:solidFill>
                  <a:srgbClr val="000000"/>
                </a:solidFill>
              </a:rPr>
              <a:t>for the Procedure. </a:t>
            </a:r>
          </a:p>
          <a:p>
            <a:pPr marL="342900" indent="-342900">
              <a:buFont typeface="Wingdings" panose="05000000000000000000" pitchFamily="2" charset="2"/>
              <a:buChar char="v"/>
            </a:pPr>
            <a:r>
              <a:rPr lang="en-US" sz="2000" b="0" i="0" u="none" strike="noStrike" baseline="0" dirty="0">
                <a:solidFill>
                  <a:srgbClr val="000000"/>
                </a:solidFill>
              </a:rPr>
              <a:t>Select the applicable </a:t>
            </a:r>
            <a:r>
              <a:rPr lang="en-US" sz="2000" b="1" i="0" u="none" strike="noStrike" baseline="0" dirty="0">
                <a:solidFill>
                  <a:srgbClr val="000000"/>
                </a:solidFill>
              </a:rPr>
              <a:t>Research Team </a:t>
            </a:r>
            <a:r>
              <a:rPr lang="en-US" sz="2000" b="0" i="0" u="none" strike="noStrike" baseline="0" dirty="0">
                <a:solidFill>
                  <a:srgbClr val="000000"/>
                </a:solidFill>
              </a:rPr>
              <a:t>and click the </a:t>
            </a:r>
            <a:r>
              <a:rPr lang="en-US" sz="2000" b="1" i="0" u="none" strike="noStrike" baseline="0" dirty="0">
                <a:solidFill>
                  <a:srgbClr val="000000"/>
                </a:solidFill>
              </a:rPr>
              <a:t>OK </a:t>
            </a:r>
            <a:r>
              <a:rPr lang="en-US" sz="2000" b="0" i="0" u="none" strike="noStrike" baseline="0" dirty="0">
                <a:solidFill>
                  <a:srgbClr val="000000"/>
                </a:solidFill>
              </a:rPr>
              <a:t>button. </a:t>
            </a:r>
          </a:p>
          <a:p>
            <a:pPr marL="342900" indent="-342900">
              <a:buFont typeface="Wingdings" panose="05000000000000000000" pitchFamily="2" charset="2"/>
              <a:buChar char="v"/>
            </a:pPr>
            <a:r>
              <a:rPr lang="en-US" sz="2000" b="0" i="0" u="none" strike="noStrike" baseline="0" dirty="0">
                <a:solidFill>
                  <a:srgbClr val="000000"/>
                </a:solidFill>
              </a:rPr>
              <a:t>Click the </a:t>
            </a:r>
            <a:r>
              <a:rPr lang="en-US" sz="2000" b="1" i="0" u="none" strike="noStrike" baseline="0" dirty="0">
                <a:solidFill>
                  <a:srgbClr val="000000"/>
                </a:solidFill>
              </a:rPr>
              <a:t>IACUC </a:t>
            </a:r>
            <a:r>
              <a:rPr lang="en-US" sz="2000" b="0" i="0" u="none" strike="noStrike" baseline="0" dirty="0">
                <a:solidFill>
                  <a:srgbClr val="000000"/>
                </a:solidFill>
              </a:rPr>
              <a:t>tab, and then select your chosen </a:t>
            </a:r>
            <a:r>
              <a:rPr lang="en-US" sz="2000" b="1" i="0" u="none" strike="noStrike" baseline="0" dirty="0">
                <a:solidFill>
                  <a:srgbClr val="000000"/>
                </a:solidFill>
              </a:rPr>
              <a:t>Research Team </a:t>
            </a:r>
            <a:r>
              <a:rPr lang="en-US" sz="2000" b="0" i="0" u="none" strike="noStrike" baseline="0" dirty="0">
                <a:solidFill>
                  <a:srgbClr val="000000"/>
                </a:solidFill>
              </a:rPr>
              <a:t>from the </a:t>
            </a:r>
            <a:r>
              <a:rPr lang="en-US" sz="2000" b="1" i="0" u="none" strike="noStrike" baseline="0" dirty="0">
                <a:solidFill>
                  <a:srgbClr val="000000"/>
                </a:solidFill>
              </a:rPr>
              <a:t>Research Teams </a:t>
            </a:r>
            <a:r>
              <a:rPr lang="en-US" sz="2000" b="0" i="0" u="none" strike="noStrike" baseline="0" dirty="0">
                <a:solidFill>
                  <a:srgbClr val="000000"/>
                </a:solidFill>
              </a:rPr>
              <a:t>tab. </a:t>
            </a:r>
          </a:p>
          <a:p>
            <a:pPr marL="342900" indent="-342900">
              <a:buFont typeface="Wingdings" panose="05000000000000000000" pitchFamily="2" charset="2"/>
              <a:buChar char="v"/>
            </a:pPr>
            <a:r>
              <a:rPr lang="en-US" sz="2000" b="0" i="0" u="none" strike="noStrike" baseline="0" dirty="0">
                <a:solidFill>
                  <a:srgbClr val="000000"/>
                </a:solidFill>
              </a:rPr>
              <a:t>Click the </a:t>
            </a:r>
            <a:r>
              <a:rPr lang="en-US" sz="2000" b="1" i="0" u="none" strike="noStrike" baseline="0" dirty="0">
                <a:solidFill>
                  <a:srgbClr val="000000"/>
                </a:solidFill>
              </a:rPr>
              <a:t>Procedures </a:t>
            </a:r>
            <a:r>
              <a:rPr lang="en-US" sz="2000" b="0" i="0" u="none" strike="noStrike" baseline="0" dirty="0">
                <a:solidFill>
                  <a:srgbClr val="000000"/>
                </a:solidFill>
              </a:rPr>
              <a:t>tab and locate the copy by its </a:t>
            </a:r>
            <a:r>
              <a:rPr lang="en-US" sz="2000" b="1" i="0" u="none" strike="noStrike" baseline="0" dirty="0">
                <a:solidFill>
                  <a:srgbClr val="000000"/>
                </a:solidFill>
              </a:rPr>
              <a:t>Name</a:t>
            </a:r>
            <a:r>
              <a:rPr lang="en-US" sz="2000" b="0" i="0" u="none" strike="noStrike" baseline="0" dirty="0">
                <a:solidFill>
                  <a:srgbClr val="000000"/>
                </a:solidFill>
              </a:rPr>
              <a:t>. Click on the </a:t>
            </a:r>
            <a:r>
              <a:rPr lang="en-US" sz="2000" b="1" i="0" u="none" strike="noStrike" baseline="0" dirty="0">
                <a:solidFill>
                  <a:srgbClr val="000000"/>
                </a:solidFill>
              </a:rPr>
              <a:t>Name</a:t>
            </a:r>
            <a:r>
              <a:rPr lang="en-US" sz="2000" b="0" i="0" u="none" strike="noStrike" baseline="0" dirty="0">
                <a:solidFill>
                  <a:srgbClr val="000000"/>
                </a:solidFill>
              </a:rPr>
              <a:t>. </a:t>
            </a:r>
          </a:p>
          <a:p>
            <a:pPr marL="342900" indent="-342900">
              <a:buFont typeface="Wingdings" panose="05000000000000000000" pitchFamily="2" charset="2"/>
              <a:buChar char="v"/>
            </a:pPr>
            <a:r>
              <a:rPr lang="en-US" sz="2000" b="0" i="0" u="none" strike="noStrike" baseline="0" dirty="0">
                <a:solidFill>
                  <a:srgbClr val="000000"/>
                </a:solidFill>
              </a:rPr>
              <a:t>Click the </a:t>
            </a:r>
            <a:r>
              <a:rPr lang="en-US" sz="2000" b="1" i="0" u="none" strike="noStrike" baseline="0" dirty="0">
                <a:solidFill>
                  <a:srgbClr val="000000"/>
                </a:solidFill>
              </a:rPr>
              <a:t>Edit Procedure </a:t>
            </a:r>
            <a:r>
              <a:rPr lang="en-US" sz="2000" b="0" i="0" u="none" strike="noStrike" baseline="0" dirty="0">
                <a:solidFill>
                  <a:srgbClr val="000000"/>
                </a:solidFill>
              </a:rPr>
              <a:t>button, make the necessary changes, and then click </a:t>
            </a:r>
            <a:r>
              <a:rPr lang="en-US" sz="2000" b="1" i="0" u="none" strike="noStrike" baseline="0" dirty="0">
                <a:solidFill>
                  <a:srgbClr val="000000"/>
                </a:solidFill>
              </a:rPr>
              <a:t>Finish </a:t>
            </a:r>
            <a:endParaRPr lang="en-US" sz="2000" b="0" i="0" u="none" strike="noStrike" baseline="0" dirty="0">
              <a:solidFill>
                <a:srgbClr val="000000"/>
              </a:solidFill>
            </a:endParaRPr>
          </a:p>
          <a:p>
            <a:pPr algn="l"/>
            <a:endParaRPr lang="en-US" sz="2000" b="0" i="0" u="none" strike="noStrike" baseline="0" dirty="0">
              <a:solidFill>
                <a:srgbClr val="000000"/>
              </a:solidFill>
            </a:endParaRPr>
          </a:p>
          <a:p>
            <a:r>
              <a:rPr lang="en-US" sz="2000" b="0" i="0" u="none" strike="noStrike" baseline="0" dirty="0">
                <a:solidFill>
                  <a:srgbClr val="000000"/>
                </a:solidFill>
              </a:rPr>
              <a:t>The new </a:t>
            </a:r>
            <a:r>
              <a:rPr lang="en-US" sz="2000" b="1" i="0" u="none" strike="noStrike" baseline="0" dirty="0">
                <a:solidFill>
                  <a:srgbClr val="000000"/>
                </a:solidFill>
              </a:rPr>
              <a:t>Procedure </a:t>
            </a:r>
            <a:r>
              <a:rPr lang="en-US" sz="2000" b="0" i="0" u="none" strike="noStrike" baseline="0" dirty="0">
                <a:solidFill>
                  <a:srgbClr val="000000"/>
                </a:solidFill>
              </a:rPr>
              <a:t>will now be available when you create your protocol. </a:t>
            </a:r>
          </a:p>
        </p:txBody>
      </p:sp>
    </p:spTree>
    <p:extLst>
      <p:ext uri="{BB962C8B-B14F-4D97-AF65-F5344CB8AC3E}">
        <p14:creationId xmlns:p14="http://schemas.microsoft.com/office/powerpoint/2010/main" val="1309917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597" y="1413381"/>
            <a:ext cx="2208796" cy="918853"/>
          </a:xfrm>
        </p:spPr>
        <p:txBody>
          <a:bodyPr>
            <a:normAutofit/>
          </a:bodyPr>
          <a:lstStyle/>
          <a:p>
            <a:r>
              <a:rPr lang="en-US" dirty="0">
                <a:latin typeface="+mj-lt"/>
              </a:rPr>
              <a:t>Substance </a:t>
            </a:r>
            <a:br>
              <a:rPr lang="en-US" dirty="0">
                <a:latin typeface="+mj-lt"/>
              </a:rPr>
            </a:br>
            <a:r>
              <a:rPr lang="en-US" dirty="0">
                <a:latin typeface="+mj-lt"/>
              </a:rPr>
              <a:t>Workspace</a:t>
            </a:r>
          </a:p>
        </p:txBody>
      </p:sp>
      <p:pic>
        <p:nvPicPr>
          <p:cNvPr id="6" name="Picture 5"/>
          <p:cNvPicPr>
            <a:picLocks noChangeAspect="1"/>
          </p:cNvPicPr>
          <p:nvPr/>
        </p:nvPicPr>
        <p:blipFill rotWithShape="1">
          <a:blip r:embed="rId3"/>
          <a:srcRect t="4031" r="27857" b="17849"/>
          <a:stretch/>
        </p:blipFill>
        <p:spPr>
          <a:xfrm>
            <a:off x="2898060" y="1090431"/>
            <a:ext cx="8577943" cy="4297465"/>
          </a:xfrm>
          <a:prstGeom prst="rect">
            <a:avLst/>
          </a:prstGeom>
          <a:ln w="28575" cap="sq">
            <a:solidFill>
              <a:srgbClr val="002060"/>
            </a:solidFill>
            <a:prstDash val="solid"/>
            <a:miter lim="800000"/>
          </a:ln>
          <a:effectLst/>
        </p:spPr>
      </p:pic>
      <p:sp>
        <p:nvSpPr>
          <p:cNvPr id="4" name="TextBox 3">
            <a:extLst>
              <a:ext uri="{FF2B5EF4-FFF2-40B4-BE49-F238E27FC236}">
                <a16:creationId xmlns:a16="http://schemas.microsoft.com/office/drawing/2014/main" id="{795408D2-1AFC-CA6A-A3DB-73C12134370B}"/>
              </a:ext>
            </a:extLst>
          </p:cNvPr>
          <p:cNvSpPr txBox="1"/>
          <p:nvPr/>
        </p:nvSpPr>
        <p:spPr>
          <a:xfrm>
            <a:off x="92468" y="5496753"/>
            <a:ext cx="12010490" cy="1200329"/>
          </a:xfrm>
          <a:prstGeom prst="rect">
            <a:avLst/>
          </a:prstGeom>
          <a:noFill/>
        </p:spPr>
        <p:txBody>
          <a:bodyPr wrap="square" rtlCol="0">
            <a:spAutoFit/>
          </a:bodyPr>
          <a:lstStyle/>
          <a:p>
            <a:r>
              <a:rPr lang="en-US" dirty="0">
                <a:solidFill>
                  <a:srgbClr val="002060"/>
                </a:solidFill>
              </a:rPr>
              <a:t>Substances are utilized through the substance administration procedure type. That’s why you see related procedures and related protocols on the substance workspace. If a team substance is on a team procedure, it is editable when the procedure is editable. Substances cannot be copied, but there are only 3 questions on the substance form. </a:t>
            </a:r>
          </a:p>
          <a:p>
            <a:endParaRPr lang="en-US" dirty="0"/>
          </a:p>
        </p:txBody>
      </p:sp>
    </p:spTree>
    <p:extLst>
      <p:ext uri="{BB962C8B-B14F-4D97-AF65-F5344CB8AC3E}">
        <p14:creationId xmlns:p14="http://schemas.microsoft.com/office/powerpoint/2010/main" val="29808625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9061" y="1884594"/>
            <a:ext cx="2072248" cy="512065"/>
          </a:xfrm>
        </p:spPr>
        <p:txBody>
          <a:bodyPr>
            <a:normAutofit fontScale="90000"/>
          </a:bodyPr>
          <a:lstStyle/>
          <a:p>
            <a:r>
              <a:rPr lang="en-US" dirty="0">
                <a:latin typeface="+mj-lt"/>
              </a:rPr>
              <a:t>Procedure Workspace</a:t>
            </a:r>
          </a:p>
        </p:txBody>
      </p:sp>
      <p:pic>
        <p:nvPicPr>
          <p:cNvPr id="5" name="Picture 4"/>
          <p:cNvPicPr>
            <a:picLocks noChangeAspect="1"/>
          </p:cNvPicPr>
          <p:nvPr/>
        </p:nvPicPr>
        <p:blipFill rotWithShape="1">
          <a:blip r:embed="rId3"/>
          <a:srcRect t="4649" r="28571" b="16923"/>
          <a:stretch/>
        </p:blipFill>
        <p:spPr>
          <a:xfrm>
            <a:off x="2833261" y="1041971"/>
            <a:ext cx="8399999" cy="4267200"/>
          </a:xfrm>
          <a:prstGeom prst="rect">
            <a:avLst/>
          </a:prstGeom>
          <a:ln w="28575" cap="sq">
            <a:solidFill>
              <a:srgbClr val="002060"/>
            </a:solidFill>
            <a:prstDash val="solid"/>
            <a:miter lim="800000"/>
          </a:ln>
          <a:effectLst/>
        </p:spPr>
      </p:pic>
      <p:sp>
        <p:nvSpPr>
          <p:cNvPr id="7" name="TextBox 6">
            <a:extLst>
              <a:ext uri="{FF2B5EF4-FFF2-40B4-BE49-F238E27FC236}">
                <a16:creationId xmlns:a16="http://schemas.microsoft.com/office/drawing/2014/main" id="{7820F60C-F90C-B01C-872D-F36887497397}"/>
              </a:ext>
            </a:extLst>
          </p:cNvPr>
          <p:cNvSpPr txBox="1"/>
          <p:nvPr/>
        </p:nvSpPr>
        <p:spPr>
          <a:xfrm>
            <a:off x="259987" y="5309171"/>
            <a:ext cx="11741514" cy="1200329"/>
          </a:xfrm>
          <a:prstGeom prst="rect">
            <a:avLst/>
          </a:prstGeom>
          <a:noFill/>
        </p:spPr>
        <p:txBody>
          <a:bodyPr wrap="square" rtlCol="0">
            <a:spAutoFit/>
          </a:bodyPr>
          <a:lstStyle/>
          <a:p>
            <a:r>
              <a:rPr lang="en-US" dirty="0">
                <a:solidFill>
                  <a:srgbClr val="002060"/>
                </a:solidFill>
              </a:rPr>
              <a:t>From the procedure workspace you can see all protocols the procedure has been added to. </a:t>
            </a:r>
          </a:p>
          <a:p>
            <a:pPr marL="171450" indent="-171450">
              <a:buFont typeface="Arial" panose="020B0604020202020204" pitchFamily="34" charset="0"/>
              <a:buChar char="•"/>
            </a:pPr>
            <a:r>
              <a:rPr lang="en-US" dirty="0">
                <a:solidFill>
                  <a:srgbClr val="002060"/>
                </a:solidFill>
              </a:rPr>
              <a:t>If the procedure is on many protocols, it could be a candidate for a standard procedure if not already. </a:t>
            </a:r>
          </a:p>
          <a:p>
            <a:pPr marL="171450" indent="-171450">
              <a:buFont typeface="Arial" panose="020B0604020202020204" pitchFamily="34" charset="0"/>
              <a:buChar char="•"/>
            </a:pPr>
            <a:r>
              <a:rPr lang="en-US" dirty="0">
                <a:solidFill>
                  <a:srgbClr val="002060"/>
                </a:solidFill>
              </a:rPr>
              <a:t>If it’s a team procedure that’s already on an approved protocol, it will not be editable. If edits are required, then a copy of the procedure should be made, and that copy can be added to the new protocol or follow-on submission. </a:t>
            </a:r>
          </a:p>
        </p:txBody>
      </p:sp>
    </p:spTree>
    <p:extLst>
      <p:ext uri="{BB962C8B-B14F-4D97-AF65-F5344CB8AC3E}">
        <p14:creationId xmlns:p14="http://schemas.microsoft.com/office/powerpoint/2010/main" val="519109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5ABB7C-5A8E-E836-C95A-2A19A2B0BD1A}"/>
              </a:ext>
            </a:extLst>
          </p:cNvPr>
          <p:cNvSpPr txBox="1"/>
          <p:nvPr/>
        </p:nvSpPr>
        <p:spPr>
          <a:xfrm>
            <a:off x="220717" y="1123244"/>
            <a:ext cx="9816662" cy="3416320"/>
          </a:xfrm>
          <a:prstGeom prst="rect">
            <a:avLst/>
          </a:prstGeom>
          <a:noFill/>
        </p:spPr>
        <p:txBody>
          <a:bodyPr wrap="square">
            <a:spAutoFit/>
          </a:bodyPr>
          <a:lstStyle/>
          <a:p>
            <a:r>
              <a:rPr lang="en-US" sz="2800" b="1" i="0" u="none" strike="noStrike" baseline="0" dirty="0">
                <a:solidFill>
                  <a:srgbClr val="000000"/>
                </a:solidFill>
                <a:latin typeface="+mj-lt"/>
              </a:rPr>
              <a:t>Create a Protocol </a:t>
            </a:r>
          </a:p>
          <a:p>
            <a:endParaRPr lang="en-US" sz="2800" b="0" i="0" u="none" strike="noStrike" baseline="0" dirty="0">
              <a:solidFill>
                <a:srgbClr val="000000"/>
              </a:solidFill>
              <a:latin typeface="+mj-lt"/>
            </a:endParaRPr>
          </a:p>
          <a:p>
            <a:r>
              <a:rPr lang="en-US" sz="2000" b="0" i="0" u="none" strike="noStrike" baseline="0" dirty="0">
                <a:solidFill>
                  <a:srgbClr val="000000"/>
                </a:solidFill>
              </a:rPr>
              <a:t>To begin the process of creating a </a:t>
            </a:r>
            <a:r>
              <a:rPr lang="en-US" sz="2000" b="1" i="0" u="none" strike="noStrike" baseline="0" dirty="0">
                <a:solidFill>
                  <a:srgbClr val="000000"/>
                </a:solidFill>
              </a:rPr>
              <a:t>Protocol</a:t>
            </a:r>
            <a:r>
              <a:rPr lang="en-US" sz="2000" b="0" i="0" u="none" strike="noStrike" baseline="0" dirty="0">
                <a:solidFill>
                  <a:srgbClr val="000000"/>
                </a:solidFill>
              </a:rPr>
              <a:t>, please complete the following steps: </a:t>
            </a:r>
          </a:p>
          <a:p>
            <a:endParaRPr lang="en-US" sz="2000" b="0" i="0" u="none" strike="noStrike" baseline="0" dirty="0">
              <a:solidFill>
                <a:srgbClr val="000000"/>
              </a:solidFill>
            </a:endParaRPr>
          </a:p>
          <a:p>
            <a:r>
              <a:rPr lang="en-US" sz="2000" b="0" i="0" u="none" strike="noStrike" baseline="0" dirty="0">
                <a:solidFill>
                  <a:srgbClr val="000000"/>
                </a:solidFill>
              </a:rPr>
              <a:t>1. Click the </a:t>
            </a:r>
            <a:r>
              <a:rPr lang="en-US" sz="2000" b="1" i="0" u="none" strike="noStrike" baseline="0" dirty="0">
                <a:solidFill>
                  <a:srgbClr val="000000"/>
                </a:solidFill>
              </a:rPr>
              <a:t>IACUC </a:t>
            </a:r>
            <a:r>
              <a:rPr lang="en-US" sz="2000" b="0" i="0" u="none" strike="noStrike" baseline="0" dirty="0">
                <a:solidFill>
                  <a:srgbClr val="000000"/>
                </a:solidFill>
              </a:rPr>
              <a:t>tab in the top navigation menu. </a:t>
            </a:r>
          </a:p>
          <a:p>
            <a:r>
              <a:rPr lang="en-US" sz="2000" b="0" i="0" u="none" strike="noStrike" baseline="0" dirty="0">
                <a:solidFill>
                  <a:srgbClr val="000000"/>
                </a:solidFill>
              </a:rPr>
              <a:t>2. Select your desired </a:t>
            </a:r>
            <a:r>
              <a:rPr lang="en-US" sz="2000" b="1" i="0" u="none" strike="noStrike" baseline="0" dirty="0">
                <a:solidFill>
                  <a:srgbClr val="000000"/>
                </a:solidFill>
              </a:rPr>
              <a:t>Research Team </a:t>
            </a:r>
            <a:r>
              <a:rPr lang="en-US" sz="2000" b="0" i="0" u="none" strike="noStrike" baseline="0" dirty="0">
                <a:solidFill>
                  <a:srgbClr val="000000"/>
                </a:solidFill>
              </a:rPr>
              <a:t>from the </a:t>
            </a:r>
            <a:r>
              <a:rPr lang="en-US" sz="2000" b="1" i="0" u="none" strike="noStrike" baseline="0" dirty="0">
                <a:solidFill>
                  <a:srgbClr val="000000"/>
                </a:solidFill>
              </a:rPr>
              <a:t>Research Teams </a:t>
            </a:r>
            <a:r>
              <a:rPr lang="en-US" sz="2000" b="0" i="0" u="none" strike="noStrike" baseline="0" dirty="0">
                <a:solidFill>
                  <a:srgbClr val="000000"/>
                </a:solidFill>
              </a:rPr>
              <a:t>tab. Individuals    	listed in this </a:t>
            </a:r>
            <a:r>
              <a:rPr lang="en-US" sz="2000" b="1" i="0" u="none" strike="noStrike" baseline="0" dirty="0">
                <a:solidFill>
                  <a:srgbClr val="000000"/>
                </a:solidFill>
              </a:rPr>
              <a:t>Research Team </a:t>
            </a:r>
            <a:r>
              <a:rPr lang="en-US" sz="2000" b="0" i="0" u="none" strike="noStrike" baseline="0" dirty="0">
                <a:solidFill>
                  <a:srgbClr val="000000"/>
                </a:solidFill>
              </a:rPr>
              <a:t>will be imported into the personnel section of 	the </a:t>
            </a:r>
            <a:r>
              <a:rPr lang="en-US" sz="2000" b="1" i="0" u="none" strike="noStrike" baseline="0" dirty="0">
                <a:solidFill>
                  <a:srgbClr val="000000"/>
                </a:solidFill>
              </a:rPr>
              <a:t>Protocol </a:t>
            </a:r>
            <a:r>
              <a:rPr lang="en-US" sz="2000" b="0" i="0" u="none" strike="noStrike" baseline="0" dirty="0">
                <a:solidFill>
                  <a:srgbClr val="000000"/>
                </a:solidFill>
              </a:rPr>
              <a:t>you create. </a:t>
            </a:r>
          </a:p>
          <a:p>
            <a:r>
              <a:rPr lang="en-US" sz="2000" b="0" i="0" u="none" strike="noStrike" baseline="0" dirty="0">
                <a:solidFill>
                  <a:srgbClr val="000000"/>
                </a:solidFill>
              </a:rPr>
              <a:t>3. Click the </a:t>
            </a:r>
            <a:r>
              <a:rPr lang="en-US" sz="2000" b="1" i="0" u="none" strike="noStrike" baseline="0" dirty="0">
                <a:solidFill>
                  <a:srgbClr val="000000"/>
                </a:solidFill>
              </a:rPr>
              <a:t>Create Protocol </a:t>
            </a:r>
            <a:r>
              <a:rPr lang="en-US" sz="2000" b="0" i="0" u="none" strike="noStrike" baseline="0" dirty="0">
                <a:solidFill>
                  <a:srgbClr val="000000"/>
                </a:solidFill>
              </a:rPr>
              <a:t>button. </a:t>
            </a:r>
          </a:p>
          <a:p>
            <a:endParaRPr lang="en-US" sz="2000" b="0" i="0" u="none" strike="noStrike" baseline="0" dirty="0">
              <a:solidFill>
                <a:srgbClr val="000000"/>
              </a:solidFill>
            </a:endParaRPr>
          </a:p>
        </p:txBody>
      </p:sp>
      <p:pic>
        <p:nvPicPr>
          <p:cNvPr id="5" name="Picture 4">
            <a:extLst>
              <a:ext uri="{FF2B5EF4-FFF2-40B4-BE49-F238E27FC236}">
                <a16:creationId xmlns:a16="http://schemas.microsoft.com/office/drawing/2014/main" id="{3D629B85-D5F8-17D2-FFA6-B22C27A300CA}"/>
              </a:ext>
            </a:extLst>
          </p:cNvPr>
          <p:cNvPicPr>
            <a:picLocks noChangeAspect="1"/>
          </p:cNvPicPr>
          <p:nvPr/>
        </p:nvPicPr>
        <p:blipFill>
          <a:blip r:embed="rId2"/>
          <a:stretch>
            <a:fillRect/>
          </a:stretch>
        </p:blipFill>
        <p:spPr>
          <a:xfrm>
            <a:off x="6793669" y="3865626"/>
            <a:ext cx="3579528" cy="258307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7DA2821-FE3A-24D7-B595-E0F979F8BDCC}"/>
                  </a:ext>
                </a:extLst>
              </p14:cNvPr>
              <p14:cNvContentPartPr/>
              <p14:nvPr/>
            </p14:nvContentPartPr>
            <p14:xfrm>
              <a:off x="7633573" y="5157162"/>
              <a:ext cx="1899720" cy="31320"/>
            </p14:xfrm>
          </p:contentPart>
        </mc:Choice>
        <mc:Fallback xmlns="">
          <p:pic>
            <p:nvPicPr>
              <p:cNvPr id="4" name="Ink 3">
                <a:extLst>
                  <a:ext uri="{FF2B5EF4-FFF2-40B4-BE49-F238E27FC236}">
                    <a16:creationId xmlns:a16="http://schemas.microsoft.com/office/drawing/2014/main" id="{D7DA2821-FE3A-24D7-B595-E0F979F8BDCC}"/>
                  </a:ext>
                </a:extLst>
              </p:cNvPr>
              <p:cNvPicPr/>
              <p:nvPr/>
            </p:nvPicPr>
            <p:blipFill>
              <a:blip r:embed="rId4"/>
              <a:stretch>
                <a:fillRect/>
              </a:stretch>
            </p:blipFill>
            <p:spPr>
              <a:xfrm>
                <a:off x="7579933" y="5049162"/>
                <a:ext cx="2007360" cy="246960"/>
              </a:xfrm>
              <a:prstGeom prst="rect">
                <a:avLst/>
              </a:prstGeom>
            </p:spPr>
          </p:pic>
        </mc:Fallback>
      </mc:AlternateContent>
    </p:spTree>
    <p:extLst>
      <p:ext uri="{BB962C8B-B14F-4D97-AF65-F5344CB8AC3E}">
        <p14:creationId xmlns:p14="http://schemas.microsoft.com/office/powerpoint/2010/main" val="15365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9468" y="1320800"/>
            <a:ext cx="10515600" cy="716084"/>
          </a:xfrm>
        </p:spPr>
        <p:txBody>
          <a:bodyPr anchor="b">
            <a:normAutofit/>
          </a:bodyPr>
          <a:lstStyle/>
          <a:p>
            <a:r>
              <a:rPr lang="en-US" dirty="0"/>
              <a:t>Roles and Responsibilities</a:t>
            </a:r>
          </a:p>
        </p:txBody>
      </p:sp>
      <p:graphicFrame>
        <p:nvGraphicFramePr>
          <p:cNvPr id="5" name="Text Placeholder 1">
            <a:extLst>
              <a:ext uri="{FF2B5EF4-FFF2-40B4-BE49-F238E27FC236}">
                <a16:creationId xmlns:a16="http://schemas.microsoft.com/office/drawing/2014/main" id="{24A129D6-E9A8-6DFE-5AD6-D8FF08961FDA}"/>
              </a:ext>
            </a:extLst>
          </p:cNvPr>
          <p:cNvGraphicFramePr/>
          <p:nvPr>
            <p:extLst>
              <p:ext uri="{D42A27DB-BD31-4B8C-83A1-F6EECF244321}">
                <p14:modId xmlns:p14="http://schemas.microsoft.com/office/powerpoint/2010/main" val="2188238268"/>
              </p:ext>
            </p:extLst>
          </p:nvPr>
        </p:nvGraphicFramePr>
        <p:xfrm>
          <a:off x="566928" y="2036884"/>
          <a:ext cx="11055604" cy="449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790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99180" y="870103"/>
            <a:ext cx="8595360" cy="512065"/>
          </a:xfrm>
        </p:spPr>
        <p:txBody>
          <a:bodyPr/>
          <a:lstStyle/>
          <a:p>
            <a:r>
              <a:rPr lang="en-US" dirty="0"/>
              <a:t>Protocol Workspace</a:t>
            </a:r>
          </a:p>
        </p:txBody>
      </p:sp>
      <p:sp>
        <p:nvSpPr>
          <p:cNvPr id="2" name="Text Placeholder 1"/>
          <p:cNvSpPr>
            <a:spLocks noGrp="1"/>
          </p:cNvSpPr>
          <p:nvPr>
            <p:ph type="subTitle" idx="1"/>
          </p:nvPr>
        </p:nvSpPr>
        <p:spPr>
          <a:xfrm>
            <a:off x="5946515" y="1156790"/>
            <a:ext cx="3248025" cy="455342"/>
          </a:xfrm>
        </p:spPr>
        <p:txBody>
          <a:bodyPr>
            <a:normAutofit/>
          </a:bodyPr>
          <a:lstStyle/>
          <a:p>
            <a:r>
              <a:rPr lang="en-US" dirty="0"/>
              <a:t>Pre-Submission Activities</a:t>
            </a:r>
          </a:p>
        </p:txBody>
      </p:sp>
      <p:pic>
        <p:nvPicPr>
          <p:cNvPr id="15" name="Picture 14"/>
          <p:cNvPicPr>
            <a:picLocks noChangeAspect="1"/>
          </p:cNvPicPr>
          <p:nvPr/>
        </p:nvPicPr>
        <p:blipFill rotWithShape="1">
          <a:blip r:embed="rId3"/>
          <a:srcRect t="4958" r="27286" b="6425"/>
          <a:stretch/>
        </p:blipFill>
        <p:spPr>
          <a:xfrm>
            <a:off x="3676650" y="2078744"/>
            <a:ext cx="8249194" cy="4651314"/>
          </a:xfrm>
          <a:prstGeom prst="rect">
            <a:avLst/>
          </a:prstGeom>
          <a:ln w="28575" cap="sq">
            <a:solidFill>
              <a:srgbClr val="002060"/>
            </a:solidFill>
            <a:prstDash val="solid"/>
            <a:miter lim="800000"/>
          </a:ln>
          <a:effectLst/>
        </p:spPr>
      </p:pic>
      <p:sp>
        <p:nvSpPr>
          <p:cNvPr id="4" name="TextBox 3">
            <a:extLst>
              <a:ext uri="{FF2B5EF4-FFF2-40B4-BE49-F238E27FC236}">
                <a16:creationId xmlns:a16="http://schemas.microsoft.com/office/drawing/2014/main" id="{9C92353D-7CAB-34D2-734D-77B3C587649B}"/>
              </a:ext>
            </a:extLst>
          </p:cNvPr>
          <p:cNvSpPr txBox="1"/>
          <p:nvPr/>
        </p:nvSpPr>
        <p:spPr>
          <a:xfrm>
            <a:off x="190500" y="1611393"/>
            <a:ext cx="3181350" cy="4801314"/>
          </a:xfrm>
          <a:prstGeom prst="rect">
            <a:avLst/>
          </a:prstGeom>
          <a:noFill/>
        </p:spPr>
        <p:txBody>
          <a:bodyPr wrap="square" rtlCol="0">
            <a:spAutoFit/>
          </a:bodyPr>
          <a:lstStyle/>
          <a:p>
            <a:r>
              <a:rPr lang="en-US" dirty="0"/>
              <a:t>From the Protocol workspace, the Experiments tab shows the Building Blocks. </a:t>
            </a:r>
            <a:br>
              <a:rPr lang="en-US" dirty="0"/>
            </a:br>
            <a:endParaRPr lang="en-US" dirty="0"/>
          </a:p>
          <a:p>
            <a:r>
              <a:rPr lang="en-US" dirty="0"/>
              <a:t>For each Experiment, you will see the Procedures included on the Experiment and if they are Standard or Team procedures. This can be helpful for the reviewer who may need to spend more time on reviewing the Team Procedures, but only look at the Standard Procedures in context with the experiment.</a:t>
            </a:r>
          </a:p>
          <a:p>
            <a:endParaRPr lang="en-US" dirty="0"/>
          </a:p>
        </p:txBody>
      </p:sp>
    </p:spTree>
    <p:extLst>
      <p:ext uri="{BB962C8B-B14F-4D97-AF65-F5344CB8AC3E}">
        <p14:creationId xmlns:p14="http://schemas.microsoft.com/office/powerpoint/2010/main" val="6914462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42DF-8D3A-3F5F-2C93-75C9811F9502}"/>
              </a:ext>
            </a:extLst>
          </p:cNvPr>
          <p:cNvSpPr>
            <a:spLocks noGrp="1"/>
          </p:cNvSpPr>
          <p:nvPr>
            <p:ph type="title"/>
          </p:nvPr>
        </p:nvSpPr>
        <p:spPr/>
        <p:txBody>
          <a:bodyPr/>
          <a:lstStyle/>
          <a:p>
            <a:r>
              <a:rPr lang="en-US" dirty="0"/>
              <a:t>Basic Information</a:t>
            </a:r>
          </a:p>
        </p:txBody>
      </p:sp>
      <p:pic>
        <p:nvPicPr>
          <p:cNvPr id="5" name="Picture 4">
            <a:extLst>
              <a:ext uri="{FF2B5EF4-FFF2-40B4-BE49-F238E27FC236}">
                <a16:creationId xmlns:a16="http://schemas.microsoft.com/office/drawing/2014/main" id="{5E4EC74E-99BF-B0AB-577B-B3E6DDA2C75F}"/>
              </a:ext>
            </a:extLst>
          </p:cNvPr>
          <p:cNvPicPr>
            <a:picLocks noChangeAspect="1"/>
          </p:cNvPicPr>
          <p:nvPr/>
        </p:nvPicPr>
        <p:blipFill>
          <a:blip r:embed="rId2"/>
          <a:stretch>
            <a:fillRect/>
          </a:stretch>
        </p:blipFill>
        <p:spPr>
          <a:xfrm>
            <a:off x="5066174" y="1156414"/>
            <a:ext cx="7050432" cy="5023598"/>
          </a:xfrm>
          <a:prstGeom prst="rect">
            <a:avLst/>
          </a:prstGeom>
        </p:spPr>
      </p:pic>
      <p:sp>
        <p:nvSpPr>
          <p:cNvPr id="7" name="TextBox 6">
            <a:extLst>
              <a:ext uri="{FF2B5EF4-FFF2-40B4-BE49-F238E27FC236}">
                <a16:creationId xmlns:a16="http://schemas.microsoft.com/office/drawing/2014/main" id="{5C253EA6-B73D-D7C5-748F-0A7E8015DBBF}"/>
              </a:ext>
            </a:extLst>
          </p:cNvPr>
          <p:cNvSpPr txBox="1"/>
          <p:nvPr/>
        </p:nvSpPr>
        <p:spPr>
          <a:xfrm>
            <a:off x="265034" y="2195185"/>
            <a:ext cx="4808306" cy="3970318"/>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1. The </a:t>
            </a:r>
            <a:r>
              <a:rPr lang="en-US" sz="1800" b="1" i="0" u="none" strike="noStrike" baseline="0" dirty="0">
                <a:solidFill>
                  <a:srgbClr val="000000"/>
                </a:solidFill>
                <a:latin typeface="Trebuchet MS" panose="020B0603020202020204" pitchFamily="34" charset="0"/>
              </a:rPr>
              <a:t>Title </a:t>
            </a:r>
            <a:r>
              <a:rPr lang="en-US" sz="1800" b="0" i="0" u="none" strike="noStrike" baseline="0" dirty="0">
                <a:solidFill>
                  <a:srgbClr val="000000"/>
                </a:solidFill>
                <a:latin typeface="Trebuchet MS" panose="020B0603020202020204" pitchFamily="34" charset="0"/>
              </a:rPr>
              <a:t>for the protocol is the official </a:t>
            </a:r>
            <a:r>
              <a:rPr lang="en-US" sz="1800" b="1" i="0" u="none" strike="noStrike" baseline="0" dirty="0">
                <a:solidFill>
                  <a:srgbClr val="000000"/>
                </a:solidFill>
                <a:latin typeface="Trebuchet MS" panose="020B0603020202020204" pitchFamily="34" charset="0"/>
              </a:rPr>
              <a:t>Title </a:t>
            </a:r>
            <a:r>
              <a:rPr lang="en-US" sz="1800" b="0" i="0" u="none" strike="noStrike" baseline="0" dirty="0">
                <a:solidFill>
                  <a:srgbClr val="000000"/>
                </a:solidFill>
                <a:latin typeface="Trebuchet MS" panose="020B0603020202020204" pitchFamily="34" charset="0"/>
              </a:rPr>
              <a:t>of the protocol and should include the name(s) of any grants associated. </a:t>
            </a:r>
          </a:p>
          <a:p>
            <a:r>
              <a:rPr lang="en-US" sz="1800" b="0" i="0" u="none" strike="noStrike" baseline="0" dirty="0">
                <a:solidFill>
                  <a:srgbClr val="000000"/>
                </a:solidFill>
                <a:latin typeface="Trebuchet MS" panose="020B0603020202020204" pitchFamily="34" charset="0"/>
              </a:rPr>
              <a:t>2. The </a:t>
            </a:r>
            <a:r>
              <a:rPr lang="en-US" sz="1800" b="1" i="0" u="none" strike="noStrike" baseline="0" dirty="0">
                <a:solidFill>
                  <a:srgbClr val="000000"/>
                </a:solidFill>
                <a:latin typeface="Trebuchet MS" panose="020B0603020202020204" pitchFamily="34" charset="0"/>
              </a:rPr>
              <a:t>Short Title</a:t>
            </a:r>
            <a:r>
              <a:rPr lang="en-US" sz="1800" b="0" i="0" u="none" strike="noStrike" baseline="0" dirty="0">
                <a:solidFill>
                  <a:srgbClr val="000000"/>
                </a:solidFill>
                <a:latin typeface="Trebuchet MS" panose="020B0603020202020204" pitchFamily="34" charset="0"/>
              </a:rPr>
              <a:t> becomes the unique name of th</a:t>
            </a:r>
            <a:r>
              <a:rPr lang="en-US" dirty="0">
                <a:solidFill>
                  <a:srgbClr val="000000"/>
                </a:solidFill>
                <a:latin typeface="Trebuchet MS" panose="020B0603020202020204" pitchFamily="34" charset="0"/>
              </a:rPr>
              <a:t>e </a:t>
            </a:r>
            <a:r>
              <a:rPr lang="en-US" dirty="0" err="1">
                <a:solidFill>
                  <a:srgbClr val="000000"/>
                </a:solidFill>
                <a:latin typeface="Trebuchet MS" panose="020B0603020202020204" pitchFamily="34" charset="0"/>
              </a:rPr>
              <a:t>the</a:t>
            </a:r>
            <a:r>
              <a:rPr lang="en-US" dirty="0">
                <a:solidFill>
                  <a:srgbClr val="000000"/>
                </a:solidFill>
                <a:latin typeface="Trebuchet MS" panose="020B0603020202020204" pitchFamily="34" charset="0"/>
              </a:rPr>
              <a:t> protocol in Click</a:t>
            </a:r>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3. The brief </a:t>
            </a:r>
            <a:r>
              <a:rPr lang="en-US" sz="1800" b="1" i="0" u="none" strike="noStrike" baseline="0" dirty="0">
                <a:solidFill>
                  <a:srgbClr val="000000"/>
                </a:solidFill>
                <a:latin typeface="Trebuchet MS" panose="020B0603020202020204" pitchFamily="34" charset="0"/>
              </a:rPr>
              <a:t>Non-Scientific Summary of Research </a:t>
            </a:r>
            <a:r>
              <a:rPr lang="en-US" sz="1800" b="0" i="0" u="none" strike="noStrike" baseline="0" dirty="0">
                <a:solidFill>
                  <a:srgbClr val="000000"/>
                </a:solidFill>
                <a:latin typeface="Trebuchet MS" panose="020B0603020202020204" pitchFamily="34" charset="0"/>
              </a:rPr>
              <a:t>for the </a:t>
            </a:r>
            <a:r>
              <a:rPr lang="en-US" sz="1800" b="0" i="0" u="none" strike="noStrike" baseline="0" dirty="0" err="1">
                <a:solidFill>
                  <a:srgbClr val="000000"/>
                </a:solidFill>
                <a:latin typeface="Trebuchet MS" panose="020B0603020202020204" pitchFamily="34" charset="0"/>
              </a:rPr>
              <a:t>protocolmust</a:t>
            </a:r>
            <a:r>
              <a:rPr lang="en-US" sz="1800" b="0" i="0" u="none" strike="noStrike" baseline="0" dirty="0">
                <a:solidFill>
                  <a:srgbClr val="000000"/>
                </a:solidFill>
                <a:latin typeface="Trebuchet MS" panose="020B0603020202020204" pitchFamily="34" charset="0"/>
              </a:rPr>
              <a:t> be written in non-technical terms. </a:t>
            </a:r>
          </a:p>
          <a:p>
            <a:r>
              <a:rPr lang="en-US" sz="1800" b="0" i="0" u="none" strike="noStrike" baseline="0" dirty="0">
                <a:solidFill>
                  <a:srgbClr val="000000"/>
                </a:solidFill>
                <a:latin typeface="Trebuchet MS" panose="020B0603020202020204" pitchFamily="34" charset="0"/>
              </a:rPr>
              <a:t>4. By default, the protocol creator will be listed as the </a:t>
            </a:r>
            <a:r>
              <a:rPr lang="en-US" sz="1800" b="1" i="1" u="none" strike="noStrike" baseline="0" dirty="0">
                <a:solidFill>
                  <a:srgbClr val="000000"/>
                </a:solidFill>
                <a:latin typeface="Trebuchet MS" panose="020B0603020202020204" pitchFamily="34" charset="0"/>
              </a:rPr>
              <a:t>PI</a:t>
            </a:r>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5. Select the </a:t>
            </a:r>
            <a:r>
              <a:rPr lang="en-US" sz="1800" b="1" i="0" u="none" strike="noStrike" baseline="0" dirty="0">
                <a:solidFill>
                  <a:srgbClr val="000000"/>
                </a:solidFill>
                <a:latin typeface="Trebuchet MS" panose="020B0603020202020204" pitchFamily="34" charset="0"/>
              </a:rPr>
              <a:t>Intention </a:t>
            </a:r>
            <a:r>
              <a:rPr lang="en-US" sz="1800" b="0" i="0" u="none" strike="noStrike" baseline="0" dirty="0">
                <a:solidFill>
                  <a:srgbClr val="000000"/>
                </a:solidFill>
                <a:latin typeface="Trebuchet MS" panose="020B0603020202020204" pitchFamily="34" charset="0"/>
              </a:rPr>
              <a:t>for the protocol.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Continue </a:t>
            </a:r>
            <a:r>
              <a:rPr lang="en-US" sz="1800" b="0" i="0" u="none" strike="noStrike" baseline="0" dirty="0">
                <a:solidFill>
                  <a:srgbClr val="000000"/>
                </a:solidFill>
                <a:latin typeface="Trebuchet MS" panose="020B0603020202020204" pitchFamily="34" charset="0"/>
              </a:rPr>
              <a:t>button to save your work and move to the next page. </a:t>
            </a:r>
            <a:endParaRPr lang="en-US" dirty="0"/>
          </a:p>
        </p:txBody>
      </p:sp>
    </p:spTree>
    <p:extLst>
      <p:ext uri="{BB962C8B-B14F-4D97-AF65-F5344CB8AC3E}">
        <p14:creationId xmlns:p14="http://schemas.microsoft.com/office/powerpoint/2010/main" val="210375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A896C-BB69-F586-2D07-54CF71331B19}"/>
              </a:ext>
            </a:extLst>
          </p:cNvPr>
          <p:cNvPicPr>
            <a:picLocks noChangeAspect="1"/>
          </p:cNvPicPr>
          <p:nvPr/>
        </p:nvPicPr>
        <p:blipFill>
          <a:blip r:embed="rId2"/>
          <a:stretch>
            <a:fillRect/>
          </a:stretch>
        </p:blipFill>
        <p:spPr>
          <a:xfrm>
            <a:off x="1542546" y="2162499"/>
            <a:ext cx="9526037" cy="2327307"/>
          </a:xfrm>
          <a:prstGeom prst="rect">
            <a:avLst/>
          </a:prstGeom>
        </p:spPr>
      </p:pic>
      <p:sp>
        <p:nvSpPr>
          <p:cNvPr id="5" name="TextBox 4">
            <a:extLst>
              <a:ext uri="{FF2B5EF4-FFF2-40B4-BE49-F238E27FC236}">
                <a16:creationId xmlns:a16="http://schemas.microsoft.com/office/drawing/2014/main" id="{B975330A-A38A-DF9D-7DEF-73ABA1547D0F}"/>
              </a:ext>
            </a:extLst>
          </p:cNvPr>
          <p:cNvSpPr txBox="1"/>
          <p:nvPr/>
        </p:nvSpPr>
        <p:spPr>
          <a:xfrm>
            <a:off x="421240" y="4887042"/>
            <a:ext cx="11620072" cy="1631216"/>
          </a:xfrm>
          <a:prstGeom prst="rect">
            <a:avLst/>
          </a:prstGeom>
          <a:noFill/>
        </p:spPr>
        <p:txBody>
          <a:bodyPr wrap="square">
            <a:spAutoFit/>
          </a:bodyPr>
          <a:lstStyle/>
          <a:p>
            <a:r>
              <a:rPr lang="en-US" sz="2000" b="0" i="0" u="none" strike="noStrike" baseline="0" dirty="0">
                <a:solidFill>
                  <a:srgbClr val="000000"/>
                </a:solidFill>
              </a:rPr>
              <a:t>The default list of personnel displayed will reflect the individuals included on the selected </a:t>
            </a:r>
            <a:r>
              <a:rPr lang="en-US" sz="2000" b="1" i="0" u="none" strike="noStrike" baseline="0" dirty="0">
                <a:solidFill>
                  <a:srgbClr val="000000"/>
                </a:solidFill>
              </a:rPr>
              <a:t>Research Team</a:t>
            </a:r>
            <a:r>
              <a:rPr lang="en-US" sz="2000" b="0" i="0" u="none" strike="noStrike" baseline="0" dirty="0">
                <a:solidFill>
                  <a:srgbClr val="000000"/>
                </a:solidFill>
              </a:rPr>
              <a:t>, but individuals can also be added or deleted from this page</a:t>
            </a:r>
          </a:p>
          <a:p>
            <a:endParaRPr lang="en-US" sz="2000" b="0" i="0" u="none" strike="noStrike" baseline="0" dirty="0">
              <a:solidFill>
                <a:srgbClr val="000000"/>
              </a:solidFill>
            </a:endParaRPr>
          </a:p>
          <a:p>
            <a:r>
              <a:rPr lang="en-US" sz="2000" b="0" i="0" u="none" strike="noStrike" baseline="0" dirty="0">
                <a:solidFill>
                  <a:srgbClr val="000000"/>
                </a:solidFill>
              </a:rPr>
              <a:t>There is no need to add the </a:t>
            </a:r>
            <a:r>
              <a:rPr lang="en-US" sz="2000" b="1" i="0" u="none" strike="noStrike" baseline="0" dirty="0">
                <a:solidFill>
                  <a:srgbClr val="000000"/>
                </a:solidFill>
              </a:rPr>
              <a:t>Principal Investigator </a:t>
            </a:r>
            <a:r>
              <a:rPr lang="en-US" sz="2000" b="0" i="0" u="none" strike="noStrike" baseline="0" dirty="0">
                <a:solidFill>
                  <a:srgbClr val="000000"/>
                </a:solidFill>
              </a:rPr>
              <a:t>to the </a:t>
            </a:r>
            <a:r>
              <a:rPr lang="en-US" sz="2000" b="1" i="0" u="none" strike="noStrike" baseline="0" dirty="0">
                <a:solidFill>
                  <a:srgbClr val="000000"/>
                </a:solidFill>
              </a:rPr>
              <a:t>Protocol Team Members </a:t>
            </a:r>
            <a:r>
              <a:rPr lang="en-US" sz="2000" b="0" i="0" u="none" strike="noStrike" baseline="0" dirty="0">
                <a:solidFill>
                  <a:srgbClr val="000000"/>
                </a:solidFill>
              </a:rPr>
              <a:t>page, as the </a:t>
            </a:r>
            <a:r>
              <a:rPr lang="en-US" sz="2000" b="1" i="1" u="none" strike="noStrike" baseline="0" dirty="0">
                <a:solidFill>
                  <a:srgbClr val="000000"/>
                </a:solidFill>
              </a:rPr>
              <a:t>PI </a:t>
            </a:r>
            <a:r>
              <a:rPr lang="en-US" sz="2000" b="0" i="0" u="none" strike="noStrike" baseline="0" dirty="0">
                <a:solidFill>
                  <a:srgbClr val="000000"/>
                </a:solidFill>
              </a:rPr>
              <a:t>was already listed on the Basic Information page. </a:t>
            </a:r>
            <a:endParaRPr lang="en-US" sz="2000" dirty="0"/>
          </a:p>
        </p:txBody>
      </p:sp>
      <p:sp>
        <p:nvSpPr>
          <p:cNvPr id="6" name="TextBox 5">
            <a:extLst>
              <a:ext uri="{FF2B5EF4-FFF2-40B4-BE49-F238E27FC236}">
                <a16:creationId xmlns:a16="http://schemas.microsoft.com/office/drawing/2014/main" id="{11742EDD-D717-4972-C1FB-EA8909EDADF8}"/>
              </a:ext>
            </a:extLst>
          </p:cNvPr>
          <p:cNvSpPr txBox="1"/>
          <p:nvPr/>
        </p:nvSpPr>
        <p:spPr>
          <a:xfrm>
            <a:off x="339047" y="1381664"/>
            <a:ext cx="4458984" cy="523220"/>
          </a:xfrm>
          <a:prstGeom prst="rect">
            <a:avLst/>
          </a:prstGeom>
          <a:noFill/>
        </p:spPr>
        <p:txBody>
          <a:bodyPr wrap="square" rtlCol="0">
            <a:spAutoFit/>
          </a:bodyPr>
          <a:lstStyle/>
          <a:p>
            <a:r>
              <a:rPr lang="en-US" sz="2800" dirty="0">
                <a:latin typeface="+mj-lt"/>
              </a:rPr>
              <a:t>Protocol Team Members</a:t>
            </a:r>
          </a:p>
        </p:txBody>
      </p:sp>
      <p:sp>
        <p:nvSpPr>
          <p:cNvPr id="7" name="Arrow: Right 6">
            <a:extLst>
              <a:ext uri="{FF2B5EF4-FFF2-40B4-BE49-F238E27FC236}">
                <a16:creationId xmlns:a16="http://schemas.microsoft.com/office/drawing/2014/main" id="{49C60AEA-90E4-CC3B-4FB3-EA1C915D007C}"/>
              </a:ext>
            </a:extLst>
          </p:cNvPr>
          <p:cNvSpPr/>
          <p:nvPr/>
        </p:nvSpPr>
        <p:spPr>
          <a:xfrm>
            <a:off x="154112" y="2872743"/>
            <a:ext cx="1388434" cy="523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Add</a:t>
            </a:r>
          </a:p>
        </p:txBody>
      </p:sp>
      <p:sp>
        <p:nvSpPr>
          <p:cNvPr id="8" name="Arrow: Left 7">
            <a:extLst>
              <a:ext uri="{FF2B5EF4-FFF2-40B4-BE49-F238E27FC236}">
                <a16:creationId xmlns:a16="http://schemas.microsoft.com/office/drawing/2014/main" id="{7091C149-4AC1-48D9-2EA1-784B2B87495E}"/>
              </a:ext>
            </a:extLst>
          </p:cNvPr>
          <p:cNvSpPr/>
          <p:nvPr/>
        </p:nvSpPr>
        <p:spPr>
          <a:xfrm rot="19061083">
            <a:off x="10750174" y="2447068"/>
            <a:ext cx="1489752" cy="434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To Delete</a:t>
            </a:r>
          </a:p>
        </p:txBody>
      </p:sp>
      <p:cxnSp>
        <p:nvCxnSpPr>
          <p:cNvPr id="10" name="Straight Arrow Connector 9">
            <a:extLst>
              <a:ext uri="{FF2B5EF4-FFF2-40B4-BE49-F238E27FC236}">
                <a16:creationId xmlns:a16="http://schemas.microsoft.com/office/drawing/2014/main" id="{3678AF6E-A91C-D6FE-0455-62741CF28D94}"/>
              </a:ext>
            </a:extLst>
          </p:cNvPr>
          <p:cNvCxnSpPr/>
          <p:nvPr/>
        </p:nvCxnSpPr>
        <p:spPr>
          <a:xfrm>
            <a:off x="595901" y="3395963"/>
            <a:ext cx="1089061" cy="449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8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7E6BF-ED24-E870-CE7F-F0C8DBFD479F}"/>
              </a:ext>
            </a:extLst>
          </p:cNvPr>
          <p:cNvPicPr>
            <a:picLocks noChangeAspect="1"/>
          </p:cNvPicPr>
          <p:nvPr/>
        </p:nvPicPr>
        <p:blipFill>
          <a:blip r:embed="rId2"/>
          <a:stretch>
            <a:fillRect/>
          </a:stretch>
        </p:blipFill>
        <p:spPr>
          <a:xfrm>
            <a:off x="678094" y="1017142"/>
            <a:ext cx="10676921" cy="2315392"/>
          </a:xfrm>
          <a:prstGeom prst="rect">
            <a:avLst/>
          </a:prstGeom>
        </p:spPr>
      </p:pic>
      <p:sp>
        <p:nvSpPr>
          <p:cNvPr id="5" name="TextBox 4">
            <a:extLst>
              <a:ext uri="{FF2B5EF4-FFF2-40B4-BE49-F238E27FC236}">
                <a16:creationId xmlns:a16="http://schemas.microsoft.com/office/drawing/2014/main" id="{BFAF7236-D74B-B292-472B-806902016E32}"/>
              </a:ext>
            </a:extLst>
          </p:cNvPr>
          <p:cNvSpPr txBox="1"/>
          <p:nvPr/>
        </p:nvSpPr>
        <p:spPr>
          <a:xfrm>
            <a:off x="260279" y="3661948"/>
            <a:ext cx="11671442" cy="3170099"/>
          </a:xfrm>
          <a:prstGeom prst="rect">
            <a:avLst/>
          </a:prstGeom>
          <a:noFill/>
        </p:spPr>
        <p:txBody>
          <a:bodyPr wrap="square">
            <a:spAutoFit/>
          </a:bodyPr>
          <a:lstStyle/>
          <a:p>
            <a:pPr marL="342900" indent="-342900">
              <a:buFont typeface="Wingdings" panose="05000000000000000000" pitchFamily="2" charset="2"/>
              <a:buChar char="Ø"/>
            </a:pPr>
            <a:r>
              <a:rPr lang="en-US" sz="2000" b="0" i="0" u="none" strike="noStrike" baseline="0" dirty="0">
                <a:solidFill>
                  <a:srgbClr val="000000"/>
                </a:solidFill>
              </a:rPr>
              <a:t>If you anticipate funding for the study, click the </a:t>
            </a:r>
            <a:r>
              <a:rPr lang="en-US" sz="2000" b="1" i="0" u="none" strike="noStrike" baseline="0" dirty="0">
                <a:solidFill>
                  <a:srgbClr val="000000"/>
                </a:solidFill>
              </a:rPr>
              <a:t>Add </a:t>
            </a:r>
            <a:r>
              <a:rPr lang="en-US" sz="2000" b="0" i="0" u="none" strike="noStrike" baseline="0" dirty="0">
                <a:solidFill>
                  <a:srgbClr val="000000"/>
                </a:solidFill>
              </a:rPr>
              <a:t>button. </a:t>
            </a:r>
          </a:p>
          <a:p>
            <a:pPr marL="342900" indent="-342900">
              <a:buFont typeface="Wingdings" panose="05000000000000000000" pitchFamily="2" charset="2"/>
              <a:buChar char="Ø"/>
            </a:pPr>
            <a:r>
              <a:rPr lang="en-US" sz="2000" b="0" i="0" u="none" strike="noStrike" baseline="0" dirty="0">
                <a:solidFill>
                  <a:srgbClr val="000000"/>
                </a:solidFill>
              </a:rPr>
              <a:t>Click the </a:t>
            </a:r>
            <a:r>
              <a:rPr lang="en-US" sz="2000" b="1" i="0" u="none" strike="noStrike" baseline="0" dirty="0">
                <a:solidFill>
                  <a:srgbClr val="000000"/>
                </a:solidFill>
              </a:rPr>
              <a:t>Select </a:t>
            </a:r>
            <a:r>
              <a:rPr lang="en-US" sz="2000" b="0" i="0" u="none" strike="noStrike" baseline="0" dirty="0">
                <a:solidFill>
                  <a:srgbClr val="000000"/>
                </a:solidFill>
              </a:rPr>
              <a:t>button. </a:t>
            </a:r>
          </a:p>
          <a:p>
            <a:pPr marL="342900" indent="-342900">
              <a:buFont typeface="Wingdings" panose="05000000000000000000" pitchFamily="2" charset="2"/>
              <a:buChar char="Ø"/>
            </a:pPr>
            <a:r>
              <a:rPr lang="en-US" sz="2000" b="0" i="0" u="none" strike="noStrike" baseline="0" dirty="0">
                <a:solidFill>
                  <a:srgbClr val="000000"/>
                </a:solidFill>
              </a:rPr>
              <a:t>Enter the </a:t>
            </a:r>
            <a:r>
              <a:rPr lang="en-US" sz="2000" b="1" i="0" u="none" strike="noStrike" baseline="0" dirty="0">
                <a:solidFill>
                  <a:srgbClr val="000000"/>
                </a:solidFill>
              </a:rPr>
              <a:t>Name </a:t>
            </a:r>
            <a:r>
              <a:rPr lang="en-US" sz="2000" b="0" i="0" u="none" strike="noStrike" baseline="0" dirty="0">
                <a:solidFill>
                  <a:srgbClr val="000000"/>
                </a:solidFill>
              </a:rPr>
              <a:t>of the organization. Use complete words – no abbreviations.</a:t>
            </a:r>
          </a:p>
          <a:p>
            <a:pPr marL="342900" indent="-342900">
              <a:buFont typeface="Wingdings" panose="05000000000000000000" pitchFamily="2" charset="2"/>
              <a:buChar char="Ø"/>
            </a:pPr>
            <a:r>
              <a:rPr lang="en-US" sz="2000" b="0" i="0" u="none" strike="noStrike" baseline="0" dirty="0">
                <a:solidFill>
                  <a:srgbClr val="000000"/>
                </a:solidFill>
              </a:rPr>
              <a:t>Click the </a:t>
            </a:r>
            <a:r>
              <a:rPr lang="en-US" sz="2000" b="1" i="0" u="none" strike="noStrike" baseline="0" dirty="0">
                <a:solidFill>
                  <a:srgbClr val="000000"/>
                </a:solidFill>
              </a:rPr>
              <a:t>Go </a:t>
            </a:r>
            <a:r>
              <a:rPr lang="en-US" sz="2000" b="0" i="0" u="none" strike="noStrike" baseline="0" dirty="0">
                <a:solidFill>
                  <a:srgbClr val="000000"/>
                </a:solidFill>
              </a:rPr>
              <a:t>button. </a:t>
            </a:r>
          </a:p>
          <a:p>
            <a:endParaRPr lang="en-US" sz="2000" b="0" i="0" u="none" strike="noStrike" baseline="0" dirty="0">
              <a:solidFill>
                <a:srgbClr val="000000"/>
              </a:solidFill>
            </a:endParaRPr>
          </a:p>
          <a:p>
            <a:r>
              <a:rPr lang="en-US" sz="2000" b="0" i="0" u="none" strike="noStrike" baseline="0" dirty="0">
                <a:solidFill>
                  <a:srgbClr val="000000"/>
                </a:solidFill>
                <a:latin typeface="Trebuchet MS" panose="020B0603020202020204" pitchFamily="34" charset="0"/>
              </a:rPr>
              <a:t>For each grant, the </a:t>
            </a:r>
            <a:r>
              <a:rPr lang="en-US" sz="2000" b="1" i="1" u="none" strike="noStrike" baseline="0" dirty="0">
                <a:solidFill>
                  <a:srgbClr val="000000"/>
                </a:solidFill>
                <a:latin typeface="Trebuchet MS" panose="020B0603020202020204" pitchFamily="34" charset="0"/>
              </a:rPr>
              <a:t>Specific Aims </a:t>
            </a:r>
            <a:r>
              <a:rPr lang="en-US" sz="2000" b="0" i="0" u="none" strike="noStrike" baseline="0" dirty="0">
                <a:solidFill>
                  <a:srgbClr val="000000"/>
                </a:solidFill>
                <a:latin typeface="Trebuchet MS" panose="020B0603020202020204" pitchFamily="34" charset="0"/>
              </a:rPr>
              <a:t>and </a:t>
            </a:r>
            <a:r>
              <a:rPr lang="en-US" sz="2000" b="1" i="1" u="none" strike="noStrike" baseline="0" dirty="0">
                <a:solidFill>
                  <a:srgbClr val="000000"/>
                </a:solidFill>
                <a:latin typeface="Trebuchet MS" panose="020B0603020202020204" pitchFamily="34" charset="0"/>
              </a:rPr>
              <a:t>Vertebrate Animals </a:t>
            </a:r>
            <a:r>
              <a:rPr lang="en-US" sz="2000" b="0" i="0" u="none" strike="noStrike" baseline="0" dirty="0">
                <a:solidFill>
                  <a:srgbClr val="000000"/>
                </a:solidFill>
                <a:latin typeface="Trebuchet MS" panose="020B0603020202020204" pitchFamily="34" charset="0"/>
              </a:rPr>
              <a:t>sections should be included as attached files (click the </a:t>
            </a:r>
            <a:r>
              <a:rPr lang="en-US" sz="2000" b="1" i="0" u="none" strike="noStrike" baseline="0" dirty="0">
                <a:solidFill>
                  <a:srgbClr val="000000"/>
                </a:solidFill>
                <a:latin typeface="Trebuchet MS" panose="020B0603020202020204" pitchFamily="34" charset="0"/>
              </a:rPr>
              <a:t>Add </a:t>
            </a:r>
            <a:r>
              <a:rPr lang="en-US" sz="2000" b="0" i="0" u="none" strike="noStrike" baseline="0" dirty="0">
                <a:solidFill>
                  <a:srgbClr val="000000"/>
                </a:solidFill>
                <a:latin typeface="Trebuchet MS" panose="020B0603020202020204" pitchFamily="34" charset="0"/>
              </a:rPr>
              <a:t>button to attach them). </a:t>
            </a:r>
          </a:p>
          <a:p>
            <a:endParaRPr lang="en-US" sz="2000" b="0" i="0" u="none" strike="noStrike" baseline="0" dirty="0">
              <a:solidFill>
                <a:srgbClr val="000000"/>
              </a:solidFill>
              <a:latin typeface="Trebuchet MS" panose="020B0603020202020204" pitchFamily="34" charset="0"/>
            </a:endParaRPr>
          </a:p>
          <a:p>
            <a:r>
              <a:rPr lang="en-US" sz="2000" b="0" i="0" u="none" strike="noStrike" baseline="0" dirty="0">
                <a:solidFill>
                  <a:srgbClr val="000000"/>
                </a:solidFill>
                <a:latin typeface="Trebuchet MS" panose="020B0603020202020204" pitchFamily="34" charset="0"/>
              </a:rPr>
              <a:t>Indicate if any personnel listed on the protocol have a financial interest in this research</a:t>
            </a:r>
          </a:p>
          <a:p>
            <a:endParaRPr lang="en-US" sz="2000" dirty="0">
              <a:solidFill>
                <a:srgbClr val="000000"/>
              </a:solidFill>
              <a:latin typeface="Trebuchet MS" panose="020B0603020202020204" pitchFamily="34" charset="0"/>
            </a:endParaRPr>
          </a:p>
        </p:txBody>
      </p:sp>
    </p:spTree>
    <p:extLst>
      <p:ext uri="{BB962C8B-B14F-4D97-AF65-F5344CB8AC3E}">
        <p14:creationId xmlns:p14="http://schemas.microsoft.com/office/powerpoint/2010/main" val="385961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6B4973-08A2-D971-BDC5-E8B8C17D9C73}"/>
              </a:ext>
            </a:extLst>
          </p:cNvPr>
          <p:cNvPicPr>
            <a:picLocks noChangeAspect="1"/>
          </p:cNvPicPr>
          <p:nvPr/>
        </p:nvPicPr>
        <p:blipFill>
          <a:blip r:embed="rId2"/>
          <a:stretch>
            <a:fillRect/>
          </a:stretch>
        </p:blipFill>
        <p:spPr>
          <a:xfrm>
            <a:off x="417122" y="1247841"/>
            <a:ext cx="5428873" cy="4665712"/>
          </a:xfrm>
          <a:prstGeom prst="rect">
            <a:avLst/>
          </a:prstGeom>
        </p:spPr>
      </p:pic>
      <p:sp>
        <p:nvSpPr>
          <p:cNvPr id="7" name="TextBox 6">
            <a:extLst>
              <a:ext uri="{FF2B5EF4-FFF2-40B4-BE49-F238E27FC236}">
                <a16:creationId xmlns:a16="http://schemas.microsoft.com/office/drawing/2014/main" id="{A0FEE92A-3299-52DE-D177-4E5ACBA3D52E}"/>
              </a:ext>
            </a:extLst>
          </p:cNvPr>
          <p:cNvSpPr txBox="1"/>
          <p:nvPr/>
        </p:nvSpPr>
        <p:spPr>
          <a:xfrm>
            <a:off x="7017248" y="1982450"/>
            <a:ext cx="3965825" cy="2893100"/>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1. State the scientific aims of the research. What are the goals and objectives? </a:t>
            </a:r>
          </a:p>
          <a:p>
            <a:r>
              <a:rPr lang="en-US" sz="1800" b="0" i="0" u="none" strike="noStrike" baseline="0" dirty="0">
                <a:solidFill>
                  <a:srgbClr val="000000"/>
                </a:solidFill>
                <a:latin typeface="Trebuchet MS" panose="020B0603020202020204" pitchFamily="34" charset="0"/>
              </a:rPr>
              <a:t>2. State the significance and potential human/animal health benefits of the research. </a:t>
            </a: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Continue </a:t>
            </a:r>
            <a:r>
              <a:rPr lang="en-US" sz="1800" b="0" i="0" u="none" strike="noStrike" baseline="0" dirty="0">
                <a:solidFill>
                  <a:srgbClr val="000000"/>
                </a:solidFill>
                <a:latin typeface="Trebuchet MS" panose="020B0603020202020204" pitchFamily="34" charset="0"/>
              </a:rPr>
              <a:t>button to save your work and move to the next page within the </a:t>
            </a:r>
            <a:r>
              <a:rPr lang="en-US" sz="1800" b="1" i="0" u="none" strike="noStrike" baseline="0" dirty="0" err="1">
                <a:solidFill>
                  <a:srgbClr val="000000"/>
                </a:solidFill>
                <a:latin typeface="Trebuchet MS" panose="020B0603020202020204" pitchFamily="34" charset="0"/>
              </a:rPr>
              <a:t>SmartForms</a:t>
            </a:r>
            <a:r>
              <a:rPr lang="en-US" sz="1800" b="0" i="0" u="none" strike="noStrike" baseline="0" dirty="0">
                <a:solidFill>
                  <a:srgbClr val="000000"/>
                </a:solidFill>
                <a:latin typeface="Trebuchet MS" panose="020B0603020202020204" pitchFamily="34" charset="0"/>
              </a:rPr>
              <a:t>. </a:t>
            </a:r>
            <a:endParaRPr lang="en-US" dirty="0"/>
          </a:p>
        </p:txBody>
      </p:sp>
    </p:spTree>
    <p:extLst>
      <p:ext uri="{BB962C8B-B14F-4D97-AF65-F5344CB8AC3E}">
        <p14:creationId xmlns:p14="http://schemas.microsoft.com/office/powerpoint/2010/main" val="11334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58E1F4D-D32D-EAF7-1F0F-93EBAB194F10}"/>
              </a:ext>
            </a:extLst>
          </p:cNvPr>
          <p:cNvSpPr>
            <a:spLocks noGrp="1"/>
          </p:cNvSpPr>
          <p:nvPr>
            <p:ph type="title"/>
          </p:nvPr>
        </p:nvSpPr>
        <p:spPr>
          <a:xfrm>
            <a:off x="569468" y="1320800"/>
            <a:ext cx="10515600" cy="716084"/>
          </a:xfrm>
        </p:spPr>
        <p:txBody>
          <a:bodyPr vert="horz" lIns="91440" tIns="45720" rIns="91440" bIns="45720" rtlCol="0" anchor="b">
            <a:normAutofit/>
          </a:bodyPr>
          <a:lstStyle/>
          <a:p>
            <a:pPr algn="ctr"/>
            <a:r>
              <a:rPr lang="en-US" u="sng" kern="1200" dirty="0">
                <a:solidFill>
                  <a:schemeClr val="tx2">
                    <a:lumMod val="50000"/>
                  </a:schemeClr>
                </a:solidFill>
                <a:latin typeface="Georgia" charset="0"/>
                <a:ea typeface="Georgia" charset="0"/>
                <a:cs typeface="Georgia" charset="0"/>
              </a:rPr>
              <a:t>Adding Experiments</a:t>
            </a:r>
          </a:p>
        </p:txBody>
      </p:sp>
      <p:sp>
        <p:nvSpPr>
          <p:cNvPr id="5" name="TextBox 4">
            <a:extLst>
              <a:ext uri="{FF2B5EF4-FFF2-40B4-BE49-F238E27FC236}">
                <a16:creationId xmlns:a16="http://schemas.microsoft.com/office/drawing/2014/main" id="{07986CA8-CAC6-6B1F-FF1A-1C14B26AAD85}"/>
              </a:ext>
            </a:extLst>
          </p:cNvPr>
          <p:cNvSpPr txBox="1"/>
          <p:nvPr/>
        </p:nvSpPr>
        <p:spPr>
          <a:xfrm>
            <a:off x="566928" y="2185415"/>
            <a:ext cx="9678987" cy="4554431"/>
          </a:xfrm>
          <a:prstGeom prst="rect">
            <a:avLst/>
          </a:prstGeom>
        </p:spPr>
        <p:txBody>
          <a:bodyPr vert="horz" lIns="91440" tIns="45720" rIns="91440" bIns="45720" rtlCol="0">
            <a:noAutofit/>
          </a:bodyPr>
          <a:lstStyle/>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Click the </a:t>
            </a:r>
            <a:r>
              <a:rPr lang="en-US" b="1" i="0" u="none" strike="noStrike" dirty="0">
                <a:solidFill>
                  <a:srgbClr val="005BBB"/>
                </a:solidFill>
                <a:latin typeface="Arial" charset="0"/>
                <a:cs typeface="Arial" charset="0"/>
              </a:rPr>
              <a:t>Add </a:t>
            </a:r>
            <a:r>
              <a:rPr lang="en-US" b="0" i="0" u="none" strike="noStrike" dirty="0">
                <a:solidFill>
                  <a:srgbClr val="005BBB"/>
                </a:solidFill>
                <a:latin typeface="Arial" charset="0"/>
                <a:cs typeface="Arial" charset="0"/>
              </a:rPr>
              <a:t>button. </a:t>
            </a:r>
          </a:p>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Enter a </a:t>
            </a:r>
            <a:r>
              <a:rPr lang="en-US" b="1" i="0" u="none" strike="noStrike" dirty="0">
                <a:solidFill>
                  <a:srgbClr val="005BBB"/>
                </a:solidFill>
                <a:latin typeface="Arial" charset="0"/>
                <a:cs typeface="Arial" charset="0"/>
              </a:rPr>
              <a:t>Name </a:t>
            </a:r>
            <a:r>
              <a:rPr lang="en-US" b="0" i="0" u="none" strike="noStrike" dirty="0">
                <a:solidFill>
                  <a:srgbClr val="005BBB"/>
                </a:solidFill>
                <a:latin typeface="Arial" charset="0"/>
                <a:cs typeface="Arial" charset="0"/>
              </a:rPr>
              <a:t>for the </a:t>
            </a:r>
            <a:r>
              <a:rPr lang="en-US" b="1" i="0" u="none" strike="noStrike" dirty="0">
                <a:solidFill>
                  <a:srgbClr val="005BBB"/>
                </a:solidFill>
                <a:latin typeface="Arial" charset="0"/>
                <a:cs typeface="Arial" charset="0"/>
              </a:rPr>
              <a:t>Experiment</a:t>
            </a:r>
            <a:r>
              <a:rPr lang="en-US" b="0" i="0" u="none" strike="noStrike" dirty="0">
                <a:solidFill>
                  <a:srgbClr val="005BBB"/>
                </a:solidFill>
                <a:latin typeface="Arial" charset="0"/>
                <a:cs typeface="Arial" charset="0"/>
              </a:rPr>
              <a:t>. </a:t>
            </a:r>
          </a:p>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Click the </a:t>
            </a:r>
            <a:r>
              <a:rPr lang="en-US" b="1" i="0" u="none" strike="noStrike" dirty="0">
                <a:solidFill>
                  <a:srgbClr val="005BBB"/>
                </a:solidFill>
                <a:latin typeface="Arial" charset="0"/>
                <a:cs typeface="Arial" charset="0"/>
              </a:rPr>
              <a:t>Select </a:t>
            </a:r>
            <a:r>
              <a:rPr lang="en-US" b="0" i="0" u="none" strike="noStrike" dirty="0">
                <a:solidFill>
                  <a:srgbClr val="005BBB"/>
                </a:solidFill>
                <a:latin typeface="Arial" charset="0"/>
                <a:cs typeface="Arial" charset="0"/>
              </a:rPr>
              <a:t>button to choose the appropriate species for the </a:t>
            </a:r>
            <a:r>
              <a:rPr lang="en-US" b="1" i="0" u="none" strike="noStrike" dirty="0">
                <a:solidFill>
                  <a:srgbClr val="005BBB"/>
                </a:solidFill>
                <a:latin typeface="Arial" charset="0"/>
                <a:cs typeface="Arial" charset="0"/>
              </a:rPr>
              <a:t>Experiment</a:t>
            </a:r>
            <a:r>
              <a:rPr lang="en-US" b="0" i="0" u="none" strike="noStrike" dirty="0">
                <a:solidFill>
                  <a:srgbClr val="005BBB"/>
                </a:solidFill>
                <a:latin typeface="Arial" charset="0"/>
                <a:cs typeface="Arial" charset="0"/>
              </a:rPr>
              <a:t>, and then click </a:t>
            </a:r>
            <a:r>
              <a:rPr lang="en-US" b="1" i="0" u="none" strike="noStrike" dirty="0">
                <a:solidFill>
                  <a:srgbClr val="005BBB"/>
                </a:solidFill>
                <a:latin typeface="Arial" charset="0"/>
                <a:cs typeface="Arial" charset="0"/>
              </a:rPr>
              <a:t>OK</a:t>
            </a:r>
            <a:r>
              <a:rPr lang="en-US" b="0" i="0" u="none" strike="noStrike" dirty="0">
                <a:solidFill>
                  <a:srgbClr val="005BBB"/>
                </a:solidFill>
                <a:latin typeface="Arial" charset="0"/>
                <a:cs typeface="Arial" charset="0"/>
              </a:rPr>
              <a:t>. There can only be one species per </a:t>
            </a:r>
            <a:r>
              <a:rPr lang="en-US" b="1" i="0" u="none" strike="noStrike" dirty="0">
                <a:solidFill>
                  <a:srgbClr val="005BBB"/>
                </a:solidFill>
                <a:latin typeface="Arial" charset="0"/>
                <a:cs typeface="Arial" charset="0"/>
              </a:rPr>
              <a:t>Experiment</a:t>
            </a:r>
            <a:r>
              <a:rPr lang="en-US" b="0" i="0" u="none" strike="noStrike" dirty="0">
                <a:solidFill>
                  <a:srgbClr val="005BBB"/>
                </a:solidFill>
                <a:latin typeface="Arial" charset="0"/>
                <a:cs typeface="Arial" charset="0"/>
              </a:rPr>
              <a:t>. </a:t>
            </a:r>
          </a:p>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Describe the </a:t>
            </a:r>
            <a:r>
              <a:rPr lang="en-US" b="1" i="0" u="none" strike="noStrike" dirty="0">
                <a:solidFill>
                  <a:srgbClr val="005BBB"/>
                </a:solidFill>
                <a:latin typeface="Arial" charset="0"/>
                <a:cs typeface="Arial" charset="0"/>
              </a:rPr>
              <a:t>Experiment</a:t>
            </a:r>
            <a:r>
              <a:rPr lang="en-US" b="0" i="0" u="none" strike="noStrike" dirty="0">
                <a:solidFill>
                  <a:srgbClr val="005BBB"/>
                </a:solidFill>
                <a:latin typeface="Arial" charset="0"/>
                <a:cs typeface="Arial" charset="0"/>
              </a:rPr>
              <a:t>. What will happen to the animals? Include animal characteristics such as age, weight, and sex. </a:t>
            </a:r>
            <a:endParaRPr lang="en-US" dirty="0">
              <a:solidFill>
                <a:srgbClr val="005BBB"/>
              </a:solidFill>
              <a:latin typeface="Arial" charset="0"/>
              <a:cs typeface="Arial" charset="0"/>
            </a:endParaRPr>
          </a:p>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Enter a scientific justification for the purpose of this experiment. How is it necessary to your research goals? </a:t>
            </a:r>
          </a:p>
          <a:p>
            <a:pPr marL="285750" indent="-285750" defTabSz="914400">
              <a:lnSpc>
                <a:spcPts val="2300"/>
              </a:lnSpc>
              <a:spcAft>
                <a:spcPts val="600"/>
              </a:spcAft>
              <a:buClr>
                <a:srgbClr val="005BBB"/>
              </a:buClr>
              <a:buFont typeface="Wingdings" panose="05000000000000000000" pitchFamily="2" charset="2"/>
              <a:buChar char="Ø"/>
            </a:pPr>
            <a:r>
              <a:rPr lang="en-US" b="0" i="0" u="none" strike="noStrike" dirty="0">
                <a:solidFill>
                  <a:srgbClr val="005BBB"/>
                </a:solidFill>
                <a:latin typeface="Arial" charset="0"/>
                <a:cs typeface="Arial" charset="0"/>
              </a:rPr>
              <a:t>Click the </a:t>
            </a:r>
            <a:r>
              <a:rPr lang="en-US" b="1" i="0" u="none" strike="noStrike" dirty="0">
                <a:solidFill>
                  <a:srgbClr val="005BBB"/>
                </a:solidFill>
                <a:latin typeface="Arial" charset="0"/>
                <a:cs typeface="Arial" charset="0"/>
              </a:rPr>
              <a:t>Add </a:t>
            </a:r>
            <a:r>
              <a:rPr lang="en-US" b="0" i="0" u="none" strike="noStrike" dirty="0">
                <a:solidFill>
                  <a:srgbClr val="005BBB"/>
                </a:solidFill>
                <a:latin typeface="Arial" charset="0"/>
                <a:cs typeface="Arial" charset="0"/>
              </a:rPr>
              <a:t>button to select </a:t>
            </a:r>
            <a:r>
              <a:rPr lang="en-US" b="1" i="0" u="none" strike="noStrike" dirty="0">
                <a:solidFill>
                  <a:srgbClr val="005BBB"/>
                </a:solidFill>
                <a:latin typeface="Arial" charset="0"/>
                <a:cs typeface="Arial" charset="0"/>
              </a:rPr>
              <a:t>Common or Variable Procedures</a:t>
            </a:r>
            <a:r>
              <a:rPr lang="en-US" b="0" i="0" u="none" strike="noStrike" dirty="0">
                <a:solidFill>
                  <a:srgbClr val="005BBB"/>
                </a:solidFill>
                <a:latin typeface="Arial" charset="0"/>
                <a:cs typeface="Arial" charset="0"/>
              </a:rPr>
              <a:t>; </a:t>
            </a:r>
          </a:p>
          <a:p>
            <a:pPr lvl="1" defTabSz="914400">
              <a:lnSpc>
                <a:spcPts val="2300"/>
              </a:lnSpc>
              <a:spcAft>
                <a:spcPts val="600"/>
              </a:spcAft>
              <a:buClr>
                <a:srgbClr val="005BBB"/>
              </a:buClr>
            </a:pPr>
            <a:r>
              <a:rPr lang="en-US" dirty="0">
                <a:solidFill>
                  <a:srgbClr val="005BBB"/>
                </a:solidFill>
                <a:latin typeface="Arial" charset="0"/>
                <a:cs typeface="Arial" charset="0"/>
              </a:rPr>
              <a:t>	</a:t>
            </a:r>
            <a:r>
              <a:rPr lang="en-US" b="0" i="0" u="none" strike="noStrike" dirty="0">
                <a:solidFill>
                  <a:srgbClr val="005BBB"/>
                </a:solidFill>
                <a:latin typeface="Arial" charset="0"/>
                <a:cs typeface="Arial" charset="0"/>
              </a:rPr>
              <a:t>Common -procedures which all animals in the experiment will undergo.</a:t>
            </a:r>
          </a:p>
          <a:p>
            <a:pPr lvl="1" defTabSz="914400">
              <a:lnSpc>
                <a:spcPts val="2300"/>
              </a:lnSpc>
              <a:spcAft>
                <a:spcPts val="600"/>
              </a:spcAft>
              <a:buClr>
                <a:srgbClr val="005BBB"/>
              </a:buClr>
            </a:pPr>
            <a:r>
              <a:rPr lang="en-US" dirty="0">
                <a:solidFill>
                  <a:srgbClr val="005BBB"/>
                </a:solidFill>
                <a:latin typeface="Arial" charset="0"/>
                <a:cs typeface="Arial" charset="0"/>
              </a:rPr>
              <a:t>	Variable - </a:t>
            </a:r>
            <a:r>
              <a:rPr lang="en-US" b="0" i="0" u="none" strike="noStrike" dirty="0">
                <a:solidFill>
                  <a:srgbClr val="005BBB"/>
                </a:solidFill>
                <a:latin typeface="Arial" charset="0"/>
                <a:cs typeface="Arial" charset="0"/>
              </a:rPr>
              <a:t>. </a:t>
            </a:r>
            <a:r>
              <a:rPr lang="en-US" b="0" i="0" u="none" strike="noStrike" baseline="0" dirty="0">
                <a:solidFill>
                  <a:schemeClr val="tx2"/>
                </a:solidFill>
              </a:rPr>
              <a:t>procedures which only some animals in the experiment will undergo.</a:t>
            </a:r>
            <a:endParaRPr lang="en-US" b="0" i="0" u="none" strike="noStrike" dirty="0">
              <a:solidFill>
                <a:schemeClr val="tx2"/>
              </a:solidFill>
              <a:latin typeface="Arial" charset="0"/>
              <a:cs typeface="Arial" charset="0"/>
            </a:endParaRPr>
          </a:p>
          <a:p>
            <a:pPr marL="285750" indent="-285750" defTabSz="914400">
              <a:lnSpc>
                <a:spcPts val="2300"/>
              </a:lnSpc>
              <a:spcAft>
                <a:spcPts val="600"/>
              </a:spcAft>
              <a:buClr>
                <a:srgbClr val="005BBB"/>
              </a:buClr>
              <a:buFont typeface="Wingdings" panose="05000000000000000000" pitchFamily="2" charset="2"/>
              <a:buChar char="Ø"/>
            </a:pPr>
            <a:r>
              <a:rPr lang="en-US" dirty="0">
                <a:solidFill>
                  <a:srgbClr val="005BBB"/>
                </a:solidFill>
                <a:latin typeface="Arial" charset="0"/>
                <a:cs typeface="Arial" charset="0"/>
              </a:rPr>
              <a:t>Choose the appropriate Procedure and complete form.</a:t>
            </a:r>
            <a:endParaRPr lang="en-US" b="0" i="0" u="none" strike="noStrike" dirty="0">
              <a:solidFill>
                <a:srgbClr val="005BBB"/>
              </a:solidFill>
              <a:latin typeface="Arial" charset="0"/>
              <a:cs typeface="Arial" charset="0"/>
            </a:endParaRPr>
          </a:p>
          <a:p>
            <a:pPr marL="285750" indent="-285750" defTabSz="914400">
              <a:lnSpc>
                <a:spcPts val="2300"/>
              </a:lnSpc>
              <a:spcAft>
                <a:spcPts val="600"/>
              </a:spcAft>
              <a:buClr>
                <a:srgbClr val="005BBB"/>
              </a:buClr>
              <a:buFont typeface="Wingdings" panose="05000000000000000000" pitchFamily="2" charset="2"/>
              <a:buChar char="Ø"/>
            </a:pPr>
            <a:r>
              <a:rPr lang="en-US" dirty="0">
                <a:solidFill>
                  <a:srgbClr val="005BBB"/>
                </a:solidFill>
                <a:latin typeface="Arial" charset="0"/>
                <a:cs typeface="Arial" charset="0"/>
              </a:rPr>
              <a:t>Click OK</a:t>
            </a:r>
            <a:r>
              <a:rPr lang="en-US" b="0" i="0" u="none" strike="noStrike" dirty="0">
                <a:solidFill>
                  <a:srgbClr val="005BBB"/>
                </a:solidFill>
                <a:latin typeface="Arial" charset="0"/>
                <a:cs typeface="Arial" charset="0"/>
              </a:rPr>
              <a:t>. </a:t>
            </a:r>
          </a:p>
          <a:p>
            <a:pPr defTabSz="914400">
              <a:lnSpc>
                <a:spcPts val="2300"/>
              </a:lnSpc>
              <a:spcAft>
                <a:spcPts val="600"/>
              </a:spcAft>
              <a:buClr>
                <a:srgbClr val="005BBB"/>
              </a:buClr>
            </a:pPr>
            <a:endParaRPr lang="en-US" b="0" i="0" u="none" strike="noStrike" dirty="0">
              <a:solidFill>
                <a:srgbClr val="005BBB"/>
              </a:solidFill>
              <a:latin typeface="Arial" charset="0"/>
              <a:cs typeface="Arial" charset="0"/>
            </a:endParaRPr>
          </a:p>
        </p:txBody>
      </p:sp>
      <p:sp>
        <p:nvSpPr>
          <p:cNvPr id="10" name="TextBox 9">
            <a:extLst>
              <a:ext uri="{FF2B5EF4-FFF2-40B4-BE49-F238E27FC236}">
                <a16:creationId xmlns:a16="http://schemas.microsoft.com/office/drawing/2014/main" id="{F5251F2C-9042-0F15-7D46-50D8B78A495E}"/>
              </a:ext>
            </a:extLst>
          </p:cNvPr>
          <p:cNvSpPr txBox="1"/>
          <p:nvPr/>
        </p:nvSpPr>
        <p:spPr>
          <a:xfrm>
            <a:off x="8915411" y="1320800"/>
            <a:ext cx="2661007" cy="1231106"/>
          </a:xfrm>
          <a:prstGeom prst="rect">
            <a:avLst/>
          </a:prstGeom>
          <a:noFill/>
          <a:ln w="76200">
            <a:solidFill>
              <a:srgbClr val="FF0000"/>
            </a:solidFill>
          </a:ln>
        </p:spPr>
        <p:txBody>
          <a:bodyPr wrap="square" rtlCol="0">
            <a:spAutoFit/>
          </a:bodyPr>
          <a:lstStyle/>
          <a:p>
            <a:r>
              <a:rPr lang="en-US" sz="1400" b="1" i="0" u="none" strike="noStrike" baseline="0" dirty="0">
                <a:solidFill>
                  <a:srgbClr val="000000"/>
                </a:solidFill>
              </a:rPr>
              <a:t>NOTE: </a:t>
            </a:r>
            <a:r>
              <a:rPr lang="en-US" sz="1400" b="0" i="0" u="none" strike="noStrike" baseline="0" dirty="0">
                <a:solidFill>
                  <a:srgbClr val="000000"/>
                </a:solidFill>
              </a:rPr>
              <a:t>All </a:t>
            </a:r>
            <a:r>
              <a:rPr lang="en-US" sz="1400" b="1" i="0" u="none" strike="noStrike" baseline="0" dirty="0">
                <a:solidFill>
                  <a:srgbClr val="000000"/>
                </a:solidFill>
              </a:rPr>
              <a:t>Procedures </a:t>
            </a:r>
            <a:r>
              <a:rPr lang="en-US" sz="1400" b="0" i="0" u="none" strike="noStrike" baseline="0" dirty="0">
                <a:solidFill>
                  <a:srgbClr val="000000"/>
                </a:solidFill>
              </a:rPr>
              <a:t>must have been previously created before you can assign them to the </a:t>
            </a:r>
            <a:r>
              <a:rPr lang="en-US" sz="1400" b="1" i="0" u="none" strike="noStrike" baseline="0" dirty="0">
                <a:solidFill>
                  <a:srgbClr val="000000"/>
                </a:solidFill>
              </a:rPr>
              <a:t>Experiments </a:t>
            </a:r>
            <a:r>
              <a:rPr lang="en-US" sz="1400" b="0" i="0" u="none" strike="noStrike" baseline="0" dirty="0">
                <a:solidFill>
                  <a:srgbClr val="000000"/>
                </a:solidFill>
              </a:rPr>
              <a:t>you create in the protocol</a:t>
            </a:r>
            <a:r>
              <a:rPr lang="en-US" sz="1800" b="0" i="0" u="none" strike="noStrike" baseline="0" dirty="0">
                <a:solidFill>
                  <a:srgbClr val="000000"/>
                </a:solidFill>
                <a:latin typeface="Calibri" panose="020F0502020204030204" pitchFamily="34" charset="0"/>
              </a:rPr>
              <a:t>. </a:t>
            </a:r>
            <a:endParaRPr lang="en-US" dirty="0"/>
          </a:p>
        </p:txBody>
      </p:sp>
    </p:spTree>
    <p:extLst>
      <p:ext uri="{BB962C8B-B14F-4D97-AF65-F5344CB8AC3E}">
        <p14:creationId xmlns:p14="http://schemas.microsoft.com/office/powerpoint/2010/main" val="16276682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38692E6-CA1F-FA68-9155-3E29FFF638EF}"/>
              </a:ext>
            </a:extLst>
          </p:cNvPr>
          <p:cNvGraphicFramePr/>
          <p:nvPr>
            <p:extLst>
              <p:ext uri="{D42A27DB-BD31-4B8C-83A1-F6EECF244321}">
                <p14:modId xmlns:p14="http://schemas.microsoft.com/office/powerpoint/2010/main" val="4104756995"/>
              </p:ext>
            </p:extLst>
          </p:nvPr>
        </p:nvGraphicFramePr>
        <p:xfrm>
          <a:off x="2031999" y="719666"/>
          <a:ext cx="9762733" cy="5886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93E62E-083D-B536-9C63-79EBE39BD725}"/>
              </a:ext>
            </a:extLst>
          </p:cNvPr>
          <p:cNvSpPr txBox="1"/>
          <p:nvPr/>
        </p:nvSpPr>
        <p:spPr>
          <a:xfrm>
            <a:off x="3550438" y="5432898"/>
            <a:ext cx="6938335" cy="584775"/>
          </a:xfrm>
          <a:prstGeom prst="rect">
            <a:avLst/>
          </a:prstGeom>
          <a:noFill/>
        </p:spPr>
        <p:txBody>
          <a:bodyPr wrap="square" rtlCol="0">
            <a:spAutoFit/>
          </a:bodyPr>
          <a:lstStyle/>
          <a:p>
            <a:r>
              <a:rPr lang="en-US" sz="1600" b="0" i="0" u="none" strike="noStrike" baseline="0" dirty="0">
                <a:solidFill>
                  <a:srgbClr val="000000"/>
                </a:solidFill>
              </a:rPr>
              <a:t>Animals subjected to potentially painful or stressful procedures that are not relieved with anesthetics, analgesics, tranquilizer drugs, or euthanasia. </a:t>
            </a:r>
          </a:p>
        </p:txBody>
      </p:sp>
      <p:sp>
        <p:nvSpPr>
          <p:cNvPr id="4" name="TextBox 3">
            <a:extLst>
              <a:ext uri="{FF2B5EF4-FFF2-40B4-BE49-F238E27FC236}">
                <a16:creationId xmlns:a16="http://schemas.microsoft.com/office/drawing/2014/main" id="{5D7D71DE-D9D5-CC21-1486-5E4B316FD1BE}"/>
              </a:ext>
            </a:extLst>
          </p:cNvPr>
          <p:cNvSpPr txBox="1"/>
          <p:nvPr/>
        </p:nvSpPr>
        <p:spPr>
          <a:xfrm>
            <a:off x="2701745" y="1248780"/>
            <a:ext cx="492443" cy="646331"/>
          </a:xfrm>
          <a:prstGeom prst="rect">
            <a:avLst/>
          </a:prstGeom>
          <a:noFill/>
        </p:spPr>
        <p:txBody>
          <a:bodyPr wrap="none" rtlCol="0">
            <a:spAutoFit/>
          </a:bodyPr>
          <a:lstStyle/>
          <a:p>
            <a:r>
              <a:rPr lang="en-US" sz="3600" dirty="0"/>
              <a:t>B</a:t>
            </a:r>
          </a:p>
        </p:txBody>
      </p:sp>
      <p:sp>
        <p:nvSpPr>
          <p:cNvPr id="5" name="TextBox 4">
            <a:extLst>
              <a:ext uri="{FF2B5EF4-FFF2-40B4-BE49-F238E27FC236}">
                <a16:creationId xmlns:a16="http://schemas.microsoft.com/office/drawing/2014/main" id="{43256E8F-03B6-A0E1-CFC0-75212A3025D9}"/>
              </a:ext>
            </a:extLst>
          </p:cNvPr>
          <p:cNvSpPr txBox="1"/>
          <p:nvPr/>
        </p:nvSpPr>
        <p:spPr>
          <a:xfrm>
            <a:off x="3032347" y="2687162"/>
            <a:ext cx="518091" cy="646331"/>
          </a:xfrm>
          <a:prstGeom prst="rect">
            <a:avLst/>
          </a:prstGeom>
          <a:noFill/>
        </p:spPr>
        <p:txBody>
          <a:bodyPr wrap="none" rtlCol="0">
            <a:spAutoFit/>
          </a:bodyPr>
          <a:lstStyle/>
          <a:p>
            <a:r>
              <a:rPr lang="en-US" sz="3600" dirty="0"/>
              <a:t>C</a:t>
            </a:r>
          </a:p>
        </p:txBody>
      </p:sp>
      <p:sp>
        <p:nvSpPr>
          <p:cNvPr id="6" name="TextBox 5">
            <a:extLst>
              <a:ext uri="{FF2B5EF4-FFF2-40B4-BE49-F238E27FC236}">
                <a16:creationId xmlns:a16="http://schemas.microsoft.com/office/drawing/2014/main" id="{02F797F3-2F60-916B-2BE4-CAEC262D210F}"/>
              </a:ext>
            </a:extLst>
          </p:cNvPr>
          <p:cNvSpPr txBox="1"/>
          <p:nvPr/>
        </p:nvSpPr>
        <p:spPr>
          <a:xfrm>
            <a:off x="3032347" y="4002254"/>
            <a:ext cx="45719" cy="646331"/>
          </a:xfrm>
          <a:prstGeom prst="rect">
            <a:avLst/>
          </a:prstGeom>
          <a:noFill/>
        </p:spPr>
        <p:txBody>
          <a:bodyPr wrap="square" rtlCol="0">
            <a:spAutoFit/>
          </a:bodyPr>
          <a:lstStyle/>
          <a:p>
            <a:r>
              <a:rPr lang="en-US" sz="3600" dirty="0"/>
              <a:t>D</a:t>
            </a:r>
          </a:p>
        </p:txBody>
      </p:sp>
      <p:sp>
        <p:nvSpPr>
          <p:cNvPr id="7" name="TextBox 6">
            <a:extLst>
              <a:ext uri="{FF2B5EF4-FFF2-40B4-BE49-F238E27FC236}">
                <a16:creationId xmlns:a16="http://schemas.microsoft.com/office/drawing/2014/main" id="{54628DC2-BF39-D7B8-C70C-0488C57B297F}"/>
              </a:ext>
            </a:extLst>
          </p:cNvPr>
          <p:cNvSpPr txBox="1"/>
          <p:nvPr/>
        </p:nvSpPr>
        <p:spPr>
          <a:xfrm>
            <a:off x="2465080" y="5432898"/>
            <a:ext cx="492443" cy="646331"/>
          </a:xfrm>
          <a:prstGeom prst="rect">
            <a:avLst/>
          </a:prstGeom>
          <a:noFill/>
        </p:spPr>
        <p:txBody>
          <a:bodyPr wrap="none" rtlCol="0">
            <a:spAutoFit/>
          </a:bodyPr>
          <a:lstStyle/>
          <a:p>
            <a:r>
              <a:rPr lang="en-US" sz="3600" dirty="0"/>
              <a:t>E</a:t>
            </a:r>
          </a:p>
        </p:txBody>
      </p:sp>
      <p:sp>
        <p:nvSpPr>
          <p:cNvPr id="8" name="TextBox 7">
            <a:extLst>
              <a:ext uri="{FF2B5EF4-FFF2-40B4-BE49-F238E27FC236}">
                <a16:creationId xmlns:a16="http://schemas.microsoft.com/office/drawing/2014/main" id="{A797FB4B-B89E-F11E-C4B8-CAE5788A3BE0}"/>
              </a:ext>
            </a:extLst>
          </p:cNvPr>
          <p:cNvSpPr txBox="1"/>
          <p:nvPr/>
        </p:nvSpPr>
        <p:spPr>
          <a:xfrm>
            <a:off x="352746" y="1571945"/>
            <a:ext cx="1891733" cy="3139321"/>
          </a:xfrm>
          <a:prstGeom prst="rect">
            <a:avLst/>
          </a:prstGeom>
          <a:noFill/>
        </p:spPr>
        <p:txBody>
          <a:bodyPr wrap="square" rtlCol="0">
            <a:spAutoFit/>
          </a:bodyPr>
          <a:lstStyle/>
          <a:p>
            <a:r>
              <a:rPr lang="en-US" sz="1800" b="0" i="0" u="none" strike="noStrike" baseline="0" dirty="0">
                <a:solidFill>
                  <a:srgbClr val="000000"/>
                </a:solidFill>
                <a:latin typeface="Trebuchet MS" panose="020B0603020202020204" pitchFamily="34" charset="0"/>
              </a:rPr>
              <a:t>How many animals in the experiment will be in each </a:t>
            </a:r>
            <a:r>
              <a:rPr lang="en-US" sz="1800" b="1" i="0" u="none" strike="noStrike" baseline="0" dirty="0">
                <a:solidFill>
                  <a:srgbClr val="000000"/>
                </a:solidFill>
                <a:latin typeface="Trebuchet MS" panose="020B0603020202020204" pitchFamily="34" charset="0"/>
              </a:rPr>
              <a:t>Pain Category</a:t>
            </a:r>
            <a:r>
              <a:rPr lang="en-US" sz="1800" b="0" i="0" u="none" strike="noStrike" baseline="0" dirty="0">
                <a:solidFill>
                  <a:srgbClr val="000000"/>
                </a:solidFill>
                <a:latin typeface="Trebuchet MS" panose="020B0603020202020204" pitchFamily="34" charset="0"/>
              </a:rPr>
              <a:t>? </a:t>
            </a:r>
          </a:p>
          <a:p>
            <a:endParaRPr lang="en-US"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Only count each animal once, in its highest expected </a:t>
            </a:r>
            <a:r>
              <a:rPr lang="en-US" sz="1800" b="1" i="0" u="none" strike="noStrike" baseline="0" dirty="0">
                <a:solidFill>
                  <a:srgbClr val="000000"/>
                </a:solidFill>
                <a:latin typeface="Trebuchet MS" panose="020B0603020202020204" pitchFamily="34" charset="0"/>
              </a:rPr>
              <a:t>Pain Category</a:t>
            </a:r>
            <a:endParaRPr lang="en-US" dirty="0"/>
          </a:p>
        </p:txBody>
      </p:sp>
    </p:spTree>
    <p:extLst>
      <p:ext uri="{BB962C8B-B14F-4D97-AF65-F5344CB8AC3E}">
        <p14:creationId xmlns:p14="http://schemas.microsoft.com/office/powerpoint/2010/main" val="9364227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7DC8E91-71D5-C560-E148-EA2C168DC0C8}"/>
              </a:ext>
            </a:extLst>
          </p:cNvPr>
          <p:cNvSpPr>
            <a:spLocks noGrp="1"/>
          </p:cNvSpPr>
          <p:nvPr>
            <p:ph type="title"/>
          </p:nvPr>
        </p:nvSpPr>
        <p:spPr>
          <a:xfrm>
            <a:off x="369319" y="1327967"/>
            <a:ext cx="2963308" cy="716084"/>
          </a:xfrm>
        </p:spPr>
        <p:txBody>
          <a:bodyPr>
            <a:noAutofit/>
          </a:bodyPr>
          <a:lstStyle/>
          <a:p>
            <a:r>
              <a:rPr lang="en-US" dirty="0">
                <a:latin typeface="+mj-lt"/>
              </a:rPr>
              <a:t>Supporting Documents</a:t>
            </a:r>
          </a:p>
        </p:txBody>
      </p:sp>
      <p:sp>
        <p:nvSpPr>
          <p:cNvPr id="5" name="Slide Number Placeholder 4">
            <a:extLst>
              <a:ext uri="{FF2B5EF4-FFF2-40B4-BE49-F238E27FC236}">
                <a16:creationId xmlns:a16="http://schemas.microsoft.com/office/drawing/2014/main" id="{1398A66A-A29E-9DE4-BFA3-0DECE7204FD9}"/>
              </a:ext>
            </a:extLst>
          </p:cNvPr>
          <p:cNvSpPr>
            <a:spLocks noGrp="1"/>
          </p:cNvSpPr>
          <p:nvPr>
            <p:ph type="sldNum" sz="quarter" idx="4294967295"/>
          </p:nvPr>
        </p:nvSpPr>
        <p:spPr>
          <a:xfrm>
            <a:off x="11804650" y="6497638"/>
            <a:ext cx="387350" cy="287337"/>
          </a:xfrm>
          <a:prstGeom prst="rect">
            <a:avLst/>
          </a:prstGeom>
        </p:spPr>
        <p:txBody>
          <a:bodyPr/>
          <a:lstStyle/>
          <a:p>
            <a:fld id="{EFD2656D-1963-1549-B61C-EC61E9853F90}" type="slidenum">
              <a:rPr lang="en-US" smtClean="0">
                <a:solidFill>
                  <a:srgbClr val="FFFFFF">
                    <a:lumMod val="50000"/>
                  </a:srgbClr>
                </a:solidFill>
              </a:rPr>
              <a:pPr/>
              <a:t>47</a:t>
            </a:fld>
            <a:endParaRPr lang="en-US" dirty="0">
              <a:solidFill>
                <a:srgbClr val="FFFFFF">
                  <a:lumMod val="50000"/>
                </a:srgbClr>
              </a:solidFill>
            </a:endParaRPr>
          </a:p>
        </p:txBody>
      </p:sp>
      <p:pic>
        <p:nvPicPr>
          <p:cNvPr id="9" name="Picture 8">
            <a:extLst>
              <a:ext uri="{FF2B5EF4-FFF2-40B4-BE49-F238E27FC236}">
                <a16:creationId xmlns:a16="http://schemas.microsoft.com/office/drawing/2014/main" id="{D7BDF1D6-D4A5-851A-D455-BE59A74BA25C}"/>
              </a:ext>
            </a:extLst>
          </p:cNvPr>
          <p:cNvPicPr>
            <a:picLocks noChangeAspect="1"/>
          </p:cNvPicPr>
          <p:nvPr/>
        </p:nvPicPr>
        <p:blipFill>
          <a:blip r:embed="rId2"/>
          <a:stretch>
            <a:fillRect/>
          </a:stretch>
        </p:blipFill>
        <p:spPr>
          <a:xfrm>
            <a:off x="3823237" y="996593"/>
            <a:ext cx="5831320" cy="1798338"/>
          </a:xfrm>
          <a:prstGeom prst="rect">
            <a:avLst/>
          </a:prstGeom>
        </p:spPr>
      </p:pic>
      <p:sp>
        <p:nvSpPr>
          <p:cNvPr id="11" name="TextBox 10">
            <a:extLst>
              <a:ext uri="{FF2B5EF4-FFF2-40B4-BE49-F238E27FC236}">
                <a16:creationId xmlns:a16="http://schemas.microsoft.com/office/drawing/2014/main" id="{AD8A9023-8F34-0A21-1ADC-A18DE118021A}"/>
              </a:ext>
            </a:extLst>
          </p:cNvPr>
          <p:cNvSpPr txBox="1"/>
          <p:nvPr/>
        </p:nvSpPr>
        <p:spPr>
          <a:xfrm>
            <a:off x="369319" y="2253168"/>
            <a:ext cx="11453361" cy="4524315"/>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Add </a:t>
            </a:r>
            <a:r>
              <a:rPr lang="en-US" sz="1800" b="0" i="0" u="none" strike="noStrike" baseline="0" dirty="0">
                <a:solidFill>
                  <a:srgbClr val="000000"/>
                </a:solidFill>
                <a:latin typeface="Trebuchet MS" panose="020B0603020202020204" pitchFamily="34" charset="0"/>
              </a:rPr>
              <a:t>button.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Choose File </a:t>
            </a:r>
            <a:r>
              <a:rPr lang="en-US" sz="1800" b="0" i="0" u="none" strike="noStrike" baseline="0" dirty="0">
                <a:solidFill>
                  <a:srgbClr val="000000"/>
                </a:solidFill>
                <a:latin typeface="Trebuchet MS" panose="020B0603020202020204" pitchFamily="34" charset="0"/>
              </a:rPr>
              <a:t>(or </a:t>
            </a:r>
            <a:r>
              <a:rPr lang="en-US" sz="1800" b="1" i="0" u="none" strike="noStrike" baseline="0" dirty="0">
                <a:solidFill>
                  <a:srgbClr val="000000"/>
                </a:solidFill>
                <a:latin typeface="Trebuchet MS" panose="020B0603020202020204" pitchFamily="34" charset="0"/>
              </a:rPr>
              <a:t>Browse</a:t>
            </a:r>
            <a:r>
              <a:rPr lang="en-US" sz="1800" b="0" i="0" u="none" strike="noStrike" baseline="0" dirty="0">
                <a:solidFill>
                  <a:srgbClr val="000000"/>
                </a:solidFill>
                <a:latin typeface="Trebuchet MS" panose="020B0603020202020204" pitchFamily="34" charset="0"/>
              </a:rPr>
              <a:t>) button to locate the file.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Upload the </a:t>
            </a:r>
            <a:r>
              <a:rPr lang="en-US" sz="1800" b="1" i="1" u="none" strike="noStrike" baseline="0" dirty="0">
                <a:solidFill>
                  <a:srgbClr val="000000"/>
                </a:solidFill>
                <a:latin typeface="Trebuchet MS" panose="020B0603020202020204" pitchFamily="34" charset="0"/>
              </a:rPr>
              <a:t>Enrichment Checklist </a:t>
            </a:r>
            <a:r>
              <a:rPr lang="en-US" sz="1800" b="0" i="0" u="none" strike="noStrike" baseline="0" dirty="0">
                <a:solidFill>
                  <a:srgbClr val="000000"/>
                </a:solidFill>
                <a:latin typeface="Trebuchet MS" panose="020B0603020202020204" pitchFamily="34" charset="0"/>
              </a:rPr>
              <a:t>on this page. </a:t>
            </a:r>
          </a:p>
          <a:p>
            <a:r>
              <a:rPr lang="en-US"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You can locate the checklist document in the </a:t>
            </a:r>
            <a:r>
              <a:rPr lang="en-US" sz="1800" b="1" i="0" u="none" strike="noStrike" baseline="0" dirty="0">
                <a:solidFill>
                  <a:srgbClr val="000000"/>
                </a:solidFill>
                <a:latin typeface="Trebuchet MS" panose="020B0603020202020204" pitchFamily="34" charset="0"/>
              </a:rPr>
              <a:t>Library</a:t>
            </a:r>
            <a:r>
              <a:rPr lang="en-US" sz="1800" b="0" i="0" u="none" strike="noStrike" baseline="0" dirty="0">
                <a:solidFill>
                  <a:srgbClr val="000000"/>
                </a:solidFill>
                <a:latin typeface="Trebuchet MS" panose="020B0603020202020204" pitchFamily="34" charset="0"/>
              </a:rPr>
              <a:t>, on the </a:t>
            </a:r>
            <a:r>
              <a:rPr lang="en-US" sz="1800" b="1" i="0" u="none" strike="noStrike" baseline="0" dirty="0">
                <a:solidFill>
                  <a:srgbClr val="000000"/>
                </a:solidFill>
                <a:latin typeface="Trebuchet MS" panose="020B0603020202020204" pitchFamily="34" charset="0"/>
              </a:rPr>
              <a:t>Checklists </a:t>
            </a:r>
            <a:r>
              <a:rPr lang="en-US" sz="1800" b="0" i="0" u="none" strike="noStrike" baseline="0" dirty="0">
                <a:solidFill>
                  <a:srgbClr val="000000"/>
                </a:solidFill>
                <a:latin typeface="Trebuchet MS" panose="020B0603020202020204" pitchFamily="34" charset="0"/>
              </a:rPr>
              <a:t>tab. </a:t>
            </a:r>
          </a:p>
          <a:p>
            <a:r>
              <a:rPr lang="en-US"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Complete the checklist concerning the animals on this protocol. </a:t>
            </a:r>
          </a:p>
          <a:p>
            <a:r>
              <a:rPr lang="en-US" dirty="0">
                <a:solidFill>
                  <a:srgbClr val="000000"/>
                </a:solidFill>
                <a:latin typeface="Trebuchet MS" panose="020B0603020202020204" pitchFamily="34" charset="0"/>
              </a:rPr>
              <a:t>	</a:t>
            </a:r>
            <a:r>
              <a:rPr lang="en-US" sz="1800" b="0" i="0" u="none" strike="noStrike" baseline="0" dirty="0">
                <a:solidFill>
                  <a:srgbClr val="000000"/>
                </a:solidFill>
                <a:latin typeface="Trebuchet MS" panose="020B0603020202020204" pitchFamily="34" charset="0"/>
              </a:rPr>
              <a:t>When uploading the file, please name the document </a:t>
            </a:r>
            <a:r>
              <a:rPr lang="en-US" sz="1800" b="1" i="1" u="none" strike="noStrike" baseline="0" dirty="0">
                <a:solidFill>
                  <a:srgbClr val="000000"/>
                </a:solidFill>
                <a:latin typeface="Trebuchet MS" panose="020B0603020202020204" pitchFamily="34" charset="0"/>
              </a:rPr>
              <a:t>Enrichment Checklist</a:t>
            </a:r>
            <a:r>
              <a:rPr lang="en-US" sz="1800" b="0" i="0" u="none" strike="noStrike" baseline="0" dirty="0">
                <a:solidFill>
                  <a:srgbClr val="000000"/>
                </a:solidFill>
                <a:latin typeface="Trebuchet MS" panose="020B0603020202020204" pitchFamily="34" charset="0"/>
              </a:rPr>
              <a:t>.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If you are conducting a </a:t>
            </a:r>
            <a:r>
              <a:rPr lang="en-US" sz="1800" b="1" i="0" u="none" strike="noStrike" baseline="0" dirty="0">
                <a:solidFill>
                  <a:srgbClr val="000000"/>
                </a:solidFill>
                <a:latin typeface="Trebuchet MS" panose="020B0603020202020204" pitchFamily="34" charset="0"/>
              </a:rPr>
              <a:t>Field Research </a:t>
            </a:r>
            <a:r>
              <a:rPr lang="en-US" sz="1800" b="0" i="0" u="none" strike="noStrike" baseline="0" dirty="0">
                <a:solidFill>
                  <a:srgbClr val="000000"/>
                </a:solidFill>
                <a:latin typeface="Trebuchet MS" panose="020B0603020202020204" pitchFamily="34" charset="0"/>
              </a:rPr>
              <a:t>protocol, upload copies of all your required permits.</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Enter a </a:t>
            </a:r>
            <a:r>
              <a:rPr lang="en-US" sz="1800" b="1" i="0" u="none" strike="noStrike" baseline="0" dirty="0">
                <a:solidFill>
                  <a:srgbClr val="000000"/>
                </a:solidFill>
                <a:latin typeface="Trebuchet MS" panose="020B0603020202020204" pitchFamily="34" charset="0"/>
              </a:rPr>
              <a:t>Name </a:t>
            </a:r>
            <a:r>
              <a:rPr lang="en-US" sz="1800" b="0" i="0" u="none" strike="noStrike" baseline="0" dirty="0">
                <a:solidFill>
                  <a:srgbClr val="000000"/>
                </a:solidFill>
                <a:latin typeface="Trebuchet MS" panose="020B0603020202020204" pitchFamily="34" charset="0"/>
              </a:rPr>
              <a:t>for the document. Name the document as you want it to appear in the approval letter.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Select a </a:t>
            </a:r>
            <a:r>
              <a:rPr lang="en-US" sz="1800" b="1" i="0" u="none" strike="noStrike" baseline="0" dirty="0">
                <a:solidFill>
                  <a:srgbClr val="000000"/>
                </a:solidFill>
                <a:latin typeface="Trebuchet MS" panose="020B0603020202020204" pitchFamily="34" charset="0"/>
              </a:rPr>
              <a:t>Category </a:t>
            </a:r>
            <a:r>
              <a:rPr lang="en-US" sz="1800" b="0" i="0" u="none" strike="noStrike" baseline="0" dirty="0">
                <a:solidFill>
                  <a:srgbClr val="000000"/>
                </a:solidFill>
                <a:latin typeface="Trebuchet MS" panose="020B0603020202020204" pitchFamily="34" charset="0"/>
              </a:rPr>
              <a:t>from the drop-down menu. </a:t>
            </a:r>
          </a:p>
          <a:p>
            <a:endParaRPr lang="en-US" sz="18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Click the </a:t>
            </a:r>
            <a:r>
              <a:rPr lang="en-US" sz="1800" b="1" i="0" u="none" strike="noStrike" baseline="0" dirty="0">
                <a:solidFill>
                  <a:srgbClr val="000000"/>
                </a:solidFill>
                <a:latin typeface="Trebuchet MS" panose="020B0603020202020204" pitchFamily="34" charset="0"/>
              </a:rPr>
              <a:t>OK </a:t>
            </a:r>
            <a:r>
              <a:rPr lang="en-US" sz="1800" b="0" i="0" u="none" strike="noStrike" baseline="0" dirty="0">
                <a:solidFill>
                  <a:srgbClr val="000000"/>
                </a:solidFill>
                <a:latin typeface="Trebuchet MS" panose="020B0603020202020204" pitchFamily="34" charset="0"/>
              </a:rPr>
              <a:t>button. If you have additional forms to add, click </a:t>
            </a:r>
            <a:r>
              <a:rPr lang="en-US" sz="1800" b="1" i="0" u="none" strike="noStrike" baseline="0" dirty="0">
                <a:solidFill>
                  <a:srgbClr val="000000"/>
                </a:solidFill>
                <a:latin typeface="Trebuchet MS" panose="020B0603020202020204" pitchFamily="34" charset="0"/>
              </a:rPr>
              <a:t>OK and Add Another </a:t>
            </a:r>
            <a:r>
              <a:rPr lang="en-US" sz="1800" b="0" i="0" u="none" strike="noStrike" baseline="0" dirty="0">
                <a:solidFill>
                  <a:srgbClr val="000000"/>
                </a:solidFill>
                <a:latin typeface="Trebuchet MS" panose="020B0603020202020204" pitchFamily="34" charset="0"/>
              </a:rPr>
              <a:t>to repeat the process </a:t>
            </a:r>
          </a:p>
        </p:txBody>
      </p:sp>
    </p:spTree>
    <p:extLst>
      <p:ext uri="{BB962C8B-B14F-4D97-AF65-F5344CB8AC3E}">
        <p14:creationId xmlns:p14="http://schemas.microsoft.com/office/powerpoint/2010/main" val="321325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A2630-E47B-7A3D-827E-F292F73CB3BB}"/>
              </a:ext>
            </a:extLst>
          </p:cNvPr>
          <p:cNvSpPr>
            <a:spLocks noGrp="1"/>
          </p:cNvSpPr>
          <p:nvPr>
            <p:ph type="body" idx="1"/>
          </p:nvPr>
        </p:nvSpPr>
        <p:spPr>
          <a:xfrm>
            <a:off x="569467" y="2189263"/>
            <a:ext cx="11153345" cy="3790483"/>
          </a:xfrm>
        </p:spPr>
        <p:txBody>
          <a:bodyPr/>
          <a:lstStyle/>
          <a:p>
            <a:r>
              <a:rPr lang="en-US" sz="1800" b="0" i="0" u="none" strike="noStrike" baseline="0" dirty="0">
                <a:solidFill>
                  <a:srgbClr val="000000"/>
                </a:solidFill>
                <a:latin typeface="+mn-lt"/>
              </a:rPr>
              <a:t>In order to submit the submission to the IACUC for review, the </a:t>
            </a:r>
            <a:r>
              <a:rPr lang="en-US" sz="1800" b="1" i="1" u="none" strike="noStrike" baseline="0" dirty="0">
                <a:solidFill>
                  <a:srgbClr val="000000"/>
                </a:solidFill>
                <a:latin typeface="+mn-lt"/>
              </a:rPr>
              <a:t>PI </a:t>
            </a:r>
            <a:r>
              <a:rPr lang="en-US" sz="1800" b="0" i="0" u="none" strike="noStrike" baseline="0" dirty="0">
                <a:solidFill>
                  <a:srgbClr val="000000"/>
                </a:solidFill>
                <a:latin typeface="+mn-lt"/>
              </a:rPr>
              <a:t>as a </a:t>
            </a:r>
            <a:r>
              <a:rPr lang="en-US" sz="1800" b="1" i="1" u="none" strike="noStrike" baseline="0" dirty="0">
                <a:solidFill>
                  <a:srgbClr val="000000"/>
                </a:solidFill>
                <a:latin typeface="+mn-lt"/>
              </a:rPr>
              <a:t>PI Proxy </a:t>
            </a:r>
            <a:r>
              <a:rPr lang="en-US" sz="1800" b="0" i="0" u="none" strike="noStrike" baseline="0" dirty="0">
                <a:solidFill>
                  <a:srgbClr val="000000"/>
                </a:solidFill>
                <a:latin typeface="+mn-lt"/>
              </a:rPr>
              <a:t>must complete the following actions, from the </a:t>
            </a:r>
            <a:r>
              <a:rPr lang="en-US" sz="1800" b="1" i="0" u="none" strike="noStrike" baseline="0" dirty="0">
                <a:solidFill>
                  <a:srgbClr val="000000"/>
                </a:solidFill>
                <a:latin typeface="+mn-lt"/>
              </a:rPr>
              <a:t>Study Workspace</a:t>
            </a:r>
            <a:r>
              <a:rPr lang="en-US" sz="1800" b="0" i="0" u="none" strike="noStrike" baseline="0" dirty="0">
                <a:solidFill>
                  <a:srgbClr val="000000"/>
                </a:solidFill>
                <a:latin typeface="+mn-lt"/>
              </a:rPr>
              <a:t>: </a:t>
            </a:r>
          </a:p>
          <a:p>
            <a:r>
              <a:rPr lang="en-US" sz="1800" b="0" i="0" u="none" strike="noStrike" baseline="0" dirty="0">
                <a:solidFill>
                  <a:srgbClr val="000000"/>
                </a:solidFill>
                <a:latin typeface="+mn-lt"/>
              </a:rPr>
              <a:t>1. Click </a:t>
            </a:r>
            <a:r>
              <a:rPr lang="en-US" sz="1800" b="1" i="0" u="none" strike="noStrike" baseline="0" dirty="0">
                <a:solidFill>
                  <a:srgbClr val="000000"/>
                </a:solidFill>
                <a:latin typeface="+mn-lt"/>
              </a:rPr>
              <a:t>Submit </a:t>
            </a:r>
            <a:r>
              <a:rPr lang="en-US" sz="1800" b="0" i="0" u="none" strike="noStrike" baseline="0" dirty="0">
                <a:solidFill>
                  <a:srgbClr val="000000"/>
                </a:solidFill>
                <a:latin typeface="+mn-lt"/>
              </a:rPr>
              <a:t>under </a:t>
            </a:r>
            <a:r>
              <a:rPr lang="en-US" sz="1800" b="1" i="0" u="none" strike="noStrike" baseline="0" dirty="0">
                <a:solidFill>
                  <a:srgbClr val="000000"/>
                </a:solidFill>
                <a:latin typeface="+mn-lt"/>
              </a:rPr>
              <a:t>My Current Actions</a:t>
            </a:r>
            <a:r>
              <a:rPr lang="en-US" sz="1800" b="0" i="0" u="none" strike="noStrike" baseline="0" dirty="0">
                <a:solidFill>
                  <a:srgbClr val="000000"/>
                </a:solidFill>
                <a:latin typeface="+mn-lt"/>
              </a:rPr>
              <a:t>. </a:t>
            </a:r>
          </a:p>
          <a:p>
            <a:r>
              <a:rPr lang="en-US" sz="1800" b="0" i="0" u="none" strike="noStrike" baseline="0" dirty="0">
                <a:solidFill>
                  <a:srgbClr val="000000"/>
                </a:solidFill>
                <a:latin typeface="+mn-lt"/>
              </a:rPr>
              <a:t>The </a:t>
            </a:r>
            <a:r>
              <a:rPr lang="en-US" sz="1800" b="1" i="0" u="none" strike="noStrike" baseline="0" dirty="0">
                <a:solidFill>
                  <a:srgbClr val="000000"/>
                </a:solidFill>
                <a:latin typeface="+mn-lt"/>
              </a:rPr>
              <a:t>Click Portal </a:t>
            </a:r>
            <a:r>
              <a:rPr lang="en-US" sz="1800" b="0" i="0" u="none" strike="noStrike" baseline="0" dirty="0">
                <a:solidFill>
                  <a:srgbClr val="000000"/>
                </a:solidFill>
                <a:latin typeface="+mn-lt"/>
              </a:rPr>
              <a:t>will run a brief check to ensure that all of the required fields have been completed within the </a:t>
            </a:r>
            <a:r>
              <a:rPr lang="en-US" sz="1800" b="1" i="0" u="none" strike="noStrike" baseline="0" dirty="0" err="1">
                <a:solidFill>
                  <a:srgbClr val="000000"/>
                </a:solidFill>
                <a:latin typeface="+mn-lt"/>
              </a:rPr>
              <a:t>SmartForms</a:t>
            </a:r>
            <a:r>
              <a:rPr lang="en-US" sz="1800" b="0" i="0" u="none" strike="noStrike" baseline="0" dirty="0">
                <a:solidFill>
                  <a:srgbClr val="000000"/>
                </a:solidFill>
                <a:latin typeface="+mn-lt"/>
              </a:rPr>
              <a:t>. </a:t>
            </a:r>
          </a:p>
          <a:p>
            <a:r>
              <a:rPr lang="en-US" dirty="0">
                <a:solidFill>
                  <a:srgbClr val="000000"/>
                </a:solidFill>
                <a:latin typeface="+mn-lt"/>
              </a:rPr>
              <a:t>	</a:t>
            </a:r>
            <a:r>
              <a:rPr lang="en-US" sz="1800" b="0" i="0" u="none" strike="noStrike" baseline="0" dirty="0">
                <a:solidFill>
                  <a:srgbClr val="000000"/>
                </a:solidFill>
                <a:latin typeface="+mn-lt"/>
              </a:rPr>
              <a:t>If an error appears, click the link(s) and update any required fields that were missed. </a:t>
            </a:r>
            <a:r>
              <a:rPr lang="en-US" sz="1800" b="1" i="0" u="none" strike="noStrike" baseline="0" dirty="0">
                <a:solidFill>
                  <a:srgbClr val="000000"/>
                </a:solidFill>
                <a:latin typeface="+mn-lt"/>
              </a:rPr>
              <a:t>Save </a:t>
            </a:r>
            <a:r>
              <a:rPr lang="en-US" sz="1800" b="0" i="0" u="none" strike="noStrike" baseline="0" dirty="0">
                <a:solidFill>
                  <a:srgbClr val="000000"/>
                </a:solidFill>
                <a:latin typeface="+mn-lt"/>
              </a:rPr>
              <a:t>your changes, 	</a:t>
            </a:r>
            <a:r>
              <a:rPr lang="en-US" sz="1800" b="1" i="0" u="none" strike="noStrike" baseline="0" dirty="0">
                <a:solidFill>
                  <a:srgbClr val="000000"/>
                </a:solidFill>
                <a:latin typeface="+mn-lt"/>
              </a:rPr>
              <a:t>Exit </a:t>
            </a:r>
            <a:r>
              <a:rPr lang="en-US" sz="1800" b="0" i="0" u="none" strike="noStrike" baseline="0" dirty="0">
                <a:solidFill>
                  <a:srgbClr val="000000"/>
                </a:solidFill>
                <a:latin typeface="+mn-lt"/>
              </a:rPr>
              <a:t>the protocol’s </a:t>
            </a:r>
            <a:r>
              <a:rPr lang="en-US" sz="1800" b="1" i="0" u="none" strike="noStrike" baseline="0" dirty="0" err="1">
                <a:solidFill>
                  <a:srgbClr val="000000"/>
                </a:solidFill>
                <a:latin typeface="+mn-lt"/>
              </a:rPr>
              <a:t>SmartForms</a:t>
            </a:r>
            <a:r>
              <a:rPr lang="en-US" sz="1800" b="0" i="0" u="none" strike="noStrike" baseline="0" dirty="0">
                <a:solidFill>
                  <a:srgbClr val="000000"/>
                </a:solidFill>
                <a:latin typeface="+mn-lt"/>
              </a:rPr>
              <a:t>, and then click the </a:t>
            </a:r>
            <a:r>
              <a:rPr lang="en-US" sz="1800" b="1" i="0" u="none" strike="noStrike" baseline="0" dirty="0">
                <a:solidFill>
                  <a:srgbClr val="000000"/>
                </a:solidFill>
                <a:latin typeface="+mn-lt"/>
              </a:rPr>
              <a:t>Submit </a:t>
            </a:r>
            <a:r>
              <a:rPr lang="en-US" sz="1800" b="0" i="0" u="none" strike="noStrike" baseline="0" dirty="0">
                <a:solidFill>
                  <a:srgbClr val="000000"/>
                </a:solidFill>
                <a:latin typeface="+mn-lt"/>
              </a:rPr>
              <a:t>button again. </a:t>
            </a:r>
          </a:p>
          <a:p>
            <a:r>
              <a:rPr lang="en-US" dirty="0">
                <a:solidFill>
                  <a:srgbClr val="000000"/>
                </a:solidFill>
                <a:latin typeface="+mn-lt"/>
              </a:rPr>
              <a:t>	</a:t>
            </a:r>
            <a:r>
              <a:rPr lang="en-US" sz="1800" b="0" i="0" u="none" strike="noStrike" baseline="0" dirty="0">
                <a:solidFill>
                  <a:srgbClr val="000000"/>
                </a:solidFill>
                <a:latin typeface="+mn-lt"/>
              </a:rPr>
              <a:t>If there are no errors, a statement will appear in the window. </a:t>
            </a:r>
          </a:p>
          <a:p>
            <a:endParaRPr lang="en-US" dirty="0"/>
          </a:p>
        </p:txBody>
      </p:sp>
      <p:sp>
        <p:nvSpPr>
          <p:cNvPr id="3" name="Title 2">
            <a:extLst>
              <a:ext uri="{FF2B5EF4-FFF2-40B4-BE49-F238E27FC236}">
                <a16:creationId xmlns:a16="http://schemas.microsoft.com/office/drawing/2014/main" id="{4566C5F1-A7BF-BCEC-EAC5-7E6F3FA267C7}"/>
              </a:ext>
            </a:extLst>
          </p:cNvPr>
          <p:cNvSpPr>
            <a:spLocks noGrp="1"/>
          </p:cNvSpPr>
          <p:nvPr>
            <p:ph type="title"/>
          </p:nvPr>
        </p:nvSpPr>
        <p:spPr/>
        <p:txBody>
          <a:bodyPr/>
          <a:lstStyle/>
          <a:p>
            <a:r>
              <a:rPr lang="en-US" dirty="0"/>
              <a:t>Submitting a Study for Review</a:t>
            </a:r>
          </a:p>
        </p:txBody>
      </p:sp>
    </p:spTree>
    <p:extLst>
      <p:ext uri="{BB962C8B-B14F-4D97-AF65-F5344CB8AC3E}">
        <p14:creationId xmlns:p14="http://schemas.microsoft.com/office/powerpoint/2010/main" val="3476145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330A71-CFE6-1DDE-621F-3666A39FF76F}"/>
              </a:ext>
            </a:extLst>
          </p:cNvPr>
          <p:cNvSpPr txBox="1"/>
          <p:nvPr/>
        </p:nvSpPr>
        <p:spPr>
          <a:xfrm>
            <a:off x="479461" y="2374186"/>
            <a:ext cx="11712539" cy="1785104"/>
          </a:xfrm>
          <a:prstGeom prst="rect">
            <a:avLst/>
          </a:prstGeom>
          <a:noFill/>
        </p:spPr>
        <p:txBody>
          <a:bodyPr wrap="square">
            <a:spAutoFit/>
          </a:bodyPr>
          <a:lstStyle/>
          <a:p>
            <a:pPr algn="l"/>
            <a:endParaRPr lang="en-US" sz="2000" b="0" i="0" u="none" strike="noStrike" baseline="0" dirty="0">
              <a:solidFill>
                <a:srgbClr val="000000"/>
              </a:solidFill>
              <a:latin typeface="Trebuchet MS" panose="020B0603020202020204" pitchFamily="34" charset="0"/>
            </a:endParaRPr>
          </a:p>
          <a:p>
            <a:r>
              <a:rPr lang="en-US" sz="1800" b="0" i="0" u="none" strike="noStrike" baseline="0" dirty="0">
                <a:solidFill>
                  <a:srgbClr val="000000"/>
                </a:solidFill>
                <a:latin typeface="Trebuchet MS" panose="020B0603020202020204" pitchFamily="34" charset="0"/>
              </a:rPr>
              <a:t>3. After you submit, check to ensure that the following things have occurred: </a:t>
            </a:r>
          </a:p>
          <a:p>
            <a:r>
              <a:rPr lang="en-US" sz="1800" b="0" i="0" u="none" strike="noStrike" baseline="0" dirty="0">
                <a:solidFill>
                  <a:srgbClr val="000000"/>
                </a:solidFill>
                <a:latin typeface="Trebuchet MS" panose="020B0603020202020204" pitchFamily="34" charset="0"/>
              </a:rPr>
              <a:t> The </a:t>
            </a:r>
            <a:r>
              <a:rPr lang="en-US" sz="1800" b="1" i="0" u="none" strike="noStrike" baseline="0" dirty="0">
                <a:solidFill>
                  <a:srgbClr val="000000"/>
                </a:solidFill>
                <a:latin typeface="Trebuchet MS" panose="020B0603020202020204" pitchFamily="34" charset="0"/>
              </a:rPr>
              <a:t>Status Bar </a:t>
            </a:r>
            <a:r>
              <a:rPr lang="en-US" sz="1800" b="0" i="0" u="none" strike="noStrike" baseline="0" dirty="0">
                <a:solidFill>
                  <a:srgbClr val="000000"/>
                </a:solidFill>
                <a:latin typeface="Trebuchet MS" panose="020B0603020202020204" pitchFamily="34" charset="0"/>
              </a:rPr>
              <a:t>in the upper-left corner of the </a:t>
            </a:r>
            <a:r>
              <a:rPr lang="en-US" sz="1800" b="1" i="0" u="none" strike="noStrike" baseline="0" dirty="0">
                <a:solidFill>
                  <a:srgbClr val="000000"/>
                </a:solidFill>
                <a:latin typeface="Trebuchet MS" panose="020B0603020202020204" pitchFamily="34" charset="0"/>
              </a:rPr>
              <a:t>Workspace </a:t>
            </a:r>
            <a:r>
              <a:rPr lang="en-US" sz="1800" b="0" i="0" u="none" strike="noStrike" baseline="0" dirty="0">
                <a:solidFill>
                  <a:srgbClr val="000000"/>
                </a:solidFill>
                <a:latin typeface="Trebuchet MS" panose="020B0603020202020204" pitchFamily="34" charset="0"/>
              </a:rPr>
              <a:t>has now changed from </a:t>
            </a:r>
            <a:r>
              <a:rPr lang="en-US" sz="1800" b="1" i="0" u="none" strike="noStrike" baseline="0" dirty="0">
                <a:solidFill>
                  <a:srgbClr val="000000"/>
                </a:solidFill>
                <a:latin typeface="Trebuchet MS" panose="020B0603020202020204" pitchFamily="34" charset="0"/>
              </a:rPr>
              <a:t>Pre-Submission </a:t>
            </a:r>
            <a:r>
              <a:rPr lang="en-US" sz="1800" b="0" i="0" u="none" strike="noStrike" baseline="0" dirty="0">
                <a:solidFill>
                  <a:srgbClr val="000000"/>
                </a:solidFill>
                <a:latin typeface="Trebuchet MS" panose="020B0603020202020204" pitchFamily="34" charset="0"/>
              </a:rPr>
              <a:t>to </a:t>
            </a:r>
            <a:r>
              <a:rPr lang="en-US" sz="1800" b="1" i="0" u="none" strike="noStrike" baseline="0" dirty="0">
                <a:solidFill>
                  <a:srgbClr val="000000"/>
                </a:solidFill>
                <a:latin typeface="Trebuchet MS" panose="020B0603020202020204" pitchFamily="34" charset="0"/>
              </a:rPr>
              <a:t>Pre-Review</a:t>
            </a:r>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 The highlighted state in the workflow image at the top of the page is now </a:t>
            </a:r>
            <a:r>
              <a:rPr lang="en-US" sz="1800" b="1" i="0" u="none" strike="noStrike" baseline="0" dirty="0">
                <a:solidFill>
                  <a:srgbClr val="000000"/>
                </a:solidFill>
                <a:latin typeface="Trebuchet MS" panose="020B0603020202020204" pitchFamily="34" charset="0"/>
              </a:rPr>
              <a:t>Pre-Review</a:t>
            </a:r>
            <a:r>
              <a:rPr lang="en-US" sz="1800" b="0" i="0" u="none" strike="noStrike" baseline="0" dirty="0">
                <a:solidFill>
                  <a:srgbClr val="000000"/>
                </a:solidFill>
                <a:latin typeface="Trebuchet MS" panose="020B0603020202020204" pitchFamily="34" charset="0"/>
              </a:rPr>
              <a:t>. </a:t>
            </a:r>
          </a:p>
          <a:p>
            <a:r>
              <a:rPr lang="en-US" sz="1800" b="0" i="0" u="none" strike="noStrike" baseline="0" dirty="0">
                <a:solidFill>
                  <a:srgbClr val="000000"/>
                </a:solidFill>
                <a:latin typeface="Trebuchet MS" panose="020B0603020202020204" pitchFamily="34" charset="0"/>
              </a:rPr>
              <a:t> On the </a:t>
            </a:r>
            <a:r>
              <a:rPr lang="en-US" sz="1800" b="1" i="0" u="none" strike="noStrike" baseline="0" dirty="0">
                <a:solidFill>
                  <a:srgbClr val="000000"/>
                </a:solidFill>
                <a:latin typeface="Trebuchet MS" panose="020B0603020202020204" pitchFamily="34" charset="0"/>
              </a:rPr>
              <a:t>History </a:t>
            </a:r>
            <a:r>
              <a:rPr lang="en-US" sz="1800" b="0" i="0" u="none" strike="noStrike" baseline="0" dirty="0">
                <a:solidFill>
                  <a:srgbClr val="000000"/>
                </a:solidFill>
                <a:latin typeface="Trebuchet MS" panose="020B0603020202020204" pitchFamily="34" charset="0"/>
              </a:rPr>
              <a:t>tab, the most recent action is </a:t>
            </a:r>
            <a:r>
              <a:rPr lang="en-US" sz="1800" b="1" i="0" u="none" strike="noStrike" baseline="0" dirty="0">
                <a:solidFill>
                  <a:srgbClr val="000000"/>
                </a:solidFill>
                <a:latin typeface="Trebuchet MS" panose="020B0603020202020204" pitchFamily="34" charset="0"/>
              </a:rPr>
              <a:t>Submitted </a:t>
            </a:r>
            <a:endParaRPr lang="en-US" sz="1800" b="0" i="0" u="none" strike="noStrike" baseline="0" dirty="0">
              <a:solidFill>
                <a:srgbClr val="000000"/>
              </a:solidFill>
              <a:latin typeface="Trebuchet MS" panose="020B0603020202020204" pitchFamily="34" charset="0"/>
            </a:endParaRPr>
          </a:p>
        </p:txBody>
      </p:sp>
      <p:sp>
        <p:nvSpPr>
          <p:cNvPr id="7" name="TextBox 6">
            <a:extLst>
              <a:ext uri="{FF2B5EF4-FFF2-40B4-BE49-F238E27FC236}">
                <a16:creationId xmlns:a16="http://schemas.microsoft.com/office/drawing/2014/main" id="{68B34C3F-0C53-C0C1-2252-9EFD58D82188}"/>
              </a:ext>
            </a:extLst>
          </p:cNvPr>
          <p:cNvSpPr txBox="1"/>
          <p:nvPr/>
        </p:nvSpPr>
        <p:spPr>
          <a:xfrm>
            <a:off x="479461" y="1485489"/>
            <a:ext cx="11263901" cy="646331"/>
          </a:xfrm>
          <a:prstGeom prst="rect">
            <a:avLst/>
          </a:prstGeom>
          <a:noFill/>
        </p:spPr>
        <p:txBody>
          <a:bodyPr wrap="square">
            <a:spAutoFit/>
          </a:bodyPr>
          <a:lstStyle/>
          <a:p>
            <a:r>
              <a:rPr lang="en-US" sz="1800" b="0" i="0" u="none" strike="noStrike" baseline="0" dirty="0">
                <a:solidFill>
                  <a:srgbClr val="000000"/>
                </a:solidFill>
                <a:latin typeface="Trebuchet MS" panose="020B0603020202020204" pitchFamily="34" charset="0"/>
              </a:rPr>
              <a:t>2. Read the statement and then click </a:t>
            </a:r>
            <a:r>
              <a:rPr lang="en-US" sz="1800" b="1" i="0" u="none" strike="noStrike" baseline="0" dirty="0">
                <a:solidFill>
                  <a:srgbClr val="000000"/>
                </a:solidFill>
                <a:latin typeface="Trebuchet MS" panose="020B0603020202020204" pitchFamily="34" charset="0"/>
              </a:rPr>
              <a:t>OK </a:t>
            </a:r>
            <a:r>
              <a:rPr lang="en-US" sz="1800" b="0" i="0" u="none" strike="noStrike" baseline="0" dirty="0">
                <a:solidFill>
                  <a:srgbClr val="000000"/>
                </a:solidFill>
                <a:latin typeface="Trebuchet MS" panose="020B0603020202020204" pitchFamily="34" charset="0"/>
              </a:rPr>
              <a:t>to submit the study for review. You do not need to include any </a:t>
            </a:r>
            <a:r>
              <a:rPr lang="en-US" sz="1800" b="1" i="0" u="none" strike="noStrike" baseline="0" dirty="0">
                <a:solidFill>
                  <a:srgbClr val="000000"/>
                </a:solidFill>
                <a:latin typeface="Trebuchet MS" panose="020B0603020202020204" pitchFamily="34" charset="0"/>
              </a:rPr>
              <a:t>Comments </a:t>
            </a:r>
            <a:r>
              <a:rPr lang="en-US" sz="1800" b="0" i="0" u="none" strike="noStrike" baseline="0" dirty="0">
                <a:solidFill>
                  <a:srgbClr val="000000"/>
                </a:solidFill>
                <a:latin typeface="Trebuchet MS" panose="020B0603020202020204" pitchFamily="34" charset="0"/>
              </a:rPr>
              <a:t>or </a:t>
            </a:r>
            <a:r>
              <a:rPr lang="en-US" sz="1800" b="1" i="0" u="none" strike="noStrike" baseline="0" dirty="0">
                <a:solidFill>
                  <a:srgbClr val="000000"/>
                </a:solidFill>
                <a:latin typeface="Trebuchet MS" panose="020B0603020202020204" pitchFamily="34" charset="0"/>
              </a:rPr>
              <a:t>Supporting Documents </a:t>
            </a:r>
            <a:r>
              <a:rPr lang="en-US" sz="1800" b="0" i="0" u="none" strike="noStrike" baseline="0" dirty="0">
                <a:solidFill>
                  <a:srgbClr val="000000"/>
                </a:solidFill>
                <a:latin typeface="Trebuchet MS" panose="020B0603020202020204" pitchFamily="34" charset="0"/>
              </a:rPr>
              <a:t>if you have no further information to provide. </a:t>
            </a:r>
          </a:p>
        </p:txBody>
      </p:sp>
      <p:pic>
        <p:nvPicPr>
          <p:cNvPr id="9" name="Picture 8">
            <a:extLst>
              <a:ext uri="{FF2B5EF4-FFF2-40B4-BE49-F238E27FC236}">
                <a16:creationId xmlns:a16="http://schemas.microsoft.com/office/drawing/2014/main" id="{19D3D44A-5092-D32B-502C-8CB56975A757}"/>
              </a:ext>
            </a:extLst>
          </p:cNvPr>
          <p:cNvPicPr>
            <a:picLocks noChangeAspect="1"/>
          </p:cNvPicPr>
          <p:nvPr/>
        </p:nvPicPr>
        <p:blipFill>
          <a:blip r:embed="rId2"/>
          <a:stretch>
            <a:fillRect/>
          </a:stretch>
        </p:blipFill>
        <p:spPr>
          <a:xfrm>
            <a:off x="1379638" y="4798887"/>
            <a:ext cx="10087795" cy="1355333"/>
          </a:xfrm>
          <a:prstGeom prst="rect">
            <a:avLst/>
          </a:prstGeom>
        </p:spPr>
      </p:pic>
    </p:spTree>
    <p:extLst>
      <p:ext uri="{BB962C8B-B14F-4D97-AF65-F5344CB8AC3E}">
        <p14:creationId xmlns:p14="http://schemas.microsoft.com/office/powerpoint/2010/main" val="3485612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659E3-0861-B65F-AB10-EAE106B11FEA}"/>
              </a:ext>
            </a:extLst>
          </p:cNvPr>
          <p:cNvSpPr>
            <a:spLocks noGrp="1"/>
          </p:cNvSpPr>
          <p:nvPr>
            <p:ph type="ctrTitle"/>
          </p:nvPr>
        </p:nvSpPr>
        <p:spPr>
          <a:xfrm>
            <a:off x="658368" y="1528763"/>
            <a:ext cx="6638544" cy="2387600"/>
          </a:xfrm>
        </p:spPr>
        <p:txBody>
          <a:bodyPr/>
          <a:lstStyle/>
          <a:p>
            <a:r>
              <a:rPr lang="en-US" dirty="0"/>
              <a:t>workflow</a:t>
            </a:r>
          </a:p>
        </p:txBody>
      </p:sp>
      <p:sp>
        <p:nvSpPr>
          <p:cNvPr id="3" name="Subtitle 2">
            <a:extLst>
              <a:ext uri="{FF2B5EF4-FFF2-40B4-BE49-F238E27FC236}">
                <a16:creationId xmlns:a16="http://schemas.microsoft.com/office/drawing/2014/main" id="{0537A84C-D64F-A6D5-75AC-4769587182CD}"/>
              </a:ext>
            </a:extLst>
          </p:cNvPr>
          <p:cNvSpPr>
            <a:spLocks noGrp="1"/>
          </p:cNvSpPr>
          <p:nvPr>
            <p:ph type="subTitle" idx="1"/>
          </p:nvPr>
        </p:nvSpPr>
        <p:spPr/>
        <p:txBody>
          <a:bodyPr>
            <a:normAutofit/>
          </a:bodyPr>
          <a:lstStyle/>
          <a:p>
            <a:r>
              <a:rPr lang="en-US" sz="4000" dirty="0"/>
              <a:t>Click IACUC Module</a:t>
            </a:r>
          </a:p>
        </p:txBody>
      </p:sp>
    </p:spTree>
    <p:extLst>
      <p:ext uri="{BB962C8B-B14F-4D97-AF65-F5344CB8AC3E}">
        <p14:creationId xmlns:p14="http://schemas.microsoft.com/office/powerpoint/2010/main" val="2277813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2D2E269B-F6E2-6051-4D1E-B1A391B32605}"/>
              </a:ext>
            </a:extLst>
          </p:cNvPr>
          <p:cNvSpPr txBox="1">
            <a:spLocks/>
          </p:cNvSpPr>
          <p:nvPr/>
        </p:nvSpPr>
        <p:spPr>
          <a:xfrm>
            <a:off x="718407" y="1191148"/>
            <a:ext cx="10755185" cy="933659"/>
          </a:xfrm>
          <a:prstGeom prst="rect">
            <a:avLst/>
          </a:prstGeom>
          <a:solidFill>
            <a:srgbClr val="92D050"/>
          </a:solidFill>
          <a:ln>
            <a:solidFill>
              <a:schemeClr val="accent6"/>
            </a:solidFill>
          </a:ln>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schemeClr val="bg2"/>
              </a:solidFill>
            </a:endParaRPr>
          </a:p>
          <a:p>
            <a:pPr marL="0" indent="0" algn="ctr">
              <a:buNone/>
            </a:pPr>
            <a:r>
              <a:rPr lang="en-US" sz="2800" b="1" u="sng" dirty="0">
                <a:solidFill>
                  <a:schemeClr val="bg2"/>
                </a:solidFill>
              </a:rPr>
              <a:t>What To Expect After Submitting</a:t>
            </a:r>
          </a:p>
        </p:txBody>
      </p:sp>
      <p:sp>
        <p:nvSpPr>
          <p:cNvPr id="4" name="TextBox 3">
            <a:extLst>
              <a:ext uri="{FF2B5EF4-FFF2-40B4-BE49-F238E27FC236}">
                <a16:creationId xmlns:a16="http://schemas.microsoft.com/office/drawing/2014/main" id="{3B96A2E7-E4AB-6D4A-9539-BB4E776EF9EC}"/>
              </a:ext>
            </a:extLst>
          </p:cNvPr>
          <p:cNvSpPr txBox="1"/>
          <p:nvPr/>
        </p:nvSpPr>
        <p:spPr>
          <a:xfrm>
            <a:off x="2297429" y="2381250"/>
            <a:ext cx="8151495" cy="3970318"/>
          </a:xfrm>
          <a:prstGeom prst="rect">
            <a:avLst/>
          </a:prstGeom>
          <a:noFill/>
          <a:ln>
            <a:solidFill>
              <a:srgbClr val="002060"/>
            </a:solidFill>
          </a:ln>
        </p:spPr>
        <p:txBody>
          <a:bodyPr wrap="square" rtlCol="0">
            <a:spAutoFit/>
          </a:bodyPr>
          <a:lstStyle/>
          <a:p>
            <a:pPr marL="342900" indent="-342900">
              <a:buFont typeface="Wingdings" panose="05000000000000000000" pitchFamily="2" charset="2"/>
              <a:buChar char="q"/>
            </a:pPr>
            <a:r>
              <a:rPr lang="en-US" sz="1800" dirty="0">
                <a:solidFill>
                  <a:schemeClr val="tx2">
                    <a:lumMod val="50000"/>
                  </a:schemeClr>
                </a:solidFill>
              </a:rPr>
              <a:t>Submitting your protocol initiates a series of activities that may include:</a:t>
            </a:r>
            <a:endParaRPr lang="en-US" dirty="0">
              <a:solidFill>
                <a:schemeClr val="tx2">
                  <a:lumMod val="50000"/>
                </a:schemeClr>
              </a:solidFill>
            </a:endParaRPr>
          </a:p>
          <a:p>
            <a:pPr marL="800100" lvl="1" indent="-342900">
              <a:buFont typeface="Wingdings" panose="05000000000000000000" pitchFamily="2" charset="2"/>
              <a:buChar char="§"/>
            </a:pPr>
            <a:r>
              <a:rPr lang="en-US" dirty="0">
                <a:solidFill>
                  <a:schemeClr val="tx2">
                    <a:lumMod val="50000"/>
                  </a:schemeClr>
                </a:solidFill>
              </a:rPr>
              <a:t>Review by an IACUC Coordinator</a:t>
            </a:r>
          </a:p>
          <a:p>
            <a:pPr marL="800100" lvl="1" indent="-342900">
              <a:buFont typeface="Wingdings" panose="05000000000000000000" pitchFamily="2" charset="2"/>
              <a:buChar char="§"/>
            </a:pPr>
            <a:r>
              <a:rPr lang="en-US" dirty="0">
                <a:solidFill>
                  <a:schemeClr val="tx2">
                    <a:lumMod val="50000"/>
                  </a:schemeClr>
                </a:solidFill>
              </a:rPr>
              <a:t>Review by an IACUC committee</a:t>
            </a:r>
          </a:p>
          <a:p>
            <a:pPr marL="800100" lvl="1" indent="-342900">
              <a:buFont typeface="Wingdings" panose="05000000000000000000" pitchFamily="2" charset="2"/>
              <a:buChar char="§"/>
            </a:pPr>
            <a:r>
              <a:rPr lang="en-US" dirty="0">
                <a:solidFill>
                  <a:schemeClr val="tx2">
                    <a:lumMod val="50000"/>
                  </a:schemeClr>
                </a:solidFill>
              </a:rPr>
              <a:t>Optional ancillary review by individuals, departments, and other organizations</a:t>
            </a:r>
          </a:p>
          <a:p>
            <a:pPr marL="800100" lvl="1" indent="-342900">
              <a:buFont typeface="Wingdings" panose="05000000000000000000" pitchFamily="2" charset="2"/>
              <a:buChar char="§"/>
            </a:pPr>
            <a:r>
              <a:rPr lang="en-US" dirty="0">
                <a:solidFill>
                  <a:schemeClr val="tx2">
                    <a:lumMod val="50000"/>
                  </a:schemeClr>
                </a:solidFill>
              </a:rPr>
              <a:t>Communication of the committee’s decision to the investigator</a:t>
            </a:r>
          </a:p>
          <a:p>
            <a:endParaRPr lang="en-US" sz="1800" dirty="0">
              <a:solidFill>
                <a:schemeClr val="tx2">
                  <a:lumMod val="50000"/>
                </a:schemeClr>
              </a:solidFill>
            </a:endParaRPr>
          </a:p>
          <a:p>
            <a:pPr marL="342900" indent="-342900">
              <a:buFont typeface="Wingdings" panose="05000000000000000000" pitchFamily="2" charset="2"/>
              <a:buChar char="q"/>
            </a:pPr>
            <a:r>
              <a:rPr lang="en-US" sz="1800" dirty="0">
                <a:solidFill>
                  <a:schemeClr val="tx2">
                    <a:lumMod val="50000"/>
                  </a:schemeClr>
                </a:solidFill>
              </a:rPr>
              <a:t>Any of these may lead to a request for the research team to take further action, such as providing clarifications regarding the protocol</a:t>
            </a:r>
          </a:p>
          <a:p>
            <a:pPr marL="342900" indent="-342900">
              <a:buFont typeface="Wingdings" panose="05000000000000000000" pitchFamily="2" charset="2"/>
              <a:buChar char="q"/>
            </a:pPr>
            <a:endParaRPr lang="en-US" dirty="0">
              <a:solidFill>
                <a:schemeClr val="tx2">
                  <a:lumMod val="50000"/>
                </a:schemeClr>
              </a:solidFill>
            </a:endParaRPr>
          </a:p>
          <a:p>
            <a:pPr marL="342900" indent="-342900">
              <a:buFont typeface="Wingdings" panose="05000000000000000000" pitchFamily="2" charset="2"/>
              <a:buChar char="q"/>
            </a:pPr>
            <a:r>
              <a:rPr lang="en-US" sz="1800" dirty="0">
                <a:solidFill>
                  <a:schemeClr val="tx2">
                    <a:lumMod val="50000"/>
                  </a:schemeClr>
                </a:solidFill>
              </a:rPr>
              <a:t>After submitting, you may go back to edit the protocol to create</a:t>
            </a:r>
            <a:r>
              <a:rPr lang="en-US" sz="1800" b="0" i="0" u="none" strike="noStrike" baseline="0" dirty="0">
                <a:solidFill>
                  <a:schemeClr val="tx2">
                    <a:lumMod val="50000"/>
                  </a:schemeClr>
                </a:solidFill>
              </a:rPr>
              <a:t>: </a:t>
            </a:r>
          </a:p>
          <a:p>
            <a:pPr marL="742939" lvl="1" indent="-285750">
              <a:buFont typeface="Wingdings" panose="05000000000000000000" pitchFamily="2" charset="2"/>
              <a:buChar char="§"/>
            </a:pPr>
            <a:r>
              <a:rPr lang="en-US" b="0" i="0" u="none" strike="noStrike" baseline="0" dirty="0">
                <a:solidFill>
                  <a:schemeClr val="tx2">
                    <a:lumMod val="50000"/>
                  </a:schemeClr>
                </a:solidFill>
              </a:rPr>
              <a:t>Amendments </a:t>
            </a:r>
          </a:p>
          <a:p>
            <a:pPr marL="742939" lvl="1" indent="-285750">
              <a:buFont typeface="Wingdings" panose="05000000000000000000" pitchFamily="2" charset="2"/>
              <a:buChar char="§"/>
            </a:pPr>
            <a:r>
              <a:rPr lang="en-US" b="0" i="0" u="none" strike="noStrike" baseline="0" dirty="0">
                <a:solidFill>
                  <a:schemeClr val="tx2">
                    <a:lumMod val="50000"/>
                  </a:schemeClr>
                </a:solidFill>
              </a:rPr>
              <a:t>Annual Reviews </a:t>
            </a:r>
          </a:p>
          <a:p>
            <a:pPr marL="742939" lvl="1" indent="-285750">
              <a:buFont typeface="Wingdings" panose="05000000000000000000" pitchFamily="2" charset="2"/>
              <a:buChar char="§"/>
            </a:pPr>
            <a:r>
              <a:rPr lang="en-US" b="0" i="0" u="none" strike="noStrike" baseline="0" dirty="0">
                <a:solidFill>
                  <a:srgbClr val="000000"/>
                </a:solidFill>
              </a:rPr>
              <a:t>Triennial Reviews </a:t>
            </a:r>
          </a:p>
        </p:txBody>
      </p:sp>
      <p:pic>
        <p:nvPicPr>
          <p:cNvPr id="5" name="Picture 4">
            <a:extLst>
              <a:ext uri="{FF2B5EF4-FFF2-40B4-BE49-F238E27FC236}">
                <a16:creationId xmlns:a16="http://schemas.microsoft.com/office/drawing/2014/main" id="{B8D30340-A038-BB63-9194-68918EDDC3EE}"/>
              </a:ext>
            </a:extLst>
          </p:cNvPr>
          <p:cNvPicPr>
            <a:picLocks noChangeAspect="1"/>
          </p:cNvPicPr>
          <p:nvPr/>
        </p:nvPicPr>
        <p:blipFill>
          <a:blip r:embed="rId2"/>
          <a:stretch>
            <a:fillRect/>
          </a:stretch>
        </p:blipFill>
        <p:spPr>
          <a:xfrm>
            <a:off x="297951" y="4633257"/>
            <a:ext cx="1775521" cy="2067190"/>
          </a:xfrm>
          <a:prstGeom prst="rect">
            <a:avLst/>
          </a:prstGeom>
        </p:spPr>
      </p:pic>
    </p:spTree>
    <p:extLst>
      <p:ext uri="{BB962C8B-B14F-4D97-AF65-F5344CB8AC3E}">
        <p14:creationId xmlns:p14="http://schemas.microsoft.com/office/powerpoint/2010/main" val="2848922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E53676-2C76-763F-3A6C-0A7EECA468B0}"/>
              </a:ext>
            </a:extLst>
          </p:cNvPr>
          <p:cNvSpPr txBox="1"/>
          <p:nvPr/>
        </p:nvSpPr>
        <p:spPr>
          <a:xfrm>
            <a:off x="3048000" y="2413338"/>
            <a:ext cx="6096000" cy="1754326"/>
          </a:xfrm>
          <a:prstGeom prst="rect">
            <a:avLst/>
          </a:prstGeom>
          <a:noFill/>
        </p:spPr>
        <p:txBody>
          <a:bodyPr wrap="square">
            <a:spAutoFit/>
          </a:bodyPr>
          <a:lstStyle/>
          <a:p>
            <a:pPr marL="0" marR="0">
              <a:spcBef>
                <a:spcPts val="0"/>
              </a:spcBef>
              <a:spcAft>
                <a:spcPts val="0"/>
              </a:spcAft>
            </a:pPr>
            <a:r>
              <a:rPr lang="en-US">
                <a:latin typeface="Calibri" panose="020F0502020204030204" pitchFamily="34" charset="0"/>
                <a:ea typeface="Calibri" panose="020F0502020204030204" pitchFamily="34" charset="0"/>
              </a:rPr>
              <a:t>W</a:t>
            </a:r>
            <a:r>
              <a:rPr lang="en-US" sz="1800">
                <a:effectLst/>
                <a:latin typeface="Calibri" panose="020F0502020204030204" pitchFamily="34" charset="0"/>
                <a:ea typeface="Calibri" panose="020F0502020204030204" pitchFamily="34" charset="0"/>
              </a:rPr>
              <a:t>hen </a:t>
            </a:r>
            <a:r>
              <a:rPr lang="en-US" sz="1800" dirty="0">
                <a:effectLst/>
                <a:latin typeface="Calibri" panose="020F0502020204030204" pitchFamily="34" charset="0"/>
                <a:ea typeface="Calibri" panose="020F0502020204030204" pitchFamily="34" charset="0"/>
              </a:rPr>
              <a:t>a PI is making animal count changes to an amendment or triennial, they should always put the TOTAL number of animals used, not the number they are adding with the amendment and triennial. Jared also gives an example where the total is not updated correctly if an animal count is only changed in an experiment, which could also be causing issues.</a:t>
            </a:r>
          </a:p>
        </p:txBody>
      </p:sp>
    </p:spTree>
    <p:extLst>
      <p:ext uri="{BB962C8B-B14F-4D97-AF65-F5344CB8AC3E}">
        <p14:creationId xmlns:p14="http://schemas.microsoft.com/office/powerpoint/2010/main" val="18697250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CD39BE-F542-94BC-1BA1-ADF69E078BE1}"/>
              </a:ext>
            </a:extLst>
          </p:cNvPr>
          <p:cNvSpPr/>
          <p:nvPr/>
        </p:nvSpPr>
        <p:spPr>
          <a:xfrm>
            <a:off x="2362969" y="1179631"/>
            <a:ext cx="3993402" cy="923330"/>
          </a:xfrm>
          <a:prstGeom prst="rect">
            <a:avLst/>
          </a:prstGeom>
          <a:noFill/>
        </p:spPr>
        <p:txBody>
          <a:bodyPr wrap="none" lIns="91440" tIns="45720" rIns="91440" bIns="45720">
            <a:spAutoFit/>
          </a:bodyPr>
          <a:lstStyle/>
          <a:p>
            <a:pPr algn="ct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Questions?</a:t>
            </a:r>
          </a:p>
        </p:txBody>
      </p:sp>
      <p:sp>
        <p:nvSpPr>
          <p:cNvPr id="2" name="Text Placeholder 1">
            <a:extLst>
              <a:ext uri="{FF2B5EF4-FFF2-40B4-BE49-F238E27FC236}">
                <a16:creationId xmlns:a16="http://schemas.microsoft.com/office/drawing/2014/main" id="{EDFD2479-182A-6F82-9F91-D759B7FAF826}"/>
              </a:ext>
            </a:extLst>
          </p:cNvPr>
          <p:cNvSpPr txBox="1">
            <a:spLocks/>
          </p:cNvSpPr>
          <p:nvPr/>
        </p:nvSpPr>
        <p:spPr>
          <a:xfrm>
            <a:off x="1720174" y="2467531"/>
            <a:ext cx="6402832" cy="4088248"/>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002060"/>
                </a:solidFill>
              </a:rPr>
              <a:t>For policy questions regarding IACUC:</a:t>
            </a:r>
          </a:p>
          <a:p>
            <a:pPr marL="457200" lvl="1">
              <a:spcBef>
                <a:spcPts val="0"/>
              </a:spcBef>
            </a:pPr>
            <a:r>
              <a:rPr lang="en-US" dirty="0">
                <a:solidFill>
                  <a:srgbClr val="1F497D"/>
                </a:solidFill>
                <a:effectLst/>
                <a:latin typeface="+mj-lt"/>
                <a:ea typeface="Calibri" panose="020F0502020204030204" pitchFamily="34" charset="0"/>
              </a:rPr>
              <a:t>Meghan Laski, meghanla@buffalo.edu</a:t>
            </a:r>
            <a:endParaRPr lang="en-US" dirty="0">
              <a:effectLst/>
              <a:latin typeface="+mj-lt"/>
              <a:ea typeface="Calibri" panose="020F0502020204030204" pitchFamily="34" charset="0"/>
            </a:endParaRPr>
          </a:p>
          <a:p>
            <a:pPr marL="0" marR="0" indent="0">
              <a:spcBef>
                <a:spcPts val="0"/>
              </a:spcBef>
              <a:spcAft>
                <a:spcPts val="0"/>
              </a:spcAft>
              <a:buNone/>
            </a:pPr>
            <a:endParaRPr lang="en-US" b="1" dirty="0">
              <a:solidFill>
                <a:srgbClr val="002060"/>
              </a:solidFill>
            </a:endParaRPr>
          </a:p>
          <a:p>
            <a:r>
              <a:rPr lang="en-US" sz="2400" dirty="0">
                <a:solidFill>
                  <a:srgbClr val="002060"/>
                </a:solidFill>
              </a:rPr>
              <a:t>For technical questions regarding Click:</a:t>
            </a:r>
          </a:p>
          <a:p>
            <a:pPr lvl="1"/>
            <a:r>
              <a:rPr lang="en-US" dirty="0">
                <a:solidFill>
                  <a:srgbClr val="002060"/>
                </a:solidFill>
              </a:rPr>
              <a:t>Tracie Groves, traciegr@buffalo.edu</a:t>
            </a:r>
            <a:br>
              <a:rPr lang="en-US" b="1" dirty="0">
                <a:solidFill>
                  <a:srgbClr val="002060"/>
                </a:solidFill>
              </a:rPr>
            </a:br>
            <a:endParaRPr lang="en-US" b="1" dirty="0">
              <a:solidFill>
                <a:srgbClr val="002060"/>
              </a:solidFill>
            </a:endParaRPr>
          </a:p>
          <a:p>
            <a:r>
              <a:rPr lang="en-US" sz="2400" dirty="0">
                <a:solidFill>
                  <a:srgbClr val="002060"/>
                </a:solidFill>
              </a:rPr>
              <a:t>For assistance with </a:t>
            </a:r>
            <a:r>
              <a:rPr lang="en-US" sz="2400" dirty="0" err="1">
                <a:solidFill>
                  <a:srgbClr val="002060"/>
                </a:solidFill>
              </a:rPr>
              <a:t>UBITNames</a:t>
            </a:r>
            <a:r>
              <a:rPr lang="en-US" sz="2400" dirty="0">
                <a:solidFill>
                  <a:srgbClr val="002060"/>
                </a:solidFill>
              </a:rPr>
              <a:t> and Passwords:</a:t>
            </a:r>
          </a:p>
          <a:p>
            <a:pPr lvl="1"/>
            <a:r>
              <a:rPr lang="en-US" dirty="0">
                <a:solidFill>
                  <a:srgbClr val="002060"/>
                </a:solidFill>
              </a:rPr>
              <a:t>Electronic Research Administration, </a:t>
            </a:r>
            <a:r>
              <a:rPr lang="en-US" dirty="0">
                <a:solidFill>
                  <a:srgbClr val="002060"/>
                </a:solidFill>
                <a:hlinkClick r:id="rId2">
                  <a:extLst>
                    <a:ext uri="{A12FA001-AC4F-418D-AE19-62706E023703}">
                      <ahyp:hlinkClr xmlns:ahyp="http://schemas.microsoft.com/office/drawing/2018/hyperlinkcolor" val="tx"/>
                    </a:ext>
                  </a:extLst>
                </a:hlinkClick>
              </a:rPr>
              <a:t>support@research.buffalo.edu</a:t>
            </a:r>
            <a:r>
              <a:rPr lang="en-US" dirty="0">
                <a:solidFill>
                  <a:srgbClr val="002060"/>
                </a:solidFill>
              </a:rPr>
              <a:t>  </a:t>
            </a:r>
          </a:p>
          <a:p>
            <a:endParaRPr lang="en-US" dirty="0"/>
          </a:p>
        </p:txBody>
      </p:sp>
      <p:pic>
        <p:nvPicPr>
          <p:cNvPr id="5" name="Picture 4" descr="Shape&#10;&#10;Description automatically generated with low confidence">
            <a:extLst>
              <a:ext uri="{FF2B5EF4-FFF2-40B4-BE49-F238E27FC236}">
                <a16:creationId xmlns:a16="http://schemas.microsoft.com/office/drawing/2014/main" id="{23259900-AC9E-461F-B2E1-AAAEE6BA4B8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07435" y="4080403"/>
            <a:ext cx="3335243" cy="2475376"/>
          </a:xfrm>
          <a:prstGeom prst="rect">
            <a:avLst/>
          </a:prstGeom>
        </p:spPr>
      </p:pic>
    </p:spTree>
    <p:extLst>
      <p:ext uri="{BB962C8B-B14F-4D97-AF65-F5344CB8AC3E}">
        <p14:creationId xmlns:p14="http://schemas.microsoft.com/office/powerpoint/2010/main" val="46382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495EC-551E-2AF9-352D-1BF78FC00FF1}"/>
              </a:ext>
            </a:extLst>
          </p:cNvPr>
          <p:cNvSpPr txBox="1"/>
          <p:nvPr/>
        </p:nvSpPr>
        <p:spPr>
          <a:xfrm>
            <a:off x="196947" y="1308294"/>
            <a:ext cx="11197883" cy="3139321"/>
          </a:xfrm>
          <a:prstGeom prst="rect">
            <a:avLst/>
          </a:prstGeom>
          <a:noFill/>
        </p:spPr>
        <p:txBody>
          <a:bodyPr wrap="square">
            <a:spAutoFit/>
          </a:bodyPr>
          <a:lstStyle/>
          <a:p>
            <a:r>
              <a:rPr lang="en-US" b="1" dirty="0"/>
              <a:t>Pre-Submission: </a:t>
            </a:r>
            <a:r>
              <a:rPr lang="en-US" dirty="0"/>
              <a:t>During Pre-Submission, the building blocks (e.g., research team, substances, procedures) and the study are created in the system.</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pPr marL="0" indent="0">
              <a:buNone/>
            </a:pPr>
            <a:br>
              <a:rPr lang="en-US" dirty="0">
                <a:solidFill>
                  <a:srgbClr val="002060"/>
                </a:solidFill>
              </a:rPr>
            </a:br>
            <a:endParaRPr lang="en-US" dirty="0">
              <a:solidFill>
                <a:srgbClr val="002060"/>
              </a:solidFill>
            </a:endParaRPr>
          </a:p>
          <a:p>
            <a:r>
              <a:rPr lang="en-US" b="1" dirty="0"/>
              <a:t>Pre-Review: </a:t>
            </a:r>
            <a:r>
              <a:rPr lang="en-US" dirty="0"/>
              <a:t>In this state, the study is assigned to an IACUC Coordinator who reviews the submission; the study will also be forwarded to a veterinarian for review. </a:t>
            </a:r>
          </a:p>
        </p:txBody>
      </p:sp>
      <p:pic>
        <p:nvPicPr>
          <p:cNvPr id="5" name="Picture 4">
            <a:extLst>
              <a:ext uri="{FF2B5EF4-FFF2-40B4-BE49-F238E27FC236}">
                <a16:creationId xmlns:a16="http://schemas.microsoft.com/office/drawing/2014/main" id="{694F2408-70AB-F346-319B-96AF233203DD}"/>
              </a:ext>
            </a:extLst>
          </p:cNvPr>
          <p:cNvPicPr>
            <a:picLocks noChangeAspect="1"/>
          </p:cNvPicPr>
          <p:nvPr/>
        </p:nvPicPr>
        <p:blipFill>
          <a:blip r:embed="rId3"/>
          <a:stretch>
            <a:fillRect/>
          </a:stretch>
        </p:blipFill>
        <p:spPr>
          <a:xfrm>
            <a:off x="986059" y="2234270"/>
            <a:ext cx="9876402" cy="1296902"/>
          </a:xfrm>
          <a:prstGeom prst="rect">
            <a:avLst/>
          </a:prstGeom>
        </p:spPr>
      </p:pic>
      <p:pic>
        <p:nvPicPr>
          <p:cNvPr id="7" name="Picture 6">
            <a:extLst>
              <a:ext uri="{FF2B5EF4-FFF2-40B4-BE49-F238E27FC236}">
                <a16:creationId xmlns:a16="http://schemas.microsoft.com/office/drawing/2014/main" id="{7E02BE4F-123B-3ED1-7413-B4CA38E3ABE3}"/>
              </a:ext>
            </a:extLst>
          </p:cNvPr>
          <p:cNvPicPr>
            <a:picLocks noChangeAspect="1"/>
          </p:cNvPicPr>
          <p:nvPr/>
        </p:nvPicPr>
        <p:blipFill>
          <a:blip r:embed="rId4"/>
          <a:stretch>
            <a:fillRect/>
          </a:stretch>
        </p:blipFill>
        <p:spPr>
          <a:xfrm>
            <a:off x="770858" y="4992080"/>
            <a:ext cx="10648396" cy="1441545"/>
          </a:xfrm>
          <a:prstGeom prst="rect">
            <a:avLst/>
          </a:prstGeom>
        </p:spPr>
      </p:pic>
    </p:spTree>
    <p:extLst>
      <p:ext uri="{BB962C8B-B14F-4D97-AF65-F5344CB8AC3E}">
        <p14:creationId xmlns:p14="http://schemas.microsoft.com/office/powerpoint/2010/main" val="300388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495EC-551E-2AF9-352D-1BF78FC00FF1}"/>
              </a:ext>
            </a:extLst>
          </p:cNvPr>
          <p:cNvSpPr txBox="1"/>
          <p:nvPr/>
        </p:nvSpPr>
        <p:spPr>
          <a:xfrm>
            <a:off x="196947" y="1308294"/>
            <a:ext cx="11197883" cy="3693319"/>
          </a:xfrm>
          <a:prstGeom prst="rect">
            <a:avLst/>
          </a:prstGeom>
          <a:noFill/>
        </p:spPr>
        <p:txBody>
          <a:bodyPr wrap="square">
            <a:spAutoFit/>
          </a:bodyPr>
          <a:lstStyle/>
          <a:p>
            <a:r>
              <a:rPr lang="en-US" b="1" dirty="0"/>
              <a:t>Clarification Requested: </a:t>
            </a:r>
            <a:r>
              <a:rPr lang="en-US" dirty="0"/>
              <a:t>The IACUC Coordinator and/or IACUC Committee Members may send a Request for Clarification during the Pre-Review and IACUC Review states.  This will send the study into the Clarification Requested state until the PI has responded to the request.</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pPr marL="0" indent="0">
              <a:buNone/>
            </a:pPr>
            <a:br>
              <a:rPr lang="en-US" dirty="0">
                <a:solidFill>
                  <a:srgbClr val="002060"/>
                </a:solidFill>
              </a:rPr>
            </a:br>
            <a:endParaRPr lang="en-US" dirty="0">
              <a:solidFill>
                <a:srgbClr val="002060"/>
              </a:solidFill>
            </a:endParaRPr>
          </a:p>
          <a:p>
            <a:r>
              <a:rPr lang="en-US" b="1" dirty="0"/>
              <a:t>IACUC Review (Designated Review): </a:t>
            </a:r>
            <a:r>
              <a:rPr lang="en-US" dirty="0"/>
              <a:t>During this state, exempt or expedited studies will be reviewed by a designated reviewer.</a:t>
            </a:r>
          </a:p>
          <a:p>
            <a:endParaRPr lang="en-US" dirty="0"/>
          </a:p>
        </p:txBody>
      </p:sp>
      <p:pic>
        <p:nvPicPr>
          <p:cNvPr id="2" name="Picture 1">
            <a:extLst>
              <a:ext uri="{FF2B5EF4-FFF2-40B4-BE49-F238E27FC236}">
                <a16:creationId xmlns:a16="http://schemas.microsoft.com/office/drawing/2014/main" id="{EF33A6A7-3B76-FD4E-2523-19EE3606FF59}"/>
              </a:ext>
            </a:extLst>
          </p:cNvPr>
          <p:cNvPicPr>
            <a:picLocks noChangeAspect="1"/>
          </p:cNvPicPr>
          <p:nvPr/>
        </p:nvPicPr>
        <p:blipFill>
          <a:blip r:embed="rId3"/>
          <a:stretch>
            <a:fillRect/>
          </a:stretch>
        </p:blipFill>
        <p:spPr>
          <a:xfrm>
            <a:off x="797170" y="2513395"/>
            <a:ext cx="10256824" cy="1322625"/>
          </a:xfrm>
          <a:prstGeom prst="rect">
            <a:avLst/>
          </a:prstGeom>
        </p:spPr>
      </p:pic>
      <p:pic>
        <p:nvPicPr>
          <p:cNvPr id="3" name="Picture 2">
            <a:extLst>
              <a:ext uri="{FF2B5EF4-FFF2-40B4-BE49-F238E27FC236}">
                <a16:creationId xmlns:a16="http://schemas.microsoft.com/office/drawing/2014/main" id="{DFE5AA8B-7159-1BE4-AB0B-44CF23432614}"/>
              </a:ext>
            </a:extLst>
          </p:cNvPr>
          <p:cNvPicPr>
            <a:picLocks noChangeAspect="1"/>
          </p:cNvPicPr>
          <p:nvPr/>
        </p:nvPicPr>
        <p:blipFill>
          <a:blip r:embed="rId4"/>
          <a:stretch>
            <a:fillRect/>
          </a:stretch>
        </p:blipFill>
        <p:spPr>
          <a:xfrm>
            <a:off x="621364" y="5001613"/>
            <a:ext cx="10608436" cy="1389518"/>
          </a:xfrm>
          <a:prstGeom prst="rect">
            <a:avLst/>
          </a:prstGeom>
        </p:spPr>
      </p:pic>
    </p:spTree>
    <p:extLst>
      <p:ext uri="{BB962C8B-B14F-4D97-AF65-F5344CB8AC3E}">
        <p14:creationId xmlns:p14="http://schemas.microsoft.com/office/powerpoint/2010/main" val="1252584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495EC-551E-2AF9-352D-1BF78FC00FF1}"/>
              </a:ext>
            </a:extLst>
          </p:cNvPr>
          <p:cNvSpPr txBox="1"/>
          <p:nvPr/>
        </p:nvSpPr>
        <p:spPr>
          <a:xfrm>
            <a:off x="196947" y="1308294"/>
            <a:ext cx="11197883" cy="3139321"/>
          </a:xfrm>
          <a:prstGeom prst="rect">
            <a:avLst/>
          </a:prstGeom>
          <a:noFill/>
        </p:spPr>
        <p:txBody>
          <a:bodyPr wrap="square">
            <a:spAutoFit/>
          </a:bodyPr>
          <a:lstStyle/>
          <a:p>
            <a:r>
              <a:rPr lang="en-US" b="1" dirty="0"/>
              <a:t>IACUC Review (Committee Review): </a:t>
            </a:r>
            <a:r>
              <a:rPr lang="en-US" dirty="0"/>
              <a:t>In Committee Review, the IACUC Committee Members will review the study for completeness</a:t>
            </a: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pPr marL="0" indent="0">
              <a:buNone/>
            </a:pPr>
            <a:br>
              <a:rPr lang="en-US" dirty="0">
                <a:solidFill>
                  <a:srgbClr val="002060"/>
                </a:solidFill>
              </a:rPr>
            </a:br>
            <a:endParaRPr lang="en-US" dirty="0">
              <a:solidFill>
                <a:srgbClr val="002060"/>
              </a:solidFill>
            </a:endParaRPr>
          </a:p>
          <a:p>
            <a:r>
              <a:rPr lang="en-US" b="1" dirty="0"/>
              <a:t>Post-Review: </a:t>
            </a:r>
            <a:r>
              <a:rPr lang="en-US" dirty="0"/>
              <a:t>The Post-Review state gives the IACUC staff an opportunity to approve any attached documents, request any modifications, and prepare and send the determination letter.</a:t>
            </a:r>
          </a:p>
        </p:txBody>
      </p:sp>
      <p:pic>
        <p:nvPicPr>
          <p:cNvPr id="2" name="Picture 1">
            <a:extLst>
              <a:ext uri="{FF2B5EF4-FFF2-40B4-BE49-F238E27FC236}">
                <a16:creationId xmlns:a16="http://schemas.microsoft.com/office/drawing/2014/main" id="{C18A7594-3536-16F9-310E-0C21BC9EE8D0}"/>
              </a:ext>
            </a:extLst>
          </p:cNvPr>
          <p:cNvPicPr>
            <a:picLocks noChangeAspect="1"/>
          </p:cNvPicPr>
          <p:nvPr/>
        </p:nvPicPr>
        <p:blipFill>
          <a:blip r:embed="rId3"/>
          <a:stretch>
            <a:fillRect/>
          </a:stretch>
        </p:blipFill>
        <p:spPr>
          <a:xfrm>
            <a:off x="770858" y="2329461"/>
            <a:ext cx="10476861" cy="1372284"/>
          </a:xfrm>
          <a:prstGeom prst="rect">
            <a:avLst/>
          </a:prstGeom>
        </p:spPr>
      </p:pic>
      <p:pic>
        <p:nvPicPr>
          <p:cNvPr id="3" name="Picture 2">
            <a:extLst>
              <a:ext uri="{FF2B5EF4-FFF2-40B4-BE49-F238E27FC236}">
                <a16:creationId xmlns:a16="http://schemas.microsoft.com/office/drawing/2014/main" id="{8976D35C-89A4-C2EF-CB3E-9D53E4A7898C}"/>
              </a:ext>
            </a:extLst>
          </p:cNvPr>
          <p:cNvPicPr>
            <a:picLocks noChangeAspect="1"/>
          </p:cNvPicPr>
          <p:nvPr/>
        </p:nvPicPr>
        <p:blipFill>
          <a:blip r:embed="rId4"/>
          <a:stretch>
            <a:fillRect/>
          </a:stretch>
        </p:blipFill>
        <p:spPr>
          <a:xfrm>
            <a:off x="761999" y="4873083"/>
            <a:ext cx="10096611" cy="1442373"/>
          </a:xfrm>
          <a:prstGeom prst="rect">
            <a:avLst/>
          </a:prstGeom>
        </p:spPr>
      </p:pic>
    </p:spTree>
    <p:extLst>
      <p:ext uri="{BB962C8B-B14F-4D97-AF65-F5344CB8AC3E}">
        <p14:creationId xmlns:p14="http://schemas.microsoft.com/office/powerpoint/2010/main" val="3636495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A2495EC-551E-2AF9-352D-1BF78FC00FF1}"/>
              </a:ext>
            </a:extLst>
          </p:cNvPr>
          <p:cNvSpPr txBox="1"/>
          <p:nvPr/>
        </p:nvSpPr>
        <p:spPr>
          <a:xfrm>
            <a:off x="196947" y="1308294"/>
            <a:ext cx="11197883" cy="3416320"/>
          </a:xfrm>
          <a:prstGeom prst="rect">
            <a:avLst/>
          </a:prstGeom>
          <a:noFill/>
        </p:spPr>
        <p:txBody>
          <a:bodyPr wrap="square">
            <a:spAutoFit/>
          </a:bodyPr>
          <a:lstStyle/>
          <a:p>
            <a:r>
              <a:rPr lang="en-US" b="1" dirty="0"/>
              <a:t>Modifications Required: </a:t>
            </a:r>
            <a:r>
              <a:rPr lang="en-US" dirty="0"/>
              <a:t>The study will enter this state if the IACUC decided to require modifications to the study before approving it, providing the study team an opportunity to respond</a:t>
            </a:r>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endParaRPr lang="en-US" dirty="0">
              <a:solidFill>
                <a:srgbClr val="002060"/>
              </a:solidFill>
            </a:endParaRPr>
          </a:p>
          <a:p>
            <a:pPr marL="0" indent="0">
              <a:buNone/>
            </a:pPr>
            <a:br>
              <a:rPr lang="en-US" dirty="0">
                <a:solidFill>
                  <a:srgbClr val="002060"/>
                </a:solidFill>
              </a:rPr>
            </a:br>
            <a:endParaRPr lang="en-US" dirty="0">
              <a:solidFill>
                <a:srgbClr val="002060"/>
              </a:solidFill>
            </a:endParaRPr>
          </a:p>
          <a:p>
            <a:r>
              <a:rPr lang="en-US" b="1" dirty="0"/>
              <a:t>Review Complete: </a:t>
            </a:r>
            <a:r>
              <a:rPr lang="en-US" dirty="0"/>
              <a:t>The IACUC study will reach its final state, Review Complete, after the approval letter is sent.</a:t>
            </a:r>
          </a:p>
        </p:txBody>
      </p:sp>
      <p:pic>
        <p:nvPicPr>
          <p:cNvPr id="5" name="Picture 4">
            <a:extLst>
              <a:ext uri="{FF2B5EF4-FFF2-40B4-BE49-F238E27FC236}">
                <a16:creationId xmlns:a16="http://schemas.microsoft.com/office/drawing/2014/main" id="{C8565D96-318E-73A3-7317-C9EBB8003A25}"/>
              </a:ext>
            </a:extLst>
          </p:cNvPr>
          <p:cNvPicPr>
            <a:picLocks noChangeAspect="1"/>
          </p:cNvPicPr>
          <p:nvPr/>
        </p:nvPicPr>
        <p:blipFill>
          <a:blip r:embed="rId3"/>
          <a:stretch>
            <a:fillRect/>
          </a:stretch>
        </p:blipFill>
        <p:spPr>
          <a:xfrm>
            <a:off x="797170" y="2321560"/>
            <a:ext cx="10261800" cy="1425250"/>
          </a:xfrm>
          <a:prstGeom prst="rect">
            <a:avLst/>
          </a:prstGeom>
        </p:spPr>
      </p:pic>
      <p:pic>
        <p:nvPicPr>
          <p:cNvPr id="6" name="Picture 5">
            <a:extLst>
              <a:ext uri="{FF2B5EF4-FFF2-40B4-BE49-F238E27FC236}">
                <a16:creationId xmlns:a16="http://schemas.microsoft.com/office/drawing/2014/main" id="{04A5B820-AF91-77FB-EBFF-06EE875E1863}"/>
              </a:ext>
            </a:extLst>
          </p:cNvPr>
          <p:cNvPicPr>
            <a:picLocks noChangeAspect="1"/>
          </p:cNvPicPr>
          <p:nvPr/>
        </p:nvPicPr>
        <p:blipFill>
          <a:blip r:embed="rId4"/>
          <a:stretch>
            <a:fillRect/>
          </a:stretch>
        </p:blipFill>
        <p:spPr>
          <a:xfrm>
            <a:off x="838199" y="4906537"/>
            <a:ext cx="9981801" cy="1342729"/>
          </a:xfrm>
          <a:prstGeom prst="rect">
            <a:avLst/>
          </a:prstGeom>
        </p:spPr>
      </p:pic>
    </p:spTree>
    <p:extLst>
      <p:ext uri="{BB962C8B-B14F-4D97-AF65-F5344CB8AC3E}">
        <p14:creationId xmlns:p14="http://schemas.microsoft.com/office/powerpoint/2010/main" val="443041289"/>
      </p:ext>
    </p:extLst>
  </p:cSld>
  <p:clrMapOvr>
    <a:masterClrMapping/>
  </p:clrMapOvr>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16489</TotalTime>
  <Words>3757</Words>
  <Application>Microsoft Office PowerPoint</Application>
  <PresentationFormat>Widescreen</PresentationFormat>
  <Paragraphs>436</Paragraphs>
  <Slides>52</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52</vt:i4>
      </vt:variant>
    </vt:vector>
  </HeadingPairs>
  <TitlesOfParts>
    <vt:vector size="64" baseType="lpstr">
      <vt:lpstr>Arial</vt:lpstr>
      <vt:lpstr>Arial Narrow</vt:lpstr>
      <vt:lpstr>Baskerville Old Face</vt:lpstr>
      <vt:lpstr>Calibri</vt:lpstr>
      <vt:lpstr>Courier New</vt:lpstr>
      <vt:lpstr>Georgia</vt:lpstr>
      <vt:lpstr>LucidaGrande</vt:lpstr>
      <vt:lpstr>Times New Roman</vt:lpstr>
      <vt:lpstr>Trebuchet MS</vt:lpstr>
      <vt:lpstr>Wingdings</vt:lpstr>
      <vt:lpstr>UB Powerpoint Template</vt:lpstr>
      <vt:lpstr>UB Powerpoint Template</vt:lpstr>
      <vt:lpstr>IACUC module </vt:lpstr>
      <vt:lpstr>PowerPoint Presentation</vt:lpstr>
      <vt:lpstr>Some Background about Click</vt:lpstr>
      <vt:lpstr>Roles and Responsibilities</vt:lpstr>
      <vt:lpstr>workflow</vt:lpstr>
      <vt:lpstr>PowerPoint Presentation</vt:lpstr>
      <vt:lpstr>PowerPoint Presentation</vt:lpstr>
      <vt:lpstr>PowerPoint Presentation</vt:lpstr>
      <vt:lpstr>PowerPoint Presentation</vt:lpstr>
      <vt:lpstr>Navigation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Team Actions</vt:lpstr>
      <vt:lpstr>Research Team Actions</vt:lpstr>
      <vt:lpstr>PowerPoint Presentation</vt:lpstr>
      <vt:lpstr>PowerPoint Presentation</vt:lpstr>
      <vt:lpstr>PowerPoint Presentation</vt:lpstr>
      <vt:lpstr>PowerPoint Presentation</vt:lpstr>
      <vt:lpstr>PowerPoint Presentation</vt:lpstr>
      <vt:lpstr>Plan Out Your Protocol</vt:lpstr>
      <vt:lpstr>PowerPoint Presentation</vt:lpstr>
      <vt:lpstr>Pre-submission building blocks</vt:lpstr>
      <vt:lpstr>Create Building Blocks</vt:lpstr>
      <vt:lpstr>Create a Research Team</vt:lpstr>
      <vt:lpstr>Adding Team Members</vt:lpstr>
      <vt:lpstr>Building Blocks</vt:lpstr>
      <vt:lpstr>Editing Building Blocks</vt:lpstr>
      <vt:lpstr>Creating Team Substances and Procedures</vt:lpstr>
      <vt:lpstr>PowerPoint Presentation</vt:lpstr>
      <vt:lpstr>Substance  Workspace</vt:lpstr>
      <vt:lpstr>Procedure Workspace</vt:lpstr>
      <vt:lpstr>PowerPoint Presentation</vt:lpstr>
      <vt:lpstr>Protocol Workspace</vt:lpstr>
      <vt:lpstr>Basic Information</vt:lpstr>
      <vt:lpstr>PowerPoint Presentation</vt:lpstr>
      <vt:lpstr>PowerPoint Presentation</vt:lpstr>
      <vt:lpstr>PowerPoint Presentation</vt:lpstr>
      <vt:lpstr>Adding Experiments</vt:lpstr>
      <vt:lpstr>PowerPoint Presentation</vt:lpstr>
      <vt:lpstr>Supporting Documents</vt:lpstr>
      <vt:lpstr>Submitting a Study for Review</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Tracie Groves</cp:lastModifiedBy>
  <cp:revision>195</cp:revision>
  <cp:lastPrinted>2015-10-19T19:01:41Z</cp:lastPrinted>
  <dcterms:created xsi:type="dcterms:W3CDTF">2016-06-28T14:05:07Z</dcterms:created>
  <dcterms:modified xsi:type="dcterms:W3CDTF">2023-09-26T18:22:30Z</dcterms:modified>
  <cp:category/>
</cp:coreProperties>
</file>