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  <p:sldMasterId id="2147483908" r:id="rId2"/>
    <p:sldMasterId id="2147483910" r:id="rId3"/>
  </p:sldMasterIdLst>
  <p:notesMasterIdLst>
    <p:notesMasterId r:id="rId37"/>
  </p:notesMasterIdLst>
  <p:handoutMasterIdLst>
    <p:handoutMasterId r:id="rId38"/>
  </p:handoutMasterIdLst>
  <p:sldIdLst>
    <p:sldId id="291" r:id="rId4"/>
    <p:sldId id="364" r:id="rId5"/>
    <p:sldId id="328" r:id="rId6"/>
    <p:sldId id="398" r:id="rId7"/>
    <p:sldId id="399" r:id="rId8"/>
    <p:sldId id="401" r:id="rId9"/>
    <p:sldId id="303" r:id="rId10"/>
    <p:sldId id="297" r:id="rId11"/>
    <p:sldId id="402" r:id="rId12"/>
    <p:sldId id="394" r:id="rId13"/>
    <p:sldId id="396" r:id="rId14"/>
    <p:sldId id="330" r:id="rId15"/>
    <p:sldId id="366" r:id="rId16"/>
    <p:sldId id="333" r:id="rId17"/>
    <p:sldId id="334" r:id="rId18"/>
    <p:sldId id="369" r:id="rId19"/>
    <p:sldId id="342" r:id="rId20"/>
    <p:sldId id="340" r:id="rId21"/>
    <p:sldId id="393" r:id="rId22"/>
    <p:sldId id="392" r:id="rId23"/>
    <p:sldId id="397" r:id="rId24"/>
    <p:sldId id="355" r:id="rId25"/>
    <p:sldId id="379" r:id="rId26"/>
    <p:sldId id="403" r:id="rId27"/>
    <p:sldId id="384" r:id="rId28"/>
    <p:sldId id="373" r:id="rId29"/>
    <p:sldId id="404" r:id="rId30"/>
    <p:sldId id="360" r:id="rId31"/>
    <p:sldId id="390" r:id="rId32"/>
    <p:sldId id="410" r:id="rId33"/>
    <p:sldId id="409" r:id="rId34"/>
    <p:sldId id="356" r:id="rId35"/>
    <p:sldId id="361" r:id="rId3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4DC3EC"/>
    <a:srgbClr val="005BBB"/>
    <a:srgbClr val="82838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3792" autoAdjust="0"/>
  </p:normalViewPr>
  <p:slideViewPr>
    <p:cSldViewPr snapToGrid="0" snapToObjects="1">
      <p:cViewPr varScale="1">
        <p:scale>
          <a:sx n="63" d="100"/>
          <a:sy n="63" d="100"/>
        </p:scale>
        <p:origin x="656" y="56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475E6-A10D-4B03-956C-6222E00161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9F2EDC-535D-41EB-9BEB-BA30B65B4C0F}">
      <dgm:prSet/>
      <dgm:spPr/>
      <dgm:t>
        <a:bodyPr/>
        <a:lstStyle/>
        <a:p>
          <a:r>
            <a:rPr lang="en-US" b="0" i="0" dirty="0">
              <a:solidFill>
                <a:srgbClr val="002060"/>
              </a:solidFill>
            </a:rPr>
            <a:t>The Click Portal is a comprehensive software for managing research and streamlining workflow and compliance for research.</a:t>
          </a:r>
          <a:endParaRPr lang="en-US" dirty="0">
            <a:solidFill>
              <a:srgbClr val="002060"/>
            </a:solidFill>
          </a:endParaRPr>
        </a:p>
      </dgm:t>
    </dgm:pt>
    <dgm:pt modelId="{F09BC2AF-10A2-4F57-9DCF-EEE46A3EDF73}" type="parTrans" cxnId="{C77D818E-CEFB-4CF1-A040-535051045987}">
      <dgm:prSet/>
      <dgm:spPr/>
      <dgm:t>
        <a:bodyPr/>
        <a:lstStyle/>
        <a:p>
          <a:endParaRPr lang="en-US"/>
        </a:p>
      </dgm:t>
    </dgm:pt>
    <dgm:pt modelId="{DAEC470B-7695-4654-85FF-938769F57A7F}" type="sibTrans" cxnId="{C77D818E-CEFB-4CF1-A040-535051045987}">
      <dgm:prSet/>
      <dgm:spPr/>
      <dgm:t>
        <a:bodyPr/>
        <a:lstStyle/>
        <a:p>
          <a:endParaRPr lang="en-US"/>
        </a:p>
      </dgm:t>
    </dgm:pt>
    <dgm:pt modelId="{06E0652C-748C-4255-BF6B-3D11AE96F0D0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The Click Portal was implemented to assist principal investigators, students, compliance and research administration staff with administering sponsored programs </a:t>
          </a:r>
        </a:p>
      </dgm:t>
    </dgm:pt>
    <dgm:pt modelId="{2F4BD439-51D8-4DE3-A9A6-2EAE4F673EE8}" type="parTrans" cxnId="{43B1976D-6C69-412F-BBC8-54C588746FC2}">
      <dgm:prSet/>
      <dgm:spPr/>
      <dgm:t>
        <a:bodyPr/>
        <a:lstStyle/>
        <a:p>
          <a:endParaRPr lang="en-US"/>
        </a:p>
      </dgm:t>
    </dgm:pt>
    <dgm:pt modelId="{A56E8468-51E9-41BE-8342-D3686AB353BB}" type="sibTrans" cxnId="{43B1976D-6C69-412F-BBC8-54C588746FC2}">
      <dgm:prSet/>
      <dgm:spPr/>
      <dgm:t>
        <a:bodyPr/>
        <a:lstStyle/>
        <a:p>
          <a:endParaRPr lang="en-US"/>
        </a:p>
      </dgm:t>
    </dgm:pt>
    <dgm:pt modelId="{0D538539-27CB-4C39-B859-F5E9EADDCAA4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UB is leading the implementation of the Click Portal, working in collaboration with our vendor partner, Huron, and the PACS Leadership Team.  </a:t>
          </a:r>
        </a:p>
      </dgm:t>
    </dgm:pt>
    <dgm:pt modelId="{0BC44A2C-8C55-491D-8E55-9BE1A6AAFA76}" type="parTrans" cxnId="{B530F8D3-39EA-400A-912C-D25C42C89DA5}">
      <dgm:prSet/>
      <dgm:spPr/>
      <dgm:t>
        <a:bodyPr/>
        <a:lstStyle/>
        <a:p>
          <a:endParaRPr lang="en-US"/>
        </a:p>
      </dgm:t>
    </dgm:pt>
    <dgm:pt modelId="{54B8DFB1-2794-4D9A-8C3D-A9E1CC11C59F}" type="sibTrans" cxnId="{B530F8D3-39EA-400A-912C-D25C42C89DA5}">
      <dgm:prSet/>
      <dgm:spPr/>
      <dgm:t>
        <a:bodyPr/>
        <a:lstStyle/>
        <a:p>
          <a:endParaRPr lang="en-US"/>
        </a:p>
      </dgm:t>
    </dgm:pt>
    <dgm:pt modelId="{58ADB792-3BB0-42DC-8EC8-8AAF6800811B}" type="pres">
      <dgm:prSet presAssocID="{5A1475E6-A10D-4B03-956C-6222E00161F2}" presName="root" presStyleCnt="0">
        <dgm:presLayoutVars>
          <dgm:dir/>
          <dgm:resizeHandles val="exact"/>
        </dgm:presLayoutVars>
      </dgm:prSet>
      <dgm:spPr/>
    </dgm:pt>
    <dgm:pt modelId="{E73A7A50-E37F-4931-AED2-4621C9774F6A}" type="pres">
      <dgm:prSet presAssocID="{B59F2EDC-535D-41EB-9BEB-BA30B65B4C0F}" presName="compNode" presStyleCnt="0"/>
      <dgm:spPr/>
    </dgm:pt>
    <dgm:pt modelId="{7DD7B9B9-F396-4509-AF29-DFFE5EB601F0}" type="pres">
      <dgm:prSet presAssocID="{B59F2EDC-535D-41EB-9BEB-BA30B65B4C0F}" presName="bgRect" presStyleLbl="bgShp" presStyleIdx="0" presStyleCnt="3"/>
      <dgm:spPr/>
    </dgm:pt>
    <dgm:pt modelId="{C2CE500B-EA21-4834-B4FD-A834F4966FA8}" type="pres">
      <dgm:prSet presAssocID="{B59F2EDC-535D-41EB-9BEB-BA30B65B4C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03A09AF0-F2DE-418B-955A-E85F29B7F92E}" type="pres">
      <dgm:prSet presAssocID="{B59F2EDC-535D-41EB-9BEB-BA30B65B4C0F}" presName="spaceRect" presStyleCnt="0"/>
      <dgm:spPr/>
    </dgm:pt>
    <dgm:pt modelId="{D1453939-593F-4536-A4F1-DF05E25018E2}" type="pres">
      <dgm:prSet presAssocID="{B59F2EDC-535D-41EB-9BEB-BA30B65B4C0F}" presName="parTx" presStyleLbl="revTx" presStyleIdx="0" presStyleCnt="3">
        <dgm:presLayoutVars>
          <dgm:chMax val="0"/>
          <dgm:chPref val="0"/>
        </dgm:presLayoutVars>
      </dgm:prSet>
      <dgm:spPr/>
    </dgm:pt>
    <dgm:pt modelId="{828C195E-CF51-421D-B6CE-369CDB4F0606}" type="pres">
      <dgm:prSet presAssocID="{DAEC470B-7695-4654-85FF-938769F57A7F}" presName="sibTrans" presStyleCnt="0"/>
      <dgm:spPr/>
    </dgm:pt>
    <dgm:pt modelId="{1046F187-832D-4634-ACED-5EDACEB4C594}" type="pres">
      <dgm:prSet presAssocID="{06E0652C-748C-4255-BF6B-3D11AE96F0D0}" presName="compNode" presStyleCnt="0"/>
      <dgm:spPr/>
    </dgm:pt>
    <dgm:pt modelId="{2743827C-D10A-4285-A988-05B1C915E262}" type="pres">
      <dgm:prSet presAssocID="{06E0652C-748C-4255-BF6B-3D11AE96F0D0}" presName="bgRect" presStyleLbl="bgShp" presStyleIdx="1" presStyleCnt="3"/>
      <dgm:spPr/>
    </dgm:pt>
    <dgm:pt modelId="{781089E1-2F34-4CA0-AA07-2217302EA3CC}" type="pres">
      <dgm:prSet presAssocID="{06E0652C-748C-4255-BF6B-3D11AE96F0D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0BEBB0C4-667F-4028-A3FC-E6EFF9ADDF53}" type="pres">
      <dgm:prSet presAssocID="{06E0652C-748C-4255-BF6B-3D11AE96F0D0}" presName="spaceRect" presStyleCnt="0"/>
      <dgm:spPr/>
    </dgm:pt>
    <dgm:pt modelId="{79F831B5-006B-45C2-8B8A-DAEB0512F442}" type="pres">
      <dgm:prSet presAssocID="{06E0652C-748C-4255-BF6B-3D11AE96F0D0}" presName="parTx" presStyleLbl="revTx" presStyleIdx="1" presStyleCnt="3">
        <dgm:presLayoutVars>
          <dgm:chMax val="0"/>
          <dgm:chPref val="0"/>
        </dgm:presLayoutVars>
      </dgm:prSet>
      <dgm:spPr/>
    </dgm:pt>
    <dgm:pt modelId="{80AC6B30-49A5-4BEB-9E5E-7175D1EA8EB3}" type="pres">
      <dgm:prSet presAssocID="{A56E8468-51E9-41BE-8342-D3686AB353BB}" presName="sibTrans" presStyleCnt="0"/>
      <dgm:spPr/>
    </dgm:pt>
    <dgm:pt modelId="{611A734F-A121-48BF-88DA-44DC83273A93}" type="pres">
      <dgm:prSet presAssocID="{0D538539-27CB-4C39-B859-F5E9EADDCAA4}" presName="compNode" presStyleCnt="0"/>
      <dgm:spPr/>
    </dgm:pt>
    <dgm:pt modelId="{3C1B34BE-6BA0-472D-8A7C-6300111F2A03}" type="pres">
      <dgm:prSet presAssocID="{0D538539-27CB-4C39-B859-F5E9EADDCAA4}" presName="bgRect" presStyleLbl="bgShp" presStyleIdx="2" presStyleCnt="3"/>
      <dgm:spPr/>
    </dgm:pt>
    <dgm:pt modelId="{01509D97-4BA2-44C8-91D4-ADB488C653EE}" type="pres">
      <dgm:prSet presAssocID="{0D538539-27CB-4C39-B859-F5E9EADDCA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 with solid fill"/>
        </a:ext>
      </dgm:extLst>
    </dgm:pt>
    <dgm:pt modelId="{D72F1A96-82A0-4B20-997F-DDBC69BE6F96}" type="pres">
      <dgm:prSet presAssocID="{0D538539-27CB-4C39-B859-F5E9EADDCAA4}" presName="spaceRect" presStyleCnt="0"/>
      <dgm:spPr/>
    </dgm:pt>
    <dgm:pt modelId="{08B2EC20-42BF-402D-90FB-5BBF8098B3DF}" type="pres">
      <dgm:prSet presAssocID="{0D538539-27CB-4C39-B859-F5E9EADDCA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AEDAA34-9F1C-44CF-A089-667DC429549C}" type="presOf" srcId="{B59F2EDC-535D-41EB-9BEB-BA30B65B4C0F}" destId="{D1453939-593F-4536-A4F1-DF05E25018E2}" srcOrd="0" destOrd="0" presId="urn:microsoft.com/office/officeart/2018/2/layout/IconVerticalSolidList"/>
    <dgm:cxn modelId="{43B1976D-6C69-412F-BBC8-54C588746FC2}" srcId="{5A1475E6-A10D-4B03-956C-6222E00161F2}" destId="{06E0652C-748C-4255-BF6B-3D11AE96F0D0}" srcOrd="1" destOrd="0" parTransId="{2F4BD439-51D8-4DE3-A9A6-2EAE4F673EE8}" sibTransId="{A56E8468-51E9-41BE-8342-D3686AB353BB}"/>
    <dgm:cxn modelId="{C77D818E-CEFB-4CF1-A040-535051045987}" srcId="{5A1475E6-A10D-4B03-956C-6222E00161F2}" destId="{B59F2EDC-535D-41EB-9BEB-BA30B65B4C0F}" srcOrd="0" destOrd="0" parTransId="{F09BC2AF-10A2-4F57-9DCF-EEE46A3EDF73}" sibTransId="{DAEC470B-7695-4654-85FF-938769F57A7F}"/>
    <dgm:cxn modelId="{CD2A7EA9-B54E-4CF7-B38F-63FCF13E78D8}" type="presOf" srcId="{5A1475E6-A10D-4B03-956C-6222E00161F2}" destId="{58ADB792-3BB0-42DC-8EC8-8AAF6800811B}" srcOrd="0" destOrd="0" presId="urn:microsoft.com/office/officeart/2018/2/layout/IconVerticalSolidList"/>
    <dgm:cxn modelId="{B530F8D3-39EA-400A-912C-D25C42C89DA5}" srcId="{5A1475E6-A10D-4B03-956C-6222E00161F2}" destId="{0D538539-27CB-4C39-B859-F5E9EADDCAA4}" srcOrd="2" destOrd="0" parTransId="{0BC44A2C-8C55-491D-8E55-9BE1A6AAFA76}" sibTransId="{54B8DFB1-2794-4D9A-8C3D-A9E1CC11C59F}"/>
    <dgm:cxn modelId="{BFC882F8-E392-423C-A3E9-9CC5259128E5}" type="presOf" srcId="{0D538539-27CB-4C39-B859-F5E9EADDCAA4}" destId="{08B2EC20-42BF-402D-90FB-5BBF8098B3DF}" srcOrd="0" destOrd="0" presId="urn:microsoft.com/office/officeart/2018/2/layout/IconVerticalSolidList"/>
    <dgm:cxn modelId="{601F0BFD-55EB-4E74-B70D-06CC924AC6C3}" type="presOf" srcId="{06E0652C-748C-4255-BF6B-3D11AE96F0D0}" destId="{79F831B5-006B-45C2-8B8A-DAEB0512F442}" srcOrd="0" destOrd="0" presId="urn:microsoft.com/office/officeart/2018/2/layout/IconVerticalSolidList"/>
    <dgm:cxn modelId="{E107BE62-393C-4434-9847-FCF95AEAF3EA}" type="presParOf" srcId="{58ADB792-3BB0-42DC-8EC8-8AAF6800811B}" destId="{E73A7A50-E37F-4931-AED2-4621C9774F6A}" srcOrd="0" destOrd="0" presId="urn:microsoft.com/office/officeart/2018/2/layout/IconVerticalSolidList"/>
    <dgm:cxn modelId="{804CA3BD-E4D1-4412-B53F-49E14C4434DB}" type="presParOf" srcId="{E73A7A50-E37F-4931-AED2-4621C9774F6A}" destId="{7DD7B9B9-F396-4509-AF29-DFFE5EB601F0}" srcOrd="0" destOrd="0" presId="urn:microsoft.com/office/officeart/2018/2/layout/IconVerticalSolidList"/>
    <dgm:cxn modelId="{08A5749C-E569-45A2-B9B6-2055A9C5986F}" type="presParOf" srcId="{E73A7A50-E37F-4931-AED2-4621C9774F6A}" destId="{C2CE500B-EA21-4834-B4FD-A834F4966FA8}" srcOrd="1" destOrd="0" presId="urn:microsoft.com/office/officeart/2018/2/layout/IconVerticalSolidList"/>
    <dgm:cxn modelId="{C8BC0710-FD14-4FA1-9D0A-E13553C6F8F7}" type="presParOf" srcId="{E73A7A50-E37F-4931-AED2-4621C9774F6A}" destId="{03A09AF0-F2DE-418B-955A-E85F29B7F92E}" srcOrd="2" destOrd="0" presId="urn:microsoft.com/office/officeart/2018/2/layout/IconVerticalSolidList"/>
    <dgm:cxn modelId="{EA656291-3CCA-4DA2-8EEE-CDA0F7D83FF4}" type="presParOf" srcId="{E73A7A50-E37F-4931-AED2-4621C9774F6A}" destId="{D1453939-593F-4536-A4F1-DF05E25018E2}" srcOrd="3" destOrd="0" presId="urn:microsoft.com/office/officeart/2018/2/layout/IconVerticalSolidList"/>
    <dgm:cxn modelId="{EE1755D2-70B4-461F-90B2-84CD3B4266B2}" type="presParOf" srcId="{58ADB792-3BB0-42DC-8EC8-8AAF6800811B}" destId="{828C195E-CF51-421D-B6CE-369CDB4F0606}" srcOrd="1" destOrd="0" presId="urn:microsoft.com/office/officeart/2018/2/layout/IconVerticalSolidList"/>
    <dgm:cxn modelId="{EFC2F631-F3C1-4CF6-BD0A-0D79420C341A}" type="presParOf" srcId="{58ADB792-3BB0-42DC-8EC8-8AAF6800811B}" destId="{1046F187-832D-4634-ACED-5EDACEB4C594}" srcOrd="2" destOrd="0" presId="urn:microsoft.com/office/officeart/2018/2/layout/IconVerticalSolidList"/>
    <dgm:cxn modelId="{80A35A01-717B-46AE-893D-383CCF664709}" type="presParOf" srcId="{1046F187-832D-4634-ACED-5EDACEB4C594}" destId="{2743827C-D10A-4285-A988-05B1C915E262}" srcOrd="0" destOrd="0" presId="urn:microsoft.com/office/officeart/2018/2/layout/IconVerticalSolidList"/>
    <dgm:cxn modelId="{31C9F6DE-8A86-4F2D-A98A-2BEBE5852464}" type="presParOf" srcId="{1046F187-832D-4634-ACED-5EDACEB4C594}" destId="{781089E1-2F34-4CA0-AA07-2217302EA3CC}" srcOrd="1" destOrd="0" presId="urn:microsoft.com/office/officeart/2018/2/layout/IconVerticalSolidList"/>
    <dgm:cxn modelId="{2A43FFA3-7522-477D-9B6E-A223E848B197}" type="presParOf" srcId="{1046F187-832D-4634-ACED-5EDACEB4C594}" destId="{0BEBB0C4-667F-4028-A3FC-E6EFF9ADDF53}" srcOrd="2" destOrd="0" presId="urn:microsoft.com/office/officeart/2018/2/layout/IconVerticalSolidList"/>
    <dgm:cxn modelId="{49D8D810-CDB1-457F-B0F0-69EA2CBFEBE2}" type="presParOf" srcId="{1046F187-832D-4634-ACED-5EDACEB4C594}" destId="{79F831B5-006B-45C2-8B8A-DAEB0512F442}" srcOrd="3" destOrd="0" presId="urn:microsoft.com/office/officeart/2018/2/layout/IconVerticalSolidList"/>
    <dgm:cxn modelId="{8D8D4CA4-F0B8-4D89-ABC2-C400D27A7177}" type="presParOf" srcId="{58ADB792-3BB0-42DC-8EC8-8AAF6800811B}" destId="{80AC6B30-49A5-4BEB-9E5E-7175D1EA8EB3}" srcOrd="3" destOrd="0" presId="urn:microsoft.com/office/officeart/2018/2/layout/IconVerticalSolidList"/>
    <dgm:cxn modelId="{7D6A8766-E5BC-43A5-A7ED-7A310FFBDD10}" type="presParOf" srcId="{58ADB792-3BB0-42DC-8EC8-8AAF6800811B}" destId="{611A734F-A121-48BF-88DA-44DC83273A93}" srcOrd="4" destOrd="0" presId="urn:microsoft.com/office/officeart/2018/2/layout/IconVerticalSolidList"/>
    <dgm:cxn modelId="{72E8034A-7671-417B-BB77-E88E70E5EA8D}" type="presParOf" srcId="{611A734F-A121-48BF-88DA-44DC83273A93}" destId="{3C1B34BE-6BA0-472D-8A7C-6300111F2A03}" srcOrd="0" destOrd="0" presId="urn:microsoft.com/office/officeart/2018/2/layout/IconVerticalSolidList"/>
    <dgm:cxn modelId="{7F647D52-F7F7-4B9B-A9C8-D14834F2830E}" type="presParOf" srcId="{611A734F-A121-48BF-88DA-44DC83273A93}" destId="{01509D97-4BA2-44C8-91D4-ADB488C653EE}" srcOrd="1" destOrd="0" presId="urn:microsoft.com/office/officeart/2018/2/layout/IconVerticalSolidList"/>
    <dgm:cxn modelId="{DDFAFF01-73E6-461B-A77E-089DC0E6C3E1}" type="presParOf" srcId="{611A734F-A121-48BF-88DA-44DC83273A93}" destId="{D72F1A96-82A0-4B20-997F-DDBC69BE6F96}" srcOrd="2" destOrd="0" presId="urn:microsoft.com/office/officeart/2018/2/layout/IconVerticalSolidList"/>
    <dgm:cxn modelId="{12246EB2-EF83-4441-9F33-1A14C04539FD}" type="presParOf" srcId="{611A734F-A121-48BF-88DA-44DC83273A93}" destId="{08B2EC20-42BF-402D-90FB-5BBF8098B3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37A70-6EEE-4AD0-8982-B55AA156EE5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127D1D-B2FB-45EB-BB82-20F32599B1C1}">
      <dgm:prSet phldrT="[Text]"/>
      <dgm:spPr/>
      <dgm:t>
        <a:bodyPr/>
        <a:lstStyle/>
        <a:p>
          <a:r>
            <a:rPr lang="en-US" dirty="0"/>
            <a:t>Proposal development</a:t>
          </a:r>
        </a:p>
      </dgm:t>
    </dgm:pt>
    <dgm:pt modelId="{B934ACA8-893A-4AE0-A643-12C156C8EE94}" type="parTrans" cxnId="{BED5EB8D-D119-454C-871F-855BB609C45A}">
      <dgm:prSet/>
      <dgm:spPr/>
      <dgm:t>
        <a:bodyPr/>
        <a:lstStyle/>
        <a:p>
          <a:endParaRPr lang="en-US"/>
        </a:p>
      </dgm:t>
    </dgm:pt>
    <dgm:pt modelId="{36DF4292-FD9A-44A1-B524-E4A83C0986E9}" type="sibTrans" cxnId="{BED5EB8D-D119-454C-871F-855BB609C45A}">
      <dgm:prSet/>
      <dgm:spPr/>
      <dgm:t>
        <a:bodyPr/>
        <a:lstStyle/>
        <a:p>
          <a:endParaRPr lang="en-US"/>
        </a:p>
      </dgm:t>
    </dgm:pt>
    <dgm:pt modelId="{957D9E57-BF3F-4E21-AC8D-6714AAF85831}">
      <dgm:prSet phldrT="[Text]"/>
      <dgm:spPr/>
      <dgm:t>
        <a:bodyPr/>
        <a:lstStyle/>
        <a:p>
          <a:r>
            <a:rPr lang="en-US" dirty="0"/>
            <a:t>Compliance checks</a:t>
          </a:r>
        </a:p>
      </dgm:t>
    </dgm:pt>
    <dgm:pt modelId="{8569AF83-1802-4A0D-AC55-574AB6028BC8}" type="parTrans" cxnId="{88B3176F-EFF6-4609-AF81-5DE29C4C8455}">
      <dgm:prSet/>
      <dgm:spPr/>
      <dgm:t>
        <a:bodyPr/>
        <a:lstStyle/>
        <a:p>
          <a:endParaRPr lang="en-US"/>
        </a:p>
      </dgm:t>
    </dgm:pt>
    <dgm:pt modelId="{FF9BEBD7-D7A3-4D35-A87E-01BDEA0B61A8}" type="sibTrans" cxnId="{88B3176F-EFF6-4609-AF81-5DE29C4C8455}">
      <dgm:prSet/>
      <dgm:spPr/>
      <dgm:t>
        <a:bodyPr/>
        <a:lstStyle/>
        <a:p>
          <a:endParaRPr lang="en-US"/>
        </a:p>
      </dgm:t>
    </dgm:pt>
    <dgm:pt modelId="{00C85A4E-23F1-49C0-AAC3-46C436E649D5}">
      <dgm:prSet phldrT="[Text]"/>
      <dgm:spPr/>
      <dgm:t>
        <a:bodyPr/>
        <a:lstStyle/>
        <a:p>
          <a:r>
            <a:rPr lang="en-US" dirty="0"/>
            <a:t>Negotiations</a:t>
          </a:r>
        </a:p>
      </dgm:t>
    </dgm:pt>
    <dgm:pt modelId="{C602AA92-ED9F-41BC-BA38-8A1DD7E93F01}" type="parTrans" cxnId="{7BDA6AFF-E055-475D-94C3-44D554DE9F4F}">
      <dgm:prSet/>
      <dgm:spPr/>
      <dgm:t>
        <a:bodyPr/>
        <a:lstStyle/>
        <a:p>
          <a:endParaRPr lang="en-US"/>
        </a:p>
      </dgm:t>
    </dgm:pt>
    <dgm:pt modelId="{EF608BA2-1C51-4BD6-AC86-6478054438FD}" type="sibTrans" cxnId="{7BDA6AFF-E055-475D-94C3-44D554DE9F4F}">
      <dgm:prSet/>
      <dgm:spPr/>
      <dgm:t>
        <a:bodyPr/>
        <a:lstStyle/>
        <a:p>
          <a:endParaRPr lang="en-US"/>
        </a:p>
      </dgm:t>
    </dgm:pt>
    <dgm:pt modelId="{58A0D4D7-8D74-4CA5-BADE-733CEAD0C8BB}">
      <dgm:prSet phldrT="[Text]"/>
      <dgm:spPr/>
      <dgm:t>
        <a:bodyPr/>
        <a:lstStyle/>
        <a:p>
          <a:r>
            <a:rPr lang="en-US" dirty="0"/>
            <a:t>Award setup and  management</a:t>
          </a:r>
        </a:p>
      </dgm:t>
    </dgm:pt>
    <dgm:pt modelId="{9607E617-1D06-499D-9D1A-CE555D8CE5A5}" type="parTrans" cxnId="{C80A3FF4-BD75-4CC5-B2CD-9E01B16318E6}">
      <dgm:prSet/>
      <dgm:spPr/>
      <dgm:t>
        <a:bodyPr/>
        <a:lstStyle/>
        <a:p>
          <a:endParaRPr lang="en-US"/>
        </a:p>
      </dgm:t>
    </dgm:pt>
    <dgm:pt modelId="{E1E2F7B2-AD96-4D7E-A066-DF6601FE30CF}" type="sibTrans" cxnId="{C80A3FF4-BD75-4CC5-B2CD-9E01B16318E6}">
      <dgm:prSet/>
      <dgm:spPr/>
      <dgm:t>
        <a:bodyPr/>
        <a:lstStyle/>
        <a:p>
          <a:endParaRPr lang="en-US"/>
        </a:p>
      </dgm:t>
    </dgm:pt>
    <dgm:pt modelId="{313B5DC0-C9FF-4C8D-835B-9C191788CD10}">
      <dgm:prSet phldrT="[Text]"/>
      <dgm:spPr/>
      <dgm:t>
        <a:bodyPr/>
        <a:lstStyle/>
        <a:p>
          <a:r>
            <a:rPr lang="en-US" dirty="0"/>
            <a:t>Eventual project closeout</a:t>
          </a:r>
        </a:p>
      </dgm:t>
    </dgm:pt>
    <dgm:pt modelId="{4CA91962-0DC6-4A47-B047-603F8FE79EFC}" type="parTrans" cxnId="{27DC43F5-A91F-433D-A1E2-FE40AF79750F}">
      <dgm:prSet/>
      <dgm:spPr/>
      <dgm:t>
        <a:bodyPr/>
        <a:lstStyle/>
        <a:p>
          <a:endParaRPr lang="en-US"/>
        </a:p>
      </dgm:t>
    </dgm:pt>
    <dgm:pt modelId="{857DCD7D-B215-47F3-A17C-11EABE2F5799}" type="sibTrans" cxnId="{27DC43F5-A91F-433D-A1E2-FE40AF79750F}">
      <dgm:prSet/>
      <dgm:spPr/>
      <dgm:t>
        <a:bodyPr/>
        <a:lstStyle/>
        <a:p>
          <a:endParaRPr lang="en-US"/>
        </a:p>
      </dgm:t>
    </dgm:pt>
    <dgm:pt modelId="{74221D74-FAB3-4302-821D-E070EB225829}" type="pres">
      <dgm:prSet presAssocID="{4E237A70-6EEE-4AD0-8982-B55AA156EE55}" presName="Name0" presStyleCnt="0">
        <dgm:presLayoutVars>
          <dgm:dir/>
          <dgm:animOne val="branch"/>
          <dgm:animLvl val="lvl"/>
        </dgm:presLayoutVars>
      </dgm:prSet>
      <dgm:spPr/>
    </dgm:pt>
    <dgm:pt modelId="{CAEF24EF-C3CB-4228-BC06-54A34F580305}" type="pres">
      <dgm:prSet presAssocID="{FB127D1D-B2FB-45EB-BB82-20F32599B1C1}" presName="chaos" presStyleCnt="0"/>
      <dgm:spPr/>
    </dgm:pt>
    <dgm:pt modelId="{185FFCD3-567C-483E-9BC7-1C8B9A35A5B2}" type="pres">
      <dgm:prSet presAssocID="{FB127D1D-B2FB-45EB-BB82-20F32599B1C1}" presName="parTx1" presStyleLbl="revTx" presStyleIdx="0" presStyleCnt="4"/>
      <dgm:spPr/>
    </dgm:pt>
    <dgm:pt modelId="{E36DA0C1-1EEE-4D55-AC50-D238F4ACEC9E}" type="pres">
      <dgm:prSet presAssocID="{FB127D1D-B2FB-45EB-BB82-20F32599B1C1}" presName="c1" presStyleLbl="node1" presStyleIdx="0" presStyleCnt="19"/>
      <dgm:spPr/>
    </dgm:pt>
    <dgm:pt modelId="{2442E8EC-276F-4005-BAC2-0C5F3C3B605E}" type="pres">
      <dgm:prSet presAssocID="{FB127D1D-B2FB-45EB-BB82-20F32599B1C1}" presName="c2" presStyleLbl="node1" presStyleIdx="1" presStyleCnt="19"/>
      <dgm:spPr/>
    </dgm:pt>
    <dgm:pt modelId="{DB9B393A-531D-45B7-A909-A4C1A009D14B}" type="pres">
      <dgm:prSet presAssocID="{FB127D1D-B2FB-45EB-BB82-20F32599B1C1}" presName="c3" presStyleLbl="node1" presStyleIdx="2" presStyleCnt="19"/>
      <dgm:spPr/>
    </dgm:pt>
    <dgm:pt modelId="{99073427-81D8-4F56-816C-807D69DDB617}" type="pres">
      <dgm:prSet presAssocID="{FB127D1D-B2FB-45EB-BB82-20F32599B1C1}" presName="c4" presStyleLbl="node1" presStyleIdx="3" presStyleCnt="19"/>
      <dgm:spPr/>
    </dgm:pt>
    <dgm:pt modelId="{CAABEDC8-089F-48DB-B49E-8F38DB76D86C}" type="pres">
      <dgm:prSet presAssocID="{FB127D1D-B2FB-45EB-BB82-20F32599B1C1}" presName="c5" presStyleLbl="node1" presStyleIdx="4" presStyleCnt="19"/>
      <dgm:spPr/>
    </dgm:pt>
    <dgm:pt modelId="{B2C67DDE-A44F-4218-BE34-9D5BF50E9DFF}" type="pres">
      <dgm:prSet presAssocID="{FB127D1D-B2FB-45EB-BB82-20F32599B1C1}" presName="c6" presStyleLbl="node1" presStyleIdx="5" presStyleCnt="19"/>
      <dgm:spPr/>
    </dgm:pt>
    <dgm:pt modelId="{9294A21A-F236-4535-8676-6CFB97077D18}" type="pres">
      <dgm:prSet presAssocID="{FB127D1D-B2FB-45EB-BB82-20F32599B1C1}" presName="c7" presStyleLbl="node1" presStyleIdx="6" presStyleCnt="19"/>
      <dgm:spPr/>
    </dgm:pt>
    <dgm:pt modelId="{4A84160F-4842-4D0E-875C-82911F0897E3}" type="pres">
      <dgm:prSet presAssocID="{FB127D1D-B2FB-45EB-BB82-20F32599B1C1}" presName="c8" presStyleLbl="node1" presStyleIdx="7" presStyleCnt="19"/>
      <dgm:spPr/>
    </dgm:pt>
    <dgm:pt modelId="{54C69DA5-1324-42E3-BCD7-4992DDCCE37D}" type="pres">
      <dgm:prSet presAssocID="{FB127D1D-B2FB-45EB-BB82-20F32599B1C1}" presName="c9" presStyleLbl="node1" presStyleIdx="8" presStyleCnt="19"/>
      <dgm:spPr/>
    </dgm:pt>
    <dgm:pt modelId="{808E8519-AC21-4126-8F74-62F883CAA1A1}" type="pres">
      <dgm:prSet presAssocID="{FB127D1D-B2FB-45EB-BB82-20F32599B1C1}" presName="c10" presStyleLbl="node1" presStyleIdx="9" presStyleCnt="19"/>
      <dgm:spPr/>
    </dgm:pt>
    <dgm:pt modelId="{99FCB02D-51F1-4CA4-9706-4EB3D541FFA0}" type="pres">
      <dgm:prSet presAssocID="{FB127D1D-B2FB-45EB-BB82-20F32599B1C1}" presName="c11" presStyleLbl="node1" presStyleIdx="10" presStyleCnt="19"/>
      <dgm:spPr/>
    </dgm:pt>
    <dgm:pt modelId="{559B3BA1-C241-4A3D-A70E-D9ACBEDC0C59}" type="pres">
      <dgm:prSet presAssocID="{FB127D1D-B2FB-45EB-BB82-20F32599B1C1}" presName="c12" presStyleLbl="node1" presStyleIdx="11" presStyleCnt="19"/>
      <dgm:spPr/>
    </dgm:pt>
    <dgm:pt modelId="{1545F151-0B63-4B46-8C02-680766150CD5}" type="pres">
      <dgm:prSet presAssocID="{FB127D1D-B2FB-45EB-BB82-20F32599B1C1}" presName="c13" presStyleLbl="node1" presStyleIdx="12" presStyleCnt="19"/>
      <dgm:spPr/>
    </dgm:pt>
    <dgm:pt modelId="{A31722D5-A215-4B08-860E-46F4BB9F73F3}" type="pres">
      <dgm:prSet presAssocID="{FB127D1D-B2FB-45EB-BB82-20F32599B1C1}" presName="c14" presStyleLbl="node1" presStyleIdx="13" presStyleCnt="19"/>
      <dgm:spPr/>
    </dgm:pt>
    <dgm:pt modelId="{115D02B2-A1F9-49B0-B983-FF36F26B94AA}" type="pres">
      <dgm:prSet presAssocID="{FB127D1D-B2FB-45EB-BB82-20F32599B1C1}" presName="c15" presStyleLbl="node1" presStyleIdx="14" presStyleCnt="19"/>
      <dgm:spPr/>
    </dgm:pt>
    <dgm:pt modelId="{15A78222-4F72-4B9D-B5A1-04984F12A17E}" type="pres">
      <dgm:prSet presAssocID="{FB127D1D-B2FB-45EB-BB82-20F32599B1C1}" presName="c16" presStyleLbl="node1" presStyleIdx="15" presStyleCnt="19"/>
      <dgm:spPr/>
    </dgm:pt>
    <dgm:pt modelId="{E7820F4F-CBD2-4BA7-8371-56EA1F287C2A}" type="pres">
      <dgm:prSet presAssocID="{FB127D1D-B2FB-45EB-BB82-20F32599B1C1}" presName="c17" presStyleLbl="node1" presStyleIdx="16" presStyleCnt="19"/>
      <dgm:spPr/>
    </dgm:pt>
    <dgm:pt modelId="{5FC8359D-FD05-471D-A1FB-AEFAAFF3F5AD}" type="pres">
      <dgm:prSet presAssocID="{FB127D1D-B2FB-45EB-BB82-20F32599B1C1}" presName="c18" presStyleLbl="node1" presStyleIdx="17" presStyleCnt="19"/>
      <dgm:spPr/>
    </dgm:pt>
    <dgm:pt modelId="{86DF3AA7-F68D-4C55-B1E3-5FE37CDFC2B0}" type="pres">
      <dgm:prSet presAssocID="{36DF4292-FD9A-44A1-B524-E4A83C0986E9}" presName="chevronComposite1" presStyleCnt="0"/>
      <dgm:spPr/>
    </dgm:pt>
    <dgm:pt modelId="{37E2EEEE-AC97-4795-89C0-6447FDFB2DF1}" type="pres">
      <dgm:prSet presAssocID="{36DF4292-FD9A-44A1-B524-E4A83C0986E9}" presName="chevron1" presStyleLbl="sibTrans2D1" presStyleIdx="0" presStyleCnt="4"/>
      <dgm:spPr/>
    </dgm:pt>
    <dgm:pt modelId="{CDE90C26-687D-4B37-8B8C-C3995EF6887A}" type="pres">
      <dgm:prSet presAssocID="{36DF4292-FD9A-44A1-B524-E4A83C0986E9}" presName="spChevron1" presStyleCnt="0"/>
      <dgm:spPr/>
    </dgm:pt>
    <dgm:pt modelId="{22CA3504-FD21-42B8-9682-EF1BC012BF99}" type="pres">
      <dgm:prSet presAssocID="{957D9E57-BF3F-4E21-AC8D-6714AAF85831}" presName="middle" presStyleCnt="0"/>
      <dgm:spPr/>
    </dgm:pt>
    <dgm:pt modelId="{20E57DCB-AE87-46A7-805F-51DD56D58C31}" type="pres">
      <dgm:prSet presAssocID="{957D9E57-BF3F-4E21-AC8D-6714AAF85831}" presName="parTxMid" presStyleLbl="revTx" presStyleIdx="1" presStyleCnt="4"/>
      <dgm:spPr/>
    </dgm:pt>
    <dgm:pt modelId="{0F06D8A5-EA21-4F53-A9B1-027EDBDB1817}" type="pres">
      <dgm:prSet presAssocID="{957D9E57-BF3F-4E21-AC8D-6714AAF85831}" presName="spMid" presStyleCnt="0"/>
      <dgm:spPr/>
    </dgm:pt>
    <dgm:pt modelId="{545640CC-5F5D-4B3C-A513-E243A2F68CAA}" type="pres">
      <dgm:prSet presAssocID="{FF9BEBD7-D7A3-4D35-A87E-01BDEA0B61A8}" presName="chevronComposite1" presStyleCnt="0"/>
      <dgm:spPr/>
    </dgm:pt>
    <dgm:pt modelId="{FB10CB86-457E-4520-8398-6BF5629E8985}" type="pres">
      <dgm:prSet presAssocID="{FF9BEBD7-D7A3-4D35-A87E-01BDEA0B61A8}" presName="chevron1" presStyleLbl="sibTrans2D1" presStyleIdx="1" presStyleCnt="4"/>
      <dgm:spPr/>
    </dgm:pt>
    <dgm:pt modelId="{8E550A34-17B7-4844-9DBE-E79BE53F3859}" type="pres">
      <dgm:prSet presAssocID="{FF9BEBD7-D7A3-4D35-A87E-01BDEA0B61A8}" presName="spChevron1" presStyleCnt="0"/>
      <dgm:spPr/>
    </dgm:pt>
    <dgm:pt modelId="{D22296B9-4871-4F17-ABD6-D350B9297968}" type="pres">
      <dgm:prSet presAssocID="{00C85A4E-23F1-49C0-AAC3-46C436E649D5}" presName="middle" presStyleCnt="0"/>
      <dgm:spPr/>
    </dgm:pt>
    <dgm:pt modelId="{8FF064E6-92C3-4166-AEC3-BFEA50BE21AB}" type="pres">
      <dgm:prSet presAssocID="{00C85A4E-23F1-49C0-AAC3-46C436E649D5}" presName="parTxMid" presStyleLbl="revTx" presStyleIdx="2" presStyleCnt="4"/>
      <dgm:spPr/>
    </dgm:pt>
    <dgm:pt modelId="{9521AF47-5440-4A1C-AFB8-D28807A50298}" type="pres">
      <dgm:prSet presAssocID="{00C85A4E-23F1-49C0-AAC3-46C436E649D5}" presName="spMid" presStyleCnt="0"/>
      <dgm:spPr/>
    </dgm:pt>
    <dgm:pt modelId="{AFFE9C28-C8E1-40D5-8EBF-04EDA0D690DB}" type="pres">
      <dgm:prSet presAssocID="{EF608BA2-1C51-4BD6-AC86-6478054438FD}" presName="chevronComposite1" presStyleCnt="0"/>
      <dgm:spPr/>
    </dgm:pt>
    <dgm:pt modelId="{3AB0DDDA-D8D9-4CED-A67F-982D0BDC4D91}" type="pres">
      <dgm:prSet presAssocID="{EF608BA2-1C51-4BD6-AC86-6478054438FD}" presName="chevron1" presStyleLbl="sibTrans2D1" presStyleIdx="2" presStyleCnt="4"/>
      <dgm:spPr/>
    </dgm:pt>
    <dgm:pt modelId="{C3B0EFFD-BCE3-4111-8127-3CCA1415B8D5}" type="pres">
      <dgm:prSet presAssocID="{EF608BA2-1C51-4BD6-AC86-6478054438FD}" presName="spChevron1" presStyleCnt="0"/>
      <dgm:spPr/>
    </dgm:pt>
    <dgm:pt modelId="{99D75BAB-6E6E-42F0-B77B-19DC52283601}" type="pres">
      <dgm:prSet presAssocID="{58A0D4D7-8D74-4CA5-BADE-733CEAD0C8BB}" presName="middle" presStyleCnt="0"/>
      <dgm:spPr/>
    </dgm:pt>
    <dgm:pt modelId="{0A9AC953-AF94-4738-AD76-2A40EA48F439}" type="pres">
      <dgm:prSet presAssocID="{58A0D4D7-8D74-4CA5-BADE-733CEAD0C8BB}" presName="parTxMid" presStyleLbl="revTx" presStyleIdx="3" presStyleCnt="4"/>
      <dgm:spPr/>
    </dgm:pt>
    <dgm:pt modelId="{DFDD4801-39B3-4085-A30C-6C70A53FA762}" type="pres">
      <dgm:prSet presAssocID="{58A0D4D7-8D74-4CA5-BADE-733CEAD0C8BB}" presName="spMid" presStyleCnt="0"/>
      <dgm:spPr/>
    </dgm:pt>
    <dgm:pt modelId="{EA134BE9-9DD2-431E-9FA9-323ABB5F14FE}" type="pres">
      <dgm:prSet presAssocID="{E1E2F7B2-AD96-4D7E-A066-DF6601FE30CF}" presName="chevronComposite1" presStyleCnt="0"/>
      <dgm:spPr/>
    </dgm:pt>
    <dgm:pt modelId="{2F2067FE-3BB8-41F1-AC16-AF41F5264A8B}" type="pres">
      <dgm:prSet presAssocID="{E1E2F7B2-AD96-4D7E-A066-DF6601FE30CF}" presName="chevron1" presStyleLbl="sibTrans2D1" presStyleIdx="3" presStyleCnt="4"/>
      <dgm:spPr/>
    </dgm:pt>
    <dgm:pt modelId="{48A16CD5-DB5F-4AEC-A679-0311C4EACB33}" type="pres">
      <dgm:prSet presAssocID="{E1E2F7B2-AD96-4D7E-A066-DF6601FE30CF}" presName="spChevron1" presStyleCnt="0"/>
      <dgm:spPr/>
    </dgm:pt>
    <dgm:pt modelId="{A094B367-99B6-4B2D-8067-D841B1B2C588}" type="pres">
      <dgm:prSet presAssocID="{313B5DC0-C9FF-4C8D-835B-9C191788CD10}" presName="last" presStyleCnt="0"/>
      <dgm:spPr/>
    </dgm:pt>
    <dgm:pt modelId="{E6ECFE90-68C4-431D-A916-6BF7CEA8EB32}" type="pres">
      <dgm:prSet presAssocID="{313B5DC0-C9FF-4C8D-835B-9C191788CD10}" presName="circleTx" presStyleLbl="node1" presStyleIdx="18" presStyleCnt="19"/>
      <dgm:spPr/>
    </dgm:pt>
    <dgm:pt modelId="{877A3537-6285-4187-9FD0-9795EB166A81}" type="pres">
      <dgm:prSet presAssocID="{313B5DC0-C9FF-4C8D-835B-9C191788CD10}" presName="spN" presStyleCnt="0"/>
      <dgm:spPr/>
    </dgm:pt>
  </dgm:ptLst>
  <dgm:cxnLst>
    <dgm:cxn modelId="{8B480504-FD01-4720-9149-974C27A2A24D}" type="presOf" srcId="{313B5DC0-C9FF-4C8D-835B-9C191788CD10}" destId="{E6ECFE90-68C4-431D-A916-6BF7CEA8EB32}" srcOrd="0" destOrd="0" presId="urn:microsoft.com/office/officeart/2009/3/layout/RandomtoResultProcess"/>
    <dgm:cxn modelId="{E212C60D-2E85-4FF1-AF74-AA2C4F8C1160}" type="presOf" srcId="{00C85A4E-23F1-49C0-AAC3-46C436E649D5}" destId="{8FF064E6-92C3-4166-AEC3-BFEA50BE21AB}" srcOrd="0" destOrd="0" presId="urn:microsoft.com/office/officeart/2009/3/layout/RandomtoResultProcess"/>
    <dgm:cxn modelId="{E5004B61-9D5A-413B-A51F-CC35AED02C31}" type="presOf" srcId="{58A0D4D7-8D74-4CA5-BADE-733CEAD0C8BB}" destId="{0A9AC953-AF94-4738-AD76-2A40EA48F439}" srcOrd="0" destOrd="0" presId="urn:microsoft.com/office/officeart/2009/3/layout/RandomtoResultProcess"/>
    <dgm:cxn modelId="{88B3176F-EFF6-4609-AF81-5DE29C4C8455}" srcId="{4E237A70-6EEE-4AD0-8982-B55AA156EE55}" destId="{957D9E57-BF3F-4E21-AC8D-6714AAF85831}" srcOrd="1" destOrd="0" parTransId="{8569AF83-1802-4A0D-AC55-574AB6028BC8}" sibTransId="{FF9BEBD7-D7A3-4D35-A87E-01BDEA0B61A8}"/>
    <dgm:cxn modelId="{05DBB477-DC39-4CDF-B73B-1C5341135AB0}" type="presOf" srcId="{957D9E57-BF3F-4E21-AC8D-6714AAF85831}" destId="{20E57DCB-AE87-46A7-805F-51DD56D58C31}" srcOrd="0" destOrd="0" presId="urn:microsoft.com/office/officeart/2009/3/layout/RandomtoResultProcess"/>
    <dgm:cxn modelId="{BED5EB8D-D119-454C-871F-855BB609C45A}" srcId="{4E237A70-6EEE-4AD0-8982-B55AA156EE55}" destId="{FB127D1D-B2FB-45EB-BB82-20F32599B1C1}" srcOrd="0" destOrd="0" parTransId="{B934ACA8-893A-4AE0-A643-12C156C8EE94}" sibTransId="{36DF4292-FD9A-44A1-B524-E4A83C0986E9}"/>
    <dgm:cxn modelId="{1C54DFA9-8179-4584-BD66-BB6783C70B81}" type="presOf" srcId="{4E237A70-6EEE-4AD0-8982-B55AA156EE55}" destId="{74221D74-FAB3-4302-821D-E070EB225829}" srcOrd="0" destOrd="0" presId="urn:microsoft.com/office/officeart/2009/3/layout/RandomtoResultProcess"/>
    <dgm:cxn modelId="{5922FFF0-2B6D-4346-BD15-B67D5EEFAE7F}" type="presOf" srcId="{FB127D1D-B2FB-45EB-BB82-20F32599B1C1}" destId="{185FFCD3-567C-483E-9BC7-1C8B9A35A5B2}" srcOrd="0" destOrd="0" presId="urn:microsoft.com/office/officeart/2009/3/layout/RandomtoResultProcess"/>
    <dgm:cxn modelId="{C80A3FF4-BD75-4CC5-B2CD-9E01B16318E6}" srcId="{4E237A70-6EEE-4AD0-8982-B55AA156EE55}" destId="{58A0D4D7-8D74-4CA5-BADE-733CEAD0C8BB}" srcOrd="3" destOrd="0" parTransId="{9607E617-1D06-499D-9D1A-CE555D8CE5A5}" sibTransId="{E1E2F7B2-AD96-4D7E-A066-DF6601FE30CF}"/>
    <dgm:cxn modelId="{27DC43F5-A91F-433D-A1E2-FE40AF79750F}" srcId="{4E237A70-6EEE-4AD0-8982-B55AA156EE55}" destId="{313B5DC0-C9FF-4C8D-835B-9C191788CD10}" srcOrd="4" destOrd="0" parTransId="{4CA91962-0DC6-4A47-B047-603F8FE79EFC}" sibTransId="{857DCD7D-B215-47F3-A17C-11EABE2F5799}"/>
    <dgm:cxn modelId="{7BDA6AFF-E055-475D-94C3-44D554DE9F4F}" srcId="{4E237A70-6EEE-4AD0-8982-B55AA156EE55}" destId="{00C85A4E-23F1-49C0-AAC3-46C436E649D5}" srcOrd="2" destOrd="0" parTransId="{C602AA92-ED9F-41BC-BA38-8A1DD7E93F01}" sibTransId="{EF608BA2-1C51-4BD6-AC86-6478054438FD}"/>
    <dgm:cxn modelId="{61F88F30-A2E2-42DB-B19E-B9D4CA74B4EB}" type="presParOf" srcId="{74221D74-FAB3-4302-821D-E070EB225829}" destId="{CAEF24EF-C3CB-4228-BC06-54A34F580305}" srcOrd="0" destOrd="0" presId="urn:microsoft.com/office/officeart/2009/3/layout/RandomtoResultProcess"/>
    <dgm:cxn modelId="{D6D06706-C540-44C3-932F-F6B8D8B108B4}" type="presParOf" srcId="{CAEF24EF-C3CB-4228-BC06-54A34F580305}" destId="{185FFCD3-567C-483E-9BC7-1C8B9A35A5B2}" srcOrd="0" destOrd="0" presId="urn:microsoft.com/office/officeart/2009/3/layout/RandomtoResultProcess"/>
    <dgm:cxn modelId="{4F4322D8-1B06-4EF9-8637-E97E9964B208}" type="presParOf" srcId="{CAEF24EF-C3CB-4228-BC06-54A34F580305}" destId="{E36DA0C1-1EEE-4D55-AC50-D238F4ACEC9E}" srcOrd="1" destOrd="0" presId="urn:microsoft.com/office/officeart/2009/3/layout/RandomtoResultProcess"/>
    <dgm:cxn modelId="{28463C05-E3C0-42A5-94A4-93EA800E841A}" type="presParOf" srcId="{CAEF24EF-C3CB-4228-BC06-54A34F580305}" destId="{2442E8EC-276F-4005-BAC2-0C5F3C3B605E}" srcOrd="2" destOrd="0" presId="urn:microsoft.com/office/officeart/2009/3/layout/RandomtoResultProcess"/>
    <dgm:cxn modelId="{336196C3-E3B1-4F5B-A4C9-C2328025ADF5}" type="presParOf" srcId="{CAEF24EF-C3CB-4228-BC06-54A34F580305}" destId="{DB9B393A-531D-45B7-A909-A4C1A009D14B}" srcOrd="3" destOrd="0" presId="urn:microsoft.com/office/officeart/2009/3/layout/RandomtoResultProcess"/>
    <dgm:cxn modelId="{5836E7D9-2D62-4276-90E8-64573E599AC9}" type="presParOf" srcId="{CAEF24EF-C3CB-4228-BC06-54A34F580305}" destId="{99073427-81D8-4F56-816C-807D69DDB617}" srcOrd="4" destOrd="0" presId="urn:microsoft.com/office/officeart/2009/3/layout/RandomtoResultProcess"/>
    <dgm:cxn modelId="{CBE96FC6-6D9D-4565-B1B5-E6E6314A5B83}" type="presParOf" srcId="{CAEF24EF-C3CB-4228-BC06-54A34F580305}" destId="{CAABEDC8-089F-48DB-B49E-8F38DB76D86C}" srcOrd="5" destOrd="0" presId="urn:microsoft.com/office/officeart/2009/3/layout/RandomtoResultProcess"/>
    <dgm:cxn modelId="{0E1D0B84-8BAC-4037-833E-BA915607671D}" type="presParOf" srcId="{CAEF24EF-C3CB-4228-BC06-54A34F580305}" destId="{B2C67DDE-A44F-4218-BE34-9D5BF50E9DFF}" srcOrd="6" destOrd="0" presId="urn:microsoft.com/office/officeart/2009/3/layout/RandomtoResultProcess"/>
    <dgm:cxn modelId="{DADFE948-A82B-4922-BAC3-7CB86372F7E6}" type="presParOf" srcId="{CAEF24EF-C3CB-4228-BC06-54A34F580305}" destId="{9294A21A-F236-4535-8676-6CFB97077D18}" srcOrd="7" destOrd="0" presId="urn:microsoft.com/office/officeart/2009/3/layout/RandomtoResultProcess"/>
    <dgm:cxn modelId="{124FB12C-9E46-44AC-B060-04D4E8070242}" type="presParOf" srcId="{CAEF24EF-C3CB-4228-BC06-54A34F580305}" destId="{4A84160F-4842-4D0E-875C-82911F0897E3}" srcOrd="8" destOrd="0" presId="urn:microsoft.com/office/officeart/2009/3/layout/RandomtoResultProcess"/>
    <dgm:cxn modelId="{ADE5603C-8710-4C16-82D5-293765CD1020}" type="presParOf" srcId="{CAEF24EF-C3CB-4228-BC06-54A34F580305}" destId="{54C69DA5-1324-42E3-BCD7-4992DDCCE37D}" srcOrd="9" destOrd="0" presId="urn:microsoft.com/office/officeart/2009/3/layout/RandomtoResultProcess"/>
    <dgm:cxn modelId="{A3BA4A74-A0CE-40AB-83DA-83E2FA9A7C46}" type="presParOf" srcId="{CAEF24EF-C3CB-4228-BC06-54A34F580305}" destId="{808E8519-AC21-4126-8F74-62F883CAA1A1}" srcOrd="10" destOrd="0" presId="urn:microsoft.com/office/officeart/2009/3/layout/RandomtoResultProcess"/>
    <dgm:cxn modelId="{C9AA0540-35E0-4AA4-9039-6D5DBC3140F1}" type="presParOf" srcId="{CAEF24EF-C3CB-4228-BC06-54A34F580305}" destId="{99FCB02D-51F1-4CA4-9706-4EB3D541FFA0}" srcOrd="11" destOrd="0" presId="urn:microsoft.com/office/officeart/2009/3/layout/RandomtoResultProcess"/>
    <dgm:cxn modelId="{DD8256AD-CE80-4283-BC1D-D3BD2D987652}" type="presParOf" srcId="{CAEF24EF-C3CB-4228-BC06-54A34F580305}" destId="{559B3BA1-C241-4A3D-A70E-D9ACBEDC0C59}" srcOrd="12" destOrd="0" presId="urn:microsoft.com/office/officeart/2009/3/layout/RandomtoResultProcess"/>
    <dgm:cxn modelId="{D8DE5D18-190C-4881-8D0C-B0165775CFBC}" type="presParOf" srcId="{CAEF24EF-C3CB-4228-BC06-54A34F580305}" destId="{1545F151-0B63-4B46-8C02-680766150CD5}" srcOrd="13" destOrd="0" presId="urn:microsoft.com/office/officeart/2009/3/layout/RandomtoResultProcess"/>
    <dgm:cxn modelId="{E15BD7F0-D6A4-40D8-9E97-11989F86EF43}" type="presParOf" srcId="{CAEF24EF-C3CB-4228-BC06-54A34F580305}" destId="{A31722D5-A215-4B08-860E-46F4BB9F73F3}" srcOrd="14" destOrd="0" presId="urn:microsoft.com/office/officeart/2009/3/layout/RandomtoResultProcess"/>
    <dgm:cxn modelId="{591DCC2D-670E-48E9-8C65-E2E0F5A07802}" type="presParOf" srcId="{CAEF24EF-C3CB-4228-BC06-54A34F580305}" destId="{115D02B2-A1F9-49B0-B983-FF36F26B94AA}" srcOrd="15" destOrd="0" presId="urn:microsoft.com/office/officeart/2009/3/layout/RandomtoResultProcess"/>
    <dgm:cxn modelId="{73B69427-336C-45BF-BDDD-616DA0304974}" type="presParOf" srcId="{CAEF24EF-C3CB-4228-BC06-54A34F580305}" destId="{15A78222-4F72-4B9D-B5A1-04984F12A17E}" srcOrd="16" destOrd="0" presId="urn:microsoft.com/office/officeart/2009/3/layout/RandomtoResultProcess"/>
    <dgm:cxn modelId="{2F694420-F66B-4123-89A2-C417D88C6C9F}" type="presParOf" srcId="{CAEF24EF-C3CB-4228-BC06-54A34F580305}" destId="{E7820F4F-CBD2-4BA7-8371-56EA1F287C2A}" srcOrd="17" destOrd="0" presId="urn:microsoft.com/office/officeart/2009/3/layout/RandomtoResultProcess"/>
    <dgm:cxn modelId="{725BB598-FFB2-409D-866B-F1D127EDC421}" type="presParOf" srcId="{CAEF24EF-C3CB-4228-BC06-54A34F580305}" destId="{5FC8359D-FD05-471D-A1FB-AEFAAFF3F5AD}" srcOrd="18" destOrd="0" presId="urn:microsoft.com/office/officeart/2009/3/layout/RandomtoResultProcess"/>
    <dgm:cxn modelId="{DBC360A6-BABD-4168-AC0A-CC6C4A7C320F}" type="presParOf" srcId="{74221D74-FAB3-4302-821D-E070EB225829}" destId="{86DF3AA7-F68D-4C55-B1E3-5FE37CDFC2B0}" srcOrd="1" destOrd="0" presId="urn:microsoft.com/office/officeart/2009/3/layout/RandomtoResultProcess"/>
    <dgm:cxn modelId="{862757F2-D0C3-4454-818D-5E6213D9A207}" type="presParOf" srcId="{86DF3AA7-F68D-4C55-B1E3-5FE37CDFC2B0}" destId="{37E2EEEE-AC97-4795-89C0-6447FDFB2DF1}" srcOrd="0" destOrd="0" presId="urn:microsoft.com/office/officeart/2009/3/layout/RandomtoResultProcess"/>
    <dgm:cxn modelId="{8AEA012D-95D7-4BE5-90AD-416AB9996697}" type="presParOf" srcId="{86DF3AA7-F68D-4C55-B1E3-5FE37CDFC2B0}" destId="{CDE90C26-687D-4B37-8B8C-C3995EF6887A}" srcOrd="1" destOrd="0" presId="urn:microsoft.com/office/officeart/2009/3/layout/RandomtoResultProcess"/>
    <dgm:cxn modelId="{AC44DD45-82EC-4B75-9116-5388F58C48F1}" type="presParOf" srcId="{74221D74-FAB3-4302-821D-E070EB225829}" destId="{22CA3504-FD21-42B8-9682-EF1BC012BF99}" srcOrd="2" destOrd="0" presId="urn:microsoft.com/office/officeart/2009/3/layout/RandomtoResultProcess"/>
    <dgm:cxn modelId="{57C961FF-EDD8-4305-ABF4-846963E32E68}" type="presParOf" srcId="{22CA3504-FD21-42B8-9682-EF1BC012BF99}" destId="{20E57DCB-AE87-46A7-805F-51DD56D58C31}" srcOrd="0" destOrd="0" presId="urn:microsoft.com/office/officeart/2009/3/layout/RandomtoResultProcess"/>
    <dgm:cxn modelId="{1AE5F2E5-41B3-4D70-8573-C5B3BB09E857}" type="presParOf" srcId="{22CA3504-FD21-42B8-9682-EF1BC012BF99}" destId="{0F06D8A5-EA21-4F53-A9B1-027EDBDB1817}" srcOrd="1" destOrd="0" presId="urn:microsoft.com/office/officeart/2009/3/layout/RandomtoResultProcess"/>
    <dgm:cxn modelId="{4144A909-1813-42CB-8AE4-A2DC0CD6B7D6}" type="presParOf" srcId="{74221D74-FAB3-4302-821D-E070EB225829}" destId="{545640CC-5F5D-4B3C-A513-E243A2F68CAA}" srcOrd="3" destOrd="0" presId="urn:microsoft.com/office/officeart/2009/3/layout/RandomtoResultProcess"/>
    <dgm:cxn modelId="{594CB82D-E166-4380-8002-A157BB8665A7}" type="presParOf" srcId="{545640CC-5F5D-4B3C-A513-E243A2F68CAA}" destId="{FB10CB86-457E-4520-8398-6BF5629E8985}" srcOrd="0" destOrd="0" presId="urn:microsoft.com/office/officeart/2009/3/layout/RandomtoResultProcess"/>
    <dgm:cxn modelId="{0D656D4E-0529-41E3-8EB1-134867C8747D}" type="presParOf" srcId="{545640CC-5F5D-4B3C-A513-E243A2F68CAA}" destId="{8E550A34-17B7-4844-9DBE-E79BE53F3859}" srcOrd="1" destOrd="0" presId="urn:microsoft.com/office/officeart/2009/3/layout/RandomtoResultProcess"/>
    <dgm:cxn modelId="{45A3D832-CAD4-4B40-99FF-C32226FE34E4}" type="presParOf" srcId="{74221D74-FAB3-4302-821D-E070EB225829}" destId="{D22296B9-4871-4F17-ABD6-D350B9297968}" srcOrd="4" destOrd="0" presId="urn:microsoft.com/office/officeart/2009/3/layout/RandomtoResultProcess"/>
    <dgm:cxn modelId="{8F164912-6216-4E82-B8F8-EC495A785B73}" type="presParOf" srcId="{D22296B9-4871-4F17-ABD6-D350B9297968}" destId="{8FF064E6-92C3-4166-AEC3-BFEA50BE21AB}" srcOrd="0" destOrd="0" presId="urn:microsoft.com/office/officeart/2009/3/layout/RandomtoResultProcess"/>
    <dgm:cxn modelId="{DD6A6AE6-FA2B-4025-8D9E-C761C305D7CF}" type="presParOf" srcId="{D22296B9-4871-4F17-ABD6-D350B9297968}" destId="{9521AF47-5440-4A1C-AFB8-D28807A50298}" srcOrd="1" destOrd="0" presId="urn:microsoft.com/office/officeart/2009/3/layout/RandomtoResultProcess"/>
    <dgm:cxn modelId="{6E20CC17-363E-4250-BFE6-F8F3622A50A5}" type="presParOf" srcId="{74221D74-FAB3-4302-821D-E070EB225829}" destId="{AFFE9C28-C8E1-40D5-8EBF-04EDA0D690DB}" srcOrd="5" destOrd="0" presId="urn:microsoft.com/office/officeart/2009/3/layout/RandomtoResultProcess"/>
    <dgm:cxn modelId="{5E3F293A-2E52-46B1-80FF-5B50D4A54D1E}" type="presParOf" srcId="{AFFE9C28-C8E1-40D5-8EBF-04EDA0D690DB}" destId="{3AB0DDDA-D8D9-4CED-A67F-982D0BDC4D91}" srcOrd="0" destOrd="0" presId="urn:microsoft.com/office/officeart/2009/3/layout/RandomtoResultProcess"/>
    <dgm:cxn modelId="{1291F58D-57ED-4631-AB9A-9AD66F801F9D}" type="presParOf" srcId="{AFFE9C28-C8E1-40D5-8EBF-04EDA0D690DB}" destId="{C3B0EFFD-BCE3-4111-8127-3CCA1415B8D5}" srcOrd="1" destOrd="0" presId="urn:microsoft.com/office/officeart/2009/3/layout/RandomtoResultProcess"/>
    <dgm:cxn modelId="{218262FE-B239-4ECC-AD16-2FC018A01708}" type="presParOf" srcId="{74221D74-FAB3-4302-821D-E070EB225829}" destId="{99D75BAB-6E6E-42F0-B77B-19DC52283601}" srcOrd="6" destOrd="0" presId="urn:microsoft.com/office/officeart/2009/3/layout/RandomtoResultProcess"/>
    <dgm:cxn modelId="{23B58518-8636-4A7F-806C-20D298ED3BA3}" type="presParOf" srcId="{99D75BAB-6E6E-42F0-B77B-19DC52283601}" destId="{0A9AC953-AF94-4738-AD76-2A40EA48F439}" srcOrd="0" destOrd="0" presId="urn:microsoft.com/office/officeart/2009/3/layout/RandomtoResultProcess"/>
    <dgm:cxn modelId="{D14FD5B2-C8A6-4A6B-BA43-C182CD133D6B}" type="presParOf" srcId="{99D75BAB-6E6E-42F0-B77B-19DC52283601}" destId="{DFDD4801-39B3-4085-A30C-6C70A53FA762}" srcOrd="1" destOrd="0" presId="urn:microsoft.com/office/officeart/2009/3/layout/RandomtoResultProcess"/>
    <dgm:cxn modelId="{A18FF228-C511-4791-84D2-CA2282B7FC1B}" type="presParOf" srcId="{74221D74-FAB3-4302-821D-E070EB225829}" destId="{EA134BE9-9DD2-431E-9FA9-323ABB5F14FE}" srcOrd="7" destOrd="0" presId="urn:microsoft.com/office/officeart/2009/3/layout/RandomtoResultProcess"/>
    <dgm:cxn modelId="{9235E2AF-F552-493A-A94D-DBC8DA42D60F}" type="presParOf" srcId="{EA134BE9-9DD2-431E-9FA9-323ABB5F14FE}" destId="{2F2067FE-3BB8-41F1-AC16-AF41F5264A8B}" srcOrd="0" destOrd="0" presId="urn:microsoft.com/office/officeart/2009/3/layout/RandomtoResultProcess"/>
    <dgm:cxn modelId="{CE40EE47-31FA-4DA2-8106-263760D3BABC}" type="presParOf" srcId="{EA134BE9-9DD2-431E-9FA9-323ABB5F14FE}" destId="{48A16CD5-DB5F-4AEC-A679-0311C4EACB33}" srcOrd="1" destOrd="0" presId="urn:microsoft.com/office/officeart/2009/3/layout/RandomtoResultProcess"/>
    <dgm:cxn modelId="{18BB2A0F-0D88-4FBB-9ACB-E9736DBAF311}" type="presParOf" srcId="{74221D74-FAB3-4302-821D-E070EB225829}" destId="{A094B367-99B6-4B2D-8067-D841B1B2C588}" srcOrd="8" destOrd="0" presId="urn:microsoft.com/office/officeart/2009/3/layout/RandomtoResultProcess"/>
    <dgm:cxn modelId="{99452039-4758-4834-9233-EFCFB606E727}" type="presParOf" srcId="{A094B367-99B6-4B2D-8067-D841B1B2C588}" destId="{E6ECFE90-68C4-431D-A916-6BF7CEA8EB32}" srcOrd="0" destOrd="0" presId="urn:microsoft.com/office/officeart/2009/3/layout/RandomtoResultProcess"/>
    <dgm:cxn modelId="{D66CBA99-6E36-4246-8983-18D1BC63E786}" type="presParOf" srcId="{A094B367-99B6-4B2D-8067-D841B1B2C588}" destId="{877A3537-6285-4187-9FD0-9795EB166A8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89DC5-0D70-4F6E-A75F-6E9F7D8A806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561C2A1-97A4-40E4-ADF6-7767D7609B70}">
      <dgm:prSet/>
      <dgm:spPr/>
      <dgm:t>
        <a:bodyPr/>
        <a:lstStyle/>
        <a:p>
          <a:r>
            <a:rPr lang="en-US" b="1" i="0" baseline="0" dirty="0"/>
            <a:t>Study Team </a:t>
          </a:r>
          <a:r>
            <a:rPr lang="en-US" b="0" i="0" baseline="0" dirty="0"/>
            <a:t>-</a:t>
          </a:r>
          <a:r>
            <a:rPr lang="en-US" b="1" i="0" baseline="0" dirty="0"/>
            <a:t> </a:t>
          </a:r>
          <a:r>
            <a:rPr lang="en-US" b="0" i="0" baseline="0" dirty="0"/>
            <a:t>Individuals who are developing and entering a research protocol. Includes PIs and their contacts, and other study staff.</a:t>
          </a:r>
          <a:br>
            <a:rPr lang="en-US" b="0" i="0" baseline="0" dirty="0"/>
          </a:br>
          <a:endParaRPr lang="en-US" dirty="0"/>
        </a:p>
      </dgm:t>
    </dgm:pt>
    <dgm:pt modelId="{60E8951A-7571-4D81-A7F9-ED65383614FC}" type="parTrans" cxnId="{6CEE78D9-2F1F-4894-8EEA-B88B0BD1DD57}">
      <dgm:prSet/>
      <dgm:spPr/>
      <dgm:t>
        <a:bodyPr/>
        <a:lstStyle/>
        <a:p>
          <a:endParaRPr lang="en-US"/>
        </a:p>
      </dgm:t>
    </dgm:pt>
    <dgm:pt modelId="{812EA240-E46D-4281-A4F5-D529D22155DA}" type="sibTrans" cxnId="{6CEE78D9-2F1F-4894-8EEA-B88B0BD1DD57}">
      <dgm:prSet/>
      <dgm:spPr/>
      <dgm:t>
        <a:bodyPr/>
        <a:lstStyle/>
        <a:p>
          <a:endParaRPr lang="en-US"/>
        </a:p>
      </dgm:t>
    </dgm:pt>
    <dgm:pt modelId="{6BB54B80-24DD-448E-A365-16A8C77F081D}">
      <dgm:prSet/>
      <dgm:spPr/>
      <dgm:t>
        <a:bodyPr/>
        <a:lstStyle/>
        <a:p>
          <a:r>
            <a:rPr lang="en-US" b="1" i="0" baseline="0" dirty="0"/>
            <a:t>Agreements Managers</a:t>
          </a:r>
          <a:r>
            <a:rPr lang="en-US" b="0" i="0" baseline="0" dirty="0"/>
            <a:t>-</a:t>
          </a:r>
          <a:r>
            <a:rPr lang="en-US" b="1" i="0" baseline="0" dirty="0"/>
            <a:t> </a:t>
          </a:r>
          <a:r>
            <a:rPr lang="en-US" b="0" i="0" baseline="0" dirty="0"/>
            <a:t>Individuals who guide submissions through the review process. They are responsible for creating an agreement, submitting it to review, and assigning the agreement to a reviewer.</a:t>
          </a:r>
          <a:br>
            <a:rPr lang="en-US" b="0" i="0" baseline="0" dirty="0"/>
          </a:br>
          <a:endParaRPr lang="en-US" dirty="0"/>
        </a:p>
      </dgm:t>
    </dgm:pt>
    <dgm:pt modelId="{3A8C414F-D326-4585-B58E-281BF2422CC5}" type="parTrans" cxnId="{A0F9395C-B2AC-48A5-AADA-4ABE2443532F}">
      <dgm:prSet/>
      <dgm:spPr/>
      <dgm:t>
        <a:bodyPr/>
        <a:lstStyle/>
        <a:p>
          <a:endParaRPr lang="en-US"/>
        </a:p>
      </dgm:t>
    </dgm:pt>
    <dgm:pt modelId="{42522F73-25EE-46C3-9FEB-FDEC2C9BD603}" type="sibTrans" cxnId="{A0F9395C-B2AC-48A5-AADA-4ABE2443532F}">
      <dgm:prSet/>
      <dgm:spPr/>
      <dgm:t>
        <a:bodyPr/>
        <a:lstStyle/>
        <a:p>
          <a:endParaRPr lang="en-US"/>
        </a:p>
      </dgm:t>
    </dgm:pt>
    <dgm:pt modelId="{86A7D682-CEF7-420D-A798-E27802E29C7F}">
      <dgm:prSet/>
      <dgm:spPr/>
      <dgm:t>
        <a:bodyPr/>
        <a:lstStyle/>
        <a:p>
          <a:r>
            <a:rPr lang="en-US" b="1" i="0" baseline="0" dirty="0"/>
            <a:t>Agreements Reviewers</a:t>
          </a:r>
          <a:r>
            <a:rPr lang="en-US" b="0" i="0" baseline="0" dirty="0"/>
            <a:t>  - Individuals responsible for reviewing agreements. Some agreements may also require an optional review by an Ancillary Reviewer.</a:t>
          </a:r>
          <a:endParaRPr lang="en-US" dirty="0"/>
        </a:p>
      </dgm:t>
    </dgm:pt>
    <dgm:pt modelId="{8EEA2BC6-0268-4F5E-B86A-93BEB95F725F}" type="parTrans" cxnId="{C73213BF-61E2-402D-B062-D7A70298231F}">
      <dgm:prSet/>
      <dgm:spPr/>
      <dgm:t>
        <a:bodyPr/>
        <a:lstStyle/>
        <a:p>
          <a:endParaRPr lang="en-US"/>
        </a:p>
      </dgm:t>
    </dgm:pt>
    <dgm:pt modelId="{87D2027D-B930-427C-B2D9-1DE44F7A3E03}" type="sibTrans" cxnId="{C73213BF-61E2-402D-B062-D7A70298231F}">
      <dgm:prSet/>
      <dgm:spPr/>
      <dgm:t>
        <a:bodyPr/>
        <a:lstStyle/>
        <a:p>
          <a:endParaRPr lang="en-US"/>
        </a:p>
      </dgm:t>
    </dgm:pt>
    <dgm:pt modelId="{6394497E-982E-4204-BA79-A4CACE9DE8F0}" type="pres">
      <dgm:prSet presAssocID="{61189DC5-0D70-4F6E-A75F-6E9F7D8A8066}" presName="vert0" presStyleCnt="0">
        <dgm:presLayoutVars>
          <dgm:dir/>
          <dgm:animOne val="branch"/>
          <dgm:animLvl val="lvl"/>
        </dgm:presLayoutVars>
      </dgm:prSet>
      <dgm:spPr/>
    </dgm:pt>
    <dgm:pt modelId="{A0888E1E-EA0B-4599-8D4C-7A20A035EB77}" type="pres">
      <dgm:prSet presAssocID="{E561C2A1-97A4-40E4-ADF6-7767D7609B70}" presName="thickLine" presStyleLbl="alignNode1" presStyleIdx="0" presStyleCnt="3"/>
      <dgm:spPr/>
    </dgm:pt>
    <dgm:pt modelId="{48AABE4C-CA58-413C-87B4-774758F63C15}" type="pres">
      <dgm:prSet presAssocID="{E561C2A1-97A4-40E4-ADF6-7767D7609B70}" presName="horz1" presStyleCnt="0"/>
      <dgm:spPr/>
    </dgm:pt>
    <dgm:pt modelId="{98C0AF42-6D29-4BE3-A67B-E4882F441C5B}" type="pres">
      <dgm:prSet presAssocID="{E561C2A1-97A4-40E4-ADF6-7767D7609B70}" presName="tx1" presStyleLbl="revTx" presStyleIdx="0" presStyleCnt="3"/>
      <dgm:spPr/>
    </dgm:pt>
    <dgm:pt modelId="{2D545458-37FB-4D3A-8144-864373210ED8}" type="pres">
      <dgm:prSet presAssocID="{E561C2A1-97A4-40E4-ADF6-7767D7609B70}" presName="vert1" presStyleCnt="0"/>
      <dgm:spPr/>
    </dgm:pt>
    <dgm:pt modelId="{7F379351-E0A7-4113-AF31-00A18442DF1B}" type="pres">
      <dgm:prSet presAssocID="{6BB54B80-24DD-448E-A365-16A8C77F081D}" presName="thickLine" presStyleLbl="alignNode1" presStyleIdx="1" presStyleCnt="3"/>
      <dgm:spPr/>
    </dgm:pt>
    <dgm:pt modelId="{553F5F50-6D0D-4E4F-ACB2-030AE07500DE}" type="pres">
      <dgm:prSet presAssocID="{6BB54B80-24DD-448E-A365-16A8C77F081D}" presName="horz1" presStyleCnt="0"/>
      <dgm:spPr/>
    </dgm:pt>
    <dgm:pt modelId="{943E25CE-9A2B-4446-8816-ECB6DF712797}" type="pres">
      <dgm:prSet presAssocID="{6BB54B80-24DD-448E-A365-16A8C77F081D}" presName="tx1" presStyleLbl="revTx" presStyleIdx="1" presStyleCnt="3"/>
      <dgm:spPr/>
    </dgm:pt>
    <dgm:pt modelId="{F59F54DA-A44D-46C9-96A6-A3346EE650D4}" type="pres">
      <dgm:prSet presAssocID="{6BB54B80-24DD-448E-A365-16A8C77F081D}" presName="vert1" presStyleCnt="0"/>
      <dgm:spPr/>
    </dgm:pt>
    <dgm:pt modelId="{840347D1-EB26-4D82-BDFD-46E95025C71F}" type="pres">
      <dgm:prSet presAssocID="{86A7D682-CEF7-420D-A798-E27802E29C7F}" presName="thickLine" presStyleLbl="alignNode1" presStyleIdx="2" presStyleCnt="3"/>
      <dgm:spPr/>
    </dgm:pt>
    <dgm:pt modelId="{39E19FD3-58FF-4D9A-962E-2CF6378A872C}" type="pres">
      <dgm:prSet presAssocID="{86A7D682-CEF7-420D-A798-E27802E29C7F}" presName="horz1" presStyleCnt="0"/>
      <dgm:spPr/>
    </dgm:pt>
    <dgm:pt modelId="{1CABFFF9-067B-4014-B8C1-7B802CCBE60E}" type="pres">
      <dgm:prSet presAssocID="{86A7D682-CEF7-420D-A798-E27802E29C7F}" presName="tx1" presStyleLbl="revTx" presStyleIdx="2" presStyleCnt="3"/>
      <dgm:spPr/>
    </dgm:pt>
    <dgm:pt modelId="{7EB68617-5587-4303-8FAD-64F875DB141C}" type="pres">
      <dgm:prSet presAssocID="{86A7D682-CEF7-420D-A798-E27802E29C7F}" presName="vert1" presStyleCnt="0"/>
      <dgm:spPr/>
    </dgm:pt>
  </dgm:ptLst>
  <dgm:cxnLst>
    <dgm:cxn modelId="{A0F9395C-B2AC-48A5-AADA-4ABE2443532F}" srcId="{61189DC5-0D70-4F6E-A75F-6E9F7D8A8066}" destId="{6BB54B80-24DD-448E-A365-16A8C77F081D}" srcOrd="1" destOrd="0" parTransId="{3A8C414F-D326-4585-B58E-281BF2422CC5}" sibTransId="{42522F73-25EE-46C3-9FEB-FDEC2C9BD603}"/>
    <dgm:cxn modelId="{224CFE56-61FD-4178-9C3C-60780E39BC36}" type="presOf" srcId="{61189DC5-0D70-4F6E-A75F-6E9F7D8A8066}" destId="{6394497E-982E-4204-BA79-A4CACE9DE8F0}" srcOrd="0" destOrd="0" presId="urn:microsoft.com/office/officeart/2008/layout/LinedList"/>
    <dgm:cxn modelId="{9F25EF87-59EB-4C23-8AFC-95AA44AEB319}" type="presOf" srcId="{6BB54B80-24DD-448E-A365-16A8C77F081D}" destId="{943E25CE-9A2B-4446-8816-ECB6DF712797}" srcOrd="0" destOrd="0" presId="urn:microsoft.com/office/officeart/2008/layout/LinedList"/>
    <dgm:cxn modelId="{C73213BF-61E2-402D-B062-D7A70298231F}" srcId="{61189DC5-0D70-4F6E-A75F-6E9F7D8A8066}" destId="{86A7D682-CEF7-420D-A798-E27802E29C7F}" srcOrd="2" destOrd="0" parTransId="{8EEA2BC6-0268-4F5E-B86A-93BEB95F725F}" sibTransId="{87D2027D-B930-427C-B2D9-1DE44F7A3E03}"/>
    <dgm:cxn modelId="{904A25C7-795B-46D4-BAFA-14A8A5305FEA}" type="presOf" srcId="{86A7D682-CEF7-420D-A798-E27802E29C7F}" destId="{1CABFFF9-067B-4014-B8C1-7B802CCBE60E}" srcOrd="0" destOrd="0" presId="urn:microsoft.com/office/officeart/2008/layout/LinedList"/>
    <dgm:cxn modelId="{6CEE78D9-2F1F-4894-8EEA-B88B0BD1DD57}" srcId="{61189DC5-0D70-4F6E-A75F-6E9F7D8A8066}" destId="{E561C2A1-97A4-40E4-ADF6-7767D7609B70}" srcOrd="0" destOrd="0" parTransId="{60E8951A-7571-4D81-A7F9-ED65383614FC}" sibTransId="{812EA240-E46D-4281-A4F5-D529D22155DA}"/>
    <dgm:cxn modelId="{B9FE8CD9-A4C7-4982-90D9-3E69A923AC24}" type="presOf" srcId="{E561C2A1-97A4-40E4-ADF6-7767D7609B70}" destId="{98C0AF42-6D29-4BE3-A67B-E4882F441C5B}" srcOrd="0" destOrd="0" presId="urn:microsoft.com/office/officeart/2008/layout/LinedList"/>
    <dgm:cxn modelId="{EB92E684-C27A-4336-A6F6-AC469519916C}" type="presParOf" srcId="{6394497E-982E-4204-BA79-A4CACE9DE8F0}" destId="{A0888E1E-EA0B-4599-8D4C-7A20A035EB77}" srcOrd="0" destOrd="0" presId="urn:microsoft.com/office/officeart/2008/layout/LinedList"/>
    <dgm:cxn modelId="{5055F609-DD23-47ED-A591-5CC2706FB0A2}" type="presParOf" srcId="{6394497E-982E-4204-BA79-A4CACE9DE8F0}" destId="{48AABE4C-CA58-413C-87B4-774758F63C15}" srcOrd="1" destOrd="0" presId="urn:microsoft.com/office/officeart/2008/layout/LinedList"/>
    <dgm:cxn modelId="{DFC94CFE-E684-48B4-8142-AC0568C70E6D}" type="presParOf" srcId="{48AABE4C-CA58-413C-87B4-774758F63C15}" destId="{98C0AF42-6D29-4BE3-A67B-E4882F441C5B}" srcOrd="0" destOrd="0" presId="urn:microsoft.com/office/officeart/2008/layout/LinedList"/>
    <dgm:cxn modelId="{1A28EB5F-C3B8-4BE7-931A-7699C6E5CCAE}" type="presParOf" srcId="{48AABE4C-CA58-413C-87B4-774758F63C15}" destId="{2D545458-37FB-4D3A-8144-864373210ED8}" srcOrd="1" destOrd="0" presId="urn:microsoft.com/office/officeart/2008/layout/LinedList"/>
    <dgm:cxn modelId="{734A2075-11E7-4A71-9CEA-8260F9A6CE9F}" type="presParOf" srcId="{6394497E-982E-4204-BA79-A4CACE9DE8F0}" destId="{7F379351-E0A7-4113-AF31-00A18442DF1B}" srcOrd="2" destOrd="0" presId="urn:microsoft.com/office/officeart/2008/layout/LinedList"/>
    <dgm:cxn modelId="{2DCB088D-74D2-42E5-9464-A35811205982}" type="presParOf" srcId="{6394497E-982E-4204-BA79-A4CACE9DE8F0}" destId="{553F5F50-6D0D-4E4F-ACB2-030AE07500DE}" srcOrd="3" destOrd="0" presId="urn:microsoft.com/office/officeart/2008/layout/LinedList"/>
    <dgm:cxn modelId="{0A651F89-4C7A-425B-A767-FA80D4DD16B8}" type="presParOf" srcId="{553F5F50-6D0D-4E4F-ACB2-030AE07500DE}" destId="{943E25CE-9A2B-4446-8816-ECB6DF712797}" srcOrd="0" destOrd="0" presId="urn:microsoft.com/office/officeart/2008/layout/LinedList"/>
    <dgm:cxn modelId="{BD5C3778-2C16-439E-A72D-133A54515835}" type="presParOf" srcId="{553F5F50-6D0D-4E4F-ACB2-030AE07500DE}" destId="{F59F54DA-A44D-46C9-96A6-A3346EE650D4}" srcOrd="1" destOrd="0" presId="urn:microsoft.com/office/officeart/2008/layout/LinedList"/>
    <dgm:cxn modelId="{9CBFF0C8-C26D-4B15-A869-02C06B1CFE35}" type="presParOf" srcId="{6394497E-982E-4204-BA79-A4CACE9DE8F0}" destId="{840347D1-EB26-4D82-BDFD-46E95025C71F}" srcOrd="4" destOrd="0" presId="urn:microsoft.com/office/officeart/2008/layout/LinedList"/>
    <dgm:cxn modelId="{3DB59F4C-8133-4B6E-B0DC-F3C8ABF7E3FC}" type="presParOf" srcId="{6394497E-982E-4204-BA79-A4CACE9DE8F0}" destId="{39E19FD3-58FF-4D9A-962E-2CF6378A872C}" srcOrd="5" destOrd="0" presId="urn:microsoft.com/office/officeart/2008/layout/LinedList"/>
    <dgm:cxn modelId="{5D1CF6DF-0564-439C-A1D8-944DE7BB8841}" type="presParOf" srcId="{39E19FD3-58FF-4D9A-962E-2CF6378A872C}" destId="{1CABFFF9-067B-4014-B8C1-7B802CCBE60E}" srcOrd="0" destOrd="0" presId="urn:microsoft.com/office/officeart/2008/layout/LinedList"/>
    <dgm:cxn modelId="{A296FD89-FCD0-4505-8EFA-E2FE94D6B342}" type="presParOf" srcId="{39E19FD3-58FF-4D9A-962E-2CF6378A872C}" destId="{7EB68617-5587-4303-8FAD-64F875DB14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713B7-46A9-471C-A6DB-21560E9F22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98125-F7E7-4802-A099-5CE00BB19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Submitting an agreement initiates a series of activities that include: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dirty="0">
              <a:solidFill>
                <a:srgbClr val="002060"/>
              </a:solidFill>
            </a:rPr>
            <a:t>Review by Agreements Office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dirty="0">
              <a:solidFill>
                <a:srgbClr val="002060"/>
              </a:solidFill>
            </a:rPr>
            <a:t>Ancillary review by individuals, departments, and other organizations</a:t>
          </a:r>
        </a:p>
      </dgm:t>
    </dgm:pt>
    <dgm:pt modelId="{8716B921-5F3E-421F-82D3-88A3372E140B}" type="parTrans" cxnId="{3D582D31-8B02-40BE-B314-B0D50B60F3A3}">
      <dgm:prSet/>
      <dgm:spPr/>
      <dgm:t>
        <a:bodyPr/>
        <a:lstStyle/>
        <a:p>
          <a:endParaRPr lang="en-US"/>
        </a:p>
      </dgm:t>
    </dgm:pt>
    <dgm:pt modelId="{AED0505D-5451-4A0C-BC6B-43BCAF2D681B}" type="sibTrans" cxnId="{3D582D31-8B02-40BE-B314-B0D50B60F3A3}">
      <dgm:prSet/>
      <dgm:spPr/>
      <dgm:t>
        <a:bodyPr/>
        <a:lstStyle/>
        <a:p>
          <a:endParaRPr lang="en-US"/>
        </a:p>
      </dgm:t>
    </dgm:pt>
    <dgm:pt modelId="{6509B4DF-3DDE-48EE-B842-D61C4D7CEA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Any of these may lead to a request for the study team to take further action, such as providing clarifications regarding the agreement.</a:t>
          </a:r>
        </a:p>
      </dgm:t>
    </dgm:pt>
    <dgm:pt modelId="{28635A08-5828-459B-86FE-04D79C41BA09}" type="parTrans" cxnId="{A34236C0-D072-49EF-903D-0257397B7506}">
      <dgm:prSet/>
      <dgm:spPr/>
      <dgm:t>
        <a:bodyPr/>
        <a:lstStyle/>
        <a:p>
          <a:endParaRPr lang="en-US"/>
        </a:p>
      </dgm:t>
    </dgm:pt>
    <dgm:pt modelId="{46798E40-6283-4E9B-8CE8-35285D5668E3}" type="sibTrans" cxnId="{A34236C0-D072-49EF-903D-0257397B7506}">
      <dgm:prSet/>
      <dgm:spPr/>
      <dgm:t>
        <a:bodyPr/>
        <a:lstStyle/>
        <a:p>
          <a:endParaRPr lang="en-US"/>
        </a:p>
      </dgm:t>
    </dgm:pt>
    <dgm:pt modelId="{C841EF93-DE22-44B0-8251-3EFB8056D5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The PI will receive e-mail notifications if any action needs to be taken. The study should appear in all study team member’s Click Inbox. Reviewer’s decisions are communicated by email also.</a:t>
          </a:r>
        </a:p>
      </dgm:t>
    </dgm:pt>
    <dgm:pt modelId="{FFD991F5-85A7-4D72-BE6D-8277567DA828}" type="parTrans" cxnId="{3D4DC089-4B1F-4790-A89D-6E1D1BF5A8C7}">
      <dgm:prSet/>
      <dgm:spPr/>
      <dgm:t>
        <a:bodyPr/>
        <a:lstStyle/>
        <a:p>
          <a:endParaRPr lang="en-US"/>
        </a:p>
      </dgm:t>
    </dgm:pt>
    <dgm:pt modelId="{1C339D79-1D10-4B2F-880E-8F59BCE2A1A1}" type="sibTrans" cxnId="{3D4DC089-4B1F-4790-A89D-6E1D1BF5A8C7}">
      <dgm:prSet/>
      <dgm:spPr/>
      <dgm:t>
        <a:bodyPr/>
        <a:lstStyle/>
        <a:p>
          <a:endParaRPr lang="en-US"/>
        </a:p>
      </dgm:t>
    </dgm:pt>
    <dgm:pt modelId="{19AEAA0A-16FA-47F2-9A45-A0D672D83C88}" type="pres">
      <dgm:prSet presAssocID="{9FD713B7-46A9-471C-A6DB-21560E9F22CA}" presName="root" presStyleCnt="0">
        <dgm:presLayoutVars>
          <dgm:dir/>
          <dgm:resizeHandles val="exact"/>
        </dgm:presLayoutVars>
      </dgm:prSet>
      <dgm:spPr/>
    </dgm:pt>
    <dgm:pt modelId="{88F869CF-03D4-4D08-8FDF-17A9F4275EF0}" type="pres">
      <dgm:prSet presAssocID="{50C98125-F7E7-4802-A099-5CE00BB19771}" presName="compNode" presStyleCnt="0"/>
      <dgm:spPr/>
    </dgm:pt>
    <dgm:pt modelId="{D4252F27-7DFF-4216-869F-8334FC543C38}" type="pres">
      <dgm:prSet presAssocID="{50C98125-F7E7-4802-A099-5CE00BB19771}" presName="bgRect" presStyleLbl="bgShp" presStyleIdx="0" presStyleCnt="3"/>
      <dgm:spPr/>
    </dgm:pt>
    <dgm:pt modelId="{572AE388-FFFD-4FB5-8911-A2EBDCE13F01}" type="pres">
      <dgm:prSet presAssocID="{50C98125-F7E7-4802-A099-5CE00BB197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E0A08E0-3567-472F-B269-0B33F093AAF3}" type="pres">
      <dgm:prSet presAssocID="{50C98125-F7E7-4802-A099-5CE00BB19771}" presName="spaceRect" presStyleCnt="0"/>
      <dgm:spPr/>
    </dgm:pt>
    <dgm:pt modelId="{75BCC7B8-EF29-4F57-AF6E-B6C4D27C8A38}" type="pres">
      <dgm:prSet presAssocID="{50C98125-F7E7-4802-A099-5CE00BB19771}" presName="parTx" presStyleLbl="revTx" presStyleIdx="0" presStyleCnt="3">
        <dgm:presLayoutVars>
          <dgm:chMax val="0"/>
          <dgm:chPref val="0"/>
        </dgm:presLayoutVars>
      </dgm:prSet>
      <dgm:spPr/>
    </dgm:pt>
    <dgm:pt modelId="{A8207DD5-92C2-4249-B307-9F3DB24800D7}" type="pres">
      <dgm:prSet presAssocID="{AED0505D-5451-4A0C-BC6B-43BCAF2D681B}" presName="sibTrans" presStyleCnt="0"/>
      <dgm:spPr/>
    </dgm:pt>
    <dgm:pt modelId="{B004B0E1-78D7-42E5-A29A-0F1969F7749B}" type="pres">
      <dgm:prSet presAssocID="{6509B4DF-3DDE-48EE-B842-D61C4D7CEA1F}" presName="compNode" presStyleCnt="0"/>
      <dgm:spPr/>
    </dgm:pt>
    <dgm:pt modelId="{B26F1D41-8860-45F9-A3B7-62CC3AF7DFCB}" type="pres">
      <dgm:prSet presAssocID="{6509B4DF-3DDE-48EE-B842-D61C4D7CEA1F}" presName="bgRect" presStyleLbl="bgShp" presStyleIdx="1" presStyleCnt="3"/>
      <dgm:spPr/>
    </dgm:pt>
    <dgm:pt modelId="{3C334C96-2590-427A-A598-CD2DCB491073}" type="pres">
      <dgm:prSet presAssocID="{6509B4DF-3DDE-48EE-B842-D61C4D7CEA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D117D63-EE2D-422A-9733-220F05E098F7}" type="pres">
      <dgm:prSet presAssocID="{6509B4DF-3DDE-48EE-B842-D61C4D7CEA1F}" presName="spaceRect" presStyleCnt="0"/>
      <dgm:spPr/>
    </dgm:pt>
    <dgm:pt modelId="{9C00474D-1FBC-4692-A1B3-20D40013F8C6}" type="pres">
      <dgm:prSet presAssocID="{6509B4DF-3DDE-48EE-B842-D61C4D7CEA1F}" presName="parTx" presStyleLbl="revTx" presStyleIdx="1" presStyleCnt="3">
        <dgm:presLayoutVars>
          <dgm:chMax val="0"/>
          <dgm:chPref val="0"/>
        </dgm:presLayoutVars>
      </dgm:prSet>
      <dgm:spPr/>
    </dgm:pt>
    <dgm:pt modelId="{E4CB4EBA-9465-441D-AB36-D97238DD640B}" type="pres">
      <dgm:prSet presAssocID="{46798E40-6283-4E9B-8CE8-35285D5668E3}" presName="sibTrans" presStyleCnt="0"/>
      <dgm:spPr/>
    </dgm:pt>
    <dgm:pt modelId="{6562042D-796C-4D59-A735-04F337162D6C}" type="pres">
      <dgm:prSet presAssocID="{C841EF93-DE22-44B0-8251-3EFB8056D52D}" presName="compNode" presStyleCnt="0"/>
      <dgm:spPr/>
    </dgm:pt>
    <dgm:pt modelId="{CDACCCED-9DBE-4F3B-8368-B7B3A9AC4BB2}" type="pres">
      <dgm:prSet presAssocID="{C841EF93-DE22-44B0-8251-3EFB8056D52D}" presName="bgRect" presStyleLbl="bgShp" presStyleIdx="2" presStyleCnt="3"/>
      <dgm:spPr/>
    </dgm:pt>
    <dgm:pt modelId="{79C1FA5B-E7FF-42FD-A42A-BFA45E96FD97}" type="pres">
      <dgm:prSet presAssocID="{C841EF93-DE22-44B0-8251-3EFB8056D5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2B7C559-F289-45F0-BFF6-73C429502986}" type="pres">
      <dgm:prSet presAssocID="{C841EF93-DE22-44B0-8251-3EFB8056D52D}" presName="spaceRect" presStyleCnt="0"/>
      <dgm:spPr/>
    </dgm:pt>
    <dgm:pt modelId="{9A1E709B-02C1-4075-9F50-AA2C92FB14B0}" type="pres">
      <dgm:prSet presAssocID="{C841EF93-DE22-44B0-8251-3EFB8056D52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127C17-02A1-4AB3-A08B-938FCD8592CB}" type="presOf" srcId="{C841EF93-DE22-44B0-8251-3EFB8056D52D}" destId="{9A1E709B-02C1-4075-9F50-AA2C92FB14B0}" srcOrd="0" destOrd="0" presId="urn:microsoft.com/office/officeart/2018/2/layout/IconVerticalSolidList"/>
    <dgm:cxn modelId="{3D582D31-8B02-40BE-B314-B0D50B60F3A3}" srcId="{9FD713B7-46A9-471C-A6DB-21560E9F22CA}" destId="{50C98125-F7E7-4802-A099-5CE00BB19771}" srcOrd="0" destOrd="0" parTransId="{8716B921-5F3E-421F-82D3-88A3372E140B}" sibTransId="{AED0505D-5451-4A0C-BC6B-43BCAF2D681B}"/>
    <dgm:cxn modelId="{D308BF52-E425-4E70-8AC7-DA7F1F736146}" type="presOf" srcId="{50C98125-F7E7-4802-A099-5CE00BB19771}" destId="{75BCC7B8-EF29-4F57-AF6E-B6C4D27C8A38}" srcOrd="0" destOrd="0" presId="urn:microsoft.com/office/officeart/2018/2/layout/IconVerticalSolidList"/>
    <dgm:cxn modelId="{3D4DC089-4B1F-4790-A89D-6E1D1BF5A8C7}" srcId="{9FD713B7-46A9-471C-A6DB-21560E9F22CA}" destId="{C841EF93-DE22-44B0-8251-3EFB8056D52D}" srcOrd="2" destOrd="0" parTransId="{FFD991F5-85A7-4D72-BE6D-8277567DA828}" sibTransId="{1C339D79-1D10-4B2F-880E-8F59BCE2A1A1}"/>
    <dgm:cxn modelId="{22850AB2-0BEA-4617-B934-B4A9416DCB77}" type="presOf" srcId="{9FD713B7-46A9-471C-A6DB-21560E9F22CA}" destId="{19AEAA0A-16FA-47F2-9A45-A0D672D83C88}" srcOrd="0" destOrd="0" presId="urn:microsoft.com/office/officeart/2018/2/layout/IconVerticalSolidList"/>
    <dgm:cxn modelId="{A34236C0-D072-49EF-903D-0257397B7506}" srcId="{9FD713B7-46A9-471C-A6DB-21560E9F22CA}" destId="{6509B4DF-3DDE-48EE-B842-D61C4D7CEA1F}" srcOrd="1" destOrd="0" parTransId="{28635A08-5828-459B-86FE-04D79C41BA09}" sibTransId="{46798E40-6283-4E9B-8CE8-35285D5668E3}"/>
    <dgm:cxn modelId="{6EA891C2-D821-45F5-817D-E444F9B5A4BD}" type="presOf" srcId="{6509B4DF-3DDE-48EE-B842-D61C4D7CEA1F}" destId="{9C00474D-1FBC-4692-A1B3-20D40013F8C6}" srcOrd="0" destOrd="0" presId="urn:microsoft.com/office/officeart/2018/2/layout/IconVerticalSolidList"/>
    <dgm:cxn modelId="{9691DD17-162C-41D8-9CA5-10DE6CADBD21}" type="presParOf" srcId="{19AEAA0A-16FA-47F2-9A45-A0D672D83C88}" destId="{88F869CF-03D4-4D08-8FDF-17A9F4275EF0}" srcOrd="0" destOrd="0" presId="urn:microsoft.com/office/officeart/2018/2/layout/IconVerticalSolidList"/>
    <dgm:cxn modelId="{94462D83-F480-4661-82EA-150A402FA4F4}" type="presParOf" srcId="{88F869CF-03D4-4D08-8FDF-17A9F4275EF0}" destId="{D4252F27-7DFF-4216-869F-8334FC543C38}" srcOrd="0" destOrd="0" presId="urn:microsoft.com/office/officeart/2018/2/layout/IconVerticalSolidList"/>
    <dgm:cxn modelId="{5B3B61E0-0011-4BDB-963F-31BD805DC1EA}" type="presParOf" srcId="{88F869CF-03D4-4D08-8FDF-17A9F4275EF0}" destId="{572AE388-FFFD-4FB5-8911-A2EBDCE13F01}" srcOrd="1" destOrd="0" presId="urn:microsoft.com/office/officeart/2018/2/layout/IconVerticalSolidList"/>
    <dgm:cxn modelId="{BE0E34EF-8138-4EA2-9149-F9AC960463D0}" type="presParOf" srcId="{88F869CF-03D4-4D08-8FDF-17A9F4275EF0}" destId="{FE0A08E0-3567-472F-B269-0B33F093AAF3}" srcOrd="2" destOrd="0" presId="urn:microsoft.com/office/officeart/2018/2/layout/IconVerticalSolidList"/>
    <dgm:cxn modelId="{20BCDFEF-96DE-4117-BE69-D879E135E1CC}" type="presParOf" srcId="{88F869CF-03D4-4D08-8FDF-17A9F4275EF0}" destId="{75BCC7B8-EF29-4F57-AF6E-B6C4D27C8A38}" srcOrd="3" destOrd="0" presId="urn:microsoft.com/office/officeart/2018/2/layout/IconVerticalSolidList"/>
    <dgm:cxn modelId="{6FAD51A8-7537-4BB0-BC72-B882549F7875}" type="presParOf" srcId="{19AEAA0A-16FA-47F2-9A45-A0D672D83C88}" destId="{A8207DD5-92C2-4249-B307-9F3DB24800D7}" srcOrd="1" destOrd="0" presId="urn:microsoft.com/office/officeart/2018/2/layout/IconVerticalSolidList"/>
    <dgm:cxn modelId="{ACC54663-6D88-4EC3-9928-B509C3191F52}" type="presParOf" srcId="{19AEAA0A-16FA-47F2-9A45-A0D672D83C88}" destId="{B004B0E1-78D7-42E5-A29A-0F1969F7749B}" srcOrd="2" destOrd="0" presId="urn:microsoft.com/office/officeart/2018/2/layout/IconVerticalSolidList"/>
    <dgm:cxn modelId="{9C9090D0-371F-408E-9221-DC2302FBE3F7}" type="presParOf" srcId="{B004B0E1-78D7-42E5-A29A-0F1969F7749B}" destId="{B26F1D41-8860-45F9-A3B7-62CC3AF7DFCB}" srcOrd="0" destOrd="0" presId="urn:microsoft.com/office/officeart/2018/2/layout/IconVerticalSolidList"/>
    <dgm:cxn modelId="{D7173261-E3AE-4B0F-A06A-EDA146F248CF}" type="presParOf" srcId="{B004B0E1-78D7-42E5-A29A-0F1969F7749B}" destId="{3C334C96-2590-427A-A598-CD2DCB491073}" srcOrd="1" destOrd="0" presId="urn:microsoft.com/office/officeart/2018/2/layout/IconVerticalSolidList"/>
    <dgm:cxn modelId="{BBAAEF01-75C7-49D4-9EB5-F65D4F41D3A3}" type="presParOf" srcId="{B004B0E1-78D7-42E5-A29A-0F1969F7749B}" destId="{BD117D63-EE2D-422A-9733-220F05E098F7}" srcOrd="2" destOrd="0" presId="urn:microsoft.com/office/officeart/2018/2/layout/IconVerticalSolidList"/>
    <dgm:cxn modelId="{2360CF5B-AC30-45A0-8319-D87E6B7BCA8E}" type="presParOf" srcId="{B004B0E1-78D7-42E5-A29A-0F1969F7749B}" destId="{9C00474D-1FBC-4692-A1B3-20D40013F8C6}" srcOrd="3" destOrd="0" presId="urn:microsoft.com/office/officeart/2018/2/layout/IconVerticalSolidList"/>
    <dgm:cxn modelId="{A7BBB8FA-C4CC-4F8C-A7EF-36183900E148}" type="presParOf" srcId="{19AEAA0A-16FA-47F2-9A45-A0D672D83C88}" destId="{E4CB4EBA-9465-441D-AB36-D97238DD640B}" srcOrd="3" destOrd="0" presId="urn:microsoft.com/office/officeart/2018/2/layout/IconVerticalSolidList"/>
    <dgm:cxn modelId="{8E5DF9D5-54E6-4F44-BDE5-8122E8CA1EB8}" type="presParOf" srcId="{19AEAA0A-16FA-47F2-9A45-A0D672D83C88}" destId="{6562042D-796C-4D59-A735-04F337162D6C}" srcOrd="4" destOrd="0" presId="urn:microsoft.com/office/officeart/2018/2/layout/IconVerticalSolidList"/>
    <dgm:cxn modelId="{75276CE8-7641-40F8-9CA5-74FEAA40BC1C}" type="presParOf" srcId="{6562042D-796C-4D59-A735-04F337162D6C}" destId="{CDACCCED-9DBE-4F3B-8368-B7B3A9AC4BB2}" srcOrd="0" destOrd="0" presId="urn:microsoft.com/office/officeart/2018/2/layout/IconVerticalSolidList"/>
    <dgm:cxn modelId="{9EE20E54-BD46-4D10-886A-78D06B50D4DA}" type="presParOf" srcId="{6562042D-796C-4D59-A735-04F337162D6C}" destId="{79C1FA5B-E7FF-42FD-A42A-BFA45E96FD97}" srcOrd="1" destOrd="0" presId="urn:microsoft.com/office/officeart/2018/2/layout/IconVerticalSolidList"/>
    <dgm:cxn modelId="{CB8367A4-D648-4678-A519-97346207C7F2}" type="presParOf" srcId="{6562042D-796C-4D59-A735-04F337162D6C}" destId="{42B7C559-F289-45F0-BFF6-73C429502986}" srcOrd="2" destOrd="0" presId="urn:microsoft.com/office/officeart/2018/2/layout/IconVerticalSolidList"/>
    <dgm:cxn modelId="{1AB4786B-6C62-4654-9238-178A36793674}" type="presParOf" srcId="{6562042D-796C-4D59-A735-04F337162D6C}" destId="{9A1E709B-02C1-4075-9F50-AA2C92FB14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258468-6862-4280-ABF6-C04A4750D0A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C6F2BD-7D15-4CDC-AEAD-780A21F8624A}">
      <dgm:prSet/>
      <dgm:spPr/>
      <dgm:t>
        <a:bodyPr/>
        <a:lstStyle/>
        <a:p>
          <a:r>
            <a:rPr lang="en-US" dirty="0"/>
            <a:t>Ancillary reviews allow individuals, departments, and other organizations to give feedback on the submission in parallel with the agreements review</a:t>
          </a:r>
        </a:p>
      </dgm:t>
    </dgm:pt>
    <dgm:pt modelId="{9504003E-3DD7-4901-8038-217CBC36DACB}" type="parTrans" cxnId="{07D7FDAE-F66C-4A03-9D02-F8A233B5D242}">
      <dgm:prSet/>
      <dgm:spPr/>
      <dgm:t>
        <a:bodyPr/>
        <a:lstStyle/>
        <a:p>
          <a:endParaRPr lang="en-US"/>
        </a:p>
      </dgm:t>
    </dgm:pt>
    <dgm:pt modelId="{0C138FFF-DCD1-4CCE-A043-882E88330A6F}" type="sibTrans" cxnId="{07D7FDAE-F66C-4A03-9D02-F8A233B5D242}">
      <dgm:prSet/>
      <dgm:spPr/>
      <dgm:t>
        <a:bodyPr/>
        <a:lstStyle/>
        <a:p>
          <a:endParaRPr lang="en-US"/>
        </a:p>
      </dgm:t>
    </dgm:pt>
    <dgm:pt modelId="{111DA15C-9A0E-48F3-B02C-1F6624441127}">
      <dgm:prSet/>
      <dgm:spPr/>
      <dgm:t>
        <a:bodyPr/>
        <a:lstStyle/>
        <a:p>
          <a:r>
            <a:rPr lang="en-US"/>
            <a:t>The system does not prevent a submission from being reviewed or approved with ancillary reviews outstanding</a:t>
          </a:r>
        </a:p>
      </dgm:t>
    </dgm:pt>
    <dgm:pt modelId="{B6ECAA0B-6492-4527-8A67-1C4795CE67F0}" type="parTrans" cxnId="{2D932D90-2158-416E-B7E9-3824D1B6DB44}">
      <dgm:prSet/>
      <dgm:spPr/>
      <dgm:t>
        <a:bodyPr/>
        <a:lstStyle/>
        <a:p>
          <a:endParaRPr lang="en-US"/>
        </a:p>
      </dgm:t>
    </dgm:pt>
    <dgm:pt modelId="{698BB8F7-67AB-49F0-BE23-FF9A2DBA6333}" type="sibTrans" cxnId="{2D932D90-2158-416E-B7E9-3824D1B6DB44}">
      <dgm:prSet/>
      <dgm:spPr/>
      <dgm:t>
        <a:bodyPr/>
        <a:lstStyle/>
        <a:p>
          <a:endParaRPr lang="en-US"/>
        </a:p>
      </dgm:t>
    </dgm:pt>
    <dgm:pt modelId="{112EE6D6-4604-46D2-807C-5DAA5FD78C46}">
      <dgm:prSet/>
      <dgm:spPr/>
      <dgm:t>
        <a:bodyPr/>
        <a:lstStyle/>
        <a:p>
          <a:r>
            <a:rPr lang="en-US" dirty="0"/>
            <a:t>Decisions about how, when, and whether to interrupt the review process to wait for ancillary reviews are left to the University’s policies and staff</a:t>
          </a:r>
        </a:p>
      </dgm:t>
    </dgm:pt>
    <dgm:pt modelId="{4B34B21C-8A3C-4A1F-BFC1-1F1C68E065DE}" type="parTrans" cxnId="{F23A2347-72F2-452C-84D0-455E8C771748}">
      <dgm:prSet/>
      <dgm:spPr/>
      <dgm:t>
        <a:bodyPr/>
        <a:lstStyle/>
        <a:p>
          <a:endParaRPr lang="en-US"/>
        </a:p>
      </dgm:t>
    </dgm:pt>
    <dgm:pt modelId="{52EECC4E-9EDA-43EF-87CB-520BEF7D66DD}" type="sibTrans" cxnId="{F23A2347-72F2-452C-84D0-455E8C771748}">
      <dgm:prSet/>
      <dgm:spPr/>
      <dgm:t>
        <a:bodyPr/>
        <a:lstStyle/>
        <a:p>
          <a:endParaRPr lang="en-US"/>
        </a:p>
      </dgm:t>
    </dgm:pt>
    <dgm:pt modelId="{713A3D37-989A-4271-B2C0-9161B2635629}" type="pres">
      <dgm:prSet presAssocID="{2C258468-6862-4280-ABF6-C04A4750D0A3}" presName="vert0" presStyleCnt="0">
        <dgm:presLayoutVars>
          <dgm:dir/>
          <dgm:animOne val="branch"/>
          <dgm:animLvl val="lvl"/>
        </dgm:presLayoutVars>
      </dgm:prSet>
      <dgm:spPr/>
    </dgm:pt>
    <dgm:pt modelId="{D28907AA-7768-42A6-8868-22C41CA8FD51}" type="pres">
      <dgm:prSet presAssocID="{2AC6F2BD-7D15-4CDC-AEAD-780A21F8624A}" presName="thickLine" presStyleLbl="alignNode1" presStyleIdx="0" presStyleCnt="3"/>
      <dgm:spPr/>
    </dgm:pt>
    <dgm:pt modelId="{00BBF398-D4A2-43FC-B04F-5D238E0938B5}" type="pres">
      <dgm:prSet presAssocID="{2AC6F2BD-7D15-4CDC-AEAD-780A21F8624A}" presName="horz1" presStyleCnt="0"/>
      <dgm:spPr/>
    </dgm:pt>
    <dgm:pt modelId="{2E383EFB-92AF-4256-879A-4FE41DC877F9}" type="pres">
      <dgm:prSet presAssocID="{2AC6F2BD-7D15-4CDC-AEAD-780A21F8624A}" presName="tx1" presStyleLbl="revTx" presStyleIdx="0" presStyleCnt="3"/>
      <dgm:spPr/>
    </dgm:pt>
    <dgm:pt modelId="{EE7C9107-F90C-4350-9D6A-B5BB1D6A05C9}" type="pres">
      <dgm:prSet presAssocID="{2AC6F2BD-7D15-4CDC-AEAD-780A21F8624A}" presName="vert1" presStyleCnt="0"/>
      <dgm:spPr/>
    </dgm:pt>
    <dgm:pt modelId="{43BCCCBB-E767-4B2F-9BD8-78054A22AF55}" type="pres">
      <dgm:prSet presAssocID="{111DA15C-9A0E-48F3-B02C-1F6624441127}" presName="thickLine" presStyleLbl="alignNode1" presStyleIdx="1" presStyleCnt="3"/>
      <dgm:spPr/>
    </dgm:pt>
    <dgm:pt modelId="{DA60751F-0579-4194-892A-7866E40162DC}" type="pres">
      <dgm:prSet presAssocID="{111DA15C-9A0E-48F3-B02C-1F6624441127}" presName="horz1" presStyleCnt="0"/>
      <dgm:spPr/>
    </dgm:pt>
    <dgm:pt modelId="{789EC931-CE70-48CF-ABCE-09F138EB19F5}" type="pres">
      <dgm:prSet presAssocID="{111DA15C-9A0E-48F3-B02C-1F6624441127}" presName="tx1" presStyleLbl="revTx" presStyleIdx="1" presStyleCnt="3"/>
      <dgm:spPr/>
    </dgm:pt>
    <dgm:pt modelId="{4002415B-C965-4C37-9242-96E6ACA0D498}" type="pres">
      <dgm:prSet presAssocID="{111DA15C-9A0E-48F3-B02C-1F6624441127}" presName="vert1" presStyleCnt="0"/>
      <dgm:spPr/>
    </dgm:pt>
    <dgm:pt modelId="{3A4013BE-330E-422A-8083-78DA5F33D186}" type="pres">
      <dgm:prSet presAssocID="{112EE6D6-4604-46D2-807C-5DAA5FD78C46}" presName="thickLine" presStyleLbl="alignNode1" presStyleIdx="2" presStyleCnt="3"/>
      <dgm:spPr/>
    </dgm:pt>
    <dgm:pt modelId="{6ED75019-2F51-4E51-9A5B-F3F548FE769C}" type="pres">
      <dgm:prSet presAssocID="{112EE6D6-4604-46D2-807C-5DAA5FD78C46}" presName="horz1" presStyleCnt="0"/>
      <dgm:spPr/>
    </dgm:pt>
    <dgm:pt modelId="{D7A2D2DA-98B1-4F2D-AFA0-63FD83889F1D}" type="pres">
      <dgm:prSet presAssocID="{112EE6D6-4604-46D2-807C-5DAA5FD78C46}" presName="tx1" presStyleLbl="revTx" presStyleIdx="2" presStyleCnt="3"/>
      <dgm:spPr/>
    </dgm:pt>
    <dgm:pt modelId="{FEDE8A8B-D571-4B9E-A84E-7B1374C21448}" type="pres">
      <dgm:prSet presAssocID="{112EE6D6-4604-46D2-807C-5DAA5FD78C46}" presName="vert1" presStyleCnt="0"/>
      <dgm:spPr/>
    </dgm:pt>
  </dgm:ptLst>
  <dgm:cxnLst>
    <dgm:cxn modelId="{F23A2347-72F2-452C-84D0-455E8C771748}" srcId="{2C258468-6862-4280-ABF6-C04A4750D0A3}" destId="{112EE6D6-4604-46D2-807C-5DAA5FD78C46}" srcOrd="2" destOrd="0" parTransId="{4B34B21C-8A3C-4A1F-BFC1-1F1C68E065DE}" sibTransId="{52EECC4E-9EDA-43EF-87CB-520BEF7D66DD}"/>
    <dgm:cxn modelId="{BB47F385-52A9-4365-ADA5-5EDF72864403}" type="presOf" srcId="{2AC6F2BD-7D15-4CDC-AEAD-780A21F8624A}" destId="{2E383EFB-92AF-4256-879A-4FE41DC877F9}" srcOrd="0" destOrd="0" presId="urn:microsoft.com/office/officeart/2008/layout/LinedList"/>
    <dgm:cxn modelId="{2D932D90-2158-416E-B7E9-3824D1B6DB44}" srcId="{2C258468-6862-4280-ABF6-C04A4750D0A3}" destId="{111DA15C-9A0E-48F3-B02C-1F6624441127}" srcOrd="1" destOrd="0" parTransId="{B6ECAA0B-6492-4527-8A67-1C4795CE67F0}" sibTransId="{698BB8F7-67AB-49F0-BE23-FF9A2DBA6333}"/>
    <dgm:cxn modelId="{80BCB2A3-94DF-48C4-8BE0-DA7F3DB568A8}" type="presOf" srcId="{111DA15C-9A0E-48F3-B02C-1F6624441127}" destId="{789EC931-CE70-48CF-ABCE-09F138EB19F5}" srcOrd="0" destOrd="0" presId="urn:microsoft.com/office/officeart/2008/layout/LinedList"/>
    <dgm:cxn modelId="{07D7FDAE-F66C-4A03-9D02-F8A233B5D242}" srcId="{2C258468-6862-4280-ABF6-C04A4750D0A3}" destId="{2AC6F2BD-7D15-4CDC-AEAD-780A21F8624A}" srcOrd="0" destOrd="0" parTransId="{9504003E-3DD7-4901-8038-217CBC36DACB}" sibTransId="{0C138FFF-DCD1-4CCE-A043-882E88330A6F}"/>
    <dgm:cxn modelId="{A51037F0-9FA5-4034-8493-50C029FEA600}" type="presOf" srcId="{112EE6D6-4604-46D2-807C-5DAA5FD78C46}" destId="{D7A2D2DA-98B1-4F2D-AFA0-63FD83889F1D}" srcOrd="0" destOrd="0" presId="urn:microsoft.com/office/officeart/2008/layout/LinedList"/>
    <dgm:cxn modelId="{B5F654F9-2329-400C-99BF-910CD46C2FD7}" type="presOf" srcId="{2C258468-6862-4280-ABF6-C04A4750D0A3}" destId="{713A3D37-989A-4271-B2C0-9161B2635629}" srcOrd="0" destOrd="0" presId="urn:microsoft.com/office/officeart/2008/layout/LinedList"/>
    <dgm:cxn modelId="{19DB2A4E-588B-440A-B54A-0EE3A1816AFF}" type="presParOf" srcId="{713A3D37-989A-4271-B2C0-9161B2635629}" destId="{D28907AA-7768-42A6-8868-22C41CA8FD51}" srcOrd="0" destOrd="0" presId="urn:microsoft.com/office/officeart/2008/layout/LinedList"/>
    <dgm:cxn modelId="{35A418D2-0974-4E09-952E-25616B144E26}" type="presParOf" srcId="{713A3D37-989A-4271-B2C0-9161B2635629}" destId="{00BBF398-D4A2-43FC-B04F-5D238E0938B5}" srcOrd="1" destOrd="0" presId="urn:microsoft.com/office/officeart/2008/layout/LinedList"/>
    <dgm:cxn modelId="{3B2A6105-407C-459F-86B5-07EC626EA62E}" type="presParOf" srcId="{00BBF398-D4A2-43FC-B04F-5D238E0938B5}" destId="{2E383EFB-92AF-4256-879A-4FE41DC877F9}" srcOrd="0" destOrd="0" presId="urn:microsoft.com/office/officeart/2008/layout/LinedList"/>
    <dgm:cxn modelId="{AE3D056F-A42F-47A5-B120-B8229F80B7A8}" type="presParOf" srcId="{00BBF398-D4A2-43FC-B04F-5D238E0938B5}" destId="{EE7C9107-F90C-4350-9D6A-B5BB1D6A05C9}" srcOrd="1" destOrd="0" presId="urn:microsoft.com/office/officeart/2008/layout/LinedList"/>
    <dgm:cxn modelId="{AD433E6C-1AFD-4566-AD61-A791109588EF}" type="presParOf" srcId="{713A3D37-989A-4271-B2C0-9161B2635629}" destId="{43BCCCBB-E767-4B2F-9BD8-78054A22AF55}" srcOrd="2" destOrd="0" presId="urn:microsoft.com/office/officeart/2008/layout/LinedList"/>
    <dgm:cxn modelId="{73968945-1F94-44AE-8ADC-D5C2F6E3EF77}" type="presParOf" srcId="{713A3D37-989A-4271-B2C0-9161B2635629}" destId="{DA60751F-0579-4194-892A-7866E40162DC}" srcOrd="3" destOrd="0" presId="urn:microsoft.com/office/officeart/2008/layout/LinedList"/>
    <dgm:cxn modelId="{2074C6EC-0492-4678-9889-A91649981182}" type="presParOf" srcId="{DA60751F-0579-4194-892A-7866E40162DC}" destId="{789EC931-CE70-48CF-ABCE-09F138EB19F5}" srcOrd="0" destOrd="0" presId="urn:microsoft.com/office/officeart/2008/layout/LinedList"/>
    <dgm:cxn modelId="{724F8D37-CD2C-43FA-A30D-2C6B0C02D9DA}" type="presParOf" srcId="{DA60751F-0579-4194-892A-7866E40162DC}" destId="{4002415B-C965-4C37-9242-96E6ACA0D498}" srcOrd="1" destOrd="0" presId="urn:microsoft.com/office/officeart/2008/layout/LinedList"/>
    <dgm:cxn modelId="{9E387C8A-5134-41C9-B4FE-BD0F994F64CC}" type="presParOf" srcId="{713A3D37-989A-4271-B2C0-9161B2635629}" destId="{3A4013BE-330E-422A-8083-78DA5F33D186}" srcOrd="4" destOrd="0" presId="urn:microsoft.com/office/officeart/2008/layout/LinedList"/>
    <dgm:cxn modelId="{92182412-8AE7-4B03-8CCE-7079C4B9B2CB}" type="presParOf" srcId="{713A3D37-989A-4271-B2C0-9161B2635629}" destId="{6ED75019-2F51-4E51-9A5B-F3F548FE769C}" srcOrd="5" destOrd="0" presId="urn:microsoft.com/office/officeart/2008/layout/LinedList"/>
    <dgm:cxn modelId="{3A385296-2053-4ECA-8E68-17906C9EDB56}" type="presParOf" srcId="{6ED75019-2F51-4E51-9A5B-F3F548FE769C}" destId="{D7A2D2DA-98B1-4F2D-AFA0-63FD83889F1D}" srcOrd="0" destOrd="0" presId="urn:microsoft.com/office/officeart/2008/layout/LinedList"/>
    <dgm:cxn modelId="{E5738955-3F29-4CA4-8C0A-10FE0A6A3535}" type="presParOf" srcId="{6ED75019-2F51-4E51-9A5B-F3F548FE769C}" destId="{FEDE8A8B-D571-4B9E-A84E-7B1374C214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B9B9-F396-4509-AF29-DFFE5EB601F0}">
      <dsp:nvSpPr>
        <dsp:cNvPr id="0" name=""/>
        <dsp:cNvSpPr/>
      </dsp:nvSpPr>
      <dsp:spPr>
        <a:xfrm>
          <a:off x="0" y="542"/>
          <a:ext cx="11235865" cy="12698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E500B-EA21-4834-B4FD-A834F4966FA8}">
      <dsp:nvSpPr>
        <dsp:cNvPr id="0" name=""/>
        <dsp:cNvSpPr/>
      </dsp:nvSpPr>
      <dsp:spPr>
        <a:xfrm>
          <a:off x="384114" y="286248"/>
          <a:ext cx="698390" cy="698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53939-593F-4536-A4F1-DF05E25018E2}">
      <dsp:nvSpPr>
        <dsp:cNvPr id="0" name=""/>
        <dsp:cNvSpPr/>
      </dsp:nvSpPr>
      <dsp:spPr>
        <a:xfrm>
          <a:off x="1466620" y="542"/>
          <a:ext cx="9769245" cy="126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87" tIns="134387" rIns="134387" bIns="1343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solidFill>
                <a:srgbClr val="002060"/>
              </a:solidFill>
            </a:rPr>
            <a:t>The Click Portal is a comprehensive software for managing research and streamlining workflow and compliance for research.</a:t>
          </a:r>
          <a:endParaRPr lang="en-US" sz="2500" kern="1200" dirty="0">
            <a:solidFill>
              <a:srgbClr val="002060"/>
            </a:solidFill>
          </a:endParaRPr>
        </a:p>
      </dsp:txBody>
      <dsp:txXfrm>
        <a:off x="1466620" y="542"/>
        <a:ext cx="9769245" cy="1269801"/>
      </dsp:txXfrm>
    </dsp:sp>
    <dsp:sp modelId="{2743827C-D10A-4285-A988-05B1C915E262}">
      <dsp:nvSpPr>
        <dsp:cNvPr id="0" name=""/>
        <dsp:cNvSpPr/>
      </dsp:nvSpPr>
      <dsp:spPr>
        <a:xfrm>
          <a:off x="0" y="1587794"/>
          <a:ext cx="11235865" cy="12698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89E1-2F34-4CA0-AA07-2217302EA3CC}">
      <dsp:nvSpPr>
        <dsp:cNvPr id="0" name=""/>
        <dsp:cNvSpPr/>
      </dsp:nvSpPr>
      <dsp:spPr>
        <a:xfrm>
          <a:off x="384114" y="1873500"/>
          <a:ext cx="698390" cy="6983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831B5-006B-45C2-8B8A-DAEB0512F442}">
      <dsp:nvSpPr>
        <dsp:cNvPr id="0" name=""/>
        <dsp:cNvSpPr/>
      </dsp:nvSpPr>
      <dsp:spPr>
        <a:xfrm>
          <a:off x="1466620" y="1587794"/>
          <a:ext cx="9769245" cy="126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87" tIns="134387" rIns="134387" bIns="1343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</a:rPr>
            <a:t>The Click Portal was implemented to assist principal investigators, students, compliance and research administration staff with administering sponsored programs </a:t>
          </a:r>
        </a:p>
      </dsp:txBody>
      <dsp:txXfrm>
        <a:off x="1466620" y="1587794"/>
        <a:ext cx="9769245" cy="1269801"/>
      </dsp:txXfrm>
    </dsp:sp>
    <dsp:sp modelId="{3C1B34BE-6BA0-472D-8A7C-6300111F2A03}">
      <dsp:nvSpPr>
        <dsp:cNvPr id="0" name=""/>
        <dsp:cNvSpPr/>
      </dsp:nvSpPr>
      <dsp:spPr>
        <a:xfrm>
          <a:off x="0" y="3175046"/>
          <a:ext cx="11235865" cy="12698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09D97-4BA2-44C8-91D4-ADB488C653EE}">
      <dsp:nvSpPr>
        <dsp:cNvPr id="0" name=""/>
        <dsp:cNvSpPr/>
      </dsp:nvSpPr>
      <dsp:spPr>
        <a:xfrm>
          <a:off x="384114" y="3460752"/>
          <a:ext cx="698390" cy="6983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2EC20-42BF-402D-90FB-5BBF8098B3DF}">
      <dsp:nvSpPr>
        <dsp:cNvPr id="0" name=""/>
        <dsp:cNvSpPr/>
      </dsp:nvSpPr>
      <dsp:spPr>
        <a:xfrm>
          <a:off x="1466620" y="3175046"/>
          <a:ext cx="9769245" cy="126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87" tIns="134387" rIns="134387" bIns="1343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</a:rPr>
            <a:t>UB is leading the implementation of the Click Portal, working in collaboration with our vendor partner, Huron, and the PACS Leadership Team.  </a:t>
          </a:r>
        </a:p>
      </dsp:txBody>
      <dsp:txXfrm>
        <a:off x="1466620" y="3175046"/>
        <a:ext cx="9769245" cy="126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FFCD3-567C-483E-9BC7-1C8B9A35A5B2}">
      <dsp:nvSpPr>
        <dsp:cNvPr id="0" name=""/>
        <dsp:cNvSpPr/>
      </dsp:nvSpPr>
      <dsp:spPr>
        <a:xfrm>
          <a:off x="124063" y="734831"/>
          <a:ext cx="1753209" cy="577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Proposal development</a:t>
          </a:r>
        </a:p>
      </dsp:txBody>
      <dsp:txXfrm>
        <a:off x="124063" y="734831"/>
        <a:ext cx="1753209" cy="577762"/>
      </dsp:txXfrm>
    </dsp:sp>
    <dsp:sp modelId="{E36DA0C1-1EEE-4D55-AC50-D238F4ACEC9E}">
      <dsp:nvSpPr>
        <dsp:cNvPr id="0" name=""/>
        <dsp:cNvSpPr/>
      </dsp:nvSpPr>
      <dsp:spPr>
        <a:xfrm>
          <a:off x="122071" y="559112"/>
          <a:ext cx="139459" cy="139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2E8EC-276F-4005-BAC2-0C5F3C3B605E}">
      <dsp:nvSpPr>
        <dsp:cNvPr id="0" name=""/>
        <dsp:cNvSpPr/>
      </dsp:nvSpPr>
      <dsp:spPr>
        <a:xfrm>
          <a:off x="219693" y="363868"/>
          <a:ext cx="139459" cy="1394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B393A-531D-45B7-A909-A4C1A009D14B}">
      <dsp:nvSpPr>
        <dsp:cNvPr id="0" name=""/>
        <dsp:cNvSpPr/>
      </dsp:nvSpPr>
      <dsp:spPr>
        <a:xfrm>
          <a:off x="453985" y="402917"/>
          <a:ext cx="219151" cy="2191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73427-81D8-4F56-816C-807D69DDB617}">
      <dsp:nvSpPr>
        <dsp:cNvPr id="0" name=""/>
        <dsp:cNvSpPr/>
      </dsp:nvSpPr>
      <dsp:spPr>
        <a:xfrm>
          <a:off x="649229" y="188149"/>
          <a:ext cx="139459" cy="1394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BEDC8-089F-48DB-B49E-8F38DB76D86C}">
      <dsp:nvSpPr>
        <dsp:cNvPr id="0" name=""/>
        <dsp:cNvSpPr/>
      </dsp:nvSpPr>
      <dsp:spPr>
        <a:xfrm>
          <a:off x="903046" y="110051"/>
          <a:ext cx="139459" cy="1394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67DDE-A44F-4218-BE34-9D5BF50E9DFF}">
      <dsp:nvSpPr>
        <dsp:cNvPr id="0" name=""/>
        <dsp:cNvSpPr/>
      </dsp:nvSpPr>
      <dsp:spPr>
        <a:xfrm>
          <a:off x="1215436" y="246722"/>
          <a:ext cx="139459" cy="139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4A21A-F236-4535-8676-6CFB97077D18}">
      <dsp:nvSpPr>
        <dsp:cNvPr id="0" name=""/>
        <dsp:cNvSpPr/>
      </dsp:nvSpPr>
      <dsp:spPr>
        <a:xfrm>
          <a:off x="1410679" y="344344"/>
          <a:ext cx="219151" cy="2191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4160F-4842-4D0E-875C-82911F0897E3}">
      <dsp:nvSpPr>
        <dsp:cNvPr id="0" name=""/>
        <dsp:cNvSpPr/>
      </dsp:nvSpPr>
      <dsp:spPr>
        <a:xfrm>
          <a:off x="1684021" y="559112"/>
          <a:ext cx="139459" cy="1394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69DA5-1324-42E3-BCD7-4992DDCCE37D}">
      <dsp:nvSpPr>
        <dsp:cNvPr id="0" name=""/>
        <dsp:cNvSpPr/>
      </dsp:nvSpPr>
      <dsp:spPr>
        <a:xfrm>
          <a:off x="1801167" y="773880"/>
          <a:ext cx="139459" cy="1394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8519-AC21-4126-8F74-62F883CAA1A1}">
      <dsp:nvSpPr>
        <dsp:cNvPr id="0" name=""/>
        <dsp:cNvSpPr/>
      </dsp:nvSpPr>
      <dsp:spPr>
        <a:xfrm>
          <a:off x="785899" y="363868"/>
          <a:ext cx="358610" cy="3586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CB02D-51F1-4CA4-9706-4EB3D541FFA0}">
      <dsp:nvSpPr>
        <dsp:cNvPr id="0" name=""/>
        <dsp:cNvSpPr/>
      </dsp:nvSpPr>
      <dsp:spPr>
        <a:xfrm>
          <a:off x="24449" y="1105794"/>
          <a:ext cx="139459" cy="139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B3BA1-C241-4A3D-A70E-D9ACBEDC0C59}">
      <dsp:nvSpPr>
        <dsp:cNvPr id="0" name=""/>
        <dsp:cNvSpPr/>
      </dsp:nvSpPr>
      <dsp:spPr>
        <a:xfrm>
          <a:off x="141595" y="1281514"/>
          <a:ext cx="219151" cy="2191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5F151-0B63-4B46-8C02-680766150CD5}">
      <dsp:nvSpPr>
        <dsp:cNvPr id="0" name=""/>
        <dsp:cNvSpPr/>
      </dsp:nvSpPr>
      <dsp:spPr>
        <a:xfrm>
          <a:off x="434461" y="1437709"/>
          <a:ext cx="318765" cy="3187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22D5-A215-4B08-860E-46F4BB9F73F3}">
      <dsp:nvSpPr>
        <dsp:cNvPr id="0" name=""/>
        <dsp:cNvSpPr/>
      </dsp:nvSpPr>
      <dsp:spPr>
        <a:xfrm>
          <a:off x="844473" y="1691526"/>
          <a:ext cx="139459" cy="1394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D02B2-A1F9-49B0-B983-FF36F26B94AA}">
      <dsp:nvSpPr>
        <dsp:cNvPr id="0" name=""/>
        <dsp:cNvSpPr/>
      </dsp:nvSpPr>
      <dsp:spPr>
        <a:xfrm>
          <a:off x="922570" y="1437709"/>
          <a:ext cx="219151" cy="2191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78222-4F72-4B9D-B5A1-04984F12A17E}">
      <dsp:nvSpPr>
        <dsp:cNvPr id="0" name=""/>
        <dsp:cNvSpPr/>
      </dsp:nvSpPr>
      <dsp:spPr>
        <a:xfrm>
          <a:off x="1117814" y="1711050"/>
          <a:ext cx="139459" cy="139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20F4F-CBD2-4BA7-8371-56EA1F287C2A}">
      <dsp:nvSpPr>
        <dsp:cNvPr id="0" name=""/>
        <dsp:cNvSpPr/>
      </dsp:nvSpPr>
      <dsp:spPr>
        <a:xfrm>
          <a:off x="1293533" y="1398660"/>
          <a:ext cx="318765" cy="3187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8359D-FD05-471D-A1FB-AEFAAFF3F5AD}">
      <dsp:nvSpPr>
        <dsp:cNvPr id="0" name=""/>
        <dsp:cNvSpPr/>
      </dsp:nvSpPr>
      <dsp:spPr>
        <a:xfrm>
          <a:off x="1723070" y="1320562"/>
          <a:ext cx="219151" cy="2191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2EEEE-AC97-4795-89C0-6447FDFB2DF1}">
      <dsp:nvSpPr>
        <dsp:cNvPr id="0" name=""/>
        <dsp:cNvSpPr/>
      </dsp:nvSpPr>
      <dsp:spPr>
        <a:xfrm>
          <a:off x="1942221" y="402592"/>
          <a:ext cx="643615" cy="122873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57DCB-AE87-46A7-805F-51DD56D58C31}">
      <dsp:nvSpPr>
        <dsp:cNvPr id="0" name=""/>
        <dsp:cNvSpPr/>
      </dsp:nvSpPr>
      <dsp:spPr>
        <a:xfrm>
          <a:off x="2585836" y="403189"/>
          <a:ext cx="1755315" cy="122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Compliance checks</a:t>
          </a:r>
        </a:p>
      </dsp:txBody>
      <dsp:txXfrm>
        <a:off x="2585836" y="403189"/>
        <a:ext cx="1755315" cy="1228720"/>
      </dsp:txXfrm>
    </dsp:sp>
    <dsp:sp modelId="{FB10CB86-457E-4520-8398-6BF5629E8985}">
      <dsp:nvSpPr>
        <dsp:cNvPr id="0" name=""/>
        <dsp:cNvSpPr/>
      </dsp:nvSpPr>
      <dsp:spPr>
        <a:xfrm>
          <a:off x="4341152" y="402592"/>
          <a:ext cx="643615" cy="1228732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064E6-92C3-4166-AEC3-BFEA50BE21AB}">
      <dsp:nvSpPr>
        <dsp:cNvPr id="0" name=""/>
        <dsp:cNvSpPr/>
      </dsp:nvSpPr>
      <dsp:spPr>
        <a:xfrm>
          <a:off x="4984768" y="403189"/>
          <a:ext cx="1755315" cy="122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Negotiations</a:t>
          </a:r>
        </a:p>
      </dsp:txBody>
      <dsp:txXfrm>
        <a:off x="4984768" y="403189"/>
        <a:ext cx="1755315" cy="1228720"/>
      </dsp:txXfrm>
    </dsp:sp>
    <dsp:sp modelId="{3AB0DDDA-D8D9-4CED-A67F-982D0BDC4D91}">
      <dsp:nvSpPr>
        <dsp:cNvPr id="0" name=""/>
        <dsp:cNvSpPr/>
      </dsp:nvSpPr>
      <dsp:spPr>
        <a:xfrm>
          <a:off x="6740083" y="402592"/>
          <a:ext cx="643615" cy="1228732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C953-AF94-4738-AD76-2A40EA48F439}">
      <dsp:nvSpPr>
        <dsp:cNvPr id="0" name=""/>
        <dsp:cNvSpPr/>
      </dsp:nvSpPr>
      <dsp:spPr>
        <a:xfrm>
          <a:off x="7383699" y="403189"/>
          <a:ext cx="1755315" cy="122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Award setup and  management</a:t>
          </a:r>
        </a:p>
      </dsp:txBody>
      <dsp:txXfrm>
        <a:off x="7383699" y="403189"/>
        <a:ext cx="1755315" cy="1228720"/>
      </dsp:txXfrm>
    </dsp:sp>
    <dsp:sp modelId="{2F2067FE-3BB8-41F1-AC16-AF41F5264A8B}">
      <dsp:nvSpPr>
        <dsp:cNvPr id="0" name=""/>
        <dsp:cNvSpPr/>
      </dsp:nvSpPr>
      <dsp:spPr>
        <a:xfrm>
          <a:off x="9139015" y="402592"/>
          <a:ext cx="643615" cy="1228732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CFE90-68C4-431D-A916-6BF7CEA8EB32}">
      <dsp:nvSpPr>
        <dsp:cNvPr id="0" name=""/>
        <dsp:cNvSpPr/>
      </dsp:nvSpPr>
      <dsp:spPr>
        <a:xfrm>
          <a:off x="9852843" y="301047"/>
          <a:ext cx="1492018" cy="14920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Eventual project closeout</a:t>
          </a:r>
        </a:p>
      </dsp:txBody>
      <dsp:txXfrm>
        <a:off x="10071344" y="519548"/>
        <a:ext cx="1055016" cy="1055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88E1E-EA0B-4599-8D4C-7A20A035EB77}">
      <dsp:nvSpPr>
        <dsp:cNvPr id="0" name=""/>
        <dsp:cNvSpPr/>
      </dsp:nvSpPr>
      <dsp:spPr>
        <a:xfrm>
          <a:off x="0" y="1878"/>
          <a:ext cx="96789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0AF42-6D29-4BE3-A67B-E4882F441C5B}">
      <dsp:nvSpPr>
        <dsp:cNvPr id="0" name=""/>
        <dsp:cNvSpPr/>
      </dsp:nvSpPr>
      <dsp:spPr>
        <a:xfrm>
          <a:off x="0" y="1878"/>
          <a:ext cx="9678987" cy="12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Study Team </a:t>
          </a:r>
          <a:r>
            <a:rPr lang="en-US" sz="2100" b="0" i="0" kern="1200" baseline="0" dirty="0"/>
            <a:t>-</a:t>
          </a:r>
          <a:r>
            <a:rPr lang="en-US" sz="2100" b="1" i="0" kern="1200" baseline="0" dirty="0"/>
            <a:t> </a:t>
          </a:r>
          <a:r>
            <a:rPr lang="en-US" sz="2100" b="0" i="0" kern="1200" baseline="0" dirty="0"/>
            <a:t>Individuals who are developing and entering a research protocol. Includes PIs and their contacts, and other study staff.</a:t>
          </a:r>
          <a:br>
            <a:rPr lang="en-US" sz="2100" b="0" i="0" kern="1200" baseline="0" dirty="0"/>
          </a:br>
          <a:endParaRPr lang="en-US" sz="2100" kern="1200" dirty="0"/>
        </a:p>
      </dsp:txBody>
      <dsp:txXfrm>
        <a:off x="0" y="1878"/>
        <a:ext cx="9678987" cy="1281447"/>
      </dsp:txXfrm>
    </dsp:sp>
    <dsp:sp modelId="{7F379351-E0A7-4113-AF31-00A18442DF1B}">
      <dsp:nvSpPr>
        <dsp:cNvPr id="0" name=""/>
        <dsp:cNvSpPr/>
      </dsp:nvSpPr>
      <dsp:spPr>
        <a:xfrm>
          <a:off x="0" y="1283326"/>
          <a:ext cx="96789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E25CE-9A2B-4446-8816-ECB6DF712797}">
      <dsp:nvSpPr>
        <dsp:cNvPr id="0" name=""/>
        <dsp:cNvSpPr/>
      </dsp:nvSpPr>
      <dsp:spPr>
        <a:xfrm>
          <a:off x="0" y="1283326"/>
          <a:ext cx="9678987" cy="12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Agreements Managers</a:t>
          </a:r>
          <a:r>
            <a:rPr lang="en-US" sz="2100" b="0" i="0" kern="1200" baseline="0" dirty="0"/>
            <a:t>-</a:t>
          </a:r>
          <a:r>
            <a:rPr lang="en-US" sz="2100" b="1" i="0" kern="1200" baseline="0" dirty="0"/>
            <a:t> </a:t>
          </a:r>
          <a:r>
            <a:rPr lang="en-US" sz="2100" b="0" i="0" kern="1200" baseline="0" dirty="0"/>
            <a:t>Individuals who guide submissions through the review process. They are responsible for creating an agreement, submitting it to review, and assigning the agreement to a reviewer.</a:t>
          </a:r>
          <a:br>
            <a:rPr lang="en-US" sz="2100" b="0" i="0" kern="1200" baseline="0" dirty="0"/>
          </a:br>
          <a:endParaRPr lang="en-US" sz="2100" kern="1200" dirty="0"/>
        </a:p>
      </dsp:txBody>
      <dsp:txXfrm>
        <a:off x="0" y="1283326"/>
        <a:ext cx="9678987" cy="1281447"/>
      </dsp:txXfrm>
    </dsp:sp>
    <dsp:sp modelId="{840347D1-EB26-4D82-BDFD-46E95025C71F}">
      <dsp:nvSpPr>
        <dsp:cNvPr id="0" name=""/>
        <dsp:cNvSpPr/>
      </dsp:nvSpPr>
      <dsp:spPr>
        <a:xfrm>
          <a:off x="0" y="2564773"/>
          <a:ext cx="96789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BFFF9-067B-4014-B8C1-7B802CCBE60E}">
      <dsp:nvSpPr>
        <dsp:cNvPr id="0" name=""/>
        <dsp:cNvSpPr/>
      </dsp:nvSpPr>
      <dsp:spPr>
        <a:xfrm>
          <a:off x="0" y="2564773"/>
          <a:ext cx="9678987" cy="12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Agreements Reviewers</a:t>
          </a:r>
          <a:r>
            <a:rPr lang="en-US" sz="2100" b="0" i="0" kern="1200" baseline="0" dirty="0"/>
            <a:t>  - Individuals responsible for reviewing agreements. Some agreements may also require an optional review by an Ancillary Reviewer.</a:t>
          </a:r>
          <a:endParaRPr lang="en-US" sz="2100" kern="1200" dirty="0"/>
        </a:p>
      </dsp:txBody>
      <dsp:txXfrm>
        <a:off x="0" y="2564773"/>
        <a:ext cx="9678987" cy="1281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2F27-7DFF-4216-869F-8334FC543C38}">
      <dsp:nvSpPr>
        <dsp:cNvPr id="0" name=""/>
        <dsp:cNvSpPr/>
      </dsp:nvSpPr>
      <dsp:spPr>
        <a:xfrm>
          <a:off x="0" y="531"/>
          <a:ext cx="11458409" cy="12431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AE388-FFFD-4FB5-8911-A2EBDCE13F01}">
      <dsp:nvSpPr>
        <dsp:cNvPr id="0" name=""/>
        <dsp:cNvSpPr/>
      </dsp:nvSpPr>
      <dsp:spPr>
        <a:xfrm>
          <a:off x="376063" y="280248"/>
          <a:ext cx="683752" cy="683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CC7B8-EF29-4F57-AF6E-B6C4D27C8A38}">
      <dsp:nvSpPr>
        <dsp:cNvPr id="0" name=""/>
        <dsp:cNvSpPr/>
      </dsp:nvSpPr>
      <dsp:spPr>
        <a:xfrm>
          <a:off x="1435879" y="531"/>
          <a:ext cx="10022529" cy="124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71" tIns="131571" rIns="131571" bIns="1315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Submitting an agreement initiates a series of activities that include: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rgbClr val="002060"/>
              </a:solidFill>
            </a:rPr>
            <a:t>Review by Agreements Office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rgbClr val="002060"/>
              </a:solidFill>
            </a:rPr>
            <a:t>Ancillary review by individuals, departments, and other organizations</a:t>
          </a:r>
        </a:p>
      </dsp:txBody>
      <dsp:txXfrm>
        <a:off x="1435879" y="531"/>
        <a:ext cx="10022529" cy="1243186"/>
      </dsp:txXfrm>
    </dsp:sp>
    <dsp:sp modelId="{B26F1D41-8860-45F9-A3B7-62CC3AF7DFCB}">
      <dsp:nvSpPr>
        <dsp:cNvPr id="0" name=""/>
        <dsp:cNvSpPr/>
      </dsp:nvSpPr>
      <dsp:spPr>
        <a:xfrm>
          <a:off x="0" y="1554513"/>
          <a:ext cx="11458409" cy="12431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34C96-2590-427A-A598-CD2DCB491073}">
      <dsp:nvSpPr>
        <dsp:cNvPr id="0" name=""/>
        <dsp:cNvSpPr/>
      </dsp:nvSpPr>
      <dsp:spPr>
        <a:xfrm>
          <a:off x="376063" y="1834230"/>
          <a:ext cx="683752" cy="683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0474D-1FBC-4692-A1B3-20D40013F8C6}">
      <dsp:nvSpPr>
        <dsp:cNvPr id="0" name=""/>
        <dsp:cNvSpPr/>
      </dsp:nvSpPr>
      <dsp:spPr>
        <a:xfrm>
          <a:off x="1435879" y="1554513"/>
          <a:ext cx="10022529" cy="124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71" tIns="131571" rIns="131571" bIns="1315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Any of these may lead to a request for the study team to take further action, such as providing clarifications regarding the agreement.</a:t>
          </a:r>
        </a:p>
      </dsp:txBody>
      <dsp:txXfrm>
        <a:off x="1435879" y="1554513"/>
        <a:ext cx="10022529" cy="1243186"/>
      </dsp:txXfrm>
    </dsp:sp>
    <dsp:sp modelId="{CDACCCED-9DBE-4F3B-8368-B7B3A9AC4BB2}">
      <dsp:nvSpPr>
        <dsp:cNvPr id="0" name=""/>
        <dsp:cNvSpPr/>
      </dsp:nvSpPr>
      <dsp:spPr>
        <a:xfrm>
          <a:off x="0" y="3108496"/>
          <a:ext cx="11458409" cy="12431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1FA5B-E7FF-42FD-A42A-BFA45E96FD97}">
      <dsp:nvSpPr>
        <dsp:cNvPr id="0" name=""/>
        <dsp:cNvSpPr/>
      </dsp:nvSpPr>
      <dsp:spPr>
        <a:xfrm>
          <a:off x="376063" y="3388213"/>
          <a:ext cx="683752" cy="683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E709B-02C1-4075-9F50-AA2C92FB14B0}">
      <dsp:nvSpPr>
        <dsp:cNvPr id="0" name=""/>
        <dsp:cNvSpPr/>
      </dsp:nvSpPr>
      <dsp:spPr>
        <a:xfrm>
          <a:off x="1435879" y="3108496"/>
          <a:ext cx="10022529" cy="124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71" tIns="131571" rIns="131571" bIns="1315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The PI will receive e-mail notifications if any action needs to be taken. The study should appear in all study team member’s Click Inbox. Reviewer’s decisions are communicated by email also.</a:t>
          </a:r>
        </a:p>
      </dsp:txBody>
      <dsp:txXfrm>
        <a:off x="1435879" y="3108496"/>
        <a:ext cx="10022529" cy="1243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07AA-7768-42A6-8868-22C41CA8FD51}">
      <dsp:nvSpPr>
        <dsp:cNvPr id="0" name=""/>
        <dsp:cNvSpPr/>
      </dsp:nvSpPr>
      <dsp:spPr>
        <a:xfrm>
          <a:off x="0" y="1878"/>
          <a:ext cx="967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383EFB-92AF-4256-879A-4FE41DC877F9}">
      <dsp:nvSpPr>
        <dsp:cNvPr id="0" name=""/>
        <dsp:cNvSpPr/>
      </dsp:nvSpPr>
      <dsp:spPr>
        <a:xfrm>
          <a:off x="0" y="1878"/>
          <a:ext cx="9678987" cy="12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Ancillary reviews allow individuals, departments, and other organizations to give feedback on the submission in parallel with the agreements review</a:t>
          </a:r>
        </a:p>
      </dsp:txBody>
      <dsp:txXfrm>
        <a:off x="0" y="1878"/>
        <a:ext cx="9678987" cy="1281447"/>
      </dsp:txXfrm>
    </dsp:sp>
    <dsp:sp modelId="{43BCCCBB-E767-4B2F-9BD8-78054A22AF55}">
      <dsp:nvSpPr>
        <dsp:cNvPr id="0" name=""/>
        <dsp:cNvSpPr/>
      </dsp:nvSpPr>
      <dsp:spPr>
        <a:xfrm>
          <a:off x="0" y="1283326"/>
          <a:ext cx="967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9EC931-CE70-48CF-ABCE-09F138EB19F5}">
      <dsp:nvSpPr>
        <dsp:cNvPr id="0" name=""/>
        <dsp:cNvSpPr/>
      </dsp:nvSpPr>
      <dsp:spPr>
        <a:xfrm>
          <a:off x="0" y="1283326"/>
          <a:ext cx="9678987" cy="12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system does not prevent a submission from being reviewed or approved with ancillary reviews outstanding</a:t>
          </a:r>
        </a:p>
      </dsp:txBody>
      <dsp:txXfrm>
        <a:off x="0" y="1283326"/>
        <a:ext cx="9678987" cy="1281447"/>
      </dsp:txXfrm>
    </dsp:sp>
    <dsp:sp modelId="{3A4013BE-330E-422A-8083-78DA5F33D186}">
      <dsp:nvSpPr>
        <dsp:cNvPr id="0" name=""/>
        <dsp:cNvSpPr/>
      </dsp:nvSpPr>
      <dsp:spPr>
        <a:xfrm>
          <a:off x="0" y="2564773"/>
          <a:ext cx="967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A2D2DA-98B1-4F2D-AFA0-63FD83889F1D}">
      <dsp:nvSpPr>
        <dsp:cNvPr id="0" name=""/>
        <dsp:cNvSpPr/>
      </dsp:nvSpPr>
      <dsp:spPr>
        <a:xfrm>
          <a:off x="0" y="2564773"/>
          <a:ext cx="9678987" cy="12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Decisions about how, when, and whether to interrupt the review process to wait for ancillary reviews are left to the University’s policies and staff</a:t>
          </a:r>
        </a:p>
      </dsp:txBody>
      <dsp:txXfrm>
        <a:off x="0" y="2564773"/>
        <a:ext cx="9678987" cy="128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11/27/2023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14:45:59.9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1,'4967'0,"-4958"0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7T19:36:10.2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111 144,'431'0,"-405"-2,-1 0,41-10,-8 1,-2 2,-5 0,95-4,525 14,-635-3,-1-2,1-1,45-13,-41 8,-1 2,49-3,20-3,-72 8,49-2,268 7,-163 2,-185-1,1 0,-1 1,0-1,0 1,1 0,-1 1,0-1,0 1,0 0,5 3,-9-4,1 0,-1 0,1 0,-1 0,0 0,0 1,1-1,-1 1,0-1,0 1,0-1,-1 1,1-1,0 1,-1 0,1-1,-1 1,1 0,-1 0,0-1,0 1,0 0,0 0,0 0,0-1,0 1,0 0,-1 0,1-1,-1 1,1 0,-1-1,-1 3,-2 3,1 0,-1 0,0-1,-1 0,0 1,0-2,-6 7,-43 33,48-41,-1 0,1-1,0 1,-1-1,0-1,0 1,1-1,-2 0,1-1,0 0,0 0,-14 0,-2-3,1 0,-39-9,-6-2,-6-2,52 10,0 0,-31-2,-274 5,161 4,-458-2,600-1,0-2,-37-8,33 6,-37-4,34 6,-33-8,34 6,-40-4,-263 8,168 2,146 0,-1 1,1 1,-19 5,15-3,-36 3,-53-6,86-3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0T14:51:26.5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1,'3017'0,"-2994"0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6T18:12:09.65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1,'10'0,"0"1,-1 0,0 1,1 0,-1 0,0 1,17 8,59 38,-8-5,-57-35,-1-2,1 0,0-1,0-1,1 0,-1-2,1-1,0 0,22-2,498-3,-370 4,-156-2,0 0,-1-1,23-5,-14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48:09.9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31,'426'0,"-403"-1,1-2,36-7,-32 4,34-2,261 5,-166 5,689-2,-828 1,-1 1,0 0,22 7,-18-4,37 4,77-8,12 0,-100 5,-1 2,60 19,-58-13,94 13,111-23,-133-6,7669 2,-7765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5T21:27:12.8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56,'34'0,"-22"2,0-2,0 0,-1 0,1-1,0-1,0 1,-1-2,1 0,-1 0,14-7,-12 4,0 0,0 1,1 1,0 0,0 1,0 0,20-1,103 4,-69 3,53-5,99 5,-204-1,30 8,9 1,-11-3,-27-2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6:12:27.5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0,'5020'0,"-5002"0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16:12:44.6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0,'1'1,"1"0,0-1,0 1,0 0,-1 0,1 1,-1-1,1 0,-1 1,1-1,-1 0,0 1,1 0,1 2,15 15,-11-15,1-1,-1 0,1 0,0-1,0 0,0 0,1-1,9 0,73-1,-52-2,537 0,-333 3,-218-1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20:52:46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2602 432 24575,'-1'-2'0,"1"1"0,-1 0 0,0 0 0,1-1 0,-1 1 0,0 0 0,0 0 0,0 0 0,1-1 0,-1 1 0,0 0 0,-1 0 0,1 1 0,0-1 0,0 0 0,-3-1 0,-23-13 0,25 14 0,-10-4 0,-1 0 0,0 1 0,-1 1 0,1 0 0,-1 1 0,1 1 0,-1 0 0,0 0 0,-16 3 0,12-1 0,0-1 0,-1-1 0,1-1 0,-28-6 0,-92-39 0,98 25 0,33 18 0,-1-1 0,0 1 0,0 0 0,0 1 0,-11-4 0,-20-4 0,0-2 0,-53-25 0,65 28 0,-1 0 0,-1 2 0,-36-5 0,29 6 0,-47-15 0,63 17 0,-1 0 0,1 1 0,-29-2 0,-23-3 0,29 1 0,15 3 0,-33-10 0,41 10 0,1 1 0,-34-3 0,30 4 0,-33-7 0,-97-24 0,119 28 0,0 2 0,0 1 0,0 2 0,-59 5 0,72-1 0,0 1 0,0 1 0,1 0 0,-1 2 0,2 1 0,-24 11 0,19-4 0,-30 23 0,-18 11 0,43-30 0,-48 41 0,17-13 0,19-14 0,-70 74 0,95-90 0,7-6 0,1 0 0,0 1 0,1 1 0,0-1 0,1 1 0,0 0 0,-5 20 0,-1-1 0,7-18 0,1-1 0,1 1 0,0-1 0,1 1 0,-1 16 0,3 71 0,1-58 0,0-32 0,0 0 0,0 0 0,1 0 0,0-1 0,1 1 0,1-1 0,-1 1 0,2-1 0,-1 0 0,1-1 0,1 1 0,0-1 0,10 13 0,7 9 0,-13-15 0,2 0 0,0-1 0,0 0 0,1-1 0,1-1 0,0 0 0,20 13 0,6 0 0,67 38 0,-91-57 0,1-1 0,0-1 0,26 5 0,-20-5 0,27 9 0,-20-4 0,55 11 0,-70-17 0,0 1 0,-1 0 0,0 1 0,25 15 0,-26-14 0,0 0 0,1 0 0,0-2 0,0 1 0,20 4 0,12-5 0,-1-2 0,86-5 0,-38 0 0,620 2 0,-690-2 0,-1 0 0,33-7 0,17-3 0,24-6 0,-20 3 0,-49 10 0,1-2 0,33-14 0,-8 4 0,-37 12 0,0 0 0,0-2 0,-1 0 0,19-11 0,-29 15 0,1-1 0,-1 1 0,0-2 0,0 1 0,-1 0 0,0-1 0,1 0 0,-1 0 0,-1 0 0,1-1 0,-1 1 0,0-1 0,0 0 0,2-7 0,5-14 0,1 1 0,18-30 0,-3 4 0,-14 25 0,-2-1 0,10-46 0,-1 5 0,-14 53 0,-1 1 0,-1 0 0,0-1 0,-1 0 0,-1 1 0,0-1 0,-1 0 0,-1 0 0,-1 0 0,0 1 0,0-1 0,-2 1 0,0 0 0,-1 0 0,0 0 0,-2 0 0,1 1 0,-16-25 0,-64-74-1365,72 96-5461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20:53:15.2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88,'943'0,"-924"-1,-1-1,1-1,18-5,-16 3,37-3,102 8,22-1,-145-5,69-17,-75 14,0 2,0 1,47-2,149 9,-202-1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IRB</a:t>
            </a:r>
            <a:r>
              <a:rPr lang="en-US" baseline="0" dirty="0"/>
              <a:t> – </a:t>
            </a:r>
            <a:r>
              <a:rPr lang="en-US" baseline="0" dirty="0" err="1"/>
              <a:t>IRBNet</a:t>
            </a:r>
            <a:endParaRPr lang="en-US" baseline="0" dirty="0"/>
          </a:p>
          <a:p>
            <a:r>
              <a:rPr lang="en-US" b="1" baseline="0" dirty="0"/>
              <a:t>Safety </a:t>
            </a:r>
            <a:r>
              <a:rPr lang="en-US" baseline="0" dirty="0"/>
              <a:t>- Paper</a:t>
            </a:r>
          </a:p>
          <a:p>
            <a:r>
              <a:rPr lang="en-US" b="1" baseline="0" dirty="0"/>
              <a:t>Agreements</a:t>
            </a:r>
            <a:r>
              <a:rPr lang="en-US" baseline="0" dirty="0"/>
              <a:t> – Paper, and online forms for MTA and CDA</a:t>
            </a:r>
          </a:p>
          <a:p>
            <a:r>
              <a:rPr lang="en-US" b="1" baseline="0" dirty="0"/>
              <a:t>COI</a:t>
            </a:r>
            <a:r>
              <a:rPr lang="en-US" baseline="0" dirty="0"/>
              <a:t> – COI Risk Manager</a:t>
            </a:r>
          </a:p>
          <a:p>
            <a:r>
              <a:rPr lang="en-US" b="1" baseline="0" dirty="0"/>
              <a:t>IACUC </a:t>
            </a:r>
            <a:r>
              <a:rPr lang="en-US" baseline="0" dirty="0"/>
              <a:t>– Paper</a:t>
            </a:r>
          </a:p>
          <a:p>
            <a:r>
              <a:rPr lang="en-US" b="1" baseline="0" dirty="0"/>
              <a:t>Grants </a:t>
            </a:r>
            <a:r>
              <a:rPr lang="en-US" baseline="0" dirty="0"/>
              <a:t>– Electronic Proposal Submission (EPS), Dropbox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53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7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8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4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8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905" r:id="rId3"/>
    <p:sldLayoutId id="2147483895" r:id="rId4"/>
    <p:sldLayoutId id="2147483897" r:id="rId5"/>
    <p:sldLayoutId id="2147483907" r:id="rId6"/>
    <p:sldLayoutId id="2147483898" r:id="rId7"/>
    <p:sldLayoutId id="2147483900" r:id="rId8"/>
    <p:sldLayoutId id="2147483906" r:id="rId9"/>
    <p:sldLayoutId id="214748390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9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9" y="1023930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9" y="2555890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"/>
            <a:ext cx="12188951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062217" y="6240989"/>
            <a:ext cx="725424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1" y="339584"/>
            <a:ext cx="5659459" cy="3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416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4464" userDrawn="1">
          <p15:clr>
            <a:srgbClr val="F26B43"/>
          </p15:clr>
        </p15:guide>
        <p15:guide id="7" pos="4704" userDrawn="1">
          <p15:clr>
            <a:srgbClr val="F26B43"/>
          </p15:clr>
        </p15:guide>
        <p15:guide id="8" pos="4512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search.buffalo.ed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customXml" Target="../ink/ink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7.xml"/><Relationship Id="rId5" Type="http://schemas.openxmlformats.org/officeDocument/2006/relationships/image" Target="../media/image33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theunion.org/2018/03/20/whats-in-a-nam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awpixel.com/search/welcome" TargetMode="External"/><Relationship Id="rId5" Type="http://schemas.openxmlformats.org/officeDocument/2006/relationships/image" Target="../media/image9.1"/><Relationship Id="rId4" Type="http://schemas.openxmlformats.org/officeDocument/2006/relationships/hyperlink" Target="mailto:traciegr@buffalo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eter.baumgartner.name/2014/05/23/double-blind-review-ein-fallbeispiel/" TargetMode="External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hyperlink" Target="http://www.buffalo.edu/research" TargetMode="External"/><Relationship Id="rId7" Type="http://schemas.openxmlformats.org/officeDocument/2006/relationships/customXml" Target="../ink/ink9.xml"/><Relationship Id="rId12" Type="http://schemas.openxmlformats.org/officeDocument/2006/relationships/hyperlink" Target="https://altc.alt.ac.uk/oesig/2016/03/07/webinar-recording-what-next-for-jisc-and-ukoer-in-a-post-jorum-worl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0.png"/><Relationship Id="rId11" Type="http://schemas.openxmlformats.org/officeDocument/2006/relationships/image" Target="../media/image52.png"/><Relationship Id="rId5" Type="http://schemas.openxmlformats.org/officeDocument/2006/relationships/customXml" Target="../ink/ink8.xml"/><Relationship Id="rId10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search.buffalo.edu" TargetMode="External"/><Relationship Id="rId2" Type="http://schemas.openxmlformats.org/officeDocument/2006/relationships/hyperlink" Target="mailto:mekraft@buffalo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fr/cartoon-smiley-questions-puzzle-3082809/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weightymatters.ca/2019/02/more-on-set-points-and-why-im-not-fond.html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Agreements Module</a:t>
            </a:r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F4481D-6B15-4EB9-D770-7EF1734CD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47139"/>
              </p:ext>
            </p:extLst>
          </p:nvPr>
        </p:nvGraphicFramePr>
        <p:xfrm>
          <a:off x="304800" y="975360"/>
          <a:ext cx="11582400" cy="58013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90732212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25947828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7679210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2118236"/>
                    </a:ext>
                  </a:extLst>
                </a:gridCol>
              </a:tblGrid>
              <a:tr h="955040">
                <a:tc>
                  <a:txBody>
                    <a:bodyPr/>
                    <a:lstStyle/>
                    <a:p>
                      <a:r>
                        <a:rPr lang="en-US" dirty="0"/>
                        <a:t>Initial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During This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Move to Next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5263329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Getting Started (No State)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Any user can create an agreement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Agreement is saved in system by selecting the save button in Click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Pre-Submission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175293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Pre-Submission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Study team can edit agreement or add ancillary reviewer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PI or PI Proxy submits agreement to Agreement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Unassigned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258632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Unassigned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Agreements Reviewer (REV) reviews agreement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Rev takes ownership, assigns to another user, or requests clarification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Clarification Requested or Internal 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2133584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Clarification Requested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Study team can edit agreement in response to Rev’s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PI submits changes or responds to clarification requested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Unassigned or Internal Review (state before clarification requested)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664651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Internal 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Rev can generate, edit, upload agreement, send emails, and set up or update reviews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Rev moves agreement to External Review.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External Review (may move back and forth to internal review until all agree)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751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10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F4481D-6B15-4EB9-D770-7EF1734CD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94128"/>
              </p:ext>
            </p:extLst>
          </p:nvPr>
        </p:nvGraphicFramePr>
        <p:xfrm>
          <a:off x="304800" y="975360"/>
          <a:ext cx="11582400" cy="5781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90732212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25947828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7679210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2118236"/>
                    </a:ext>
                  </a:extLst>
                </a:gridCol>
              </a:tblGrid>
              <a:tr h="955040">
                <a:tc>
                  <a:txBody>
                    <a:bodyPr/>
                    <a:lstStyle/>
                    <a:p>
                      <a:r>
                        <a:rPr lang="en-US" dirty="0"/>
                        <a:t>Initial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During This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Move to Next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5263329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External 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Same as Internal Review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When all parties agree, Rev approves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Language Finalized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175293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Language Finalized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Rev can upload agreement and convert to pdf if needed for signature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Rev routes agreement for signature to institution (internal) or 3</a:t>
                      </a:r>
                      <a:r>
                        <a:rPr lang="en-US" baseline="30000" dirty="0">
                          <a:solidFill>
                            <a:srgbClr val="002060"/>
                          </a:solidFill>
                        </a:rPr>
                        <a:t>rd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party (external)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Routing for Signature/ Out for Signature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258632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Routing for Signature (Internal)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Rev can upload agreement and convert to pdf if needed for signature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When all signatures are received, Rev activates the agreement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Out For Signature/ 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2133584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Out for Signature (External)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Same as Routing for Signature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When all signatures are received, Rev activates the agreement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664651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Rev can terminate the agreement. Study team can create Amendment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751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6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80ED-4F3A-2B90-DD41-74D60183D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5CC53-91A6-742A-C4FB-D58AE1CD2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Agreements Module</a:t>
            </a:r>
          </a:p>
        </p:txBody>
      </p:sp>
    </p:spTree>
    <p:extLst>
      <p:ext uri="{BB962C8B-B14F-4D97-AF65-F5344CB8AC3E}">
        <p14:creationId xmlns:p14="http://schemas.microsoft.com/office/powerpoint/2010/main" val="157710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1FA163-78A3-0041-1572-2F62B94B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55" y="1634757"/>
            <a:ext cx="8491869" cy="477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44702-3DAC-80FE-BF40-BD099987C407}"/>
              </a:ext>
            </a:extLst>
          </p:cNvPr>
          <p:cNvSpPr txBox="1"/>
          <p:nvPr/>
        </p:nvSpPr>
        <p:spPr>
          <a:xfrm>
            <a:off x="8305800" y="2695575"/>
            <a:ext cx="3409950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i="0" dirty="0">
                <a:solidFill>
                  <a:srgbClr val="005BBB"/>
                </a:solidFill>
                <a:effectLst/>
                <a:latin typeface="+mn-lt"/>
              </a:rPr>
              <a:t>For UB Personnel: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Use your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+mn-lt"/>
              </a:rPr>
              <a:t>UBitname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+mn-lt"/>
              </a:rPr>
              <a:t> and password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to access the Click COI system. </a:t>
            </a:r>
          </a:p>
          <a:p>
            <a:pPr algn="l"/>
            <a:endParaRPr lang="en-US" sz="1800" b="0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If you don't know your name / password or you need to reset your password, please contact UB CIT at 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support@research.buffalo.edu</a:t>
            </a:r>
            <a:r>
              <a:rPr lang="en-US" dirty="0">
                <a:solidFill>
                  <a:srgbClr val="002060"/>
                </a:solidFill>
              </a:rPr>
              <a:t> or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645-3542 for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6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7742574-66F8-BDFF-A546-756BB46E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2" y="2749490"/>
            <a:ext cx="10086535" cy="38725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E4DBF-E5DE-6010-102C-C154AD97C426}"/>
              </a:ext>
            </a:extLst>
          </p:cNvPr>
          <p:cNvSpPr txBox="1"/>
          <p:nvPr/>
        </p:nvSpPr>
        <p:spPr>
          <a:xfrm>
            <a:off x="2992861" y="990509"/>
            <a:ext cx="639444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2400" dirty="0">
                <a:solidFill>
                  <a:srgbClr val="002060"/>
                </a:solidFill>
              </a:rPr>
              <a:t>After you log in, you are taken to your Inbox. Found in the Inbox: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Submissions that require action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State in the review process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D591940-18E5-7ADD-9962-E7A740594ECE}"/>
              </a:ext>
            </a:extLst>
          </p:cNvPr>
          <p:cNvSpPr/>
          <p:nvPr/>
        </p:nvSpPr>
        <p:spPr>
          <a:xfrm>
            <a:off x="1628775" y="5753100"/>
            <a:ext cx="1114425" cy="5810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D402B77-8704-4AFF-EE18-9A1791788864}"/>
              </a:ext>
            </a:extLst>
          </p:cNvPr>
          <p:cNvSpPr/>
          <p:nvPr/>
        </p:nvSpPr>
        <p:spPr>
          <a:xfrm>
            <a:off x="8039100" y="3904598"/>
            <a:ext cx="438150" cy="647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5DCDC2-95F7-D9F4-9E8D-E45DEE0AC23B}"/>
                  </a:ext>
                </a:extLst>
              </p14:cNvPr>
              <p14:cNvContentPartPr/>
              <p14:nvPr/>
            </p14:nvContentPartPr>
            <p14:xfrm>
              <a:off x="8077020" y="4788047"/>
              <a:ext cx="466560" cy="5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5DCDC2-95F7-D9F4-9E8D-E45DEE0AC2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3020" y="4680047"/>
                <a:ext cx="5742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4509A6-D83A-F1EF-EF8E-D02ED8D46A7C}"/>
                  </a:ext>
                </a:extLst>
              </p14:cNvPr>
              <p14:cNvContentPartPr/>
              <p14:nvPr/>
            </p14:nvContentPartPr>
            <p14:xfrm>
              <a:off x="1228880" y="3341840"/>
              <a:ext cx="3952080" cy="42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4509A6-D83A-F1EF-EF8E-D02ED8D46A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5240" y="3233840"/>
                <a:ext cx="4059720" cy="258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Arrow: Left 7">
            <a:extLst>
              <a:ext uri="{FF2B5EF4-FFF2-40B4-BE49-F238E27FC236}">
                <a16:creationId xmlns:a16="http://schemas.microsoft.com/office/drawing/2014/main" id="{470E80BC-5C34-1354-8EAC-3305C2EFC544}"/>
              </a:ext>
            </a:extLst>
          </p:cNvPr>
          <p:cNvSpPr/>
          <p:nvPr/>
        </p:nvSpPr>
        <p:spPr>
          <a:xfrm>
            <a:off x="5394960" y="3230880"/>
            <a:ext cx="3799840" cy="43796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Navigation Tabs</a:t>
            </a:r>
          </a:p>
        </p:txBody>
      </p:sp>
    </p:spTree>
    <p:extLst>
      <p:ext uri="{BB962C8B-B14F-4D97-AF65-F5344CB8AC3E}">
        <p14:creationId xmlns:p14="http://schemas.microsoft.com/office/powerpoint/2010/main" val="364453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9A563-69B1-EE96-6783-0944F085F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"/>
          <a:stretch/>
        </p:blipFill>
        <p:spPr>
          <a:xfrm>
            <a:off x="392466" y="2355303"/>
            <a:ext cx="7727803" cy="4323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442045C-B4D3-3250-6834-6F2C999E0E99}"/>
              </a:ext>
            </a:extLst>
          </p:cNvPr>
          <p:cNvSpPr txBox="1">
            <a:spLocks/>
          </p:cNvSpPr>
          <p:nvPr/>
        </p:nvSpPr>
        <p:spPr>
          <a:xfrm>
            <a:off x="2911791" y="910063"/>
            <a:ext cx="7320794" cy="25565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From Agreements Tab, In All Agreements, you will see: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All submissions to the Agreements module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Shortcut to reporting features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Shortcut to user guides and videos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411F96-B495-33FD-01FE-31B276764C3F}"/>
              </a:ext>
            </a:extLst>
          </p:cNvPr>
          <p:cNvCxnSpPr>
            <a:cxnSpLocks/>
          </p:cNvCxnSpPr>
          <p:nvPr/>
        </p:nvCxnSpPr>
        <p:spPr>
          <a:xfrm flipH="1">
            <a:off x="1578543" y="1328286"/>
            <a:ext cx="1333248" cy="1483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BDA744-69B4-26F4-3F0E-C4C9ABB5B375}"/>
              </a:ext>
            </a:extLst>
          </p:cNvPr>
          <p:cNvCxnSpPr>
            <a:cxnSpLocks/>
          </p:cNvCxnSpPr>
          <p:nvPr/>
        </p:nvCxnSpPr>
        <p:spPr>
          <a:xfrm flipH="1">
            <a:off x="1206131" y="2265680"/>
            <a:ext cx="2258429" cy="22544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29912B-4D9D-8E8C-C56B-95BFEDA23309}"/>
              </a:ext>
            </a:extLst>
          </p:cNvPr>
          <p:cNvCxnSpPr>
            <a:cxnSpLocks/>
          </p:cNvCxnSpPr>
          <p:nvPr/>
        </p:nvCxnSpPr>
        <p:spPr>
          <a:xfrm flipH="1">
            <a:off x="1429685" y="2722880"/>
            <a:ext cx="2034875" cy="20239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4F3E130-4C15-E831-C359-94C42DA42C99}"/>
              </a:ext>
            </a:extLst>
          </p:cNvPr>
          <p:cNvSpPr/>
          <p:nvPr/>
        </p:nvSpPr>
        <p:spPr>
          <a:xfrm>
            <a:off x="2219706" y="3685872"/>
            <a:ext cx="1543604" cy="1517034"/>
          </a:xfrm>
          <a:prstGeom prst="star5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F19876-6909-9DA8-34E4-A3C4AF9270E4}"/>
                  </a:ext>
                </a:extLst>
              </p14:cNvPr>
              <p14:cNvContentPartPr/>
              <p14:nvPr/>
            </p14:nvContentPartPr>
            <p14:xfrm>
              <a:off x="7593916" y="4927206"/>
              <a:ext cx="3708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F19876-6909-9DA8-34E4-A3C4AF9270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0276" y="4819206"/>
                <a:ext cx="478440" cy="2368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7887F4D0-8706-EF48-E9DF-E55F00BA6650}"/>
              </a:ext>
            </a:extLst>
          </p:cNvPr>
          <p:cNvSpPr/>
          <p:nvPr/>
        </p:nvSpPr>
        <p:spPr>
          <a:xfrm>
            <a:off x="8867648" y="3927107"/>
            <a:ext cx="2729873" cy="235669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on the hyperlinked ID will take you to that Agreement’s 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</a:rPr>
              <a:t>Workspace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198A3B-2DB4-5811-18FD-4FB6CD0C515D}"/>
              </a:ext>
            </a:extLst>
          </p:cNvPr>
          <p:cNvCxnSpPr>
            <a:cxnSpLocks/>
          </p:cNvCxnSpPr>
          <p:nvPr/>
        </p:nvCxnSpPr>
        <p:spPr>
          <a:xfrm flipH="1">
            <a:off x="2991508" y="5621311"/>
            <a:ext cx="5776572" cy="680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D1D498-EEF5-6322-A34B-2B985A201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61" y="1724026"/>
            <a:ext cx="9628278" cy="4968096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442045C-B4D3-3250-6834-6F2C999E0E99}"/>
              </a:ext>
            </a:extLst>
          </p:cNvPr>
          <p:cNvSpPr txBox="1">
            <a:spLocks/>
          </p:cNvSpPr>
          <p:nvPr/>
        </p:nvSpPr>
        <p:spPr>
          <a:xfrm>
            <a:off x="7318755" y="999618"/>
            <a:ext cx="4677525" cy="292468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The Agreements Workspace will have: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Agreement details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The 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Actions you can take in the agreement’s state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Tabs with information about the history of the agreement</a:t>
            </a:r>
          </a:p>
        </p:txBody>
      </p:sp>
      <p:pic>
        <p:nvPicPr>
          <p:cNvPr id="6" name="Picture 5" descr="Cartoon bee with magnifying glass">
            <a:extLst>
              <a:ext uri="{FF2B5EF4-FFF2-40B4-BE49-F238E27FC236}">
                <a16:creationId xmlns:a16="http://schemas.microsoft.com/office/drawing/2014/main" id="{909B6AF2-99D1-FDB2-C60B-75FBE28C6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121351"/>
            <a:ext cx="1061744" cy="12053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EBA50086-6295-0FAC-F938-08AEA9C55DE6}"/>
              </a:ext>
            </a:extLst>
          </p:cNvPr>
          <p:cNvSpPr/>
          <p:nvPr/>
        </p:nvSpPr>
        <p:spPr>
          <a:xfrm>
            <a:off x="5174265" y="2290547"/>
            <a:ext cx="962526" cy="462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E33B101-A1C9-248B-3A2B-D3161F0E0EFD}"/>
              </a:ext>
            </a:extLst>
          </p:cNvPr>
          <p:cNvSpPr/>
          <p:nvPr/>
        </p:nvSpPr>
        <p:spPr>
          <a:xfrm>
            <a:off x="3474720" y="3429000"/>
            <a:ext cx="517580" cy="87349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A907F8C-A230-AB75-DD36-4D2DDD8AF4DA}"/>
              </a:ext>
            </a:extLst>
          </p:cNvPr>
          <p:cNvSpPr/>
          <p:nvPr/>
        </p:nvSpPr>
        <p:spPr>
          <a:xfrm>
            <a:off x="195720" y="3551722"/>
            <a:ext cx="951749" cy="5197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F89D8C8-FEFD-08F0-582A-07A2F7ADDD10}"/>
              </a:ext>
            </a:extLst>
          </p:cNvPr>
          <p:cNvSpPr/>
          <p:nvPr/>
        </p:nvSpPr>
        <p:spPr>
          <a:xfrm rot="2067069">
            <a:off x="4147901" y="3710970"/>
            <a:ext cx="500513" cy="99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970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DFD308-599B-B618-5159-268CE77CB2E1}"/>
              </a:ext>
            </a:extLst>
          </p:cNvPr>
          <p:cNvGrpSpPr/>
          <p:nvPr/>
        </p:nvGrpSpPr>
        <p:grpSpPr>
          <a:xfrm>
            <a:off x="400050" y="1216911"/>
            <a:ext cx="2655151" cy="5314950"/>
            <a:chOff x="3204206" y="127857"/>
            <a:chExt cx="1347992" cy="673996"/>
          </a:xfrm>
          <a:solidFill>
            <a:srgbClr val="FFC000"/>
          </a:solidFill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92858B3A-D092-9822-5AEA-992BB54E472E}"/>
                </a:ext>
              </a:extLst>
            </p:cNvPr>
            <p:cNvSpPr/>
            <p:nvPr/>
          </p:nvSpPr>
          <p:spPr>
            <a:xfrm>
              <a:off x="3204206" y="127857"/>
              <a:ext cx="1347992" cy="673996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1B38871-E85A-C67D-8DEA-7EBAF1501C25}"/>
                </a:ext>
              </a:extLst>
            </p:cNvPr>
            <p:cNvSpPr/>
            <p:nvPr/>
          </p:nvSpPr>
          <p:spPr>
            <a:xfrm>
              <a:off x="3244559" y="160758"/>
              <a:ext cx="1282188" cy="608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The </a:t>
              </a:r>
              <a:r>
                <a:rPr lang="en-US" sz="2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Principal Investigator </a:t>
              </a: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can:</a:t>
              </a:r>
            </a:p>
            <a:p>
              <a:pPr marL="514350" indent="-514350">
                <a:buClr>
                  <a:schemeClr val="accent6"/>
                </a:buClr>
                <a:buFont typeface="+mj-lt"/>
                <a:buAutoNum type="arabicPeriod"/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Create the agreement and complete the </a:t>
              </a:r>
              <a:r>
                <a:rPr lang="en-US" sz="2400" dirty="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SmartForm</a:t>
              </a: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pages</a:t>
              </a:r>
            </a:p>
            <a:p>
              <a:pPr marL="514350" indent="-514350">
                <a:buClr>
                  <a:schemeClr val="accent6"/>
                </a:buClr>
                <a:buFont typeface="+mj-lt"/>
                <a:buAutoNum type="arabicPeriod"/>
              </a:pPr>
              <a:endParaRPr lang="en-US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marL="514350" indent="-514350">
                <a:buClr>
                  <a:schemeClr val="accent6"/>
                </a:buClr>
                <a:buFont typeface="+mj-lt"/>
                <a:buAutoNum type="arabicPeriod"/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Submit the agreement for review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0CE67F-F95D-C81C-ACD5-5504C528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63" y="1397095"/>
            <a:ext cx="5423070" cy="349875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45213-53DA-FEDF-F217-DFE8C49D6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871" y="4330835"/>
            <a:ext cx="2028825" cy="23526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ED60C9-1F74-3518-61BB-AD8B4C068B19}"/>
              </a:ext>
            </a:extLst>
          </p:cNvPr>
          <p:cNvCxnSpPr/>
          <p:nvPr/>
        </p:nvCxnSpPr>
        <p:spPr>
          <a:xfrm flipV="1">
            <a:off x="2734152" y="2672080"/>
            <a:ext cx="1483360" cy="314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5F56E5-A9CE-0FAD-26FF-3E3A26E9DC7A}"/>
              </a:ext>
            </a:extLst>
          </p:cNvPr>
          <p:cNvCxnSpPr/>
          <p:nvPr/>
        </p:nvCxnSpPr>
        <p:spPr>
          <a:xfrm>
            <a:off x="2849526" y="5667153"/>
            <a:ext cx="6996223" cy="297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7A28E3-2BE8-8FE3-C48F-851440C80264}"/>
                  </a:ext>
                </a:extLst>
              </p14:cNvPr>
              <p14:cNvContentPartPr/>
              <p14:nvPr/>
            </p14:nvContentPartPr>
            <p14:xfrm>
              <a:off x="4378520" y="2590880"/>
              <a:ext cx="181404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7A28E3-2BE8-8FE3-C48F-851440C802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4880" y="2482880"/>
                <a:ext cx="1921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BD2A49-E008-179D-49EC-EA954BB13590}"/>
                  </a:ext>
                </a:extLst>
              </p14:cNvPr>
              <p14:cNvContentPartPr/>
              <p14:nvPr/>
            </p14:nvContentPartPr>
            <p14:xfrm>
              <a:off x="10362800" y="5923040"/>
              <a:ext cx="395640" cy="22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BD2A49-E008-179D-49EC-EA954BB135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09160" y="5815040"/>
                <a:ext cx="50328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5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51B4A3-4B74-ECF8-161C-6C73C26DD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" t="677" r="679" b="677"/>
          <a:stretch/>
        </p:blipFill>
        <p:spPr>
          <a:xfrm>
            <a:off x="366609" y="1068155"/>
            <a:ext cx="7412884" cy="5151326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FBAB962-E70B-68D5-4427-E4E178C3574D}"/>
              </a:ext>
            </a:extLst>
          </p:cNvPr>
          <p:cNvSpPr/>
          <p:nvPr/>
        </p:nvSpPr>
        <p:spPr>
          <a:xfrm rot="10800000">
            <a:off x="6469012" y="2324338"/>
            <a:ext cx="5294362" cy="3085861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85575-C9E8-756E-202E-9064BB5900A4}"/>
              </a:ext>
            </a:extLst>
          </p:cNvPr>
          <p:cNvSpPr txBox="1"/>
          <p:nvPr/>
        </p:nvSpPr>
        <p:spPr>
          <a:xfrm>
            <a:off x="7779493" y="2620520"/>
            <a:ext cx="3779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All Click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SmartForm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pages contain: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Required fields (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*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Field help (     )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Navigation bar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7311A-0EFF-1B7A-EE5E-6FF4FB32C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674" y="4184749"/>
            <a:ext cx="291465" cy="34915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5E31D80-8017-39BA-83B9-2DE3BF93639E}"/>
              </a:ext>
            </a:extLst>
          </p:cNvPr>
          <p:cNvSpPr/>
          <p:nvPr/>
        </p:nvSpPr>
        <p:spPr>
          <a:xfrm>
            <a:off x="0" y="2057639"/>
            <a:ext cx="615157" cy="4191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665B641-434C-10DD-0367-4F9420B1DF1A}"/>
              </a:ext>
            </a:extLst>
          </p:cNvPr>
          <p:cNvSpPr/>
          <p:nvPr/>
        </p:nvSpPr>
        <p:spPr>
          <a:xfrm>
            <a:off x="2772811" y="2911032"/>
            <a:ext cx="797315" cy="3714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D962A54-C3F7-CC73-AEC7-C465DC327DE9}"/>
              </a:ext>
            </a:extLst>
          </p:cNvPr>
          <p:cNvSpPr/>
          <p:nvPr/>
        </p:nvSpPr>
        <p:spPr>
          <a:xfrm>
            <a:off x="6388843" y="5946408"/>
            <a:ext cx="695325" cy="3761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977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98143-3871-D637-829F-224744E5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3" y="1063552"/>
            <a:ext cx="8922209" cy="54549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C1B8A24-FB15-4633-6690-269E43449FB5}"/>
              </a:ext>
            </a:extLst>
          </p:cNvPr>
          <p:cNvSpPr/>
          <p:nvPr/>
        </p:nvSpPr>
        <p:spPr>
          <a:xfrm>
            <a:off x="6246796" y="2175309"/>
            <a:ext cx="4928135" cy="29549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Agreements </a:t>
            </a:r>
            <a:r>
              <a:rPr lang="en-US" sz="3600" dirty="0" err="1">
                <a:solidFill>
                  <a:srgbClr val="002060"/>
                </a:solidFill>
              </a:rPr>
              <a:t>Smartform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4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86D091-8152-3003-8598-12165D4DB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726" y="1117600"/>
            <a:ext cx="3467100" cy="23114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1FAD4A3-182B-6AA4-0279-C018DFD7A2F6}"/>
              </a:ext>
            </a:extLst>
          </p:cNvPr>
          <p:cNvSpPr txBox="1">
            <a:spLocks/>
          </p:cNvSpPr>
          <p:nvPr/>
        </p:nvSpPr>
        <p:spPr>
          <a:xfrm>
            <a:off x="181204" y="3823952"/>
            <a:ext cx="6638544" cy="25060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None/>
              <a:defRPr sz="1800" b="0" i="0" kern="120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Tracie Groves</a:t>
            </a:r>
          </a:p>
          <a:p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Training Programs Coordinator, RIS</a:t>
            </a:r>
          </a:p>
          <a:p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traciegr@buffalo.edu</a:t>
            </a:r>
            <a:endParaRPr lang="en-U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829-6650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1183E8F-6C54-367A-B1A7-5F426EB41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93879" y="1839169"/>
            <a:ext cx="2428702" cy="8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16BCA-2E9F-AD50-A8CB-540FF129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79" y="1110962"/>
            <a:ext cx="8820603" cy="54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5599-6547-0FEE-A4FC-163E5BB69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Post-Submission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C39E06-41A7-D165-F624-78224817C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Agreements Reviewers</a:t>
            </a:r>
          </a:p>
        </p:txBody>
      </p:sp>
    </p:spTree>
    <p:extLst>
      <p:ext uri="{BB962C8B-B14F-4D97-AF65-F5344CB8AC3E}">
        <p14:creationId xmlns:p14="http://schemas.microsoft.com/office/powerpoint/2010/main" val="288665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8B427B-C39F-4059-24AC-8A8D2E25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After an Agreement is Submitted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0B253F0D-3DE1-D6A9-1075-6BEB91432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95656"/>
              </p:ext>
            </p:extLst>
          </p:nvPr>
        </p:nvGraphicFramePr>
        <p:xfrm>
          <a:off x="569467" y="2189263"/>
          <a:ext cx="11458409" cy="435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95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651"/>
          <a:stretch/>
        </p:blipFill>
        <p:spPr>
          <a:xfrm>
            <a:off x="2431069" y="2160421"/>
            <a:ext cx="4527054" cy="3144418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7314383" y="1619744"/>
            <a:ext cx="3985676" cy="4394976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An </a:t>
            </a:r>
            <a:r>
              <a:rPr lang="en-US" sz="2000" b="1" dirty="0">
                <a:solidFill>
                  <a:schemeClr val="bg1"/>
                </a:solidFill>
              </a:rPr>
              <a:t>Agreements Manager </a:t>
            </a:r>
            <a:r>
              <a:rPr lang="en-US" sz="2000" dirty="0">
                <a:solidFill>
                  <a:schemeClr val="bg1"/>
                </a:solidFill>
              </a:rPr>
              <a:t>can: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Review the agreement and determine if any edits or an Ancillary Review is needed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Request clarifications from the PI as needed 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Assign the agreement to an Owner (Agreements Reviewer) for further review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827817" y="4996322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29824" y="3532117"/>
            <a:ext cx="263525" cy="285115"/>
            <a:chOff x="1264532" y="2098441"/>
            <a:chExt cx="263525" cy="285115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2075909" y="4165144"/>
            <a:ext cx="263525" cy="285115"/>
            <a:chOff x="1264532" y="2098441"/>
            <a:chExt cx="263525" cy="285115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5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1b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3911812" y="2472584"/>
            <a:ext cx="2260388" cy="457200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6" name="Picture 5" descr="A 3d person holding a magnifying glass&#10;&#10;Description automatically generated">
            <a:extLst>
              <a:ext uri="{FF2B5EF4-FFF2-40B4-BE49-F238E27FC236}">
                <a16:creationId xmlns:a16="http://schemas.microsoft.com/office/drawing/2014/main" id="{192BD24F-A39C-BBEB-8BAF-757DDEB89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739" y="1136720"/>
            <a:ext cx="1793064" cy="179306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2227538" y="2463099"/>
            <a:ext cx="263525" cy="285115"/>
            <a:chOff x="1264532" y="2098441"/>
            <a:chExt cx="263525" cy="285115"/>
          </a:xfrm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1a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7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0BB35-8FC8-125C-8887-73CBBC58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5" y="1755071"/>
            <a:ext cx="8761023" cy="4520601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DC278-5F69-E142-807B-CF52754AD6E9}"/>
              </a:ext>
            </a:extLst>
          </p:cNvPr>
          <p:cNvSpPr txBox="1"/>
          <p:nvPr/>
        </p:nvSpPr>
        <p:spPr>
          <a:xfrm>
            <a:off x="5054186" y="1033992"/>
            <a:ext cx="6409891" cy="50790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09855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943600" algn="r"/>
              </a:tabLst>
            </a:pP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Reviewers can t</a:t>
            </a: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rack agreement reviews and follow up with internal, 3</a:t>
            </a:r>
            <a:r>
              <a:rPr lang="en-US" sz="2000" baseline="30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party, and ancillary reviewers. </a:t>
            </a:r>
          </a:p>
          <a:p>
            <a:pPr marL="109855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943600" algn="r"/>
              </a:tabLst>
            </a:pPr>
            <a:r>
              <a:rPr lang="en-US" sz="2000" u="sng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Activities performed from the Agreements Workspace</a:t>
            </a: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755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943600" algn="r"/>
              </a:tabLst>
            </a:pP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Changing the agreement state to Internal or External Review to reflect who is reviewing the agreement</a:t>
            </a:r>
          </a:p>
          <a:p>
            <a:pPr marL="452755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943600" algn="r"/>
              </a:tabLst>
            </a:pP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Finding agreements in review and viewing the last action taken</a:t>
            </a:r>
          </a:p>
          <a:p>
            <a:pPr marL="452755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943600" algn="r"/>
              </a:tabLst>
            </a:pP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reating reminders or action items for next steps</a:t>
            </a:r>
          </a:p>
          <a:p>
            <a:pPr marL="452755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943600" algn="r"/>
              </a:tabLst>
            </a:pP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Editing the agreement or uploading a revised or final agreement</a:t>
            </a:r>
          </a:p>
          <a:p>
            <a:pPr marL="452755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943600" algn="r"/>
              </a:tabLst>
            </a:pP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Following up with ancillary reviewers</a:t>
            </a:r>
          </a:p>
        </p:txBody>
      </p:sp>
    </p:spTree>
    <p:extLst>
      <p:ext uri="{BB962C8B-B14F-4D97-AF65-F5344CB8AC3E}">
        <p14:creationId xmlns:p14="http://schemas.microsoft.com/office/powerpoint/2010/main" val="4052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233"/>
          <a:stretch/>
        </p:blipFill>
        <p:spPr>
          <a:xfrm>
            <a:off x="2286000" y="1778096"/>
            <a:ext cx="3068772" cy="46482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636830" y="1065497"/>
            <a:ext cx="8596313" cy="512762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latin typeface="+mj-lt"/>
              </a:rPr>
              <a:t>Internal Reviews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421120" y="1765413"/>
            <a:ext cx="4836160" cy="46480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</a:t>
            </a:r>
            <a:r>
              <a:rPr lang="en-US" sz="2000" b="1" dirty="0">
                <a:solidFill>
                  <a:schemeClr val="accent6"/>
                </a:solidFill>
              </a:rPr>
              <a:t>Agreements Reviewer </a:t>
            </a:r>
            <a:r>
              <a:rPr lang="en-US" sz="2000" dirty="0">
                <a:solidFill>
                  <a:schemeClr val="accent6"/>
                </a:solidFill>
              </a:rPr>
              <a:t>can: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Edit the agreement or upload a revised version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Add and notify Ancillary Reviewers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Email the agreement to other users to review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Move the agreement to External Review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Request clarifications from the PI as needed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Set up correspondence reminders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Approve the language of the agreement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12447" y="1951716"/>
            <a:ext cx="258367" cy="285115"/>
            <a:chOff x="1255986" y="2098441"/>
            <a:chExt cx="258367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1a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12447" y="5715001"/>
            <a:ext cx="258367" cy="285115"/>
            <a:chOff x="1255986" y="2098441"/>
            <a:chExt cx="258367" cy="285115"/>
          </a:xfrm>
        </p:grpSpPr>
        <p:sp>
          <p:nvSpPr>
            <p:cNvPr id="13" name="Isosceles Triangle 12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5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1b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97379" y="3804344"/>
            <a:ext cx="258367" cy="285115"/>
            <a:chOff x="1255986" y="2098441"/>
            <a:chExt cx="258367" cy="285115"/>
          </a:xfrm>
        </p:grpSpPr>
        <p:sp>
          <p:nvSpPr>
            <p:cNvPr id="17" name="Isosceles Triangle 16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8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56862" y="4032486"/>
            <a:ext cx="263525" cy="285115"/>
            <a:chOff x="1264532" y="2098441"/>
            <a:chExt cx="263525" cy="285115"/>
          </a:xfrm>
        </p:grpSpPr>
        <p:sp>
          <p:nvSpPr>
            <p:cNvPr id="20" name="Isosceles Triangle 1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20993" y="4857370"/>
            <a:ext cx="258367" cy="285115"/>
            <a:chOff x="1255986" y="2098441"/>
            <a:chExt cx="258367" cy="285115"/>
          </a:xfrm>
        </p:grpSpPr>
        <p:sp>
          <p:nvSpPr>
            <p:cNvPr id="23" name="Isosceles Triangle 22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7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6363" y="4572038"/>
            <a:ext cx="263525" cy="285115"/>
            <a:chOff x="1264532" y="2098441"/>
            <a:chExt cx="263525" cy="285115"/>
          </a:xfrm>
        </p:grpSpPr>
        <p:sp>
          <p:nvSpPr>
            <p:cNvPr id="29" name="Isosceles Triangle 2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0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7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66363" y="5096979"/>
            <a:ext cx="263525" cy="285115"/>
            <a:chOff x="1264532" y="2098441"/>
            <a:chExt cx="263525" cy="285115"/>
          </a:xfrm>
        </p:grpSpPr>
        <p:sp>
          <p:nvSpPr>
            <p:cNvPr id="32" name="Isosceles Triangle 31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3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6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7379" y="4276755"/>
            <a:ext cx="258367" cy="285115"/>
            <a:chOff x="1255986" y="2098441"/>
            <a:chExt cx="258367" cy="285115"/>
          </a:xfrm>
        </p:grpSpPr>
        <p:sp>
          <p:nvSpPr>
            <p:cNvPr id="35" name="Isosceles Triangle 3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900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945B53-AE61-DD1B-2E29-D63A1D34E130}"/>
              </a:ext>
            </a:extLst>
          </p:cNvPr>
          <p:cNvSpPr txBox="1">
            <a:spLocks/>
          </p:cNvSpPr>
          <p:nvPr/>
        </p:nvSpPr>
        <p:spPr>
          <a:xfrm>
            <a:off x="6896101" y="1269837"/>
            <a:ext cx="4471674" cy="5222683"/>
          </a:xfrm>
          <a:prstGeom prst="rect">
            <a:avLst/>
          </a:prstGeom>
          <a:solidFill>
            <a:srgbClr val="CC66FF"/>
          </a:solidFill>
          <a:ln w="38100">
            <a:solidFill>
              <a:srgbClr val="7030A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An </a:t>
            </a: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Agreements Reviewer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can: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Approve the language of the agreement, and rout it for internal and external signatures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Upload a final copy of the agreement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Convert the final copy of the agreement to a PDF document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Activate the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09FFE-9A1E-E29A-4911-89B7BC83E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3"/>
          <a:stretch/>
        </p:blipFill>
        <p:spPr>
          <a:xfrm>
            <a:off x="1009650" y="1269836"/>
            <a:ext cx="3448050" cy="5222684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043734C-3160-3D87-26A2-C5D2CF5FB14A}"/>
              </a:ext>
            </a:extLst>
          </p:cNvPr>
          <p:cNvSpPr/>
          <p:nvPr/>
        </p:nvSpPr>
        <p:spPr>
          <a:xfrm>
            <a:off x="395036" y="4288054"/>
            <a:ext cx="548640" cy="35613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90414BF-7FCA-3C1C-50E1-55208A2FEF8F}"/>
              </a:ext>
            </a:extLst>
          </p:cNvPr>
          <p:cNvSpPr/>
          <p:nvPr/>
        </p:nvSpPr>
        <p:spPr>
          <a:xfrm>
            <a:off x="360646" y="1669633"/>
            <a:ext cx="616017" cy="35613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6CB8C38-94F4-86B8-BDFE-4DA393C1192D}"/>
              </a:ext>
            </a:extLst>
          </p:cNvPr>
          <p:cNvSpPr/>
          <p:nvPr/>
        </p:nvSpPr>
        <p:spPr>
          <a:xfrm>
            <a:off x="428023" y="5794408"/>
            <a:ext cx="548640" cy="34197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62A65B6-F242-26AA-9C37-91E2D2A6E707}"/>
              </a:ext>
            </a:extLst>
          </p:cNvPr>
          <p:cNvSpPr/>
          <p:nvPr/>
        </p:nvSpPr>
        <p:spPr>
          <a:xfrm>
            <a:off x="360646" y="6314453"/>
            <a:ext cx="609199" cy="34197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6813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B157-E85D-4A19-054F-3D5C579F3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9673" y="2659657"/>
            <a:ext cx="4734052" cy="7159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+mj-lt"/>
              </a:rPr>
              <a:t>Finding Agreements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445D2-E883-9036-75A4-AA78FCA1C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373"/>
          <a:stretch/>
        </p:blipFill>
        <p:spPr bwMode="auto">
          <a:xfrm>
            <a:off x="88532" y="1656457"/>
            <a:ext cx="3635855" cy="4623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61E6E-8B2E-46DB-7632-036A33C49D0D}"/>
              </a:ext>
            </a:extLst>
          </p:cNvPr>
          <p:cNvSpPr txBox="1"/>
          <p:nvPr/>
        </p:nvSpPr>
        <p:spPr>
          <a:xfrm>
            <a:off x="3865774" y="3449590"/>
            <a:ext cx="8126842" cy="27419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In the top navigation menu, click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Agreements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Click the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Progress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tab.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On the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Progress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tab, see the following columns: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- Status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find agreements in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ncillary Review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-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Modified Date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see when action was last taken on an agreement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943600" algn="r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Tip: Use the Filter by option to show agreements in a certain status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943600" algn="r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4, Open the agreement and review the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tab to see the last activity performed.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9C1EF-3F43-D568-DD34-B7D106C92DDD}"/>
              </a:ext>
            </a:extLst>
          </p:cNvPr>
          <p:cNvSpPr txBox="1"/>
          <p:nvPr/>
        </p:nvSpPr>
        <p:spPr>
          <a:xfrm>
            <a:off x="3865773" y="1878330"/>
            <a:ext cx="8126841" cy="702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943600" algn="r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the left, click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Move to Internal Review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Move to External Review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reflect who is reviewing the agreement.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E0497-26CF-318B-57FF-73EAA99A10E5}"/>
              </a:ext>
            </a:extLst>
          </p:cNvPr>
          <p:cNvSpPr txBox="1"/>
          <p:nvPr/>
        </p:nvSpPr>
        <p:spPr>
          <a:xfrm>
            <a:off x="4001132" y="1010126"/>
            <a:ext cx="733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1"/>
                </a:solidFill>
                <a:latin typeface="+mj-lt"/>
              </a:rPr>
              <a:t>Moving Agreement to Review State</a:t>
            </a:r>
          </a:p>
        </p:txBody>
      </p:sp>
    </p:spTree>
    <p:extLst>
      <p:ext uri="{BB962C8B-B14F-4D97-AF65-F5344CB8AC3E}">
        <p14:creationId xmlns:p14="http://schemas.microsoft.com/office/powerpoint/2010/main" val="4169601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DEC3A-B975-FF99-B4DE-812D427E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1320800"/>
            <a:ext cx="10515600" cy="716084"/>
          </a:xfrm>
        </p:spPr>
        <p:txBody>
          <a:bodyPr anchor="b">
            <a:normAutofit/>
          </a:bodyPr>
          <a:lstStyle/>
          <a:p>
            <a:r>
              <a:rPr lang="en-US" b="1" u="sng" dirty="0">
                <a:latin typeface="+mj-lt"/>
              </a:rPr>
              <a:t>Ancillary Reviews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2525BF55-1EEF-1C04-F52F-08A5F7B8D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494803"/>
              </p:ext>
            </p:extLst>
          </p:nvPr>
        </p:nvGraphicFramePr>
        <p:xfrm>
          <a:off x="566928" y="2185416"/>
          <a:ext cx="9678987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036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85190" y="1019579"/>
            <a:ext cx="4180841" cy="512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Ancillary Reviews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39" y="2519465"/>
            <a:ext cx="6066202" cy="421561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375920" y="1477102"/>
            <a:ext cx="11358880" cy="8769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Ancillary reviews can occur at any time from the Pre-Submission to In-Review states. They can be requested and managed by PIs, Agreements Managers or Reviewers.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1031E-4AC5-7DE7-EFF3-161A8AB80EE5}"/>
              </a:ext>
            </a:extLst>
          </p:cNvPr>
          <p:cNvSpPr txBox="1">
            <a:spLocks/>
          </p:cNvSpPr>
          <p:nvPr/>
        </p:nvSpPr>
        <p:spPr>
          <a:xfrm>
            <a:off x="9920558" y="2979359"/>
            <a:ext cx="1996440" cy="27102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solidFill>
                  <a:schemeClr val="accent6"/>
                </a:solidFill>
              </a:rPr>
              <a:t>The </a:t>
            </a:r>
            <a:r>
              <a:rPr lang="en-US" sz="2000" b="1" dirty="0">
                <a:solidFill>
                  <a:schemeClr val="accent6"/>
                </a:solidFill>
              </a:rPr>
              <a:t>Ancillary Reviewer </a:t>
            </a:r>
            <a:r>
              <a:rPr lang="en-US" sz="2000" dirty="0">
                <a:solidFill>
                  <a:schemeClr val="accent6"/>
                </a:solidFill>
              </a:rPr>
              <a:t>can submit an ancillary review, and request changes to the proposed agreement.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B1A356-E3B9-3259-A445-B3A4E8E69756}"/>
              </a:ext>
            </a:extLst>
          </p:cNvPr>
          <p:cNvSpPr/>
          <p:nvPr/>
        </p:nvSpPr>
        <p:spPr>
          <a:xfrm>
            <a:off x="1935480" y="3515360"/>
            <a:ext cx="1996440" cy="2854960"/>
          </a:xfrm>
          <a:prstGeom prst="ellipse">
            <a:avLst/>
          </a:prstGeom>
          <a:solidFill>
            <a:srgbClr val="FFC000">
              <a:alpha val="1000"/>
            </a:srgb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FD37B4-D4B3-79EB-4B41-EAAE891F49D5}"/>
              </a:ext>
            </a:extLst>
          </p:cNvPr>
          <p:cNvCxnSpPr/>
          <p:nvPr/>
        </p:nvCxnSpPr>
        <p:spPr>
          <a:xfrm flipH="1">
            <a:off x="4409440" y="4023360"/>
            <a:ext cx="5120640" cy="6039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60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1320800"/>
            <a:ext cx="10515600" cy="716084"/>
          </a:xfrm>
        </p:spPr>
        <p:txBody>
          <a:bodyPr anchor="b">
            <a:normAutofit/>
          </a:bodyPr>
          <a:lstStyle/>
          <a:p>
            <a:r>
              <a:rPr lang="en-US" dirty="0"/>
              <a:t>Some Background about Click</a:t>
            </a:r>
          </a:p>
        </p:txBody>
      </p:sp>
      <p:graphicFrame>
        <p:nvGraphicFramePr>
          <p:cNvPr id="14" name="Text Placeholder 1">
            <a:extLst>
              <a:ext uri="{FF2B5EF4-FFF2-40B4-BE49-F238E27FC236}">
                <a16:creationId xmlns:a16="http://schemas.microsoft.com/office/drawing/2014/main" id="{B5BED34E-19F9-3003-1558-A4E08DAE3774}"/>
              </a:ext>
            </a:extLst>
          </p:cNvPr>
          <p:cNvGraphicFramePr/>
          <p:nvPr/>
        </p:nvGraphicFramePr>
        <p:xfrm>
          <a:off x="566928" y="2138289"/>
          <a:ext cx="11235866" cy="444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1929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A11AD3-5494-28FA-5BCC-110DBAEE0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85263"/>
              </p:ext>
            </p:extLst>
          </p:nvPr>
        </p:nvGraphicFramePr>
        <p:xfrm>
          <a:off x="140018" y="995045"/>
          <a:ext cx="7744142" cy="2167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4142">
                  <a:extLst>
                    <a:ext uri="{9D8B030D-6E8A-4147-A177-3AD203B41FA5}">
                      <a16:colId xmlns:a16="http://schemas.microsoft.com/office/drawing/2014/main" val="2762060427"/>
                    </a:ext>
                  </a:extLst>
                </a:gridCol>
              </a:tblGrid>
              <a:tr h="104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>
                          <a:effectLst/>
                        </a:rPr>
                        <a:t>Add an Ancillary Reviewer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9267392"/>
                  </a:ext>
                </a:extLst>
              </a:tr>
              <a:tr h="138618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On the left, click Manage Ancillary Reviews.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Click Add.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Next to the Organization or Person, click Select and then choose the desired reviewer and click OK.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Complete the rest of the form and click OK.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807767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ED0254-8ACB-8EC3-CE37-03C825146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51227"/>
              </p:ext>
            </p:extLst>
          </p:nvPr>
        </p:nvGraphicFramePr>
        <p:xfrm>
          <a:off x="140018" y="3101658"/>
          <a:ext cx="7744142" cy="3707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4142">
                  <a:extLst>
                    <a:ext uri="{9D8B030D-6E8A-4147-A177-3AD203B41FA5}">
                      <a16:colId xmlns:a16="http://schemas.microsoft.com/office/drawing/2014/main" val="423720356"/>
                    </a:ext>
                  </a:extLst>
                </a:gridCol>
              </a:tblGrid>
              <a:tr h="292492">
                <a:tc>
                  <a:txBody>
                    <a:bodyPr/>
                    <a:lstStyle/>
                    <a:p>
                      <a:pPr marL="603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>
                          <a:effectLst/>
                        </a:rPr>
                        <a:t>Remind Ancillary Reviewers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3732774"/>
                  </a:ext>
                </a:extLst>
              </a:tr>
              <a:tr h="12321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On the left, click Submit Ancillary Review Reminder.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Select the reviewers you wish to notify and type a message.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Click OK.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8026166"/>
                  </a:ext>
                </a:extLst>
              </a:tr>
              <a:tr h="292492">
                <a:tc>
                  <a:txBody>
                    <a:bodyPr/>
                    <a:lstStyle/>
                    <a:p>
                      <a:pPr marL="603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Update an Ancillary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4966552"/>
                  </a:ext>
                </a:extLst>
              </a:tr>
              <a:tr h="185740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On the left, click Manage Ancillary Reviews.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Click Update next to the Person or Organization for the review you wish to update.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Complete the form, indicating if the review accepted the submission and click OK.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912149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9F1D79-B43B-10CA-9641-5C366DEA5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" r="894"/>
          <a:stretch/>
        </p:blipFill>
        <p:spPr bwMode="auto">
          <a:xfrm>
            <a:off x="8342100" y="1022667"/>
            <a:ext cx="3587962" cy="5786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62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56850-70DF-06D7-61DF-31813BC14AC0}"/>
              </a:ext>
            </a:extLst>
          </p:cNvPr>
          <p:cNvSpPr txBox="1"/>
          <p:nvPr/>
        </p:nvSpPr>
        <p:spPr>
          <a:xfrm>
            <a:off x="0" y="1089851"/>
            <a:ext cx="7276699" cy="11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855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943600" algn="r"/>
              </a:tabLst>
            </a:pPr>
            <a:r>
              <a:rPr lang="en-US" sz="2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all internal, 3</a:t>
            </a:r>
            <a:r>
              <a:rPr lang="en-US" sz="2000" baseline="30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party, and required ancillary reviews are completed, the agreement language can be approved, and the agreement signed.  </a:t>
            </a:r>
            <a:endParaRPr lang="en-US" sz="2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724C3-CF7C-48D6-94AB-4ECAB4AD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7" y="2469749"/>
            <a:ext cx="3922430" cy="42086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6EF3C3-E2FD-A2B4-F91E-337E51218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72431"/>
              </p:ext>
            </p:extLst>
          </p:nvPr>
        </p:nvGraphicFramePr>
        <p:xfrm>
          <a:off x="7448772" y="1053546"/>
          <a:ext cx="4470793" cy="5588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793">
                  <a:extLst>
                    <a:ext uri="{9D8B030D-6E8A-4147-A177-3AD203B41FA5}">
                      <a16:colId xmlns:a16="http://schemas.microsoft.com/office/drawing/2014/main" val="2384241777"/>
                    </a:ext>
                  </a:extLst>
                </a:gridCol>
              </a:tblGrid>
              <a:tr h="106984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"/>
                        <a:tabLst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</a:rPr>
                        <a:t>Approve Language: During this activity, you will indicate of the agreement will be routed for internal signature first.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6983936"/>
                  </a:ext>
                </a:extLst>
              </a:tr>
              <a:tr h="9705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"/>
                        <a:tabLst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</a:rPr>
                        <a:t>Convert to PDF: Depending on your system setup, this activity may also add a watermark to the PDF.</a:t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3214239"/>
                  </a:ext>
                </a:extLst>
              </a:tr>
              <a:tr h="97050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"/>
                        <a:tabLst>
                          <a:tab pos="5943600" algn="r"/>
                        </a:tabLst>
                      </a:pPr>
                      <a:r>
                        <a:rPr lang="en-US" sz="1400">
                          <a:effectLst/>
                        </a:rPr>
                        <a:t>Route for Signature: If you are routing for internal signatures first, then perform Send Out for Signature next.</a:t>
                      </a:r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7026233"/>
                  </a:ext>
                </a:extLst>
              </a:tr>
              <a:tr h="11085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"/>
                        <a:tabLst>
                          <a:tab pos="5943600" algn="r"/>
                        </a:tabLst>
                      </a:pPr>
                      <a:r>
                        <a:rPr lang="en-US" sz="1400">
                          <a:effectLst/>
                        </a:rPr>
                        <a:t>Send Out for Signature: If you are sending the agreement out for external signatures first, then perform Route for Signature next.</a:t>
                      </a:r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1950479"/>
                  </a:ext>
                </a:extLst>
              </a:tr>
              <a:tr h="146908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"/>
                        <a:tabLst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</a:rPr>
                        <a:t>Activate (Approve, for amendments):  After all signatures have been received and the agreement is converted to PDF, perform this activity to complete the review process.</a:t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795013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FCBFB4FF-7F46-AB71-4FFF-EB437E15F513}"/>
              </a:ext>
            </a:extLst>
          </p:cNvPr>
          <p:cNvSpPr/>
          <p:nvPr/>
        </p:nvSpPr>
        <p:spPr>
          <a:xfrm>
            <a:off x="4366938" y="2469749"/>
            <a:ext cx="2909761" cy="40465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following checklist includes the activities to perform to complete the review process</a:t>
            </a:r>
            <a:r>
              <a:rPr lang="en-US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04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7A70E4C-95F2-B910-684C-9A2E0F895810}"/>
              </a:ext>
            </a:extLst>
          </p:cNvPr>
          <p:cNvSpPr txBox="1">
            <a:spLocks/>
          </p:cNvSpPr>
          <p:nvPr/>
        </p:nvSpPr>
        <p:spPr>
          <a:xfrm>
            <a:off x="3087384" y="1148138"/>
            <a:ext cx="8412480" cy="5537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Navigate to </a:t>
            </a:r>
            <a:r>
              <a:rPr lang="en-US" dirty="0">
                <a:hlinkClick r:id="rId3"/>
              </a:rPr>
              <a:t>http://www.buffalo.edu/research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Locate the QUICK LINKS section of the page: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u="sng" dirty="0">
                <a:solidFill>
                  <a:schemeClr val="accent6"/>
                </a:solidFill>
              </a:rPr>
              <a:t>Click Portal Login </a:t>
            </a:r>
            <a:r>
              <a:rPr lang="en-US" dirty="0"/>
              <a:t>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Enter your </a:t>
            </a:r>
            <a:r>
              <a:rPr lang="en-US" dirty="0" err="1"/>
              <a:t>UBITName</a:t>
            </a:r>
            <a:r>
              <a:rPr lang="en-US" dirty="0"/>
              <a:t> and Password and click the Log 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Graphical user interface, text, application, email">
            <a:extLst>
              <a:ext uri="{FF2B5EF4-FFF2-40B4-BE49-F238E27FC236}">
                <a16:creationId xmlns:a16="http://schemas.microsoft.com/office/drawing/2014/main" id="{DFD692E9-6EA9-E73D-103F-3B8F7F672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874" y="1952091"/>
            <a:ext cx="6986427" cy="3929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877D387-D52A-D95A-3956-DC01EC882502}"/>
                  </a:ext>
                </a:extLst>
              </p14:cNvPr>
              <p14:cNvContentPartPr/>
              <p14:nvPr/>
            </p14:nvContentPartPr>
            <p14:xfrm rot="21161333">
              <a:off x="7041122" y="3175740"/>
              <a:ext cx="968400" cy="506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877D387-D52A-D95A-3956-DC01EC8825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1161333">
                <a:off x="7032482" y="3167100"/>
                <a:ext cx="9860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AAB99AE-E6A3-9EAA-A3BF-48E8FE0514CB}"/>
                  </a:ext>
                </a:extLst>
              </p14:cNvPr>
              <p14:cNvContentPartPr/>
              <p14:nvPr/>
            </p14:nvContentPartPr>
            <p14:xfrm>
              <a:off x="7293624" y="4465271"/>
              <a:ext cx="728640" cy="3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AAB99AE-E6A3-9EAA-A3BF-48E8FE0514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7984" y="4393631"/>
                <a:ext cx="8002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79B999-CB74-8021-695E-D88DF2ABE662}"/>
                  </a:ext>
                </a:extLst>
              </p14:cNvPr>
              <p14:cNvContentPartPr/>
              <p14:nvPr/>
            </p14:nvContentPartPr>
            <p14:xfrm>
              <a:off x="4241476" y="2229371"/>
              <a:ext cx="1026000" cy="7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79B999-CB74-8021-695E-D88DF2ABE6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5836" y="2157371"/>
                <a:ext cx="1097640" cy="21708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D14EEB-AB60-8AF2-D7D5-B192FCED3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97708" y="2946352"/>
            <a:ext cx="2589676" cy="19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4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CD39BE-F542-94BC-1BA1-ADF69E078BE1}"/>
              </a:ext>
            </a:extLst>
          </p:cNvPr>
          <p:cNvSpPr/>
          <p:nvPr/>
        </p:nvSpPr>
        <p:spPr>
          <a:xfrm>
            <a:off x="2362969" y="1179631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FD2479-182A-6F82-9F91-D759B7FAF826}"/>
              </a:ext>
            </a:extLst>
          </p:cNvPr>
          <p:cNvSpPr txBox="1">
            <a:spLocks/>
          </p:cNvSpPr>
          <p:nvPr/>
        </p:nvSpPr>
        <p:spPr>
          <a:xfrm>
            <a:off x="1720174" y="2467531"/>
            <a:ext cx="6402832" cy="40882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policy questions regarding Agreements:</a:t>
            </a:r>
          </a:p>
          <a:p>
            <a:pPr lvl="1"/>
            <a:r>
              <a:rPr lang="en-US" sz="2000" dirty="0"/>
              <a:t>Mary Kraft, </a:t>
            </a:r>
            <a:r>
              <a:rPr lang="en-US" sz="2000" dirty="0">
                <a:hlinkClick r:id="rId2"/>
              </a:rPr>
              <a:t>mekraft@buffalo.edu</a:t>
            </a:r>
            <a:br>
              <a:rPr lang="en-US" b="1" dirty="0"/>
            </a:br>
            <a:endParaRPr lang="en-US" b="1" dirty="0"/>
          </a:p>
          <a:p>
            <a:r>
              <a:rPr lang="en-US" sz="2400" dirty="0"/>
              <a:t>For technical questions regarding Click:</a:t>
            </a:r>
          </a:p>
          <a:p>
            <a:pPr lvl="1"/>
            <a:r>
              <a:rPr lang="en-US" dirty="0"/>
              <a:t>Tracie Groves, traciegr@buffalo.edu</a:t>
            </a:r>
            <a:br>
              <a:rPr lang="en-US" b="1" dirty="0"/>
            </a:br>
            <a:endParaRPr lang="en-US" b="1" dirty="0"/>
          </a:p>
          <a:p>
            <a:r>
              <a:rPr lang="en-US" sz="2400" dirty="0"/>
              <a:t>For assistance with </a:t>
            </a:r>
            <a:r>
              <a:rPr lang="en-US" sz="2400" dirty="0" err="1"/>
              <a:t>UBITNames</a:t>
            </a:r>
            <a:r>
              <a:rPr lang="en-US" sz="2400" dirty="0"/>
              <a:t> and Passwords:</a:t>
            </a:r>
          </a:p>
          <a:p>
            <a:pPr lvl="1"/>
            <a:r>
              <a:rPr lang="en-US" dirty="0"/>
              <a:t>Electronic Research Administration, </a:t>
            </a:r>
            <a:r>
              <a:rPr lang="en-US" dirty="0">
                <a:hlinkClick r:id="rId3"/>
              </a:rPr>
              <a:t>support@research.buffalo.edu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3259900-AC9E-461F-B2E1-AAAEE6BA4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7435" y="4080403"/>
            <a:ext cx="3335243" cy="24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2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914399" y="2398713"/>
            <a:ext cx="10829925" cy="3790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Click automates the submission, review, and approval processes while managing all major administrative aspects of the research and compliance lifecycle: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1116013"/>
            <a:ext cx="10515600" cy="868362"/>
          </a:xfrm>
        </p:spPr>
        <p:txBody>
          <a:bodyPr/>
          <a:lstStyle/>
          <a:p>
            <a:r>
              <a:rPr lang="en-US" dirty="0"/>
              <a:t>The Click Portal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FFF78C-08C2-ACEF-D0B1-B6DE56BB58E3}"/>
              </a:ext>
            </a:extLst>
          </p:cNvPr>
          <p:cNvGraphicFramePr/>
          <p:nvPr/>
        </p:nvGraphicFramePr>
        <p:xfrm>
          <a:off x="276224" y="3781425"/>
          <a:ext cx="11439524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23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7055"/>
          <a:stretch/>
        </p:blipFill>
        <p:spPr>
          <a:xfrm>
            <a:off x="867179" y="3100146"/>
            <a:ext cx="9091155" cy="3146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0525" y="994820"/>
            <a:ext cx="10963275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Click Portal Assists 6 Aspects of Research Management</a:t>
            </a:r>
          </a:p>
        </p:txBody>
      </p:sp>
      <p:sp>
        <p:nvSpPr>
          <p:cNvPr id="4" name="Arc 3"/>
          <p:cNvSpPr/>
          <p:nvPr/>
        </p:nvSpPr>
        <p:spPr>
          <a:xfrm rot="15598925">
            <a:off x="4810190" y="2496492"/>
            <a:ext cx="1370622" cy="1908421"/>
          </a:xfrm>
          <a:prstGeom prst="arc">
            <a:avLst>
              <a:gd name="adj1" fmla="val 16917698"/>
              <a:gd name="adj2" fmla="val 2652639"/>
            </a:avLst>
          </a:prstGeom>
          <a:ln w="20320">
            <a:solidFill>
              <a:srgbClr val="00C7B1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9523" y="2051664"/>
            <a:ext cx="2251328" cy="200174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833392" y="2325514"/>
            <a:ext cx="242263" cy="1477328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 rot="10800000">
            <a:off x="8025886" y="2325515"/>
            <a:ext cx="256869" cy="1477327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1462" y="2381816"/>
            <a:ext cx="1182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 Modules Make up Click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C3819E-310E-9733-F852-08F2EDDB6A81}"/>
                  </a:ext>
                </a:extLst>
              </p14:cNvPr>
              <p14:cNvContentPartPr/>
              <p14:nvPr/>
            </p14:nvContentPartPr>
            <p14:xfrm>
              <a:off x="3400425" y="3886185"/>
              <a:ext cx="1791615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C3819E-310E-9733-F852-08F2EDDB6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428" y="3778185"/>
                <a:ext cx="189924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5E7D55-2C37-9F8E-BDCA-6824209B21A2}"/>
                  </a:ext>
                </a:extLst>
              </p14:cNvPr>
              <p14:cNvContentPartPr/>
              <p14:nvPr/>
            </p14:nvContentPartPr>
            <p14:xfrm>
              <a:off x="1542675" y="3923625"/>
              <a:ext cx="10947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5E7D55-2C37-9F8E-BDCA-6824209B21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8675" y="3815625"/>
                <a:ext cx="12024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4BED4BF9-6CE9-9208-B84B-44CBCA1591B6}"/>
              </a:ext>
            </a:extLst>
          </p:cNvPr>
          <p:cNvSpPr/>
          <p:nvPr/>
        </p:nvSpPr>
        <p:spPr>
          <a:xfrm rot="15598925">
            <a:off x="3597960" y="1244690"/>
            <a:ext cx="1645846" cy="4895606"/>
          </a:xfrm>
          <a:prstGeom prst="arc">
            <a:avLst>
              <a:gd name="adj1" fmla="val 17304825"/>
              <a:gd name="adj2" fmla="val 4157754"/>
            </a:avLst>
          </a:prstGeom>
          <a:ln w="20320">
            <a:solidFill>
              <a:srgbClr val="00C7B1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5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53919"/>
            <a:ext cx="9977718" cy="5904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03956" y="2863210"/>
            <a:ext cx="4816519" cy="2908940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696210" y="3143361"/>
            <a:ext cx="385693" cy="254601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 rot="10800000">
            <a:off x="10865993" y="3086210"/>
            <a:ext cx="313842" cy="243829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4429" y="2978491"/>
            <a:ext cx="3976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Agreements Module 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Customized submission forms for various agreement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Eliminates the risk of storing information in individual email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Interfaces with other modules  - simple tracking with relationships to studies and grant awards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A7D11-A0AD-E582-99E2-46139CC20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084" y="1876287"/>
            <a:ext cx="6555855" cy="8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5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A904-F602-6A82-AD6B-CE7FD834A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RoLES</a:t>
            </a:r>
            <a:r>
              <a:rPr lang="en-US" dirty="0"/>
              <a:t> AND Workflow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1B7DE-172D-93FB-6562-163E010F0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Agreements Module</a:t>
            </a:r>
          </a:p>
        </p:txBody>
      </p:sp>
    </p:spTree>
    <p:extLst>
      <p:ext uri="{BB962C8B-B14F-4D97-AF65-F5344CB8AC3E}">
        <p14:creationId xmlns:p14="http://schemas.microsoft.com/office/powerpoint/2010/main" val="319966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aper people holding hands&#10;&#10;Description automatically generated">
            <a:extLst>
              <a:ext uri="{FF2B5EF4-FFF2-40B4-BE49-F238E27FC236}">
                <a16:creationId xmlns:a16="http://schemas.microsoft.com/office/drawing/2014/main" id="{01DE00D4-3514-FB4D-7DE2-3BA9C6326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81400" y="4829753"/>
            <a:ext cx="2557112" cy="1908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68" y="1320800"/>
            <a:ext cx="10515600" cy="716084"/>
          </a:xfrm>
        </p:spPr>
        <p:txBody>
          <a:bodyPr anchor="b">
            <a:normAutofit/>
          </a:bodyPr>
          <a:lstStyle/>
          <a:p>
            <a:r>
              <a:rPr lang="en-US" u="sng" dirty="0"/>
              <a:t>Agreements Roles and Responsibilities</a:t>
            </a:r>
            <a:r>
              <a:rPr lang="en-US" dirty="0"/>
              <a:t>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63278-8388-0EDD-7679-F6A78D492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033236"/>
              </p:ext>
            </p:extLst>
          </p:nvPr>
        </p:nvGraphicFramePr>
        <p:xfrm>
          <a:off x="566928" y="2185416"/>
          <a:ext cx="9678987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1637ED-EFD8-FB4C-ED6A-C2F0DE7C7CEC}"/>
              </a:ext>
            </a:extLst>
          </p:cNvPr>
          <p:cNvSpPr txBox="1"/>
          <p:nvPr/>
        </p:nvSpPr>
        <p:spPr>
          <a:xfrm>
            <a:off x="9721516" y="11843886"/>
            <a:ext cx="231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weightymatters.ca/2019/02/more-on-set-points-and-why-im-not-fon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2898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A4E7D-87A0-8960-F59D-652BDC95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1" y="2794000"/>
            <a:ext cx="11678116" cy="270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9AFDB-F542-A422-AD03-D980C06E89C1}"/>
              </a:ext>
            </a:extLst>
          </p:cNvPr>
          <p:cNvSpPr txBox="1"/>
          <p:nvPr/>
        </p:nvSpPr>
        <p:spPr>
          <a:xfrm>
            <a:off x="1422400" y="1625600"/>
            <a:ext cx="9144000" cy="646331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+mj-lt"/>
              </a:rPr>
              <a:t>Activities for Each Role/ State of Agreement</a:t>
            </a:r>
          </a:p>
        </p:txBody>
      </p:sp>
    </p:spTree>
    <p:extLst>
      <p:ext uri="{BB962C8B-B14F-4D97-AF65-F5344CB8AC3E}">
        <p14:creationId xmlns:p14="http://schemas.microsoft.com/office/powerpoint/2010/main" val="2686877103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43652</TotalTime>
  <Words>1754</Words>
  <Application>Microsoft Office PowerPoint</Application>
  <PresentationFormat>Widescreen</PresentationFormat>
  <Paragraphs>264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Georgia</vt:lpstr>
      <vt:lpstr>LucidaGrande</vt:lpstr>
      <vt:lpstr>Symbol</vt:lpstr>
      <vt:lpstr>Times</vt:lpstr>
      <vt:lpstr>Times New Roman</vt:lpstr>
      <vt:lpstr>Trebuchet MS</vt:lpstr>
      <vt:lpstr>Wingdings</vt:lpstr>
      <vt:lpstr>UB Powerpoint Template</vt:lpstr>
      <vt:lpstr>UB Powerpoint Template</vt:lpstr>
      <vt:lpstr>UB Powerpoint Template</vt:lpstr>
      <vt:lpstr>Agreements Module</vt:lpstr>
      <vt:lpstr>PowerPoint Presentation</vt:lpstr>
      <vt:lpstr>Some Background about Click</vt:lpstr>
      <vt:lpstr>The Click Portal</vt:lpstr>
      <vt:lpstr>The Click Portal Assists 6 Aspects of Research Management</vt:lpstr>
      <vt:lpstr>PowerPoint Presentation</vt:lpstr>
      <vt:lpstr>RoLES AND Workflow</vt:lpstr>
      <vt:lpstr>Agreements Roles and Responsibilities </vt:lpstr>
      <vt:lpstr>PowerPoint Presentation</vt:lpstr>
      <vt:lpstr>PowerPoint Presentation</vt:lpstr>
      <vt:lpstr>PowerPoint Presentation</vt:lpstr>
      <vt:lpstr>Navigation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Post-Submission</vt:lpstr>
      <vt:lpstr>After an Agreement is Submitted</vt:lpstr>
      <vt:lpstr>PowerPoint Presentation</vt:lpstr>
      <vt:lpstr>PowerPoint Presentation</vt:lpstr>
      <vt:lpstr>Internal Reviews</vt:lpstr>
      <vt:lpstr>PowerPoint Presentation</vt:lpstr>
      <vt:lpstr>Finding Agreements</vt:lpstr>
      <vt:lpstr>Ancillary Reviews</vt:lpstr>
      <vt:lpstr>Ancillary Reviews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Tracie Groves</cp:lastModifiedBy>
  <cp:revision>208</cp:revision>
  <cp:lastPrinted>2015-10-19T19:01:41Z</cp:lastPrinted>
  <dcterms:created xsi:type="dcterms:W3CDTF">2016-06-28T14:05:07Z</dcterms:created>
  <dcterms:modified xsi:type="dcterms:W3CDTF">2023-11-27T20:02:25Z</dcterms:modified>
  <cp:category/>
</cp:coreProperties>
</file>