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6"/>
  </p:notesMasterIdLst>
  <p:handoutMasterIdLst>
    <p:handoutMasterId r:id="rId17"/>
  </p:handoutMasterIdLst>
  <p:sldIdLst>
    <p:sldId id="291" r:id="rId2"/>
    <p:sldId id="320" r:id="rId3"/>
    <p:sldId id="321" r:id="rId4"/>
    <p:sldId id="322" r:id="rId5"/>
    <p:sldId id="324" r:id="rId6"/>
    <p:sldId id="308" r:id="rId7"/>
    <p:sldId id="311" r:id="rId8"/>
    <p:sldId id="307" r:id="rId9"/>
    <p:sldId id="310" r:id="rId10"/>
    <p:sldId id="313" r:id="rId11"/>
    <p:sldId id="314" r:id="rId12"/>
    <p:sldId id="316" r:id="rId13"/>
    <p:sldId id="325" r:id="rId14"/>
    <p:sldId id="326" r:id="rId15"/>
  </p:sldIdLst>
  <p:sldSz cx="9144000" cy="6858000" type="screen4x3"/>
  <p:notesSz cx="7023100" cy="93091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27"/>
    <p:restoredTop sz="95898"/>
  </p:normalViewPr>
  <p:slideViewPr>
    <p:cSldViewPr snapToGrid="0" snapToObjects="1">
      <p:cViewPr varScale="1">
        <p:scale>
          <a:sx n="110" d="100"/>
          <a:sy n="110" d="100"/>
        </p:scale>
        <p:origin x="1356" y="114"/>
      </p:cViewPr>
      <p:guideLst/>
    </p:cSldViewPr>
  </p:slideViewPr>
  <p:outlineViewPr>
    <p:cViewPr>
      <p:scale>
        <a:sx n="33" d="100"/>
        <a:sy n="33" d="100"/>
      </p:scale>
      <p:origin x="0" y="-606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631D33A1-6D17-2C4C-B4C2-C83DB37352CC}" type="datetimeFigureOut">
              <a:rPr lang="en-US" smtClean="0">
                <a:latin typeface="Arial" charset="0"/>
              </a:rPr>
              <a:t>9/8/2021</a:t>
            </a:fld>
            <a:endParaRPr lang="en-US" dirty="0">
              <a:latin typeface="Arial" charset="0"/>
            </a:endParaRP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atin typeface="Arial" charset="0"/>
              </a:defRPr>
            </a:lvl1pPr>
          </a:lstStyle>
          <a:p>
            <a:fld id="{5B96CA4F-2197-CC40-B4FC-798A937A9DC6}" type="datetimeFigureOut">
              <a:rPr lang="en-US" smtClean="0"/>
              <a:pPr/>
              <a:t>9/8/2021</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857"/>
            <a:ext cx="9144000" cy="6858000"/>
          </a:xfrm>
          <a:prstGeom prst="rect">
            <a:avLst/>
          </a:prstGeom>
        </p:spPr>
      </p:pic>
      <p:sp>
        <p:nvSpPr>
          <p:cNvPr id="10" name="Text Placeholder 5"/>
          <p:cNvSpPr>
            <a:spLocks noGrp="1"/>
          </p:cNvSpPr>
          <p:nvPr>
            <p:ph type="body" sz="quarter" idx="10" hasCustomPrompt="1"/>
          </p:nvPr>
        </p:nvSpPr>
        <p:spPr>
          <a:xfrm>
            <a:off x="493776" y="3968497"/>
            <a:ext cx="4978908" cy="1650381"/>
          </a:xfrm>
          <a:prstGeom prst="rect">
            <a:avLst/>
          </a:prstGeom>
        </p:spPr>
        <p:txBody>
          <a:bodyPr lIns="0">
            <a:normAutofit/>
          </a:bodyPr>
          <a:lstStyle>
            <a:lvl1pPr marL="0" indent="0">
              <a:buNone/>
              <a:defRPr sz="21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493776" y="1490472"/>
            <a:ext cx="4978908" cy="2386584"/>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18" y="5366672"/>
            <a:ext cx="6810538" cy="972934"/>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14" y="0"/>
            <a:ext cx="9144000" cy="6858000"/>
          </a:xfrm>
          <a:prstGeom prst="rect">
            <a:avLst/>
          </a:prstGeom>
        </p:spPr>
      </p:pic>
      <p:sp>
        <p:nvSpPr>
          <p:cNvPr id="5" name="Title 1"/>
          <p:cNvSpPr>
            <a:spLocks noGrp="1"/>
          </p:cNvSpPr>
          <p:nvPr>
            <p:ph type="ctrTitle" hasCustomPrompt="1"/>
          </p:nvPr>
        </p:nvSpPr>
        <p:spPr>
          <a:xfrm>
            <a:off x="493776" y="1490663"/>
            <a:ext cx="4978908" cy="2387600"/>
          </a:xfrm>
          <a:prstGeom prst="rect">
            <a:avLst/>
          </a:prstGeom>
          <a:ln>
            <a:noFill/>
          </a:ln>
        </p:spPr>
        <p:txBody>
          <a:bodyPr lIns="0" anchor="b"/>
          <a:lstStyle>
            <a:lvl1pPr algn="l">
              <a:lnSpc>
                <a:spcPts val="4350"/>
              </a:lnSpc>
              <a:defRPr sz="45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493776" y="3970337"/>
            <a:ext cx="4978908" cy="2212976"/>
          </a:xfrm>
          <a:prstGeom prst="rect">
            <a:avLst/>
          </a:prstGeom>
          <a:ln>
            <a:noFill/>
          </a:ln>
        </p:spPr>
        <p:txBody>
          <a:bodyPr lIns="0">
            <a:normAutofit/>
          </a:bodyPr>
          <a:lstStyle>
            <a:lvl1pPr marL="0" indent="0" algn="l">
              <a:buNone/>
              <a:defRPr sz="2100" b="0" baseline="0">
                <a:solidFill>
                  <a:schemeClr val="bg1"/>
                </a:solidFill>
                <a:latin typeface="Georgia" charset="0"/>
                <a:ea typeface="Georgia" charset="0"/>
                <a:cs typeface="Georg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Section title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464" y="56223"/>
            <a:ext cx="5839533" cy="834219"/>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7101" y="2189264"/>
            <a:ext cx="4802124" cy="3790483"/>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Em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425196"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3771900" y="2185417"/>
            <a:ext cx="3134815" cy="3511409"/>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425196" y="2185417"/>
            <a:ext cx="6418318" cy="3732425"/>
          </a:xfrm>
          <a:prstGeom prst="rect">
            <a:avLst/>
          </a:prstGeom>
        </p:spPr>
        <p:txBody>
          <a:bodyPr lIns="182880" rIns="182880">
            <a:noAutofit/>
          </a:bodyPr>
          <a:lstStyle>
            <a:lvl1pPr marL="342900" marR="0" indent="-304800" algn="l" defTabSz="685800" rtl="0" eaLnBrk="1" fontAlgn="auto" latinLnBrk="0" hangingPunct="1">
              <a:lnSpc>
                <a:spcPts val="1950"/>
              </a:lnSpc>
              <a:spcBef>
                <a:spcPts val="750"/>
              </a:spcBef>
              <a:spcAft>
                <a:spcPts val="0"/>
              </a:spcAft>
              <a:buClr>
                <a:srgbClr val="005BBB"/>
              </a:buClr>
              <a:buSzPct val="109000"/>
              <a:buFont typeface="Arial" charset="0"/>
              <a:buChar char="•"/>
              <a:tabLst/>
              <a:defRPr sz="150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27101" y="1320800"/>
            <a:ext cx="788670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425197" y="2185416"/>
            <a:ext cx="7259240" cy="3848100"/>
          </a:xfrm>
          <a:prstGeom prst="rect">
            <a:avLst/>
          </a:prstGeom>
        </p:spPr>
        <p:txBody>
          <a:bodyPr/>
          <a:lstStyle>
            <a:lvl1pPr marL="0" indent="0">
              <a:lnSpc>
                <a:spcPts val="1725"/>
              </a:lnSpc>
              <a:buClr>
                <a:srgbClr val="005BBB"/>
              </a:buClr>
              <a:buFontTx/>
              <a:buNone/>
              <a:defRPr sz="1275" b="1">
                <a:solidFill>
                  <a:srgbClr val="005BBB"/>
                </a:solidFill>
                <a:latin typeface="Arial" charset="0"/>
                <a:ea typeface="Arial" charset="0"/>
                <a:cs typeface="Arial" charset="0"/>
              </a:defRPr>
            </a:lvl1pPr>
            <a:lvl2pPr marL="552450" indent="-209550">
              <a:lnSpc>
                <a:spcPts val="1725"/>
              </a:lnSpc>
              <a:buClr>
                <a:srgbClr val="005BBB"/>
              </a:buClr>
              <a:buFont typeface="Arial" charset="0"/>
              <a:buChar char="•"/>
              <a:tabLst/>
              <a:defRPr sz="1500">
                <a:solidFill>
                  <a:schemeClr val="tx1"/>
                </a:solidFill>
                <a:latin typeface="Arial" charset="0"/>
                <a:ea typeface="Arial" charset="0"/>
                <a:cs typeface="Arial" charset="0"/>
              </a:defRPr>
            </a:lvl2pPr>
            <a:lvl3pPr marL="857250" marR="0" indent="-171450" algn="l" defTabSz="685800" rtl="0" eaLnBrk="1" fontAlgn="auto" latinLnBrk="0" hangingPunct="1">
              <a:lnSpc>
                <a:spcPts val="1725"/>
              </a:lnSpc>
              <a:spcBef>
                <a:spcPts val="375"/>
              </a:spcBef>
              <a:spcAft>
                <a:spcPts val="0"/>
              </a:spcAft>
              <a:buClr>
                <a:srgbClr val="005BBB"/>
              </a:buClr>
              <a:buSzTx/>
              <a:buFont typeface="LucidaGrande" charset="0"/>
              <a:buChar char="-"/>
              <a:tabLst>
                <a:tab pos="857250" algn="l"/>
              </a:tabLst>
              <a:defRPr sz="15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857250" marR="0" lvl="2" indent="-171450" algn="l" defTabSz="685800" rtl="0" eaLnBrk="1" fontAlgn="auto" latinLnBrk="0" hangingPunct="1">
              <a:lnSpc>
                <a:spcPts val="1725"/>
              </a:lnSpc>
              <a:spcBef>
                <a:spcPts val="375"/>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23924" y="873940"/>
            <a:ext cx="5320076" cy="5987235"/>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3835974" y="873940"/>
            <a:ext cx="5308027" cy="3125458"/>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427101" y="1320800"/>
            <a:ext cx="3201490" cy="716084"/>
          </a:xfrm>
          <a:prstGeom prst="rect">
            <a:avLst/>
          </a:prstGeom>
        </p:spPr>
        <p:txBody>
          <a:bodyPr anchor="b">
            <a:normAutofit/>
          </a:bodyPr>
          <a:lstStyle>
            <a:lvl1pPr>
              <a:lnSpc>
                <a:spcPct val="80000"/>
              </a:lnSpc>
              <a:defRPr sz="27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3835973" y="3998296"/>
            <a:ext cx="270189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6525817" y="3998296"/>
            <a:ext cx="2618184"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427102" y="2189263"/>
            <a:ext cx="3001899" cy="2768327"/>
          </a:xfrm>
          <a:prstGeom prst="rect">
            <a:avLst/>
          </a:prstGeom>
        </p:spPr>
        <p:txBody>
          <a:bodyPr>
            <a:noAutofit/>
          </a:bodyPr>
          <a:lstStyle>
            <a:lvl1pPr marL="0" indent="0">
              <a:lnSpc>
                <a:spcPts val="1950"/>
              </a:lnSpc>
              <a:buNone/>
              <a:defRPr sz="1350" b="0" i="0" spc="-38" baseline="0">
                <a:solidFill>
                  <a:schemeClr val="tx1"/>
                </a:solidFill>
                <a:latin typeface="Arial" charset="0"/>
                <a:ea typeface="Arial" charset="0"/>
                <a:cs typeface="Arial" charset="0"/>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883920"/>
            <a:ext cx="9144000" cy="5974080"/>
          </a:xfrm>
          <a:prstGeom prst="rect">
            <a:avLst/>
          </a:prstGeom>
          <a:solidFill>
            <a:schemeClr val="bg2">
              <a:lumMod val="75000"/>
            </a:schemeClr>
          </a:solidFill>
          <a:ln>
            <a:noFill/>
          </a:ln>
        </p:spPr>
        <p:txBody>
          <a:bodyPr anchor="t">
            <a:normAutofit/>
          </a:bodyPr>
          <a:lstStyle>
            <a:lvl1pPr marL="0" indent="0" algn="ctr">
              <a:buNone/>
              <a:defRPr sz="1200" b="0" i="0">
                <a:solidFill>
                  <a:schemeClr val="bg1"/>
                </a:solidFill>
                <a:latin typeface="Arial" charset="0"/>
                <a:ea typeface="Arial" charset="0"/>
                <a:cs typeface="Arial" charset="0"/>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01479" y="0"/>
            <a:ext cx="877204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800" dirty="0" smtClean="0">
                <a:latin typeface="Arial" charset="0"/>
              </a:rPr>
              <a:t>‘-</a:t>
            </a:r>
            <a:endParaRPr lang="en-US" sz="1800" dirty="0">
              <a:latin typeface="Arial" charset="0"/>
            </a:endParaRPr>
          </a:p>
        </p:txBody>
      </p:sp>
      <p:sp>
        <p:nvSpPr>
          <p:cNvPr id="8" name="Title 1"/>
          <p:cNvSpPr txBox="1">
            <a:spLocks/>
          </p:cNvSpPr>
          <p:nvPr userDrawn="1"/>
        </p:nvSpPr>
        <p:spPr>
          <a:xfrm>
            <a:off x="1534334" y="1023930"/>
            <a:ext cx="6418317"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3600" dirty="0">
              <a:latin typeface="Georgia" charset="0"/>
              <a:ea typeface="Georgia" charset="0"/>
              <a:cs typeface="Georgia" charset="0"/>
            </a:endParaRPr>
          </a:p>
        </p:txBody>
      </p:sp>
      <p:sp>
        <p:nvSpPr>
          <p:cNvPr id="9" name="Text Placeholder 2"/>
          <p:cNvSpPr txBox="1">
            <a:spLocks/>
          </p:cNvSpPr>
          <p:nvPr userDrawn="1"/>
        </p:nvSpPr>
        <p:spPr>
          <a:xfrm>
            <a:off x="1534334" y="2555889"/>
            <a:ext cx="6418317"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200" dirty="0">
              <a:latin typeface="Arial" charset="0"/>
              <a:ea typeface="Arial" charset="0"/>
              <a:cs typeface="Arial" charset="0"/>
            </a:endParaRPr>
          </a:p>
        </p:txBody>
      </p:sp>
      <p:pic>
        <p:nvPicPr>
          <p:cNvPr id="14" name="Picture 13"/>
          <p:cNvPicPr>
            <a:picLocks noChangeAspect="1"/>
          </p:cNvPicPr>
          <p:nvPr userDrawn="1"/>
        </p:nvPicPr>
        <p:blipFill rotWithShape="1">
          <a:blip r:embed="rId11">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12" name="Text Placeholder 11"/>
          <p:cNvSpPr>
            <a:spLocks noGrp="1"/>
          </p:cNvSpPr>
          <p:nvPr>
            <p:ph type="body" idx="1"/>
          </p:nvPr>
        </p:nvSpPr>
        <p:spPr>
          <a:xfrm>
            <a:off x="425196" y="2320111"/>
            <a:ext cx="78867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425196" y="1316736"/>
            <a:ext cx="7886700" cy="86843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11" name="Slide Number Placeholder 6"/>
          <p:cNvSpPr txBox="1">
            <a:spLocks/>
          </p:cNvSpPr>
          <p:nvPr userDrawn="1"/>
        </p:nvSpPr>
        <p:spPr>
          <a:xfrm>
            <a:off x="8284464" y="6221885"/>
            <a:ext cx="544068" cy="534516"/>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200" b="1" smtClean="0">
                <a:solidFill>
                  <a:schemeClr val="tx1"/>
                </a:solidFill>
                <a:latin typeface="Arial" charset="0"/>
                <a:ea typeface="Arial" charset="0"/>
                <a:cs typeface="Arial" charset="0"/>
              </a:rPr>
              <a:pPr/>
              <a:t>‹#›</a:t>
            </a:fld>
            <a:endParaRPr lang="en-US" sz="1200" b="1" dirty="0">
              <a:solidFill>
                <a:schemeClr val="tx1"/>
              </a:solidFill>
              <a:latin typeface="Arial" charset="0"/>
              <a:ea typeface="Arial" charset="0"/>
              <a:cs typeface="Arial" charset="0"/>
            </a:endParaRPr>
          </a:p>
        </p:txBody>
      </p:sp>
      <p:pic>
        <p:nvPicPr>
          <p:cNvPr id="10" name="Picture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56464" y="56223"/>
            <a:ext cx="5839533" cy="834219"/>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895" r:id="rId3"/>
    <p:sldLayoutId id="2147483897" r:id="rId4"/>
    <p:sldLayoutId id="2147483907" r:id="rId5"/>
    <p:sldLayoutId id="2147483898" r:id="rId6"/>
    <p:sldLayoutId id="2147483900" r:id="rId7"/>
    <p:sldLayoutId id="2147483906" r:id="rId8"/>
    <p:sldLayoutId id="2147483902" r:id="rId9"/>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700" kern="1200">
          <a:solidFill>
            <a:schemeClr val="tx2"/>
          </a:solidFill>
          <a:latin typeface="Georgia" charset="0"/>
          <a:ea typeface="Georgia" charset="0"/>
          <a:cs typeface="Georgia" charset="0"/>
        </a:defRPr>
      </a:lvl1pPr>
    </p:titleStyle>
    <p:bodyStyle>
      <a:lvl1pPr marL="171450" indent="-171450" algn="l" defTabSz="685800" rtl="0" eaLnBrk="1" latinLnBrk="0" hangingPunct="1">
        <a:lnSpc>
          <a:spcPct val="90000"/>
        </a:lnSpc>
        <a:spcBef>
          <a:spcPts val="750"/>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Clr>
          <a:srgbClr val="005BBB"/>
        </a:buClr>
        <a:buFont typeface="Arial" panose="020B0604020202020204" pitchFamily="34" charset="0"/>
        <a:buChar char="•"/>
        <a:defRPr sz="1500" kern="1200" baseline="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Clr>
          <a:srgbClr val="005BBB"/>
        </a:buClr>
        <a:buFont typeface="LucidaGrande" charset="0"/>
        <a:buChar char="-"/>
        <a:defRPr sz="1350" kern="1200" baseline="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Clr>
          <a:srgbClr val="005BBB"/>
        </a:buClr>
        <a:buFont typeface="Arial" panose="020B0604020202020204" pitchFamily="34" charset="0"/>
        <a:buChar char="•"/>
        <a:defRPr sz="135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userDrawn="1">
          <p15:clr>
            <a:srgbClr val="F26B43"/>
          </p15:clr>
        </p15:guide>
        <p15:guide id="2" pos="312" userDrawn="1">
          <p15:clr>
            <a:srgbClr val="F26B43"/>
          </p15:clr>
        </p15:guide>
        <p15:guide id="3" orient="horz" pos="4016" userDrawn="1">
          <p15:clr>
            <a:srgbClr val="F26B43"/>
          </p15:clr>
        </p15:guide>
        <p15:guide id="4" pos="5544" userDrawn="1">
          <p15:clr>
            <a:srgbClr val="F26B43"/>
          </p15:clr>
        </p15:guide>
        <p15:guide id="5" pos="216" userDrawn="1">
          <p15:clr>
            <a:srgbClr val="F26B43"/>
          </p15:clr>
        </p15:guide>
        <p15:guide id="6" pos="3348" userDrawn="1">
          <p15:clr>
            <a:srgbClr val="F26B43"/>
          </p15:clr>
        </p15:guide>
        <p15:guide id="7" pos="3528" userDrawn="1">
          <p15:clr>
            <a:srgbClr val="F26B43"/>
          </p15:clr>
        </p15:guide>
        <p15:guide id="8" pos="3384" userDrawn="1">
          <p15:clr>
            <a:srgbClr val="F26B43"/>
          </p15:clr>
        </p15:guide>
        <p15:guide id="9" orient="horz" pos="1848" userDrawn="1">
          <p15:clr>
            <a:srgbClr val="F26B43"/>
          </p15:clr>
        </p15:guide>
        <p15:guide id="10" orient="horz" pos="1896" userDrawn="1">
          <p15:clr>
            <a:srgbClr val="F26B43"/>
          </p15:clr>
        </p15:guide>
        <p15:guide id="11" orient="horz" pos="2880" userDrawn="1">
          <p15:clr>
            <a:srgbClr val="F26B43"/>
          </p15:clr>
        </p15:guide>
        <p15:guide id="12" orient="horz" pos="2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0895" y="3506943"/>
            <a:ext cx="7291687" cy="1650381"/>
          </a:xfrm>
        </p:spPr>
        <p:txBody>
          <a:bodyPr>
            <a:normAutofit/>
          </a:bodyPr>
          <a:lstStyle/>
          <a:p>
            <a:r>
              <a:rPr lang="en-US" sz="3200" dirty="0" smtClean="0">
                <a:latin typeface="Arial" panose="020B0604020202020204" pitchFamily="34" charset="0"/>
                <a:cs typeface="Arial" panose="020B0604020202020204" pitchFamily="34" charset="0"/>
              </a:rPr>
              <a:t>Fred Stoss</a:t>
            </a:r>
          </a:p>
          <a:p>
            <a:r>
              <a:rPr lang="en-US" sz="3200" dirty="0" smtClean="0">
                <a:latin typeface="Arial" panose="020B0604020202020204" pitchFamily="34" charset="0"/>
                <a:cs typeface="Arial" panose="020B0604020202020204" pitchFamily="34" charset="0"/>
              </a:rPr>
              <a:t>Chair, UB Faculty Senate</a:t>
            </a:r>
            <a:endParaRPr lang="en-US" sz="3200" dirty="0">
              <a:latin typeface="Arial" panose="020B0604020202020204" pitchFamily="34" charset="0"/>
              <a:cs typeface="Arial" panose="020B0604020202020204" pitchFamily="34" charset="0"/>
            </a:endParaRPr>
          </a:p>
        </p:txBody>
      </p:sp>
      <p:sp>
        <p:nvSpPr>
          <p:cNvPr id="3" name="Title 2"/>
          <p:cNvSpPr>
            <a:spLocks noGrp="1"/>
          </p:cNvSpPr>
          <p:nvPr>
            <p:ph type="ctrTitle"/>
          </p:nvPr>
        </p:nvSpPr>
        <p:spPr>
          <a:xfrm>
            <a:off x="0" y="783771"/>
            <a:ext cx="9144000" cy="1499616"/>
          </a:xfrm>
        </p:spPr>
        <p:txBody>
          <a:bodyPr>
            <a:normAutofit/>
          </a:bodyPr>
          <a:lstStyle/>
          <a:p>
            <a:pPr algn="ctr"/>
            <a:r>
              <a:rPr lang="en-US" sz="4800" b="0" dirty="0" smtClean="0">
                <a:effectLst>
                  <a:outerShdw blurRad="38100" dist="38100" dir="2700000" algn="tl">
                    <a:srgbClr val="000000">
                      <a:alpha val="43137"/>
                    </a:srgbClr>
                  </a:outerShdw>
                </a:effectLst>
              </a:rPr>
              <a:t>UB FACULTY SENATE ORIENTATION</a:t>
            </a:r>
            <a:endParaRPr lang="en-US" sz="48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731520"/>
          </a:xfrm>
        </p:spPr>
        <p:txBody>
          <a:bodyPr>
            <a:normAutofit/>
          </a:bodyPr>
          <a:lstStyle/>
          <a:p>
            <a:pPr algn="ctr"/>
            <a:r>
              <a:rPr lang="en-US" altLang="en-US" sz="4800" b="0" dirty="0" smtClean="0">
                <a:effectLst>
                  <a:outerShdw blurRad="38100" dist="38100" dir="2700000" algn="tl">
                    <a:srgbClr val="000000">
                      <a:alpha val="43137"/>
                    </a:srgbClr>
                  </a:outerShdw>
                </a:effectLst>
              </a:rPr>
              <a:t>Fs executive committee</a:t>
            </a:r>
            <a:endParaRPr lang="en-US" altLang="en-US" sz="48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566057" y="1767840"/>
            <a:ext cx="530352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2">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All faculty units represented </a:t>
            </a:r>
          </a:p>
          <a:p>
            <a:pPr lvl="2">
              <a:buFont typeface="Arial" panose="020B0604020202020204" pitchFamily="34" charset="0"/>
              <a:buChar char="•"/>
            </a:pPr>
            <a:r>
              <a:rPr lang="en-US" altLang="en-US" sz="2600" dirty="0" smtClean="0">
                <a:solidFill>
                  <a:schemeClr val="bg1"/>
                </a:solidFill>
                <a:latin typeface="Arial" panose="020B0604020202020204" pitchFamily="34" charset="0"/>
                <a:cs typeface="Arial" panose="020B0604020202020204" pitchFamily="34" charset="0"/>
              </a:rPr>
              <a:t>Meets </a:t>
            </a:r>
            <a:r>
              <a:rPr lang="en-US" altLang="en-US" sz="2600" dirty="0">
                <a:solidFill>
                  <a:schemeClr val="bg1"/>
                </a:solidFill>
                <a:latin typeface="Arial" panose="020B0604020202020204" pitchFamily="34" charset="0"/>
                <a:cs typeface="Arial" panose="020B0604020202020204" pitchFamily="34" charset="0"/>
              </a:rPr>
              <a:t>3 x per month during academic yr.</a:t>
            </a:r>
          </a:p>
          <a:p>
            <a:pPr lvl="2">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FSEC members </a:t>
            </a:r>
            <a:r>
              <a:rPr lang="en-US" altLang="en-US" sz="2600" dirty="0" smtClean="0">
                <a:solidFill>
                  <a:schemeClr val="bg1"/>
                </a:solidFill>
                <a:latin typeface="Arial" panose="020B0604020202020204" pitchFamily="34" charset="0"/>
                <a:cs typeface="Arial" panose="020B0604020202020204" pitchFamily="34" charset="0"/>
              </a:rPr>
              <a:t>are asked to sit on all </a:t>
            </a:r>
            <a:r>
              <a:rPr lang="en-US" altLang="en-US" sz="2600" dirty="0">
                <a:solidFill>
                  <a:schemeClr val="bg1"/>
                </a:solidFill>
                <a:latin typeface="Arial" panose="020B0604020202020204" pitchFamily="34" charset="0"/>
                <a:cs typeface="Arial" panose="020B0604020202020204" pitchFamily="34" charset="0"/>
              </a:rPr>
              <a:t>standing committees</a:t>
            </a:r>
          </a:p>
          <a:p>
            <a:pPr lvl="2">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Standing Committees (Charter FS, Article VI)   ~13</a:t>
            </a:r>
          </a:p>
          <a:p>
            <a:pPr lvl="3">
              <a:buFont typeface="Arial" panose="020B0604020202020204" pitchFamily="34" charset="0"/>
              <a:buChar char="•"/>
            </a:pPr>
            <a:r>
              <a:rPr lang="en-US" altLang="en-US" sz="2600" dirty="0">
                <a:solidFill>
                  <a:schemeClr val="bg1"/>
                </a:solidFill>
                <a:latin typeface="Arial" panose="020B0604020202020204" pitchFamily="34" charset="0"/>
                <a:cs typeface="Arial" panose="020B0604020202020204" pitchFamily="34" charset="0"/>
              </a:rPr>
              <a:t>Q </a:t>
            </a:r>
            <a:r>
              <a:rPr lang="en-US" altLang="en-US" sz="2600" dirty="0" err="1">
                <a:solidFill>
                  <a:schemeClr val="bg1"/>
                </a:solidFill>
                <a:latin typeface="Arial" panose="020B0604020202020204" pitchFamily="34" charset="0"/>
                <a:cs typeface="Arial" panose="020B0604020202020204" pitchFamily="34" charset="0"/>
              </a:rPr>
              <a:t>Yr</a:t>
            </a:r>
            <a:r>
              <a:rPr lang="en-US" altLang="en-US" sz="2600" dirty="0">
                <a:solidFill>
                  <a:schemeClr val="bg1"/>
                </a:solidFill>
                <a:latin typeface="Arial" panose="020B0604020202020204" pitchFamily="34" charset="0"/>
                <a:cs typeface="Arial" panose="020B0604020202020204" pitchFamily="34" charset="0"/>
              </a:rPr>
              <a:t> Reports to </a:t>
            </a:r>
            <a:r>
              <a:rPr lang="en-US" altLang="en-US" sz="2600" dirty="0" smtClean="0">
                <a:solidFill>
                  <a:schemeClr val="bg1"/>
                </a:solidFill>
                <a:latin typeface="Arial" panose="020B0604020202020204" pitchFamily="34" charset="0"/>
                <a:cs typeface="Arial" panose="020B0604020202020204" pitchFamily="34" charset="0"/>
              </a:rPr>
              <a:t>FSEC</a:t>
            </a:r>
            <a:endParaRPr lang="en-US" altLang="en-US"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6291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731520"/>
          </a:xfrm>
        </p:spPr>
        <p:txBody>
          <a:bodyPr>
            <a:normAutofit/>
          </a:bodyPr>
          <a:lstStyle/>
          <a:p>
            <a:pPr algn="ctr"/>
            <a:r>
              <a:rPr lang="en-US" altLang="en-US" sz="4800" b="0" dirty="0" smtClean="0">
                <a:effectLst>
                  <a:outerShdw blurRad="38100" dist="38100" dir="2700000" algn="tl">
                    <a:srgbClr val="000000">
                      <a:alpha val="43137"/>
                    </a:srgbClr>
                  </a:outerShdw>
                </a:effectLst>
              </a:rPr>
              <a:t>Fs executive committee</a:t>
            </a:r>
            <a:endParaRPr lang="en-US" altLang="en-US" sz="48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313508" y="1663337"/>
            <a:ext cx="573024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The executive committee acts in concert with the Senate, and when necessary (lack of Senate Quorum, deadline considerations for example) acts in good faith to represent the entire UB </a:t>
            </a:r>
            <a:r>
              <a:rPr lang="en-US" dirty="0" smtClean="0">
                <a:solidFill>
                  <a:schemeClr val="bg1"/>
                </a:solidFill>
                <a:latin typeface="Arial" panose="020B0604020202020204" pitchFamily="34" charset="0"/>
                <a:cs typeface="Arial" panose="020B0604020202020204" pitchFamily="34" charset="0"/>
              </a:rPr>
              <a:t>Senate</a:t>
            </a:r>
          </a:p>
          <a:p>
            <a:pPr>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There </a:t>
            </a:r>
            <a:r>
              <a:rPr lang="en-US" dirty="0">
                <a:solidFill>
                  <a:schemeClr val="bg1"/>
                </a:solidFill>
                <a:latin typeface="Arial" panose="020B0604020202020204" pitchFamily="34" charset="0"/>
                <a:cs typeface="Arial" panose="020B0604020202020204" pitchFamily="34" charset="0"/>
              </a:rPr>
              <a:t>is proportional representation from all academic units on the Executive Committee</a:t>
            </a:r>
          </a:p>
          <a:p>
            <a:pPr marL="0" indent="0"/>
            <a:endParaRPr lang="en-US" altLang="en-US"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92273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6"/>
            <a:ext cx="9144000" cy="1105989"/>
          </a:xfrm>
        </p:spPr>
        <p:txBody>
          <a:bodyPr>
            <a:normAutofit fontScale="90000"/>
          </a:bodyPr>
          <a:lstStyle/>
          <a:p>
            <a:pPr algn="ctr"/>
            <a:r>
              <a:rPr lang="en-US" altLang="en-US" sz="4800" b="0" dirty="0" smtClean="0">
                <a:effectLst>
                  <a:outerShdw blurRad="38100" dist="38100" dir="2700000" algn="tl">
                    <a:srgbClr val="000000">
                      <a:alpha val="43137"/>
                    </a:srgbClr>
                  </a:outerShdw>
                </a:effectLst>
              </a:rPr>
              <a:t>Responsibility of faculty representatives</a:t>
            </a:r>
            <a:endParaRPr lang="en-US" altLang="en-US" sz="48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357052" y="2171572"/>
            <a:ext cx="594795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Attend FS and FSEC Meetings: If quorums not met, work is not done, your colleagues time is wasted</a:t>
            </a:r>
          </a:p>
          <a:p>
            <a:pPr>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VOTE</a:t>
            </a:r>
          </a:p>
          <a:p>
            <a:pPr>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Report back to your academic units</a:t>
            </a:r>
          </a:p>
          <a:p>
            <a:pPr>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ENGAGE IN GOVERNANCE</a:t>
            </a:r>
            <a:endParaRPr lang="en-US" dirty="0">
              <a:solidFill>
                <a:schemeClr val="bg1"/>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You are providing service to the university, your school, your department, your community</a:t>
            </a:r>
          </a:p>
        </p:txBody>
      </p:sp>
    </p:spTree>
    <p:extLst>
      <p:ext uri="{BB962C8B-B14F-4D97-AF65-F5344CB8AC3E}">
        <p14:creationId xmlns:p14="http://schemas.microsoft.com/office/powerpoint/2010/main" val="1767020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836024"/>
          </a:xfrm>
        </p:spPr>
        <p:txBody>
          <a:bodyPr>
            <a:normAutofit/>
          </a:bodyPr>
          <a:lstStyle/>
          <a:p>
            <a:pPr algn="ctr"/>
            <a:r>
              <a:rPr lang="en-US" altLang="en-US" sz="4800" b="0" dirty="0">
                <a:effectLst>
                  <a:outerShdw blurRad="38100" dist="38100" dir="2700000" algn="tl">
                    <a:srgbClr val="000000">
                      <a:alpha val="43137"/>
                    </a:srgbClr>
                  </a:outerShdw>
                </a:effectLst>
              </a:rPr>
              <a:t>UB Faculty Senate</a:t>
            </a:r>
          </a:p>
        </p:txBody>
      </p:sp>
      <p:sp>
        <p:nvSpPr>
          <p:cNvPr id="4" name="TextBox 4"/>
          <p:cNvSpPr txBox="1">
            <a:spLocks noChangeArrowheads="1"/>
          </p:cNvSpPr>
          <p:nvPr/>
        </p:nvSpPr>
        <p:spPr bwMode="auto">
          <a:xfrm>
            <a:off x="261258" y="1782825"/>
            <a:ext cx="574765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dirty="0">
                <a:solidFill>
                  <a:schemeClr val="bg1"/>
                </a:solidFill>
                <a:latin typeface="Arial" panose="020B0604020202020204" pitchFamily="34" charset="0"/>
                <a:cs typeface="Arial" panose="020B0604020202020204" pitchFamily="34" charset="0"/>
              </a:rPr>
              <a:t>The UB Faculty Senate (#1) is one of the 5 pillars of Shared Governance at our campus</a:t>
            </a:r>
            <a:r>
              <a:rPr lang="en-US" dirty="0">
                <a:latin typeface="Arial" panose="020B0604020202020204" pitchFamily="34" charset="0"/>
                <a:cs typeface="Arial" panose="020B0604020202020204" pitchFamily="34" charset="0"/>
              </a:rPr>
              <a:t>. </a:t>
            </a:r>
          </a:p>
          <a:p>
            <a:r>
              <a:rPr lang="en-US" dirty="0">
                <a:solidFill>
                  <a:schemeClr val="bg1"/>
                </a:solidFill>
                <a:latin typeface="Arial" panose="020B0604020202020204" pitchFamily="34" charset="0"/>
                <a:cs typeface="Arial" panose="020B0604020202020204" pitchFamily="34" charset="0"/>
              </a:rPr>
              <a:t>Other Pillars:</a:t>
            </a:r>
          </a:p>
          <a:p>
            <a:r>
              <a:rPr lang="en-US" dirty="0">
                <a:solidFill>
                  <a:schemeClr val="bg1"/>
                </a:solidFill>
                <a:latin typeface="Arial" panose="020B0604020202020204" pitchFamily="34" charset="0"/>
                <a:cs typeface="Arial" panose="020B0604020202020204" pitchFamily="34" charset="0"/>
              </a:rPr>
              <a:t> 2.  UB Council and Alumni Organizations</a:t>
            </a:r>
          </a:p>
          <a:p>
            <a:r>
              <a:rPr lang="en-US" dirty="0">
                <a:solidFill>
                  <a:schemeClr val="bg1"/>
                </a:solidFill>
                <a:latin typeface="Arial" panose="020B0604020202020204" pitchFamily="34" charset="0"/>
                <a:cs typeface="Arial" panose="020B0604020202020204" pitchFamily="34" charset="0"/>
              </a:rPr>
              <a:t> 3.  Administration </a:t>
            </a:r>
          </a:p>
          <a:p>
            <a:r>
              <a:rPr lang="en-US" dirty="0">
                <a:solidFill>
                  <a:schemeClr val="bg1"/>
                </a:solidFill>
                <a:latin typeface="Arial" panose="020B0604020202020204" pitchFamily="34" charset="0"/>
                <a:cs typeface="Arial" panose="020B0604020202020204" pitchFamily="34" charset="0"/>
              </a:rPr>
              <a:t> 4.  Student Associations (7 at UB + COALs) </a:t>
            </a:r>
          </a:p>
          <a:p>
            <a:r>
              <a:rPr lang="en-US" dirty="0">
                <a:solidFill>
                  <a:schemeClr val="bg1"/>
                </a:solidFill>
                <a:latin typeface="Arial" panose="020B0604020202020204" pitchFamily="34" charset="0"/>
                <a:cs typeface="Arial" panose="020B0604020202020204" pitchFamily="34" charset="0"/>
              </a:rPr>
              <a:t> 5.  Professional Staff Senate</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4062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5"/>
            <a:ext cx="9144000" cy="775065"/>
          </a:xfrm>
        </p:spPr>
        <p:txBody>
          <a:bodyPr>
            <a:normAutofit/>
          </a:bodyPr>
          <a:lstStyle/>
          <a:p>
            <a:pPr algn="ctr"/>
            <a:r>
              <a:rPr lang="en-US" altLang="en-US" sz="4800" b="0" dirty="0">
                <a:effectLst>
                  <a:outerShdw blurRad="38100" dist="38100" dir="2700000" algn="tl">
                    <a:srgbClr val="000000">
                      <a:alpha val="43137"/>
                    </a:srgbClr>
                  </a:outerShdw>
                </a:effectLst>
              </a:rPr>
              <a:t>Shared governance</a:t>
            </a:r>
          </a:p>
        </p:txBody>
      </p:sp>
      <p:sp>
        <p:nvSpPr>
          <p:cNvPr id="4" name="TextBox 4"/>
          <p:cNvSpPr txBox="1">
            <a:spLocks noChangeArrowheads="1"/>
          </p:cNvSpPr>
          <p:nvPr/>
        </p:nvSpPr>
        <p:spPr bwMode="auto">
          <a:xfrm>
            <a:off x="87086" y="1584960"/>
            <a:ext cx="5538651"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457200" indent="-457200">
              <a:buFont typeface="Arial" panose="020B0604020202020204" pitchFamily="34" charset="0"/>
              <a:buChar char="•"/>
              <a:defRPr/>
            </a:pPr>
            <a:r>
              <a:rPr lang="en-US" altLang="en-US" sz="2000" dirty="0">
                <a:solidFill>
                  <a:schemeClr val="bg1"/>
                </a:solidFill>
                <a:latin typeface="Arial" panose="020B0604020202020204" pitchFamily="34" charset="0"/>
                <a:cs typeface="Arial" panose="020B0604020202020204" pitchFamily="34" charset="0"/>
              </a:rPr>
              <a:t>“The Bedrock of higher education” in US</a:t>
            </a:r>
          </a:p>
          <a:p>
            <a:pPr marL="457200" indent="-457200">
              <a:buFont typeface="Arial" panose="020B0604020202020204" pitchFamily="34" charset="0"/>
              <a:buChar char="•"/>
              <a:defRPr/>
            </a:pPr>
            <a:r>
              <a:rPr lang="en-US" sz="2000" dirty="0">
                <a:solidFill>
                  <a:schemeClr val="bg1"/>
                </a:solidFill>
                <a:latin typeface="Arial" panose="020B0604020202020204" pitchFamily="34" charset="0"/>
                <a:cs typeface="Arial" panose="020B0604020202020204" pitchFamily="34" charset="0"/>
              </a:rPr>
              <a:t>Collaboration between faculty, staff, students, administration, unions and governing </a:t>
            </a:r>
            <a:r>
              <a:rPr lang="en-US" sz="2000" dirty="0" smtClean="0">
                <a:solidFill>
                  <a:schemeClr val="bg1"/>
                </a:solidFill>
                <a:latin typeface="Arial" panose="020B0604020202020204" pitchFamily="34" charset="0"/>
                <a:cs typeface="Arial" panose="020B0604020202020204" pitchFamily="34" charset="0"/>
              </a:rPr>
              <a:t>boards</a:t>
            </a:r>
          </a:p>
          <a:p>
            <a:pPr marL="457200" indent="-457200">
              <a:buFont typeface="Arial" panose="020B0604020202020204" pitchFamily="34" charset="0"/>
              <a:buChar char="•"/>
              <a:defRPr/>
            </a:pPr>
            <a:r>
              <a:rPr lang="en-US" sz="2000" dirty="0" smtClean="0">
                <a:solidFill>
                  <a:schemeClr val="bg1"/>
                </a:solidFill>
                <a:latin typeface="Arial" panose="020B0604020202020204" pitchFamily="34" charset="0"/>
                <a:cs typeface="Arial" panose="020B0604020202020204" pitchFamily="34" charset="0"/>
              </a:rPr>
              <a:t>Shared </a:t>
            </a:r>
            <a:r>
              <a:rPr lang="en-US" sz="2000" dirty="0">
                <a:solidFill>
                  <a:schemeClr val="bg1"/>
                </a:solidFill>
                <a:latin typeface="Arial" panose="020B0604020202020204" pitchFamily="34" charset="0"/>
                <a:cs typeface="Arial" panose="020B0604020202020204" pitchFamily="34" charset="0"/>
              </a:rPr>
              <a:t>Values of trust, collegiality, dialogue, shared sense of purpose, collaboration and </a:t>
            </a:r>
            <a:r>
              <a:rPr lang="en-US" sz="2000" dirty="0" smtClean="0">
                <a:solidFill>
                  <a:schemeClr val="bg1"/>
                </a:solidFill>
                <a:latin typeface="Arial" panose="020B0604020202020204" pitchFamily="34" charset="0"/>
                <a:cs typeface="Arial" panose="020B0604020202020204" pitchFamily="34" charset="0"/>
              </a:rPr>
              <a:t>transparency</a:t>
            </a:r>
          </a:p>
          <a:p>
            <a:pPr marL="457200" indent="-457200">
              <a:buFont typeface="Arial" panose="020B0604020202020204" pitchFamily="34" charset="0"/>
              <a:buChar char="•"/>
              <a:defRPr/>
            </a:pPr>
            <a:r>
              <a:rPr lang="en-US" altLang="en-US" sz="2000" dirty="0" smtClean="0">
                <a:solidFill>
                  <a:schemeClr val="bg1"/>
                </a:solidFill>
                <a:latin typeface="Arial" panose="020B0604020202020204" pitchFamily="34" charset="0"/>
                <a:cs typeface="Arial" panose="020B0604020202020204" pitchFamily="34" charset="0"/>
              </a:rPr>
              <a:t>The </a:t>
            </a:r>
            <a:r>
              <a:rPr lang="en-US" altLang="en-US" sz="2000" dirty="0">
                <a:solidFill>
                  <a:schemeClr val="bg1"/>
                </a:solidFill>
                <a:latin typeface="Arial" panose="020B0604020202020204" pitchFamily="34" charset="0"/>
                <a:cs typeface="Arial" panose="020B0604020202020204" pitchFamily="34" charset="0"/>
              </a:rPr>
              <a:t>need for Shared Governance is recognized across all constituencies including previous SUNY Chancellors, SUNY Trustee's Chair, Campus Presidents, SUNY Faculty Senate (</a:t>
            </a:r>
            <a:r>
              <a:rPr lang="en-US" altLang="en-US" sz="2000" b="1" i="1" u="sng" dirty="0">
                <a:solidFill>
                  <a:schemeClr val="bg1"/>
                </a:solidFill>
                <a:latin typeface="Arial" panose="020B0604020202020204" pitchFamily="34" charset="0"/>
                <a:cs typeface="Arial" panose="020B0604020202020204" pitchFamily="34" charset="0"/>
              </a:rPr>
              <a:t>SUNY Voices</a:t>
            </a:r>
            <a:r>
              <a:rPr lang="en-US" altLang="en-US" sz="2000" dirty="0">
                <a:solidFill>
                  <a:schemeClr val="bg1"/>
                </a:solidFill>
                <a:latin typeface="Arial" panose="020B0604020202020204" pitchFamily="34" charset="0"/>
                <a:cs typeface="Arial" panose="020B0604020202020204" pitchFamily="34" charset="0"/>
              </a:rPr>
              <a:t>) and Accreditation bodies (Middle States Association of Colleges and </a:t>
            </a:r>
            <a:r>
              <a:rPr lang="en-US" altLang="en-US" sz="2000" dirty="0" smtClean="0">
                <a:solidFill>
                  <a:schemeClr val="bg1"/>
                </a:solidFill>
                <a:latin typeface="Arial" panose="020B0604020202020204" pitchFamily="34" charset="0"/>
                <a:cs typeface="Arial" panose="020B0604020202020204" pitchFamily="34" charset="0"/>
              </a:rPr>
              <a:t>Universities)</a:t>
            </a:r>
          </a:p>
          <a:p>
            <a:pPr marL="457200" indent="-457200">
              <a:buFont typeface="Arial" panose="020B0604020202020204" pitchFamily="34" charset="0"/>
              <a:buChar char="•"/>
              <a:defRPr/>
            </a:pPr>
            <a:r>
              <a:rPr lang="en-US" altLang="en-US" sz="2000" dirty="0" smtClean="0">
                <a:solidFill>
                  <a:schemeClr val="bg1"/>
                </a:solidFill>
                <a:latin typeface="Arial" panose="020B0604020202020204" pitchFamily="34" charset="0"/>
                <a:cs typeface="Arial" panose="020B0604020202020204" pitchFamily="34" charset="0"/>
              </a:rPr>
              <a:t>Emphasis </a:t>
            </a:r>
            <a:r>
              <a:rPr lang="en-US" altLang="en-US" sz="2000" dirty="0">
                <a:solidFill>
                  <a:schemeClr val="bg1"/>
                </a:solidFill>
                <a:latin typeface="Arial" panose="020B0604020202020204" pitchFamily="34" charset="0"/>
                <a:cs typeface="Arial" panose="020B0604020202020204" pitchFamily="34" charset="0"/>
              </a:rPr>
              <a:t>on diversity (people, groups, ideas)   </a:t>
            </a:r>
          </a:p>
          <a:p>
            <a:pPr>
              <a:buFont typeface="Arial" panose="020B0604020202020204" pitchFamily="34" charset="0"/>
              <a:buChar char="•"/>
              <a:defRPr/>
            </a:pPr>
            <a:endParaRPr 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511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78408"/>
            <a:ext cx="9144000" cy="697457"/>
          </a:xfrm>
        </p:spPr>
        <p:txBody>
          <a:bodyPr>
            <a:noAutofit/>
          </a:bodyPr>
          <a:lstStyle/>
          <a:p>
            <a:pPr algn="ctr"/>
            <a:r>
              <a:rPr lang="en-US" sz="39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CHAIR PROFILE: FREDERICK STOSS </a:t>
            </a:r>
            <a:endParaRPr lang="en-US" sz="3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317515" y="1811382"/>
            <a:ext cx="8778813" cy="4801314"/>
          </a:xfrm>
          <a:prstGeom prst="rect">
            <a:avLst/>
          </a:prstGeom>
          <a:noFill/>
        </p:spPr>
        <p:txBody>
          <a:bodyPr wrap="none" rtlCol="0">
            <a:spAutoFit/>
          </a:bodyPr>
          <a:lstStyle/>
          <a:p>
            <a:pPr marL="285750" indent="-28575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BA Biology, MS Zoology, MLS Library Science</a:t>
            </a:r>
          </a:p>
          <a:p>
            <a:pPr marL="285750" indent="-28575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Research Toxicology, Environmental Health, Chemical Hazzard Assessment</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University of Rochester Medical Center, Syracuse </a:t>
            </a:r>
          </a:p>
          <a:p>
            <a:pPr lvl="1"/>
            <a:r>
              <a:rPr lang="en-US" dirty="0" smtClean="0">
                <a:solidFill>
                  <a:schemeClr val="bg1"/>
                </a:solidFill>
                <a:latin typeface="Arial" panose="020B0604020202020204" pitchFamily="34" charset="0"/>
                <a:cs typeface="Arial" panose="020B0604020202020204" pitchFamily="34" charset="0"/>
              </a:rPr>
              <a:t>     Research Corporation    </a:t>
            </a:r>
          </a:p>
          <a:p>
            <a:pPr marL="285750" indent="-28575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Librarian Positions</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Center for Environmental Information, Carbon </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Dioxide</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Information Analysis Center at Oak </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Ridge National Laboratory</a:t>
            </a:r>
          </a:p>
          <a:p>
            <a:pPr marL="285750" indent="-28575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Joined UB Libraries in July 1996</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Tenure in 1998</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Promotion to Librarian 2018</a:t>
            </a:r>
          </a:p>
          <a:p>
            <a:pPr marL="742939" lvl="1"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Departments Served </a:t>
            </a:r>
          </a:p>
          <a:p>
            <a:pPr marL="1200127" lvl="2"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Biological Sciences</a:t>
            </a:r>
          </a:p>
          <a:p>
            <a:pPr marL="1200127" lvl="2" indent="-285750">
              <a:buFont typeface="Arial" panose="020B0604020202020204" pitchFamily="34" charset="0"/>
              <a:buChar char="•"/>
            </a:pPr>
            <a:r>
              <a:rPr lang="en-US" dirty="0" smtClean="0">
                <a:solidFill>
                  <a:schemeClr val="bg1"/>
                </a:solidFill>
                <a:latin typeface="Arial" panose="020B0604020202020204" pitchFamily="34" charset="0"/>
                <a:cs typeface="Arial" panose="020B0604020202020204" pitchFamily="34" charset="0"/>
              </a:rPr>
              <a:t>Mathematics</a:t>
            </a:r>
          </a:p>
          <a:p>
            <a:pPr marL="1200127" lvl="2" indent="-28575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Environment &amp; Sustainability</a:t>
            </a:r>
          </a:p>
          <a:p>
            <a:pPr marL="1200127" lvl="2" indent="-285750">
              <a:buFont typeface="Arial" panose="020B0604020202020204" pitchFamily="34" charset="0"/>
              <a:buChar char="•"/>
            </a:pPr>
            <a:r>
              <a:rPr lang="en-US" b="1" dirty="0" smtClean="0">
                <a:solidFill>
                  <a:schemeClr val="bg1"/>
                </a:solidFill>
                <a:latin typeface="Arial" panose="020B0604020202020204" pitchFamily="34" charset="0"/>
                <a:cs typeface="Arial" panose="020B0604020202020204" pitchFamily="34" charset="0"/>
              </a:rPr>
              <a:t>Geology</a:t>
            </a:r>
          </a:p>
          <a:p>
            <a:endParaRPr lang="en-US" dirty="0">
              <a:solidFill>
                <a:schemeClr val="bg1"/>
              </a:solidFill>
            </a:endParaRPr>
          </a:p>
        </p:txBody>
      </p:sp>
    </p:spTree>
    <p:extLst>
      <p:ext uri="{BB962C8B-B14F-4D97-AF65-F5344CB8AC3E}">
        <p14:creationId xmlns:p14="http://schemas.microsoft.com/office/powerpoint/2010/main" val="3437396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45" y="887500"/>
            <a:ext cx="5738949" cy="5874703"/>
          </a:xfrm>
        </p:spPr>
        <p:txBody>
          <a:bodyPr>
            <a:normAutofit/>
          </a:bodyPr>
          <a:lstStyle/>
          <a:p>
            <a:pPr marL="457200" indent="-457200">
              <a:buClr>
                <a:schemeClr val="bg1"/>
              </a:buClr>
              <a:buFont typeface="Arial" panose="020B0604020202020204" pitchFamily="34" charset="0"/>
              <a:buChar char="•"/>
            </a:pPr>
            <a:r>
              <a:rPr lang="en-US" sz="2600" dirty="0">
                <a:latin typeface="Arial" panose="020B0604020202020204" pitchFamily="34" charset="0"/>
                <a:cs typeface="Arial" panose="020B0604020202020204" pitchFamily="34" charset="0"/>
              </a:rPr>
              <a:t>The SUNY Board of Trustees approved the creation of the University Faculty Senate on October 8, 1953. “The Senate shall be the official agency through which the University Faculty engages in the governance of the University. </a:t>
            </a:r>
            <a:r>
              <a:rPr lang="en-US" sz="2600" dirty="0" smtClean="0">
                <a:latin typeface="Arial" panose="020B0604020202020204" pitchFamily="34" charset="0"/>
                <a:cs typeface="Arial" panose="020B0604020202020204" pitchFamily="34" charset="0"/>
              </a:rPr>
              <a:t>“</a:t>
            </a:r>
          </a:p>
          <a:p>
            <a:pPr marL="457200" indent="-457200">
              <a:buClr>
                <a:schemeClr val="bg1"/>
              </a:buClr>
              <a:buFont typeface="Arial" panose="020B0604020202020204" pitchFamily="34" charset="0"/>
              <a:buChar char="•"/>
            </a:pPr>
            <a:r>
              <a:rPr lang="en-US" sz="2600" dirty="0" smtClean="0">
                <a:latin typeface="Arial" panose="020B0604020202020204" pitchFamily="34" charset="0"/>
                <a:cs typeface="Arial" panose="020B0604020202020204" pitchFamily="34" charset="0"/>
              </a:rPr>
              <a:t>The current “Charter of the Faculty Senate” and “Bylaws of the Voting Faculty” for UB were approved in 1978. </a:t>
            </a:r>
          </a:p>
          <a:p>
            <a:pPr marL="457200" indent="-457200">
              <a:buClr>
                <a:schemeClr val="bg1"/>
              </a:buClr>
              <a:buFont typeface="Arial" panose="020B0604020202020204" pitchFamily="34" charset="0"/>
              <a:buChar char="•"/>
            </a:pPr>
            <a:r>
              <a:rPr lang="en-US" sz="2600" dirty="0" smtClean="0">
                <a:latin typeface="Arial" panose="020B0604020202020204" pitchFamily="34" charset="0"/>
                <a:cs typeface="Arial" panose="020B0604020202020204" pitchFamily="34" charset="0"/>
              </a:rPr>
              <a:t>May need to further investigate FS History</a:t>
            </a:r>
          </a:p>
        </p:txBody>
      </p:sp>
    </p:spTree>
    <p:extLst>
      <p:ext uri="{BB962C8B-B14F-4D97-AF65-F5344CB8AC3E}">
        <p14:creationId xmlns:p14="http://schemas.microsoft.com/office/powerpoint/2010/main" val="53603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731520"/>
          </a:xfrm>
        </p:spPr>
        <p:txBody>
          <a:bodyPr>
            <a:normAutofit/>
          </a:bodyPr>
          <a:lstStyle/>
          <a:p>
            <a:pPr algn="ctr"/>
            <a:r>
              <a:rPr lang="en-US" altLang="en-US" sz="4800" b="0" dirty="0">
                <a:effectLst>
                  <a:outerShdw blurRad="38100" dist="38100" dir="2700000" algn="tl">
                    <a:srgbClr val="000000">
                      <a:alpha val="43137"/>
                    </a:srgbClr>
                  </a:outerShdw>
                </a:effectLst>
              </a:rPr>
              <a:t>UB Faculty Senate</a:t>
            </a:r>
          </a:p>
        </p:txBody>
      </p:sp>
      <p:sp>
        <p:nvSpPr>
          <p:cNvPr id="4" name="TextBox 4"/>
          <p:cNvSpPr txBox="1">
            <a:spLocks noChangeArrowheads="1"/>
          </p:cNvSpPr>
          <p:nvPr/>
        </p:nvSpPr>
        <p:spPr bwMode="auto">
          <a:xfrm>
            <a:off x="0" y="1550125"/>
            <a:ext cx="612212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R</a:t>
            </a:r>
            <a:r>
              <a:rPr lang="en-US" altLang="en-US" sz="2000" dirty="0" smtClean="0">
                <a:solidFill>
                  <a:schemeClr val="bg1"/>
                </a:solidFill>
                <a:latin typeface="Arial" panose="020B0604020202020204" pitchFamily="34" charset="0"/>
                <a:cs typeface="Arial" panose="020B0604020202020204" pitchFamily="34" charset="0"/>
              </a:rPr>
              <a:t>epresentation </a:t>
            </a:r>
            <a:r>
              <a:rPr lang="en-US" altLang="en-US" sz="2000" dirty="0">
                <a:solidFill>
                  <a:schemeClr val="bg1"/>
                </a:solidFill>
                <a:latin typeface="Arial" panose="020B0604020202020204" pitchFamily="34" charset="0"/>
                <a:cs typeface="Arial" panose="020B0604020202020204" pitchFamily="34" charset="0"/>
              </a:rPr>
              <a:t>of the </a:t>
            </a:r>
            <a:r>
              <a:rPr lang="en-US" altLang="en-US" sz="2000" dirty="0" smtClean="0">
                <a:solidFill>
                  <a:schemeClr val="bg1"/>
                </a:solidFill>
                <a:latin typeface="Arial" panose="020B0604020202020204" pitchFamily="34" charset="0"/>
                <a:cs typeface="Arial" panose="020B0604020202020204" pitchFamily="34" charset="0"/>
              </a:rPr>
              <a:t>Voting </a:t>
            </a:r>
            <a:r>
              <a:rPr lang="en-US" altLang="en-US" sz="2000" dirty="0">
                <a:solidFill>
                  <a:schemeClr val="bg1"/>
                </a:solidFill>
                <a:latin typeface="Arial" panose="020B0604020202020204" pitchFamily="34" charset="0"/>
                <a:cs typeface="Arial" panose="020B0604020202020204" pitchFamily="34" charset="0"/>
              </a:rPr>
              <a:t>Faculty is through Faculty Senators and Campus Governance Leadership (CGL) who currently are myself, as Chair of the Faculty Senate (FS) and </a:t>
            </a:r>
            <a:r>
              <a:rPr lang="en-US" altLang="en-US" sz="2000" dirty="0" smtClean="0">
                <a:solidFill>
                  <a:schemeClr val="bg1"/>
                </a:solidFill>
                <a:latin typeface="Arial" panose="020B0604020202020204" pitchFamily="34" charset="0"/>
                <a:cs typeface="Arial" panose="020B0604020202020204" pitchFamily="34" charset="0"/>
              </a:rPr>
              <a:t>Jessy Alexander, as </a:t>
            </a:r>
            <a:r>
              <a:rPr lang="en-US" altLang="en-US" sz="2000" dirty="0">
                <a:solidFill>
                  <a:schemeClr val="bg1"/>
                </a:solidFill>
                <a:latin typeface="Arial" panose="020B0604020202020204" pitchFamily="34" charset="0"/>
                <a:cs typeface="Arial" panose="020B0604020202020204" pitchFamily="34" charset="0"/>
              </a:rPr>
              <a:t>Secretary of the FS</a:t>
            </a:r>
          </a:p>
          <a:p>
            <a:pPr>
              <a:buFont typeface="Arial" panose="020B0604020202020204" pitchFamily="34" charset="0"/>
              <a:buChar char="•"/>
            </a:pPr>
            <a:r>
              <a:rPr lang="en-US" altLang="en-US" sz="2000" dirty="0" smtClean="0">
                <a:solidFill>
                  <a:schemeClr val="bg1"/>
                </a:solidFill>
                <a:latin typeface="Arial" panose="020B0604020202020204" pitchFamily="34" charset="0"/>
                <a:cs typeface="Arial" panose="020B0604020202020204" pitchFamily="34" charset="0"/>
              </a:rPr>
              <a:t>Our </a:t>
            </a:r>
            <a:r>
              <a:rPr lang="en-US" altLang="en-US" sz="2000" dirty="0">
                <a:solidFill>
                  <a:schemeClr val="bg1"/>
                </a:solidFill>
                <a:latin typeface="Arial" panose="020B0604020202020204" pitchFamily="34" charset="0"/>
                <a:cs typeface="Arial" panose="020B0604020202020204" pitchFamily="34" charset="0"/>
              </a:rPr>
              <a:t>current governance documents were created in 1978 and have had subsequent amendments</a:t>
            </a:r>
          </a:p>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These documents include:</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Bylaws of the Voting Faculty</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Charter of the Faculty Senate</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Standing Orders of the Faculty Senate</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Standing Orders of the Faculty Senate Executive Committee</a:t>
            </a:r>
          </a:p>
        </p:txBody>
      </p:sp>
    </p:spTree>
    <p:extLst>
      <p:ext uri="{BB962C8B-B14F-4D97-AF65-F5344CB8AC3E}">
        <p14:creationId xmlns:p14="http://schemas.microsoft.com/office/powerpoint/2010/main" val="391128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731520"/>
          </a:xfrm>
        </p:spPr>
        <p:txBody>
          <a:bodyPr>
            <a:normAutofit/>
          </a:bodyPr>
          <a:lstStyle/>
          <a:p>
            <a:pPr algn="ctr"/>
            <a:r>
              <a:rPr lang="en-US" altLang="en-US" sz="4800" b="0" dirty="0">
                <a:effectLst>
                  <a:outerShdw blurRad="38100" dist="38100" dir="2700000" algn="tl">
                    <a:srgbClr val="000000">
                      <a:alpha val="43137"/>
                    </a:srgbClr>
                  </a:outerShdw>
                </a:effectLst>
              </a:rPr>
              <a:t>UB Faculty Senate</a:t>
            </a:r>
          </a:p>
        </p:txBody>
      </p:sp>
      <p:sp>
        <p:nvSpPr>
          <p:cNvPr id="4" name="TextBox 4"/>
          <p:cNvSpPr txBox="1">
            <a:spLocks noChangeArrowheads="1"/>
          </p:cNvSpPr>
          <p:nvPr/>
        </p:nvSpPr>
        <p:spPr bwMode="auto">
          <a:xfrm>
            <a:off x="95794" y="1475464"/>
            <a:ext cx="593924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Represents all the “voting” Faculty </a:t>
            </a:r>
            <a:r>
              <a:rPr lang="en-US" altLang="en-US" sz="2000" dirty="0" smtClean="0">
                <a:solidFill>
                  <a:schemeClr val="bg1"/>
                </a:solidFill>
                <a:latin typeface="Arial" panose="020B0604020202020204" pitchFamily="34" charset="0"/>
                <a:cs typeface="Arial" panose="020B0604020202020204" pitchFamily="34" charset="0"/>
              </a:rPr>
              <a:t>(&gt;1700, </a:t>
            </a:r>
            <a:r>
              <a:rPr lang="en-US" altLang="en-US" sz="2000" dirty="0">
                <a:solidFill>
                  <a:schemeClr val="bg1"/>
                </a:solidFill>
                <a:latin typeface="Arial" panose="020B0604020202020204" pitchFamily="34" charset="0"/>
                <a:cs typeface="Arial" panose="020B0604020202020204" pitchFamily="34" charset="0"/>
              </a:rPr>
              <a:t>Article III: Full-time, unqualified academic rank, except </a:t>
            </a:r>
            <a:r>
              <a:rPr lang="en-US" altLang="en-US" sz="2000" dirty="0" smtClean="0">
                <a:solidFill>
                  <a:schemeClr val="bg1"/>
                </a:solidFill>
                <a:latin typeface="Arial" panose="020B0604020202020204" pitchFamily="34" charset="0"/>
                <a:cs typeface="Arial" panose="020B0604020202020204" pitchFamily="34" charset="0"/>
              </a:rPr>
              <a:t>instructors, </a:t>
            </a:r>
            <a:r>
              <a:rPr lang="en-US" altLang="en-US" sz="2000" dirty="0">
                <a:solidFill>
                  <a:schemeClr val="bg1"/>
                </a:solidFill>
                <a:latin typeface="Arial" panose="020B0604020202020204" pitchFamily="34" charset="0"/>
                <a:cs typeface="Arial" panose="020B0604020202020204" pitchFamily="34" charset="0"/>
              </a:rPr>
              <a:t>and all full-time qualified academic rank w appointments &gt; 1 yr)</a:t>
            </a:r>
          </a:p>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Elections are held annually, term are 2 yrs, term limits 2 consecutive terms, then a 1 yr break</a:t>
            </a:r>
            <a:r>
              <a:rPr lang="en-US" altLang="en-US" sz="2000" dirty="0" smtClean="0">
                <a:solidFill>
                  <a:schemeClr val="bg1"/>
                </a:solidFill>
                <a:latin typeface="Arial" panose="020B0604020202020204" pitchFamily="34" charset="0"/>
                <a:cs typeface="Arial" panose="020B0604020202020204" pitchFamily="34" charset="0"/>
              </a:rPr>
              <a:t>, </a:t>
            </a:r>
            <a:r>
              <a:rPr lang="en-US" altLang="en-US" sz="2000" dirty="0">
                <a:solidFill>
                  <a:schemeClr val="bg1"/>
                </a:solidFill>
                <a:latin typeface="Arial" panose="020B0604020202020204" pitchFamily="34" charset="0"/>
                <a:cs typeface="Arial" panose="020B0604020202020204" pitchFamily="34" charset="0"/>
              </a:rPr>
              <a:t>100 senators</a:t>
            </a:r>
          </a:p>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Faculty Senate Meetings </a:t>
            </a:r>
            <a:r>
              <a:rPr lang="en-US" altLang="en-US" sz="2000" dirty="0" smtClean="0">
                <a:solidFill>
                  <a:schemeClr val="bg1"/>
                </a:solidFill>
                <a:latin typeface="Arial" panose="020B0604020202020204" pitchFamily="34" charset="0"/>
                <a:cs typeface="Arial" panose="020B0604020202020204" pitchFamily="34" charset="0"/>
              </a:rPr>
              <a:t>every month </a:t>
            </a:r>
            <a:r>
              <a:rPr lang="en-US" altLang="en-US" sz="2000" dirty="0">
                <a:solidFill>
                  <a:schemeClr val="bg1"/>
                </a:solidFill>
                <a:latin typeface="Arial" panose="020B0604020202020204" pitchFamily="34" charset="0"/>
                <a:cs typeface="Arial" panose="020B0604020202020204" pitchFamily="34" charset="0"/>
              </a:rPr>
              <a:t>during academic yr.</a:t>
            </a:r>
          </a:p>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1 Executive Committee, 13 Standing Committees, ad hoc committees as needed</a:t>
            </a:r>
          </a:p>
          <a:p>
            <a:pPr>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Powers and Duties include (“all things academic, ” (Charter, Article II)):</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Faculty Status and Activity</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Academic Degree Programs</a:t>
            </a:r>
          </a:p>
          <a:p>
            <a:pPr lvl="1">
              <a:buFont typeface="Arial" panose="020B0604020202020204" pitchFamily="34" charset="0"/>
              <a:buChar char="•"/>
            </a:pPr>
            <a:r>
              <a:rPr lang="en-US" altLang="en-US" sz="2000" dirty="0">
                <a:solidFill>
                  <a:schemeClr val="bg1"/>
                </a:solidFill>
                <a:latin typeface="Arial" panose="020B0604020202020204" pitchFamily="34" charset="0"/>
                <a:cs typeface="Arial" panose="020B0604020202020204" pitchFamily="34" charset="0"/>
              </a:rPr>
              <a:t>University-wide Matters</a:t>
            </a:r>
          </a:p>
        </p:txBody>
      </p:sp>
    </p:spTree>
    <p:extLst>
      <p:ext uri="{BB962C8B-B14F-4D97-AF65-F5344CB8AC3E}">
        <p14:creationId xmlns:p14="http://schemas.microsoft.com/office/powerpoint/2010/main" val="956335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731520"/>
          </a:xfrm>
        </p:spPr>
        <p:txBody>
          <a:bodyPr>
            <a:noAutofit/>
          </a:bodyPr>
          <a:lstStyle/>
          <a:p>
            <a:pPr algn="ctr"/>
            <a:r>
              <a:rPr lang="en-US" altLang="en-US" sz="4000" b="0" dirty="0" smtClean="0">
                <a:effectLst>
                  <a:outerShdw blurRad="38100" dist="38100" dir="2700000" algn="tl">
                    <a:srgbClr val="000000">
                      <a:alpha val="43137"/>
                    </a:srgbClr>
                  </a:outerShdw>
                </a:effectLst>
              </a:rPr>
              <a:t>Faculty status and activity</a:t>
            </a:r>
            <a:endParaRPr lang="en-US" altLang="en-US" sz="40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200297" y="2386148"/>
            <a:ext cx="724553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Appointment, Promotion and Tenure</a:t>
            </a:r>
            <a:endParaRPr lang="en-US" alt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Procedures and standards on conduct and evaluation of research and teaching</a:t>
            </a:r>
            <a:endParaRPr lang="en-US" alt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Complaints or charges</a:t>
            </a:r>
            <a:endParaRPr lang="en-US" alt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buFont typeface="Arial" panose="020B0604020202020204" pitchFamily="34" charset="0"/>
              <a:buChar char="•"/>
            </a:pPr>
            <a:r>
              <a:rPr lang="en-US" alt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 Articles of Governance</a:t>
            </a:r>
          </a:p>
          <a:p>
            <a:pPr>
              <a:buFont typeface="Arial" panose="020B0604020202020204" pitchFamily="34" charset="0"/>
              <a:buChar char="•"/>
            </a:pPr>
            <a:r>
              <a:rPr lang="en-US" alt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Speech and Assembly on Campus</a:t>
            </a:r>
            <a:endParaRPr lang="en-US" alt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8957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6"/>
            <a:ext cx="9144000" cy="1379121"/>
          </a:xfrm>
        </p:spPr>
        <p:txBody>
          <a:bodyPr>
            <a:normAutofit/>
          </a:bodyPr>
          <a:lstStyle/>
          <a:p>
            <a:pPr algn="ctr"/>
            <a:r>
              <a:rPr lang="en-US" altLang="en-US" sz="4800" b="0" dirty="0" smtClean="0">
                <a:effectLst>
                  <a:outerShdw blurRad="38100" dist="38100" dir="2700000" algn="tl">
                    <a:srgbClr val="000000">
                      <a:alpha val="43137"/>
                    </a:srgbClr>
                  </a:outerShdw>
                </a:effectLst>
              </a:rPr>
              <a:t>Academic degree </a:t>
            </a:r>
            <a:br>
              <a:rPr lang="en-US" altLang="en-US" sz="4800" b="0" dirty="0" smtClean="0">
                <a:effectLst>
                  <a:outerShdw blurRad="38100" dist="38100" dir="2700000" algn="tl">
                    <a:srgbClr val="000000">
                      <a:alpha val="43137"/>
                    </a:srgbClr>
                  </a:outerShdw>
                </a:effectLst>
              </a:rPr>
            </a:br>
            <a:r>
              <a:rPr lang="en-US" altLang="en-US" sz="4800" b="0" dirty="0" smtClean="0">
                <a:effectLst>
                  <a:outerShdw blurRad="38100" dist="38100" dir="2700000" algn="tl">
                    <a:srgbClr val="000000">
                      <a:alpha val="43137"/>
                    </a:srgbClr>
                  </a:outerShdw>
                </a:effectLst>
              </a:rPr>
              <a:t>programs</a:t>
            </a:r>
            <a:endParaRPr lang="en-US" altLang="en-US" sz="48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496388" y="2395669"/>
            <a:ext cx="561702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sz="2800" dirty="0" smtClean="0">
                <a:solidFill>
                  <a:schemeClr val="bg1"/>
                </a:solidFill>
                <a:latin typeface="Arial" panose="020B0604020202020204" pitchFamily="34" charset="0"/>
                <a:cs typeface="Arial" panose="020B0604020202020204" pitchFamily="34" charset="0"/>
              </a:rPr>
              <a:t>Undergraduate Admissions</a:t>
            </a:r>
          </a:p>
          <a:p>
            <a:pPr>
              <a:buFont typeface="Arial" panose="020B0604020202020204" pitchFamily="34" charset="0"/>
              <a:buChar char="•"/>
            </a:pPr>
            <a:r>
              <a:rPr lang="en-US" altLang="en-US" sz="2800" dirty="0" smtClean="0">
                <a:solidFill>
                  <a:schemeClr val="bg1"/>
                </a:solidFill>
                <a:latin typeface="Arial" panose="020B0604020202020204" pitchFamily="34" charset="0"/>
                <a:cs typeface="Arial" panose="020B0604020202020204" pitchFamily="34" charset="0"/>
              </a:rPr>
              <a:t>Undergraduate Curriculum</a:t>
            </a:r>
          </a:p>
          <a:p>
            <a:pPr>
              <a:buFont typeface="Arial" panose="020B0604020202020204" pitchFamily="34" charset="0"/>
              <a:buChar char="•"/>
            </a:pPr>
            <a:r>
              <a:rPr lang="en-US" altLang="en-US" sz="2800" dirty="0" smtClean="0">
                <a:solidFill>
                  <a:schemeClr val="bg1"/>
                </a:solidFill>
                <a:latin typeface="Arial" panose="020B0604020202020204" pitchFamily="34" charset="0"/>
                <a:cs typeface="Arial" panose="020B0604020202020204" pitchFamily="34" charset="0"/>
              </a:rPr>
              <a:t>Undergraduate Evaluation</a:t>
            </a:r>
          </a:p>
          <a:p>
            <a:pPr>
              <a:buFont typeface="Arial" panose="020B0604020202020204" pitchFamily="34" charset="0"/>
              <a:buChar char="•"/>
            </a:pPr>
            <a:r>
              <a:rPr lang="en-US" altLang="en-US" sz="2800" dirty="0" smtClean="0">
                <a:solidFill>
                  <a:schemeClr val="bg1"/>
                </a:solidFill>
                <a:latin typeface="Arial" panose="020B0604020202020204" pitchFamily="34" charset="0"/>
                <a:cs typeface="Arial" panose="020B0604020202020204" pitchFamily="34" charset="0"/>
              </a:rPr>
              <a:t>Undergraduate Graduation</a:t>
            </a:r>
          </a:p>
          <a:p>
            <a:pPr>
              <a:buFont typeface="Arial" panose="020B0604020202020204" pitchFamily="34" charset="0"/>
              <a:buChar char="•"/>
            </a:pPr>
            <a:r>
              <a:rPr lang="en-US" altLang="en-US" sz="2800" dirty="0" smtClean="0">
                <a:solidFill>
                  <a:schemeClr val="bg1"/>
                </a:solidFill>
                <a:latin typeface="Arial" panose="020B0604020202020204" pitchFamily="34" charset="0"/>
                <a:cs typeface="Arial" panose="020B0604020202020204" pitchFamily="34" charset="0"/>
              </a:rPr>
              <a:t>Graduate and Professional</a:t>
            </a:r>
          </a:p>
        </p:txBody>
      </p:sp>
    </p:spTree>
    <p:extLst>
      <p:ext uri="{BB962C8B-B14F-4D97-AF65-F5344CB8AC3E}">
        <p14:creationId xmlns:p14="http://schemas.microsoft.com/office/powerpoint/2010/main" val="7020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79863"/>
            <a:ext cx="9144000" cy="539932"/>
          </a:xfrm>
        </p:spPr>
        <p:txBody>
          <a:bodyPr>
            <a:normAutofit fontScale="90000"/>
          </a:bodyPr>
          <a:lstStyle/>
          <a:p>
            <a:pPr algn="ctr"/>
            <a:r>
              <a:rPr lang="en-US" altLang="en-US" sz="4800" b="0" dirty="0" smtClean="0">
                <a:effectLst>
                  <a:outerShdw blurRad="38100" dist="38100" dir="2700000" algn="tl">
                    <a:srgbClr val="000000">
                      <a:alpha val="43137"/>
                    </a:srgbClr>
                  </a:outerShdw>
                </a:effectLst>
              </a:rPr>
              <a:t>University-wide matters</a:t>
            </a:r>
            <a:endParaRPr lang="en-US" altLang="en-US" sz="48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182882" y="1968147"/>
            <a:ext cx="597408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dirty="0" smtClean="0">
                <a:solidFill>
                  <a:schemeClr val="bg1"/>
                </a:solidFill>
                <a:latin typeface="Arial" panose="020B0604020202020204" pitchFamily="34" charset="0"/>
                <a:cs typeface="Arial" panose="020B0604020202020204" pitchFamily="34" charset="0"/>
              </a:rPr>
              <a:t>All formal plans for the future of the University</a:t>
            </a:r>
          </a:p>
          <a:p>
            <a:pPr>
              <a:buFont typeface="Arial" panose="020B0604020202020204" pitchFamily="34" charset="0"/>
              <a:buChar char="•"/>
            </a:pPr>
            <a:r>
              <a:rPr lang="en-US" altLang="en-US" dirty="0" smtClean="0">
                <a:solidFill>
                  <a:schemeClr val="bg1"/>
                </a:solidFill>
                <a:latin typeface="Arial" panose="020B0604020202020204" pitchFamily="34" charset="0"/>
                <a:cs typeface="Arial" panose="020B0604020202020204" pitchFamily="34" charset="0"/>
              </a:rPr>
              <a:t>All proposals on formation, renaming, reorganizing, dissolving academic units</a:t>
            </a:r>
          </a:p>
          <a:p>
            <a:pPr>
              <a:buFont typeface="Arial" panose="020B0604020202020204" pitchFamily="34" charset="0"/>
              <a:buChar char="•"/>
            </a:pPr>
            <a:r>
              <a:rPr lang="en-US" altLang="en-US" dirty="0" smtClean="0">
                <a:solidFill>
                  <a:schemeClr val="bg1"/>
                </a:solidFill>
                <a:latin typeface="Arial" panose="020B0604020202020204" pitchFamily="34" charset="0"/>
                <a:cs typeface="Arial" panose="020B0604020202020204" pitchFamily="34" charset="0"/>
              </a:rPr>
              <a:t>Articles of governance of academic units</a:t>
            </a:r>
          </a:p>
          <a:p>
            <a:pPr>
              <a:buFont typeface="Arial" panose="020B0604020202020204" pitchFamily="34" charset="0"/>
              <a:buChar char="•"/>
            </a:pPr>
            <a:r>
              <a:rPr lang="en-US" altLang="en-US" dirty="0" smtClean="0">
                <a:solidFill>
                  <a:schemeClr val="bg1"/>
                </a:solidFill>
                <a:latin typeface="Arial" panose="020B0604020202020204" pitchFamily="34" charset="0"/>
                <a:cs typeface="Arial" panose="020B0604020202020204" pitchFamily="34" charset="0"/>
              </a:rPr>
              <a:t>Provide procedures for elections to University Faculty Senate</a:t>
            </a:r>
          </a:p>
          <a:p>
            <a:pPr>
              <a:buFont typeface="Arial" panose="020B0604020202020204" pitchFamily="34" charset="0"/>
              <a:buChar char="•"/>
            </a:pPr>
            <a:r>
              <a:rPr lang="en-US" altLang="en-US" dirty="0" smtClean="0">
                <a:solidFill>
                  <a:schemeClr val="bg1"/>
                </a:solidFill>
                <a:latin typeface="Arial" panose="020B0604020202020204" pitchFamily="34" charset="0"/>
                <a:cs typeface="Arial" panose="020B0604020202020204" pitchFamily="34" charset="0"/>
              </a:rPr>
              <a:t>Act as the legislative and regulatory body for the Voting Faculty</a:t>
            </a:r>
            <a:endParaRPr lang="en-US" alt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970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09897"/>
            <a:ext cx="9144000" cy="731520"/>
          </a:xfrm>
        </p:spPr>
        <p:txBody>
          <a:bodyPr>
            <a:normAutofit/>
          </a:bodyPr>
          <a:lstStyle/>
          <a:p>
            <a:pPr algn="ctr"/>
            <a:r>
              <a:rPr lang="en-US" altLang="en-US" sz="4800" b="0" dirty="0" smtClean="0">
                <a:effectLst>
                  <a:outerShdw blurRad="38100" dist="38100" dir="2700000" algn="tl">
                    <a:srgbClr val="000000">
                      <a:alpha val="43137"/>
                    </a:srgbClr>
                  </a:outerShdw>
                </a:effectLst>
              </a:rPr>
              <a:t>Fs executive committee</a:t>
            </a:r>
            <a:endParaRPr lang="en-US" altLang="en-US" sz="4800" b="0" dirty="0">
              <a:effectLst>
                <a:outerShdw blurRad="38100" dist="38100" dir="2700000" algn="tl">
                  <a:srgbClr val="000000">
                    <a:alpha val="43137"/>
                  </a:srgbClr>
                </a:outerShdw>
              </a:effectLst>
            </a:endParaRPr>
          </a:p>
        </p:txBody>
      </p:sp>
      <p:sp>
        <p:nvSpPr>
          <p:cNvPr id="4" name="TextBox 4"/>
          <p:cNvSpPr txBox="1">
            <a:spLocks noChangeArrowheads="1"/>
          </p:cNvSpPr>
          <p:nvPr/>
        </p:nvSpPr>
        <p:spPr bwMode="auto">
          <a:xfrm>
            <a:off x="400592" y="1663337"/>
            <a:ext cx="5573485" cy="432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800100" indent="-342900">
              <a:defRPr sz="2400">
                <a:solidFill>
                  <a:schemeClr val="tx1"/>
                </a:solidFill>
                <a:latin typeface="Times" panose="02020603050405020304" pitchFamily="18" charset="0"/>
                <a:ea typeface="MS PGothic" panose="020B0600070205080204" pitchFamily="34" charset="-128"/>
              </a:defRPr>
            </a:lvl2pPr>
            <a:lvl3pPr marL="1257300" indent="-3429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buFont typeface="Arial" panose="020B0604020202020204" pitchFamily="34" charset="0"/>
              <a:buChar char="•"/>
            </a:pPr>
            <a:r>
              <a:rPr lang="en-US" altLang="en-US" sz="2500" dirty="0" smtClean="0">
                <a:solidFill>
                  <a:schemeClr val="bg1"/>
                </a:solidFill>
                <a:latin typeface="Arial" panose="020B0604020202020204" pitchFamily="34" charset="0"/>
                <a:cs typeface="Arial" panose="020B0604020202020204" pitchFamily="34" charset="0"/>
              </a:rPr>
              <a:t>Acts as the representative of the Senate to implement existing Senate policy</a:t>
            </a:r>
          </a:p>
          <a:p>
            <a:pPr>
              <a:buFont typeface="Arial" panose="020B0604020202020204" pitchFamily="34" charset="0"/>
              <a:buChar char="•"/>
            </a:pPr>
            <a:r>
              <a:rPr lang="en-US" altLang="en-US" sz="2500" dirty="0" smtClean="0">
                <a:solidFill>
                  <a:schemeClr val="bg1"/>
                </a:solidFill>
                <a:latin typeface="Arial" panose="020B0604020202020204" pitchFamily="34" charset="0"/>
                <a:cs typeface="Arial" panose="020B0604020202020204" pitchFamily="34" charset="0"/>
              </a:rPr>
              <a:t>Set the agenda for the Senate</a:t>
            </a:r>
          </a:p>
          <a:p>
            <a:pPr>
              <a:buFont typeface="Arial" panose="020B0604020202020204" pitchFamily="34" charset="0"/>
              <a:buChar char="•"/>
            </a:pPr>
            <a:r>
              <a:rPr lang="en-US" altLang="en-US" sz="2500" dirty="0" smtClean="0">
                <a:solidFill>
                  <a:schemeClr val="bg1"/>
                </a:solidFill>
                <a:latin typeface="Arial" panose="020B0604020202020204" pitchFamily="34" charset="0"/>
                <a:cs typeface="Arial" panose="020B0604020202020204" pitchFamily="34" charset="0"/>
              </a:rPr>
              <a:t>Submit reports on all its votes to Senate</a:t>
            </a:r>
          </a:p>
          <a:p>
            <a:pPr>
              <a:buFont typeface="Arial" panose="020B0604020202020204" pitchFamily="34" charset="0"/>
              <a:buChar char="•"/>
            </a:pPr>
            <a:r>
              <a:rPr lang="en-US" altLang="en-US" sz="2500" dirty="0" smtClean="0">
                <a:solidFill>
                  <a:schemeClr val="bg1"/>
                </a:solidFill>
                <a:latin typeface="Arial" panose="020B0604020202020204" pitchFamily="34" charset="0"/>
                <a:cs typeface="Arial" panose="020B0604020202020204" pitchFamily="34" charset="0"/>
              </a:rPr>
              <a:t>Establish ad hoc committees</a:t>
            </a:r>
          </a:p>
          <a:p>
            <a:pPr>
              <a:buFont typeface="Arial" panose="020B0604020202020204" pitchFamily="34" charset="0"/>
              <a:buChar char="•"/>
            </a:pPr>
            <a:r>
              <a:rPr lang="en-US" altLang="en-US" sz="2500" dirty="0" smtClean="0">
                <a:solidFill>
                  <a:schemeClr val="bg1"/>
                </a:solidFill>
                <a:latin typeface="Arial" panose="020B0604020202020204" pitchFamily="34" charset="0"/>
                <a:cs typeface="Arial" panose="020B0604020202020204" pitchFamily="34" charset="0"/>
              </a:rPr>
              <a:t>Serve as Committee on Committees</a:t>
            </a:r>
          </a:p>
          <a:p>
            <a:pPr>
              <a:buFont typeface="Arial" panose="020B0604020202020204" pitchFamily="34" charset="0"/>
              <a:buChar char="•"/>
            </a:pPr>
            <a:r>
              <a:rPr lang="en-US" altLang="en-US" sz="2500" dirty="0" smtClean="0">
                <a:solidFill>
                  <a:schemeClr val="bg1"/>
                </a:solidFill>
                <a:latin typeface="Arial" panose="020B0604020202020204" pitchFamily="34" charset="0"/>
                <a:cs typeface="Arial" panose="020B0604020202020204" pitchFamily="34" charset="0"/>
              </a:rPr>
              <a:t>Receive reports from Senate committees</a:t>
            </a:r>
          </a:p>
        </p:txBody>
      </p:sp>
    </p:spTree>
    <p:extLst>
      <p:ext uri="{BB962C8B-B14F-4D97-AF65-F5344CB8AC3E}">
        <p14:creationId xmlns:p14="http://schemas.microsoft.com/office/powerpoint/2010/main" val="1177293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2250</TotalTime>
  <Words>775</Words>
  <Application>Microsoft Office PowerPoint</Application>
  <PresentationFormat>On-screen Show (4:3)</PresentationFormat>
  <Paragraphs>93</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MS PGothic</vt:lpstr>
      <vt:lpstr>Arial</vt:lpstr>
      <vt:lpstr>Georgia</vt:lpstr>
      <vt:lpstr>LucidaGrande</vt:lpstr>
      <vt:lpstr>UB Powerpoint Template</vt:lpstr>
      <vt:lpstr>UB FACULTY SENATE ORIENTATION</vt:lpstr>
      <vt:lpstr>PowerPoint Presentation</vt:lpstr>
      <vt:lpstr>PowerPoint Presentation</vt:lpstr>
      <vt:lpstr>UB Faculty Senate</vt:lpstr>
      <vt:lpstr>UB Faculty Senate</vt:lpstr>
      <vt:lpstr>Faculty status and activity</vt:lpstr>
      <vt:lpstr>Academic degree  programs</vt:lpstr>
      <vt:lpstr>University-wide matters</vt:lpstr>
      <vt:lpstr>Fs executive committee</vt:lpstr>
      <vt:lpstr>Fs executive committee</vt:lpstr>
      <vt:lpstr>Fs executive committee</vt:lpstr>
      <vt:lpstr>Responsibility of faculty representatives</vt:lpstr>
      <vt:lpstr>UB Faculty Senate</vt:lpstr>
      <vt:lpstr>Shared governance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Jessica Naish</cp:lastModifiedBy>
  <cp:revision>212</cp:revision>
  <cp:lastPrinted>2019-09-16T17:09:56Z</cp:lastPrinted>
  <dcterms:created xsi:type="dcterms:W3CDTF">2016-06-28T14:05:07Z</dcterms:created>
  <dcterms:modified xsi:type="dcterms:W3CDTF">2021-09-08T15:10:36Z</dcterms:modified>
  <cp:category/>
</cp:coreProperties>
</file>