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1" r:id="rId1"/>
  </p:sldMasterIdLst>
  <p:notesMasterIdLst>
    <p:notesMasterId r:id="rId13"/>
  </p:notesMasterIdLst>
  <p:handoutMasterIdLst>
    <p:handoutMasterId r:id="rId14"/>
  </p:handoutMasterIdLst>
  <p:sldIdLst>
    <p:sldId id="302" r:id="rId2"/>
    <p:sldId id="370" r:id="rId3"/>
    <p:sldId id="371" r:id="rId4"/>
    <p:sldId id="372" r:id="rId5"/>
    <p:sldId id="373" r:id="rId6"/>
    <p:sldId id="374" r:id="rId7"/>
    <p:sldId id="375" r:id="rId8"/>
    <p:sldId id="377" r:id="rId9"/>
    <p:sldId id="378" r:id="rId10"/>
    <p:sldId id="379" r:id="rId11"/>
    <p:sldId id="376" r:id="rId12"/>
  </p:sldIdLst>
  <p:sldSz cx="9144000" cy="6858000" type="screen4x3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0B7"/>
    <a:srgbClr val="095EB8"/>
    <a:srgbClr val="DD75FF"/>
    <a:srgbClr val="106DFF"/>
    <a:srgbClr val="00C7B1"/>
    <a:srgbClr val="005BBB"/>
    <a:srgbClr val="666666"/>
    <a:srgbClr val="828383"/>
    <a:srgbClr val="4DC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78" autoAdjust="0"/>
    <p:restoredTop sz="95872"/>
  </p:normalViewPr>
  <p:slideViewPr>
    <p:cSldViewPr snapToGrid="0" snapToObjects="1">
      <p:cViewPr varScale="1">
        <p:scale>
          <a:sx n="77" d="100"/>
          <a:sy n="77" d="100"/>
        </p:scale>
        <p:origin x="792" y="90"/>
      </p:cViewPr>
      <p:guideLst/>
    </p:cSldViewPr>
  </p:slideViewPr>
  <p:outlineViewPr>
    <p:cViewPr>
      <p:scale>
        <a:sx n="33" d="100"/>
        <a:sy n="33" d="100"/>
      </p:scale>
      <p:origin x="0" y="-6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D33A1-6D17-2C4C-B4C2-C83DB37352CC}" type="datetimeFigureOut">
              <a:rPr lang="en-US" smtClean="0">
                <a:latin typeface="Arial" charset="0"/>
              </a:rPr>
              <a:t>10/22/2019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9171E-5108-1245-8B63-E8B205C9AF87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42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fld id="{5B96CA4F-2197-CC40-B4FC-798A937A9DC6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fld id="{02322656-8894-1544-92AA-01B3CF5E61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5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38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857"/>
            <a:ext cx="9141712" cy="6856284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776" y="3968497"/>
            <a:ext cx="4978908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100" b="0" i="0">
                <a:solidFill>
                  <a:schemeClr val="tx1"/>
                </a:solidFill>
                <a:latin typeface="+mj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472"/>
            <a:ext cx="4978908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" y="5781868"/>
            <a:ext cx="4615335" cy="49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2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858"/>
            <a:ext cx="9141713" cy="6856285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776" y="3968497"/>
            <a:ext cx="4978908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100" b="0" i="0">
                <a:solidFill>
                  <a:schemeClr val="bg1"/>
                </a:solidFill>
                <a:latin typeface="+mj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472"/>
            <a:ext cx="4978908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72" y="5782392"/>
            <a:ext cx="4258112" cy="45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7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8"/>
            <a:ext cx="9141712" cy="685628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663"/>
            <a:ext cx="4978908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3970337"/>
            <a:ext cx="4978908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2100" b="0" baseline="0">
                <a:solidFill>
                  <a:schemeClr val="tx1"/>
                </a:solidFill>
                <a:latin typeface="+mj-lt"/>
                <a:ea typeface="Georgia" charset="0"/>
                <a:cs typeface="Georg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1" y="290143"/>
            <a:ext cx="4258112" cy="45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"/>
            <a:ext cx="9141712" cy="685628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663"/>
            <a:ext cx="4978908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3970337"/>
            <a:ext cx="4978908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2100" b="0" baseline="0">
                <a:solidFill>
                  <a:schemeClr val="bg1"/>
                </a:solidFill>
                <a:latin typeface="+mj-lt"/>
                <a:ea typeface="Georgia" charset="0"/>
                <a:cs typeface="Georg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3" y="237864"/>
            <a:ext cx="4424656" cy="47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9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7101" y="2189264"/>
            <a:ext cx="4802124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689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25196" y="2185417"/>
            <a:ext cx="3134815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771900" y="2185417"/>
            <a:ext cx="3134815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vitae dolor </a:t>
            </a:r>
            <a:r>
              <a:rPr lang="en-US" dirty="0" err="1"/>
              <a:t>euismod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In </a:t>
            </a:r>
            <a:r>
              <a:rPr lang="en-US" dirty="0" err="1"/>
              <a:t>ornare</a:t>
            </a:r>
            <a:r>
              <a:rPr lang="en-US" dirty="0"/>
              <a:t> convallis </a:t>
            </a:r>
            <a:r>
              <a:rPr lang="en-US" dirty="0" err="1"/>
              <a:t>velit</a:t>
            </a:r>
            <a:r>
              <a:rPr lang="en-US" dirty="0"/>
              <a:t> vitae cursus. Integer </a:t>
            </a:r>
            <a:r>
              <a:rPr lang="en-US" dirty="0" err="1"/>
              <a:t>egestas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mi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sp>
        <p:nvSpPr>
          <p:cNvPr id="6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185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25196" y="2185417"/>
            <a:ext cx="6418318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342900" marR="0" indent="-30480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1500" b="0" i="0" spc="-38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 err="1"/>
              <a:t>Quisque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in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</a:t>
            </a:r>
          </a:p>
          <a:p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justo</a:t>
            </a:r>
            <a:r>
              <a:rPr lang="en-US" dirty="0"/>
              <a:t> et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ac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  <a:p>
            <a:r>
              <a:rPr lang="en-US" dirty="0" err="1"/>
              <a:t>Duis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  <a:p>
            <a:r>
              <a:rPr lang="en-US" dirty="0"/>
              <a:t>Justo et neque odio facilisis turpis </a:t>
            </a:r>
            <a:r>
              <a:rPr lang="en-US" dirty="0" err="1"/>
              <a:t>sodales</a:t>
            </a:r>
            <a:r>
              <a:rPr lang="en-US" dirty="0"/>
              <a:t> placerat.</a:t>
            </a:r>
          </a:p>
        </p:txBody>
      </p:sp>
      <p:sp>
        <p:nvSpPr>
          <p:cNvPr id="6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1" baseline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4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25197" y="2185416"/>
            <a:ext cx="7259240" cy="3848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25"/>
              </a:lnSpc>
              <a:buClr>
                <a:srgbClr val="005BBB"/>
              </a:buClr>
              <a:buFontTx/>
              <a:buNone/>
              <a:defRPr sz="1275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552450" indent="-209550">
              <a:lnSpc>
                <a:spcPts val="1725"/>
              </a:lnSpc>
              <a:buClr>
                <a:srgbClr val="005BBB"/>
              </a:buClr>
              <a:buFont typeface="Arial" charset="0"/>
              <a:buChar char="•"/>
              <a:tabLst/>
              <a:defRPr sz="15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marR="0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857250" algn="l"/>
              </a:tabLst>
              <a:defRPr sz="15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Second level text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 </a:t>
            </a:r>
          </a:p>
          <a:p>
            <a:pPr lvl="2"/>
            <a:r>
              <a:rPr lang="en-US" dirty="0"/>
              <a:t>Third level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4941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7102" y="2189263"/>
            <a:ext cx="3001899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3398729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823924" y="1049311"/>
            <a:ext cx="5320076" cy="58118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74804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01479" y="0"/>
            <a:ext cx="87720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1800" dirty="0">
                <a:latin typeface="Arial" charset="0"/>
              </a:rPr>
              <a:t>‘-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534334" y="1023930"/>
            <a:ext cx="6418317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36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1534334" y="2555889"/>
            <a:ext cx="6418317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7"/>
            <a:ext cx="9141713" cy="6856284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25196" y="2320111"/>
            <a:ext cx="7886700" cy="381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7546663" y="6240989"/>
            <a:ext cx="544068" cy="534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2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2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79" y="213473"/>
            <a:ext cx="5473159" cy="58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3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896" r:id="rId2"/>
    <p:sldLayoutId id="2147483894" r:id="rId3"/>
    <p:sldLayoutId id="2147483909" r:id="rId4"/>
    <p:sldLayoutId id="2147483895" r:id="rId5"/>
    <p:sldLayoutId id="2147483897" r:id="rId6"/>
    <p:sldLayoutId id="2147483907" r:id="rId7"/>
    <p:sldLayoutId id="2147483898" r:id="rId8"/>
    <p:sldLayoutId id="2147483900" r:id="rId9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50" b="0" kern="1200">
          <a:solidFill>
            <a:schemeClr val="tx2"/>
          </a:solidFill>
          <a:latin typeface="+mj-lt"/>
          <a:ea typeface="Georgia" charset="0"/>
          <a:cs typeface="Georgi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5BBB"/>
        </a:buClr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LucidaGrande" charset="0"/>
        <a:buChar char="-"/>
        <a:defRPr sz="135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80" userDrawn="1">
          <p15:clr>
            <a:srgbClr val="F26B43"/>
          </p15:clr>
        </p15:guide>
        <p15:guide id="2" pos="312" userDrawn="1">
          <p15:clr>
            <a:srgbClr val="F26B43"/>
          </p15:clr>
        </p15:guide>
        <p15:guide id="3" orient="horz" pos="4016" userDrawn="1">
          <p15:clr>
            <a:srgbClr val="F26B43"/>
          </p15:clr>
        </p15:guide>
        <p15:guide id="4" pos="5544" userDrawn="1">
          <p15:clr>
            <a:srgbClr val="F26B43"/>
          </p15:clr>
        </p15:guide>
        <p15:guide id="5" pos="216" userDrawn="1">
          <p15:clr>
            <a:srgbClr val="F26B43"/>
          </p15:clr>
        </p15:guide>
        <p15:guide id="6" pos="3348" userDrawn="1">
          <p15:clr>
            <a:srgbClr val="F26B43"/>
          </p15:clr>
        </p15:guide>
        <p15:guide id="7" pos="3528" userDrawn="1">
          <p15:clr>
            <a:srgbClr val="F26B43"/>
          </p15:clr>
        </p15:guide>
        <p15:guide id="8" pos="3384" userDrawn="1">
          <p15:clr>
            <a:srgbClr val="F26B43"/>
          </p15:clr>
        </p15:guide>
        <p15:guide id="9" orient="horz" pos="1848" userDrawn="1">
          <p15:clr>
            <a:srgbClr val="F26B43"/>
          </p15:clr>
        </p15:guide>
        <p15:guide id="10" orient="horz" pos="1896" userDrawn="1">
          <p15:clr>
            <a:srgbClr val="F26B43"/>
          </p15:clr>
        </p15:guide>
        <p15:guide id="11" orient="horz" pos="2880" userDrawn="1">
          <p15:clr>
            <a:srgbClr val="F26B43"/>
          </p15:clr>
        </p15:guide>
        <p15:guide id="12" orient="horz" pos="28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akeeffect.ccr.buffalo.edu/" TargetMode="External"/><Relationship Id="rId2" Type="http://schemas.openxmlformats.org/officeDocument/2006/relationships/hyperlink" Target="https://ubccr.freshdesk.com/support/solutions/articles/13000008100-step-by-step-guide-to-lake-effect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3776" y="3662313"/>
            <a:ext cx="7425107" cy="422448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CCR Research Cloud</a:t>
            </a:r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95333" y="1461289"/>
            <a:ext cx="4978908" cy="1448548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sz="3200" dirty="0"/>
          </a:p>
        </p:txBody>
      </p:sp>
      <p:pic>
        <p:nvPicPr>
          <p:cNvPr id="4" name="Picture 3" descr="LakeEffect logo of a bison with a cloud " title="LakeEffec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" y="1190994"/>
            <a:ext cx="3931287" cy="1989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7101" y="4090997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July 30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2019</a:t>
            </a:r>
          </a:p>
          <a:p>
            <a:r>
              <a:rPr lang="en-US" sz="1200" dirty="0" smtClean="0"/>
              <a:t>By: Sam Guercio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36673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425196" y="2185417"/>
            <a:ext cx="6418318" cy="4001071"/>
          </a:xfrm>
        </p:spPr>
        <p:txBody>
          <a:bodyPr/>
          <a:lstStyle/>
          <a:p>
            <a:pPr defTabSz="914377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8100" indent="0" defTabSz="914377">
              <a:buNone/>
            </a:pPr>
            <a:endParaRPr lang="en-US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28683" lvl="2" indent="-342900" defTabSz="914377">
              <a:buFont typeface="Arial" panose="020B0604020202020204" pitchFamily="34" charset="0"/>
              <a:buChar char="•"/>
            </a:pPr>
            <a:endParaRPr lang="en-US" sz="18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28683" lvl="2" indent="-342900" defTabSz="914377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 defTabSz="914377"/>
            <a:endParaRPr lang="en-US" sz="18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Picture 3" descr="LakeEffect logo of a bison with a cloud" title="LakeEffec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37" y="2701925"/>
            <a:ext cx="63754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54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425196" y="2185417"/>
            <a:ext cx="6418318" cy="4001071"/>
          </a:xfrm>
        </p:spPr>
        <p:txBody>
          <a:bodyPr/>
          <a:lstStyle/>
          <a:p>
            <a:pPr defTabSz="914377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8100" indent="0" defTabSz="914377">
              <a:buNone/>
            </a:pP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8100" indent="0" defTabSz="914377">
              <a:buNone/>
            </a:pP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 defTabSz="914377"/>
            <a:endParaRPr lang="en-US" sz="18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28683" lvl="2" indent="-342900" defTabSz="914377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 defTabSz="914377"/>
            <a:endParaRPr lang="en-US" sz="18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51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425196" y="2185417"/>
            <a:ext cx="6418318" cy="4258246"/>
          </a:xfrm>
        </p:spPr>
        <p:txBody>
          <a:bodyPr/>
          <a:lstStyle/>
          <a:p>
            <a:pPr defTabSz="914377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 defTabSz="914377"/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Private Cloud hosted at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CCR</a:t>
            </a:r>
          </a:p>
          <a:p>
            <a:pPr defTabSz="914377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r>
              <a:rPr lang="en-US" sz="2400" dirty="0">
                <a:solidFill>
                  <a:schemeClr val="tx1"/>
                </a:solidFill>
              </a:rPr>
              <a:t>Infrastructure as a service </a:t>
            </a:r>
            <a:r>
              <a:rPr lang="en-US" sz="2400" dirty="0" smtClean="0">
                <a:solidFill>
                  <a:schemeClr val="tx1"/>
                </a:solidFill>
              </a:rPr>
              <a:t>“IaaS”</a:t>
            </a:r>
          </a:p>
          <a:p>
            <a:pPr marL="38100" indent="0" defTabSz="914377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defTabSz="914377"/>
            <a:r>
              <a:rPr lang="en-US" sz="2400" dirty="0" smtClean="0">
                <a:solidFill>
                  <a:schemeClr val="tx1"/>
                </a:solidFill>
              </a:rPr>
              <a:t>Virtual Compute</a:t>
            </a:r>
            <a:r>
              <a:rPr lang="en-US" sz="2400" dirty="0">
                <a:solidFill>
                  <a:schemeClr val="tx1"/>
                </a:solidFill>
              </a:rPr>
              <a:t>, Networking, </a:t>
            </a:r>
            <a:r>
              <a:rPr lang="en-US" sz="2400" dirty="0" smtClean="0">
                <a:solidFill>
                  <a:schemeClr val="tx1"/>
                </a:solidFill>
              </a:rPr>
              <a:t>Storage</a:t>
            </a:r>
          </a:p>
          <a:p>
            <a:pPr marL="38100" indent="0" defTabSz="914377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defTabSz="914377"/>
            <a:r>
              <a:rPr lang="en-US" sz="2400" dirty="0" smtClean="0">
                <a:solidFill>
                  <a:schemeClr val="tx1"/>
                </a:solidFill>
              </a:rPr>
              <a:t>Users purchase Allocations for Cloud resources. </a:t>
            </a:r>
          </a:p>
          <a:p>
            <a:pPr defTabSz="914377"/>
            <a:endParaRPr lang="en-US" sz="2400" dirty="0">
              <a:solidFill>
                <a:schemeClr val="tx1"/>
              </a:solidFill>
            </a:endParaRPr>
          </a:p>
          <a:p>
            <a:pPr defTabSz="914377"/>
            <a:endParaRPr lang="en-US" sz="2400" dirty="0">
              <a:solidFill>
                <a:schemeClr val="tx1"/>
              </a:solidFill>
            </a:endParaRPr>
          </a:p>
          <a:p>
            <a:pPr defTabSz="914377"/>
            <a:endParaRPr lang="en-US" sz="2400" dirty="0">
              <a:solidFill>
                <a:schemeClr val="tx1"/>
              </a:solidFill>
            </a:endParaRPr>
          </a:p>
          <a:p>
            <a:pPr defTabSz="914377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 defTabSz="914377"/>
            <a:endParaRPr lang="en-US" sz="185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 defTabSz="914377"/>
            <a:endParaRPr lang="en-US" sz="18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LakeEffect</a:t>
            </a:r>
            <a:r>
              <a:rPr lang="en-US" dirty="0" smtClean="0"/>
              <a:t>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56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38100" indent="0" defTabSz="914377">
              <a:buNone/>
            </a:pP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VMware</a:t>
            </a:r>
          </a:p>
          <a:p>
            <a:pPr defTabSz="914377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 in function to Amazon EC2</a:t>
            </a:r>
          </a:p>
          <a:p>
            <a:pPr marL="38100" indent="0" defTabSz="914377">
              <a:buNone/>
            </a:pP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371575" lvl="3" indent="-342900" defTabSz="914377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Instances (VMs)</a:t>
            </a:r>
          </a:p>
          <a:p>
            <a:pPr marL="1371575" lvl="3" indent="-342900" defTabSz="914377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Elastic Block Storage (EBS)</a:t>
            </a:r>
          </a:p>
          <a:p>
            <a:pPr marL="1371575" lvl="3" indent="-342900" defTabSz="914377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Elastic Load Balancers (ELB)</a:t>
            </a:r>
          </a:p>
          <a:p>
            <a:pPr marL="1371575" lvl="3" indent="-342900" defTabSz="914377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Elastic IP Addresses </a:t>
            </a:r>
          </a:p>
          <a:p>
            <a:pPr marL="1371575" lvl="3" indent="-342900" defTabSz="914377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 Storage (S3)</a:t>
            </a:r>
          </a:p>
          <a:p>
            <a:pPr marL="1371575" lvl="3" indent="-342900" defTabSz="914377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 Networks (VPC)</a:t>
            </a:r>
          </a:p>
          <a:p>
            <a:pPr marL="1371575" lvl="3" indent="-342900" defTabSz="914377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 Groups / Key Pairs</a:t>
            </a:r>
          </a:p>
          <a:p>
            <a:pPr marL="1371575" lvl="3" indent="-342900" defTabSz="914377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 based management portal</a:t>
            </a:r>
          </a:p>
          <a:p>
            <a:pPr marL="1371575" lvl="3" indent="-342900" defTabSz="914377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Full Command Line Interface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LakeEffect</a:t>
            </a:r>
            <a:r>
              <a:rPr lang="en-US" dirty="0" smtClean="0"/>
              <a:t>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12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425196" y="2185417"/>
            <a:ext cx="6418318" cy="4001071"/>
          </a:xfrm>
        </p:spPr>
        <p:txBody>
          <a:bodyPr/>
          <a:lstStyle/>
          <a:p>
            <a:pPr defTabSz="914377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Enable research computing beyond traditional HPC</a:t>
            </a:r>
          </a:p>
          <a:p>
            <a:pPr defTabSz="914377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Users were requesting services that were not suited for Linux Clusters.</a:t>
            </a:r>
          </a:p>
          <a:p>
            <a:pPr defTabSz="914377"/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28683" lvl="2" indent="-342900" defTabSz="914377">
              <a:buFont typeface="Arial" panose="020B0604020202020204" pitchFamily="34" charset="0"/>
              <a:buChar char="•"/>
            </a:pPr>
            <a:r>
              <a:rPr lang="en-US" sz="18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all users need to run large scale calculations</a:t>
            </a:r>
          </a:p>
          <a:p>
            <a:pPr marL="1028683" lvl="2" indent="-342900" defTabSz="914377">
              <a:buFont typeface="Arial" panose="020B0604020202020204" pitchFamily="34" charset="0"/>
              <a:buChar char="•"/>
            </a:pPr>
            <a:endParaRPr lang="en-US" sz="185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28683" lvl="2" indent="-342900" defTabSz="914377">
              <a:buFont typeface="Arial" panose="020B0604020202020204" pitchFamily="34" charset="0"/>
              <a:buChar char="•"/>
            </a:pPr>
            <a:r>
              <a:rPr lang="en-US" sz="18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Users need things like Databases, Research Portals, Dev/Test Environments.</a:t>
            </a:r>
          </a:p>
          <a:p>
            <a:pPr marL="1028683" lvl="2" indent="-342900" defTabSz="914377">
              <a:buFont typeface="Arial" panose="020B0604020202020204" pitchFamily="34" charset="0"/>
              <a:buChar char="•"/>
            </a:pPr>
            <a:endParaRPr lang="en-US" sz="18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28683" lvl="2" indent="-342900" defTabSz="914377">
              <a:buFont typeface="Arial" panose="020B0604020202020204" pitchFamily="34" charset="0"/>
              <a:buChar char="•"/>
            </a:pPr>
            <a:endParaRPr lang="en-US" sz="18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28683" lvl="2" indent="-342900" defTabSz="914377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 defTabSz="914377"/>
            <a:endParaRPr lang="en-US" sz="18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created </a:t>
            </a:r>
            <a:r>
              <a:rPr lang="en-US" dirty="0" err="1" smtClean="0"/>
              <a:t>LakeEffect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416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425196" y="2185417"/>
            <a:ext cx="6418318" cy="4001071"/>
          </a:xfrm>
        </p:spPr>
        <p:txBody>
          <a:bodyPr/>
          <a:lstStyle/>
          <a:p>
            <a:pPr defTabSz="914377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stays within UB.</a:t>
            </a:r>
          </a:p>
          <a:p>
            <a:pPr marL="38100" indent="0" defTabSz="914377">
              <a:buNone/>
            </a:pP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Users have full control over their Virtual Infrastructure.</a:t>
            </a:r>
          </a:p>
          <a:p>
            <a:pPr defTabSz="914377"/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Ability to easily add capacity.</a:t>
            </a:r>
          </a:p>
          <a:p>
            <a:pPr defTabSz="914377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 expensive then Public Cloud.</a:t>
            </a: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endParaRPr lang="en-US" sz="18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28683" lvl="2" indent="-342900" defTabSz="914377">
              <a:buFont typeface="Arial" panose="020B0604020202020204" pitchFamily="34" charset="0"/>
              <a:buChar char="•"/>
            </a:pPr>
            <a:endParaRPr lang="en-US" sz="18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28683" lvl="2" indent="-342900" defTabSz="914377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 defTabSz="914377"/>
            <a:endParaRPr lang="en-US" sz="18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195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425196" y="2185417"/>
            <a:ext cx="6418318" cy="4001071"/>
          </a:xfrm>
        </p:spPr>
        <p:txBody>
          <a:bodyPr/>
          <a:lstStyle/>
          <a:p>
            <a:pPr defTabSz="914377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LakeEffect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built on OpenStack open source cloud software. </a:t>
            </a:r>
          </a:p>
          <a:p>
            <a:pPr defTabSz="914377"/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Ceph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Backend Storage </a:t>
            </a: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8100" indent="0" defTabSz="914377">
              <a:buNone/>
            </a:pP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8100" indent="0" defTabSz="914377">
              <a:buNone/>
            </a:pP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Commercially Supported by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RedHat</a:t>
            </a:r>
            <a:endParaRPr lang="en-US" sz="18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28683" lvl="2" indent="-342900" defTabSz="914377">
              <a:buFont typeface="Arial" panose="020B0604020202020204" pitchFamily="34" charset="0"/>
              <a:buChar char="•"/>
            </a:pPr>
            <a:endParaRPr lang="en-US" sz="18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28683" lvl="2" indent="-342900" defTabSz="914377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 defTabSz="914377"/>
            <a:endParaRPr lang="en-US" sz="18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Design:</a:t>
            </a:r>
            <a:endParaRPr lang="en-US" dirty="0"/>
          </a:p>
        </p:txBody>
      </p:sp>
      <p:pic>
        <p:nvPicPr>
          <p:cNvPr id="4" name="Picture 3" descr="openstack logo" title="openstac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514" y="2577541"/>
            <a:ext cx="1983328" cy="958203"/>
          </a:xfrm>
          <a:prstGeom prst="rect">
            <a:avLst/>
          </a:prstGeom>
        </p:spPr>
      </p:pic>
      <p:pic>
        <p:nvPicPr>
          <p:cNvPr id="5" name="Picture 4" descr="Red Hat logo" title="Red Ha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66" y="5140351"/>
            <a:ext cx="2142009" cy="508371"/>
          </a:xfrm>
          <a:prstGeom prst="rect">
            <a:avLst/>
          </a:prstGeom>
        </p:spPr>
      </p:pic>
      <p:pic>
        <p:nvPicPr>
          <p:cNvPr id="6" name="Picture 5" descr="ceph logo" title="cep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514" y="3848100"/>
            <a:ext cx="2252870" cy="103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27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425196" y="2185417"/>
            <a:ext cx="6418318" cy="4001071"/>
          </a:xfrm>
        </p:spPr>
        <p:txBody>
          <a:bodyPr/>
          <a:lstStyle/>
          <a:p>
            <a:pPr defTabSz="914377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LakeEffect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built with redundancy and fault tolerance.</a:t>
            </a:r>
          </a:p>
          <a:p>
            <a:pPr marL="1371575" lvl="3" indent="-342900" defTabSz="914377">
              <a:buFont typeface="Arial" panose="020B0604020202020204" pitchFamily="34" charset="0"/>
              <a:buChar char="•"/>
            </a:pPr>
            <a:endParaRPr lang="en-US" sz="21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792" lvl="1" indent="-342900" defTabSz="914377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Networking/Storage/Power/High Availability</a:t>
            </a:r>
          </a:p>
          <a:p>
            <a:pPr defTabSz="914377"/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Designed for Mission Critical applications.</a:t>
            </a:r>
          </a:p>
          <a:p>
            <a:pPr defTabSz="914377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792" lvl="1" indent="-342900" defTabSz="914377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Cannot Guarantee 24x7x365</a:t>
            </a:r>
          </a:p>
          <a:p>
            <a:pPr defTabSz="914377"/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8100" indent="0" defTabSz="914377">
              <a:buNone/>
            </a:pP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8100" indent="0" defTabSz="914377">
              <a:buNone/>
            </a:pP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 defTabSz="914377"/>
            <a:endParaRPr lang="en-US" sz="18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28683" lvl="2" indent="-342900" defTabSz="914377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 defTabSz="914377"/>
            <a:endParaRPr lang="en-US" sz="18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016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425196" y="2185417"/>
            <a:ext cx="6418318" cy="4001071"/>
          </a:xfrm>
        </p:spPr>
        <p:txBody>
          <a:bodyPr/>
          <a:lstStyle/>
          <a:p>
            <a:pPr defTabSz="914377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 for GPUs</a:t>
            </a:r>
          </a:p>
          <a:p>
            <a:pPr defTabSz="914377"/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 for Dedicated project resources.</a:t>
            </a:r>
          </a:p>
          <a:p>
            <a:pPr defTabSz="914377"/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Fast I/O Instance Types</a:t>
            </a:r>
          </a:p>
          <a:p>
            <a:pPr defTabSz="914377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Looking at Windows Support.</a:t>
            </a: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endParaRPr lang="en-US" sz="18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28683" lvl="2" indent="-342900" defTabSz="914377">
              <a:buFont typeface="Arial" panose="020B0604020202020204" pitchFamily="34" charset="0"/>
              <a:buChar char="•"/>
            </a:pPr>
            <a:endParaRPr lang="en-US" sz="18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28683" lvl="2" indent="-342900" defTabSz="914377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 defTabSz="914377"/>
            <a:endParaRPr lang="en-US" sz="18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501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425196" y="2185417"/>
            <a:ext cx="6418318" cy="4001071"/>
          </a:xfrm>
        </p:spPr>
        <p:txBody>
          <a:bodyPr/>
          <a:lstStyle/>
          <a:p>
            <a:pPr defTabSz="914377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Day Exploratory Accounts.</a:t>
            </a:r>
          </a:p>
          <a:p>
            <a:pPr defTabSz="914377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Allocations are purchased based on CPU time. </a:t>
            </a:r>
          </a:p>
          <a:p>
            <a:pPr marL="38100" indent="0" defTabSz="914377"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https://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ubccr.freshdesk.com/support/solutions/articles/13000008100-step-by-step-guide-to-lake-effect</a:t>
            </a:r>
            <a:endParaRPr lang="en-US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endParaRPr lang="en-US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https://lakeeffect.ccr.buffalo.edu</a:t>
            </a:r>
            <a:endParaRPr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endParaRPr lang="en-US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28683" lvl="2" indent="-342900" defTabSz="914377">
              <a:buFont typeface="Arial" panose="020B0604020202020204" pitchFamily="34" charset="0"/>
              <a:buChar char="•"/>
            </a:pPr>
            <a:endParaRPr lang="en-US" sz="18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28683" lvl="2" indent="-342900" defTabSz="914377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377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 defTabSz="914377"/>
            <a:endParaRPr lang="en-US" sz="18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462451"/>
      </p:ext>
    </p:extLst>
  </p:cSld>
  <p:clrMapOvr>
    <a:masterClrMapping/>
  </p:clrMapOvr>
</p:sld>
</file>

<file path=ppt/theme/theme1.xml><?xml version="1.0" encoding="utf-8"?>
<a:theme xmlns:a="http://schemas.openxmlformats.org/drawingml/2006/main" name="UB Powerpoint Template">
  <a:themeElements>
    <a:clrScheme name="Custom 2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_WIDE" id="{320877F5-9057-5044-9670-55C377C33490}" vid="{043CC7DF-15AC-0F49-A0D1-304573C219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28337</TotalTime>
  <Words>253</Words>
  <Application>Microsoft Office PowerPoint</Application>
  <PresentationFormat>On-screen Show (4:3)</PresentationFormat>
  <Paragraphs>131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Georgia</vt:lpstr>
      <vt:lpstr>LucidaGrande</vt:lpstr>
      <vt:lpstr>UB Powerpoint Template</vt:lpstr>
      <vt:lpstr> </vt:lpstr>
      <vt:lpstr>What is LakeEffect ?</vt:lpstr>
      <vt:lpstr>What is LakeEffect ?</vt:lpstr>
      <vt:lpstr>Why we created LakeEffect:</vt:lpstr>
      <vt:lpstr>Benefits:</vt:lpstr>
      <vt:lpstr>Design:</vt:lpstr>
      <vt:lpstr>Design:</vt:lpstr>
      <vt:lpstr>Roadmap:</vt:lpstr>
      <vt:lpstr>Getting Started:</vt:lpstr>
      <vt:lpstr>Thank You</vt:lpstr>
      <vt:lpstr>Demo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CCR- LakeEffect Tech Demo 2019</dc:title>
  <dc:subject/>
  <dc:creator>Microsoft Office User</dc:creator>
  <cp:keywords>CCR, LakeEffect</cp:keywords>
  <dc:description/>
  <cp:lastModifiedBy>Priester, Valerie</cp:lastModifiedBy>
  <cp:revision>700</cp:revision>
  <cp:lastPrinted>2019-07-24T21:03:20Z</cp:lastPrinted>
  <dcterms:created xsi:type="dcterms:W3CDTF">2016-06-28T14:05:07Z</dcterms:created>
  <dcterms:modified xsi:type="dcterms:W3CDTF">2019-10-22T19:57:14Z</dcterms:modified>
  <cp:category/>
</cp:coreProperties>
</file>