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690" r:id="rId4"/>
  </p:sldMasterIdLst>
  <p:notesMasterIdLst>
    <p:notesMasterId r:id="rId15"/>
  </p:notesMasterIdLst>
  <p:sldIdLst>
    <p:sldId id="257" r:id="rId5"/>
    <p:sldId id="258" r:id="rId6"/>
    <p:sldId id="263" r:id="rId7"/>
    <p:sldId id="265" r:id="rId8"/>
    <p:sldId id="264" r:id="rId9"/>
    <p:sldId id="267" r:id="rId10"/>
    <p:sldId id="262" r:id="rId11"/>
    <p:sldId id="259" r:id="rId12"/>
    <p:sldId id="26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91065"/>
  </p:normalViewPr>
  <p:slideViewPr>
    <p:cSldViewPr snapToGrid="0">
      <p:cViewPr varScale="1">
        <p:scale>
          <a:sx n="103" d="100"/>
          <a:sy n="103" d="100"/>
        </p:scale>
        <p:origin x="1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D2B83-8C87-CC4F-A999-E0DF6E797BE8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53235-1EC3-004A-8FC0-478898350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4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CMR (Collaboration Meeting Rooms) are not available for Events and Training</a:t>
            </a:r>
          </a:p>
          <a:p>
            <a:r>
              <a:rPr lang="en-US" dirty="0"/>
              <a:t>Webex Teams can connect with Teams enabled devices such as the Webex Board and desktop devices (DX80,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53235-1EC3-004A-8FC0-478898350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8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CMR (Collaboration Meeting Rooms) are not available for Events and Training</a:t>
            </a:r>
          </a:p>
          <a:p>
            <a:r>
              <a:rPr lang="en-US" dirty="0"/>
              <a:t>Webex Teams can connect with Teams enabled devices such as the Webex Board and desktop devices (DX80,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53235-1EC3-004A-8FC0-478898350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3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Regular, scheduled Meetings each have a unique URL that stops working after the meeting.</a:t>
            </a:r>
          </a:p>
          <a:p>
            <a:r>
              <a:rPr lang="en-US" dirty="0"/>
              <a:t>You can set your PMR to be locked so anyone who goes there needs to wait in a virtual lobby to be let in.</a:t>
            </a:r>
          </a:p>
          <a:p>
            <a:endParaRPr lang="en-US" dirty="0"/>
          </a:p>
          <a:p>
            <a:r>
              <a:rPr lang="en-US" dirty="0"/>
              <a:t>When locked attendees who go to your PMR </a:t>
            </a:r>
            <a:r>
              <a:rPr lang="en-US" dirty="0" err="1"/>
              <a:t>url</a:t>
            </a:r>
            <a:r>
              <a:rPr lang="en-US" dirty="0"/>
              <a:t> will see the message “You can join the meeting after the host admits you”. OR if you haven’t started the meeting, `We’ll start the meeting when the host joins. Would you like to notify the host?”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53235-1EC3-004A-8FC0-478898350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9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 rights are required to install.  Meetings App is packaged for deployment from the SCCM or you can download the MSI file and push it through group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53235-1EC3-004A-8FC0-478898350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8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88950" cy="685799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84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88950" cy="685799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93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7999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1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75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0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92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97389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5994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28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5338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3481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700" y="11430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626100" y="12954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63599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699" y="1143001"/>
            <a:ext cx="6718301" cy="28552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473699" y="3998296"/>
            <a:ext cx="3429001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02701" y="3998296"/>
            <a:ext cx="3289300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69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143001"/>
            <a:ext cx="121920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9053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38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88950" cy="685799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65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7999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15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39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3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06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34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929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7297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9605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0394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700" y="11430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626100" y="12954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135221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699" y="1143001"/>
            <a:ext cx="6718301" cy="28552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473699" y="3998296"/>
            <a:ext cx="3429001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02701" y="3998296"/>
            <a:ext cx="3289300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43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143001"/>
            <a:ext cx="121920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60750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3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88950" cy="685799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9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1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7999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6" y="5084683"/>
            <a:ext cx="7478709" cy="106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34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31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21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4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76949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vitae dolor </a:t>
            </a:r>
            <a:r>
              <a:rPr lang="en-US" dirty="0" err="1"/>
              <a:t>euismod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In </a:t>
            </a:r>
            <a:r>
              <a:rPr lang="en-US" dirty="0" err="1"/>
              <a:t>ornare</a:t>
            </a:r>
            <a:r>
              <a:rPr lang="en-US" dirty="0"/>
              <a:t> convallis </a:t>
            </a:r>
            <a:r>
              <a:rPr lang="en-US" dirty="0" err="1"/>
              <a:t>velit</a:t>
            </a:r>
            <a:r>
              <a:rPr lang="en-US" dirty="0"/>
              <a:t> vitae cursus. Integer </a:t>
            </a:r>
            <a:r>
              <a:rPr lang="en-US" dirty="0" err="1"/>
              <a:t>egestas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mi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77297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Quisque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in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vitae </a:t>
            </a:r>
            <a:r>
              <a:rPr lang="en-US" dirty="0" err="1"/>
              <a:t>justo</a:t>
            </a:r>
            <a:r>
              <a:rPr lang="en-US" dirty="0"/>
              <a:t> et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ac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</a:t>
            </a:r>
          </a:p>
          <a:p>
            <a:r>
              <a:rPr lang="en-US" dirty="0" err="1"/>
              <a:t>Duis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  <a:p>
            <a:r>
              <a:rPr lang="en-US" dirty="0"/>
              <a:t>Justo et neque odio facilisis turpis </a:t>
            </a:r>
            <a:r>
              <a:rPr lang="en-US" dirty="0" err="1"/>
              <a:t>sodales</a:t>
            </a:r>
            <a:r>
              <a:rPr lang="en-US" dirty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39560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ts val="23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text 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1030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700" y="11430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626100" y="1295401"/>
            <a:ext cx="67183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992193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473699" y="1143001"/>
            <a:ext cx="6718301" cy="28552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473699" y="3998296"/>
            <a:ext cx="3429001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902701" y="3998296"/>
            <a:ext cx="3289300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6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143001"/>
            <a:ext cx="12192000" cy="571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2146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and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4531638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</a:t>
            </a:r>
            <a:r>
              <a:rPr lang="en-US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1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4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3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2C02-4C88-4748-A7C0-38F6C7D798FB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764B0-1F33-41C6-82AD-B0D3C252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131" lvl="6" algn="ctr" defTabSz="914377"/>
            <a:r>
              <a:rPr lang="en-US" sz="2400" dirty="0">
                <a:solidFill>
                  <a:srgbClr val="FFFFFF"/>
                </a:solidFill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solidFill>
                <a:srgbClr val="666666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0" cy="685799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255504" y="6240989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131" lvl="6" algn="ctr" defTabSz="914377"/>
            <a:r>
              <a:rPr lang="en-US" sz="2400" dirty="0">
                <a:solidFill>
                  <a:srgbClr val="FFFFFF"/>
                </a:solidFill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solidFill>
                <a:srgbClr val="666666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0" cy="685799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255504" y="6240989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0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131" lvl="6" algn="ctr" defTabSz="914377"/>
            <a:r>
              <a:rPr lang="en-US" sz="2400" dirty="0">
                <a:solidFill>
                  <a:srgbClr val="FFFFFF"/>
                </a:solidFill>
              </a:rPr>
              <a:t>‘-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solidFill>
                <a:srgbClr val="666666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0" cy="685799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255504" y="6240989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smtClean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7" y="1792"/>
            <a:ext cx="6572363" cy="9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7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Webex Meetings logo" title="Webex Meetings"/>
          <p:cNvGrpSpPr/>
          <p:nvPr/>
        </p:nvGrpSpPr>
        <p:grpSpPr>
          <a:xfrm>
            <a:off x="717273" y="2034659"/>
            <a:ext cx="2856808" cy="2331144"/>
            <a:chOff x="348307" y="1216512"/>
            <a:chExt cx="2856808" cy="2331144"/>
          </a:xfrm>
        </p:grpSpPr>
        <p:pic>
          <p:nvPicPr>
            <p:cNvPr id="4" name="Picture 3" descr="Webex Meetings logo" title="Logo: Webex Meetng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19"/>
            <a:stretch/>
          </p:blipFill>
          <p:spPr>
            <a:xfrm>
              <a:off x="1009948" y="1216512"/>
              <a:ext cx="1533525" cy="134767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8307" y="2485827"/>
              <a:ext cx="2856808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LucidaGrande"/>
                </a:rPr>
                <a:t>Webex Meetings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LucidaGrande"/>
                </a:rPr>
                <a:t>Video meetings made simple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LucidaGrande"/>
              </a:endParaRPr>
            </a:p>
          </p:txBody>
        </p:sp>
      </p:grpSp>
      <p:grpSp>
        <p:nvGrpSpPr>
          <p:cNvPr id="15" name="Group 14" descr="Webex Teams logo" title="Webex Teams"/>
          <p:cNvGrpSpPr/>
          <p:nvPr/>
        </p:nvGrpSpPr>
        <p:grpSpPr>
          <a:xfrm>
            <a:off x="3877980" y="2034659"/>
            <a:ext cx="2930610" cy="2312551"/>
            <a:chOff x="3829854" y="1216512"/>
            <a:chExt cx="2930610" cy="2312551"/>
          </a:xfrm>
        </p:grpSpPr>
        <p:pic>
          <p:nvPicPr>
            <p:cNvPr id="2" name="Picture 1" descr="Webex Teams logo" title="Logo: Webex Team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3634" y="1216512"/>
              <a:ext cx="1543050" cy="15430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829854" y="2467234"/>
              <a:ext cx="2930610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>
                  <a:latin typeface="LucidaGrande"/>
                </a:rPr>
                <a:t>Webex Teams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LucidaGrande"/>
                </a:rPr>
                <a:t>Continuous teamwork in one place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LucidaGran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8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27172" y="1848172"/>
            <a:ext cx="11492550" cy="4568309"/>
          </a:xfrm>
        </p:spPr>
        <p:txBody>
          <a:bodyPr/>
          <a:lstStyle/>
          <a:p>
            <a:r>
              <a:rPr lang="en-US" sz="2400" dirty="0" smtClean="0"/>
              <a:t>buffalo.edu/</a:t>
            </a:r>
            <a:r>
              <a:rPr lang="en-US" sz="2400" dirty="0" err="1" smtClean="0"/>
              <a:t>ubit</a:t>
            </a:r>
            <a:r>
              <a:rPr lang="en-US" sz="2400" dirty="0" smtClean="0"/>
              <a:t>/service-guides/conference/</a:t>
            </a:r>
            <a:r>
              <a:rPr lang="en-US" sz="2400" dirty="0" err="1" smtClean="0"/>
              <a:t>webex</a:t>
            </a:r>
            <a:r>
              <a:rPr lang="en-US" sz="2400" dirty="0" smtClean="0"/>
              <a:t>/training.html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Recordings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Step-by-step </a:t>
            </a:r>
            <a:r>
              <a:rPr lang="en-US" sz="2400" dirty="0">
                <a:solidFill>
                  <a:schemeClr val="tx1"/>
                </a:solidFill>
              </a:rPr>
              <a:t>instructions: </a:t>
            </a:r>
            <a:r>
              <a:rPr lang="en-US" sz="2400" dirty="0" smtClean="0">
                <a:solidFill>
                  <a:schemeClr val="tx1"/>
                </a:solidFill>
              </a:rPr>
              <a:t>buffalo.edu/</a:t>
            </a:r>
            <a:r>
              <a:rPr lang="en-US" sz="2400" dirty="0" err="1" smtClean="0">
                <a:solidFill>
                  <a:schemeClr val="tx1"/>
                </a:solidFill>
              </a:rPr>
              <a:t>ubit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webex</a:t>
            </a:r>
            <a:endParaRPr lang="en-US" sz="2400" dirty="0"/>
          </a:p>
          <a:p>
            <a:r>
              <a:rPr lang="en-US" sz="2400" dirty="0"/>
              <a:t>Cisco Online Help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collaborationhelp.cisco.com</a:t>
            </a:r>
            <a:endParaRPr lang="en-US" sz="2200" dirty="0">
              <a:solidFill>
                <a:schemeClr val="tx1"/>
              </a:solidFill>
            </a:endParaRP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Cisco </a:t>
            </a:r>
            <a:r>
              <a:rPr lang="en-US" sz="2400" dirty="0">
                <a:solidFill>
                  <a:schemeClr val="tx1"/>
                </a:solidFill>
              </a:rPr>
              <a:t>Webex Quick Classes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Search </a:t>
            </a:r>
            <a:r>
              <a:rPr lang="en-US" sz="2200" dirty="0">
                <a:solidFill>
                  <a:schemeClr val="tx1"/>
                </a:solidFill>
              </a:rPr>
              <a:t>for “Quick Class”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30 </a:t>
            </a:r>
            <a:r>
              <a:rPr lang="en-US" sz="2200" dirty="0">
                <a:solidFill>
                  <a:schemeClr val="tx1"/>
                </a:solidFill>
              </a:rPr>
              <a:t>minute live sessions on basic features and best practices</a:t>
            </a:r>
          </a:p>
          <a:p>
            <a:pPr marL="1257277" lvl="2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Register </a:t>
            </a:r>
            <a:r>
              <a:rPr lang="en-US" sz="2200" dirty="0">
                <a:solidFill>
                  <a:schemeClr val="tx1"/>
                </a:solidFill>
              </a:rPr>
              <a:t>ahead of </a:t>
            </a:r>
            <a:r>
              <a:rPr lang="en-US" sz="2200" dirty="0" smtClean="0">
                <a:solidFill>
                  <a:schemeClr val="tx1"/>
                </a:solidFill>
              </a:rPr>
              <a:t>time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433" y="998042"/>
            <a:ext cx="10515600" cy="639884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4" name="TextBox 3" descr="header with UB Webex URL" title="ub.webex.com">
            <a:extLst>
              <a:ext uri="{FF2B5EF4-FFF2-40B4-BE49-F238E27FC236}">
                <a16:creationId xmlns:a16="http://schemas.microsoft.com/office/drawing/2014/main" id="{7810558C-9DBA-D546-931E-384B43431E1A}"/>
              </a:ext>
            </a:extLst>
          </p:cNvPr>
          <p:cNvSpPr txBox="1"/>
          <p:nvPr/>
        </p:nvSpPr>
        <p:spPr>
          <a:xfrm>
            <a:off x="9171315" y="185531"/>
            <a:ext cx="284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ub.webex.com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26014" y="2325248"/>
            <a:ext cx="9571683" cy="2729048"/>
          </a:xfrm>
        </p:spPr>
        <p:txBody>
          <a:bodyPr/>
          <a:lstStyle/>
          <a:p>
            <a:pPr marL="54864" indent="0">
              <a:lnSpc>
                <a:spcPct val="100000"/>
              </a:lnSpc>
              <a:spcBef>
                <a:spcPts val="2200"/>
              </a:spcBef>
              <a:buNone/>
            </a:pPr>
            <a:r>
              <a:rPr lang="en-US" sz="2800" dirty="0"/>
              <a:t>A collection of platforms enabling faculty, staff, </a:t>
            </a:r>
            <a:r>
              <a:rPr lang="en-US" sz="2800" b="1" dirty="0"/>
              <a:t>and</a:t>
            </a:r>
            <a:r>
              <a:rPr lang="en-US" sz="2800" dirty="0"/>
              <a:t> students to have fully interactive video and audio conferencing as well as persistent, group and one-to-one messaging.</a:t>
            </a:r>
          </a:p>
          <a:p>
            <a:pPr marL="5080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1400" dirty="0"/>
          </a:p>
          <a:p>
            <a:pPr marL="5080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2800" dirty="0"/>
              <a:t>All faculty and students have access to all Webex platforms.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468" y="1236580"/>
            <a:ext cx="10515600" cy="639884"/>
          </a:xfrm>
        </p:spPr>
        <p:txBody>
          <a:bodyPr/>
          <a:lstStyle/>
          <a:p>
            <a:r>
              <a:rPr lang="en-US" dirty="0"/>
              <a:t>What is Cisco Webex?</a:t>
            </a:r>
          </a:p>
        </p:txBody>
      </p:sp>
      <p:sp>
        <p:nvSpPr>
          <p:cNvPr id="6" name="TextBox 5" descr="Header with UB Webex URL" title="ub.webex.com">
            <a:extLst>
              <a:ext uri="{FF2B5EF4-FFF2-40B4-BE49-F238E27FC236}">
                <a16:creationId xmlns:a16="http://schemas.microsoft.com/office/drawing/2014/main" id="{7810558C-9DBA-D546-931E-384B43431E1A}"/>
              </a:ext>
            </a:extLst>
          </p:cNvPr>
          <p:cNvSpPr txBox="1"/>
          <p:nvPr/>
        </p:nvSpPr>
        <p:spPr>
          <a:xfrm>
            <a:off x="9171315" y="185531"/>
            <a:ext cx="284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ub.webex.com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491" y="1093429"/>
            <a:ext cx="11053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3000" dirty="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rPr>
              <a:t>Webex Platforms at UB – Use Cases</a:t>
            </a:r>
          </a:p>
        </p:txBody>
      </p:sp>
      <p:graphicFrame>
        <p:nvGraphicFramePr>
          <p:cNvPr id="3" name="Table 2" descr="Meetings: Everyday collaborative meetings or study groups; Presenting information; Office hours; Internal and extrenal meetings.&#10;Trainings: Synchronous learning sessions; More host control; Attention indicators; Breakout rooms; Workshops.&#10;Events: Large scale events; Webinars; Communication announcements; Continuing education.&#10;Teams: Messaging and file sharing with individual groups; Asynchronous discussion; Group work." title="Table: Use Cases">
            <a:extLst>
              <a:ext uri="{FF2B5EF4-FFF2-40B4-BE49-F238E27FC236}">
                <a16:creationId xmlns:a16="http://schemas.microsoft.com/office/drawing/2014/main" id="{8BB8F37F-744B-5444-9276-4B306F765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03468"/>
              </p:ext>
            </p:extLst>
          </p:nvPr>
        </p:nvGraphicFramePr>
        <p:xfrm>
          <a:off x="688392" y="1887747"/>
          <a:ext cx="9981096" cy="47396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506870">
                  <a:extLst>
                    <a:ext uri="{9D8B030D-6E8A-4147-A177-3AD203B41FA5}">
                      <a16:colId xmlns:a16="http://schemas.microsoft.com/office/drawing/2014/main" val="1048475878"/>
                    </a:ext>
                  </a:extLst>
                </a:gridCol>
                <a:gridCol w="2483678">
                  <a:extLst>
                    <a:ext uri="{9D8B030D-6E8A-4147-A177-3AD203B41FA5}">
                      <a16:colId xmlns:a16="http://schemas.microsoft.com/office/drawing/2014/main" val="632959970"/>
                    </a:ext>
                  </a:extLst>
                </a:gridCol>
                <a:gridCol w="2495274">
                  <a:extLst>
                    <a:ext uri="{9D8B030D-6E8A-4147-A177-3AD203B41FA5}">
                      <a16:colId xmlns:a16="http://schemas.microsoft.com/office/drawing/2014/main" val="4154127138"/>
                    </a:ext>
                  </a:extLst>
                </a:gridCol>
                <a:gridCol w="2495274">
                  <a:extLst>
                    <a:ext uri="{9D8B030D-6E8A-4147-A177-3AD203B41FA5}">
                      <a16:colId xmlns:a16="http://schemas.microsoft.com/office/drawing/2014/main" val="21306657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400" dirty="0"/>
                        <a:t>Meetings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Trainings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Events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Teams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6965"/>
                  </a:ext>
                </a:extLst>
              </a:tr>
              <a:tr h="3981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/>
                        <a:t>Everyday collaborative meetings or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study groups</a:t>
                      </a:r>
                      <a:br>
                        <a:rPr lang="en-US" sz="2000" dirty="0"/>
                      </a:br>
                      <a:endParaRPr lang="en-US" sz="20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/>
                        <a:t>Presenting information</a:t>
                      </a:r>
                      <a:br>
                        <a:rPr lang="en-US" sz="2000" dirty="0"/>
                      </a:br>
                      <a:endParaRPr lang="en-US" sz="20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/>
                        <a:t>Office hours</a:t>
                      </a:r>
                      <a:br>
                        <a:rPr lang="en-US" sz="2000" dirty="0"/>
                      </a:br>
                      <a:endParaRPr lang="en-US" sz="20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/>
                        <a:t>Internal and external meetings</a:t>
                      </a:r>
                      <a:br>
                        <a:rPr lang="en-US" sz="2000" dirty="0"/>
                      </a:b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Synchronous learning sessions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More host control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Attention indicators</a:t>
                      </a:r>
                    </a:p>
                    <a:p>
                      <a:r>
                        <a:rPr lang="en-US" sz="2000" dirty="0"/>
                        <a:t/>
                      </a:r>
                      <a:br>
                        <a:rPr lang="en-US" sz="2000" dirty="0"/>
                      </a:br>
                      <a:r>
                        <a:rPr lang="en-US" sz="2000" dirty="0"/>
                        <a:t>Breakout rooms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Workshops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Large scale events</a:t>
                      </a:r>
                    </a:p>
                    <a:p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Webinars</a:t>
                      </a:r>
                    </a:p>
                    <a:p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Announcements </a:t>
                      </a:r>
                    </a:p>
                    <a:p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Continuing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Messaging and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file sharing with individuals and groups</a:t>
                      </a:r>
                      <a:br>
                        <a:rPr lang="en-US" sz="2000" dirty="0"/>
                      </a:br>
                      <a:endParaRPr lang="en-US" sz="2000" dirty="0"/>
                    </a:p>
                    <a:p>
                      <a:r>
                        <a:rPr lang="en-US" sz="2000" dirty="0"/>
                        <a:t>Asynchronous discussion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Group work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58039"/>
                  </a:ext>
                </a:extLst>
              </a:tr>
            </a:tbl>
          </a:graphicData>
        </a:graphic>
      </p:graphicFrame>
      <p:sp>
        <p:nvSpPr>
          <p:cNvPr id="6" name="TextBox 5" descr="header with UB Webex URL" title="ub.webex.com">
            <a:extLst>
              <a:ext uri="{FF2B5EF4-FFF2-40B4-BE49-F238E27FC236}">
                <a16:creationId xmlns:a16="http://schemas.microsoft.com/office/drawing/2014/main" id="{7810558C-9DBA-D546-931E-384B43431E1A}"/>
              </a:ext>
            </a:extLst>
          </p:cNvPr>
          <p:cNvSpPr txBox="1"/>
          <p:nvPr/>
        </p:nvSpPr>
        <p:spPr>
          <a:xfrm>
            <a:off x="9171315" y="185531"/>
            <a:ext cx="284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ub.webex.com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212" y="1093428"/>
            <a:ext cx="103952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3000" dirty="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rPr>
              <a:t>Webex Platforms at UB – Technical Capabilities</a:t>
            </a:r>
          </a:p>
        </p:txBody>
      </p:sp>
      <p:graphicFrame>
        <p:nvGraphicFramePr>
          <p:cNvPr id="3" name="Table 2" descr="Meetings: Interactive audio and video; Up to 200 participants including 25 hardware video endpoints.&#10;Trainings: Interactive audio and video; Moderated Q&amp;A; Breakout rooms; Polling, pre- and post-tests; Up to 1000 participants.&#10;Events: Interactive audio and video; Moderated Q&amp;A; Up to 1000 participants.&#10;Teams: Persistent messaging with individuals and groups; File sharing; Calls with up to 100 participants." title="Table: Technical Capabilities">
            <a:extLst>
              <a:ext uri="{FF2B5EF4-FFF2-40B4-BE49-F238E27FC236}">
                <a16:creationId xmlns:a16="http://schemas.microsoft.com/office/drawing/2014/main" id="{8BB8F37F-744B-5444-9276-4B306F765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08974"/>
              </p:ext>
            </p:extLst>
          </p:nvPr>
        </p:nvGraphicFramePr>
        <p:xfrm>
          <a:off x="660400" y="1953059"/>
          <a:ext cx="9981096" cy="473796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95274">
                  <a:extLst>
                    <a:ext uri="{9D8B030D-6E8A-4147-A177-3AD203B41FA5}">
                      <a16:colId xmlns:a16="http://schemas.microsoft.com/office/drawing/2014/main" val="1048475878"/>
                    </a:ext>
                  </a:extLst>
                </a:gridCol>
                <a:gridCol w="2495274">
                  <a:extLst>
                    <a:ext uri="{9D8B030D-6E8A-4147-A177-3AD203B41FA5}">
                      <a16:colId xmlns:a16="http://schemas.microsoft.com/office/drawing/2014/main" val="632959970"/>
                    </a:ext>
                  </a:extLst>
                </a:gridCol>
                <a:gridCol w="2495274">
                  <a:extLst>
                    <a:ext uri="{9D8B030D-6E8A-4147-A177-3AD203B41FA5}">
                      <a16:colId xmlns:a16="http://schemas.microsoft.com/office/drawing/2014/main" val="4154127138"/>
                    </a:ext>
                  </a:extLst>
                </a:gridCol>
                <a:gridCol w="2495274">
                  <a:extLst>
                    <a:ext uri="{9D8B030D-6E8A-4147-A177-3AD203B41FA5}">
                      <a16:colId xmlns:a16="http://schemas.microsoft.com/office/drawing/2014/main" val="213066572"/>
                    </a:ext>
                  </a:extLst>
                </a:gridCol>
              </a:tblGrid>
              <a:tr h="684124">
                <a:tc>
                  <a:txBody>
                    <a:bodyPr/>
                    <a:lstStyle/>
                    <a:p>
                      <a:r>
                        <a:rPr lang="en-US" sz="2400" dirty="0"/>
                        <a:t>Meetings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Trainings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Events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Teams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6965"/>
                  </a:ext>
                </a:extLst>
              </a:tr>
              <a:tr h="2963461">
                <a:tc>
                  <a:txBody>
                    <a:bodyPr/>
                    <a:lstStyle/>
                    <a:p>
                      <a:r>
                        <a:rPr lang="en-US" sz="2000" dirty="0"/>
                        <a:t>Interactive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audio and video</a:t>
                      </a:r>
                      <a:br>
                        <a:rPr lang="en-US" sz="2000" dirty="0"/>
                      </a:br>
                      <a:endParaRPr lang="en-US" sz="2000" dirty="0"/>
                    </a:p>
                    <a:p>
                      <a:r>
                        <a:rPr lang="en-US" sz="2000" dirty="0"/>
                        <a:t>Up to 200 participants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    Including 25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    hardware video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    endpoints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Interactive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audio and video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Moderated Q&amp;A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/>
                      </a:r>
                      <a:br>
                        <a:rPr lang="en-US" sz="2000" dirty="0"/>
                      </a:br>
                      <a:r>
                        <a:rPr lang="en-US" sz="2000" dirty="0"/>
                        <a:t>Breakout rooms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Polling, pre- and post-tests</a:t>
                      </a:r>
                    </a:p>
                    <a:p>
                      <a:r>
                        <a:rPr lang="en-US" sz="2000" dirty="0"/>
                        <a:t/>
                      </a:r>
                      <a:br>
                        <a:rPr lang="en-US" sz="2000" dirty="0"/>
                      </a:br>
                      <a:r>
                        <a:rPr lang="en-US" sz="2000" dirty="0"/>
                        <a:t>Up to 1000 participants</a:t>
                      </a:r>
                      <a:br>
                        <a:rPr lang="en-US" sz="2000" dirty="0"/>
                      </a:b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Interactive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audio and video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Moderated Q&amp;A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/>
                      </a:r>
                      <a:br>
                        <a:rPr lang="en-US" sz="2000" dirty="0"/>
                      </a:br>
                      <a:r>
                        <a:rPr lang="en-US" sz="2000" dirty="0"/>
                        <a:t>Up to 1000 participants</a:t>
                      </a:r>
                      <a:br>
                        <a:rPr lang="en-US" sz="2000" dirty="0"/>
                      </a:br>
                      <a:endParaRPr lang="en-US" sz="20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Persistent messaging with individuals and groups</a:t>
                      </a:r>
                      <a:br>
                        <a:rPr lang="en-US" sz="2000" dirty="0"/>
                      </a:br>
                      <a:endParaRPr lang="en-US" sz="2000" dirty="0"/>
                    </a:p>
                    <a:p>
                      <a:r>
                        <a:rPr lang="en-US" sz="2000" dirty="0"/>
                        <a:t>File sharing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Calls with up to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100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658039"/>
                  </a:ext>
                </a:extLst>
              </a:tr>
            </a:tbl>
          </a:graphicData>
        </a:graphic>
      </p:graphicFrame>
      <p:sp>
        <p:nvSpPr>
          <p:cNvPr id="6" name="TextBox 5" descr="header with UB Webex URL" title="ub.webex.com">
            <a:extLst>
              <a:ext uri="{FF2B5EF4-FFF2-40B4-BE49-F238E27FC236}">
                <a16:creationId xmlns:a16="http://schemas.microsoft.com/office/drawing/2014/main" id="{7810558C-9DBA-D546-931E-384B43431E1A}"/>
              </a:ext>
            </a:extLst>
          </p:cNvPr>
          <p:cNvSpPr txBox="1"/>
          <p:nvPr/>
        </p:nvSpPr>
        <p:spPr>
          <a:xfrm>
            <a:off x="9171315" y="185531"/>
            <a:ext cx="284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ub.webex.com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3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2185416"/>
            <a:ext cx="9058335" cy="4228636"/>
          </a:xfrm>
        </p:spPr>
        <p:txBody>
          <a:bodyPr/>
          <a:lstStyle/>
          <a:p>
            <a:r>
              <a:rPr lang="en-US" sz="2400" dirty="0"/>
              <a:t>Interactive video calls</a:t>
            </a:r>
          </a:p>
          <a:p>
            <a:r>
              <a:rPr lang="en-US" sz="2400" dirty="0"/>
              <a:t>Share screen, application, video files</a:t>
            </a:r>
          </a:p>
          <a:p>
            <a:r>
              <a:rPr lang="en-US" sz="2400" dirty="0"/>
              <a:t>Chat to individuals or all participants</a:t>
            </a:r>
          </a:p>
          <a:p>
            <a:r>
              <a:rPr lang="en-US" sz="2400" dirty="0"/>
              <a:t>Record sessions</a:t>
            </a:r>
          </a:p>
          <a:p>
            <a:r>
              <a:rPr lang="en-US" sz="2400" dirty="0"/>
              <a:t>Connect to audio via computer or phone</a:t>
            </a:r>
          </a:p>
          <a:p>
            <a:r>
              <a:rPr lang="en-US" sz="2400" dirty="0"/>
              <a:t>Transfer files</a:t>
            </a:r>
          </a:p>
          <a:p>
            <a:r>
              <a:rPr lang="en-US" sz="2400" dirty="0"/>
              <a:t>Use the Meetings Desktop App to start and join meetings </a:t>
            </a:r>
            <a:br>
              <a:rPr lang="en-US" sz="2400" dirty="0"/>
            </a:br>
            <a:r>
              <a:rPr lang="en-US" sz="2400" dirty="0"/>
              <a:t>without going to the web </a:t>
            </a:r>
            <a:r>
              <a:rPr lang="en-US" sz="2400" dirty="0" smtClean="0"/>
              <a:t>site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Connects </a:t>
            </a:r>
            <a:r>
              <a:rPr lang="en-US" sz="2400" dirty="0">
                <a:solidFill>
                  <a:schemeClr val="tx1"/>
                </a:solidFill>
              </a:rPr>
              <a:t>to Outlook calendar, but Outlook is not required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468" y="1236580"/>
            <a:ext cx="10515600" cy="639884"/>
          </a:xfrm>
        </p:spPr>
        <p:txBody>
          <a:bodyPr/>
          <a:lstStyle/>
          <a:p>
            <a:r>
              <a:rPr lang="en-US" dirty="0"/>
              <a:t>Webex Meetings</a:t>
            </a:r>
          </a:p>
        </p:txBody>
      </p:sp>
      <p:sp>
        <p:nvSpPr>
          <p:cNvPr id="5" name="TextBox 4" descr="header with UB Webex URL" title="ub.webex.com">
            <a:extLst>
              <a:ext uri="{FF2B5EF4-FFF2-40B4-BE49-F238E27FC236}">
                <a16:creationId xmlns:a16="http://schemas.microsoft.com/office/drawing/2014/main" id="{7810558C-9DBA-D546-931E-384B43431E1A}"/>
              </a:ext>
            </a:extLst>
          </p:cNvPr>
          <p:cNvSpPr txBox="1"/>
          <p:nvPr/>
        </p:nvSpPr>
        <p:spPr>
          <a:xfrm>
            <a:off x="9171315" y="185531"/>
            <a:ext cx="284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ub.webex.com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2185416"/>
            <a:ext cx="9058335" cy="4228636"/>
          </a:xfrm>
        </p:spPr>
        <p:txBody>
          <a:bodyPr/>
          <a:lstStyle/>
          <a:p>
            <a:r>
              <a:rPr lang="en-US" sz="2400" dirty="0"/>
              <a:t>The same capabilities as a Webex Meeting</a:t>
            </a:r>
          </a:p>
          <a:p>
            <a:r>
              <a:rPr lang="en-US" sz="2400" dirty="0"/>
              <a:t>Meetings don’t need to be scheduled in advance</a:t>
            </a:r>
          </a:p>
          <a:p>
            <a:r>
              <a:rPr lang="en-US" sz="2400" dirty="0"/>
              <a:t>The same URL every time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tx1"/>
                </a:solidFill>
              </a:rPr>
              <a:t>https://ub.webex.com/meet/&lt;your </a:t>
            </a:r>
            <a:r>
              <a:rPr lang="en-US" sz="2400" dirty="0" err="1">
                <a:solidFill>
                  <a:schemeClr val="tx1"/>
                </a:solidFill>
              </a:rPr>
              <a:t>ubitname</a:t>
            </a:r>
            <a:r>
              <a:rPr lang="en-US" sz="2400" dirty="0">
                <a:solidFill>
                  <a:schemeClr val="tx1"/>
                </a:solidFill>
              </a:rPr>
              <a:t>&gt;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	Example: https://</a:t>
            </a:r>
            <a:r>
              <a:rPr lang="en-US" sz="2400" dirty="0" err="1">
                <a:solidFill>
                  <a:schemeClr val="tx1"/>
                </a:solidFill>
              </a:rPr>
              <a:t>ub.webex.com</a:t>
            </a:r>
            <a:r>
              <a:rPr lang="en-US" sz="2400" dirty="0">
                <a:solidFill>
                  <a:schemeClr val="tx1"/>
                </a:solidFill>
              </a:rPr>
              <a:t>/meet/</a:t>
            </a:r>
            <a:r>
              <a:rPr lang="en-US" sz="2400" dirty="0" err="1">
                <a:solidFill>
                  <a:schemeClr val="tx1"/>
                </a:solidFill>
              </a:rPr>
              <a:t>eof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/>
              <a:t>Enter the room and lock the door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tx1"/>
                </a:solidFill>
              </a:rPr>
              <a:t>Let groups in or select individuals</a:t>
            </a:r>
          </a:p>
          <a:p>
            <a:r>
              <a:rPr lang="en-US" sz="2400" dirty="0"/>
              <a:t>Assign other people to host (start) meetings in you PMR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468" y="1236580"/>
            <a:ext cx="10515600" cy="639884"/>
          </a:xfrm>
        </p:spPr>
        <p:txBody>
          <a:bodyPr/>
          <a:lstStyle/>
          <a:p>
            <a:r>
              <a:rPr lang="en-US" dirty="0"/>
              <a:t>Your Personal Meeting Room </a:t>
            </a:r>
          </a:p>
        </p:txBody>
      </p:sp>
      <p:sp>
        <p:nvSpPr>
          <p:cNvPr id="5" name="TextBox 4" descr="header with UB Webex URL" title="ub.webex.com">
            <a:extLst>
              <a:ext uri="{FF2B5EF4-FFF2-40B4-BE49-F238E27FC236}">
                <a16:creationId xmlns:a16="http://schemas.microsoft.com/office/drawing/2014/main" id="{7810558C-9DBA-D546-931E-384B43431E1A}"/>
              </a:ext>
            </a:extLst>
          </p:cNvPr>
          <p:cNvSpPr txBox="1"/>
          <p:nvPr/>
        </p:nvSpPr>
        <p:spPr>
          <a:xfrm>
            <a:off x="9171315" y="185531"/>
            <a:ext cx="284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ub.webex.com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apture with Start Meeting button. Screen shows https://ub.webex.com/meet/UBITName (where UBITName is the UBITName of the person hosting the meeting." title="screen 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94" y="1634366"/>
            <a:ext cx="3415242" cy="474103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" name="Picture 2" descr="Display of the meetings that are scheduled for the person, by day. " title="Meeting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889" y="1634365"/>
            <a:ext cx="3372816" cy="474103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942203" y="231673"/>
            <a:ext cx="53245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rPr>
              <a:t>Webex Meetings Desktop App</a:t>
            </a:r>
          </a:p>
        </p:txBody>
      </p:sp>
    </p:spTree>
    <p:extLst>
      <p:ext uri="{BB962C8B-B14F-4D97-AF65-F5344CB8AC3E}">
        <p14:creationId xmlns:p14="http://schemas.microsoft.com/office/powerpoint/2010/main" val="29598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2057080"/>
            <a:ext cx="9523556" cy="4568309"/>
          </a:xfrm>
        </p:spPr>
        <p:txBody>
          <a:bodyPr/>
          <a:lstStyle/>
          <a:p>
            <a:r>
              <a:rPr lang="en-US" sz="2400" dirty="0"/>
              <a:t>Persistent stream of chat between individuals or teams</a:t>
            </a:r>
          </a:p>
          <a:p>
            <a:r>
              <a:rPr lang="en-US" sz="2400" dirty="0"/>
              <a:t>Swapping and downloading of files, whiteboards, and screen shots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	No file editing</a:t>
            </a:r>
          </a:p>
          <a:p>
            <a:r>
              <a:rPr lang="en-US" sz="2400" dirty="0"/>
              <a:t>Invite non-UB participants to join teams, spaces, and calls</a:t>
            </a:r>
          </a:p>
          <a:p>
            <a:r>
              <a:rPr lang="en-US" sz="2400" dirty="0"/>
              <a:t>One team can share many spaces </a:t>
            </a:r>
          </a:p>
          <a:p>
            <a:r>
              <a:rPr lang="en-US" sz="2400" dirty="0"/>
              <a:t>Make and schedule video calls from within the Teams application</a:t>
            </a:r>
          </a:p>
          <a:p>
            <a:r>
              <a:rPr lang="en-US" sz="2400" dirty="0"/>
              <a:t>Call interface is very similar to Webex Meetings except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	100 participants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	No phone option for audio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	No recording</a:t>
            </a:r>
          </a:p>
          <a:p>
            <a:pPr lvl="1"/>
            <a:r>
              <a:rPr lang="en-US" sz="2400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9468" y="1236580"/>
            <a:ext cx="10515600" cy="639884"/>
          </a:xfrm>
        </p:spPr>
        <p:txBody>
          <a:bodyPr/>
          <a:lstStyle/>
          <a:p>
            <a:r>
              <a:rPr lang="en-US" dirty="0"/>
              <a:t>Webex Teams</a:t>
            </a:r>
          </a:p>
        </p:txBody>
      </p:sp>
      <p:sp>
        <p:nvSpPr>
          <p:cNvPr id="5" name="TextBox 4" descr="header with UB Webex URL" title="ub.webex.com">
            <a:extLst>
              <a:ext uri="{FF2B5EF4-FFF2-40B4-BE49-F238E27FC236}">
                <a16:creationId xmlns:a16="http://schemas.microsoft.com/office/drawing/2014/main" id="{7810558C-9DBA-D546-931E-384B43431E1A}"/>
              </a:ext>
            </a:extLst>
          </p:cNvPr>
          <p:cNvSpPr txBox="1"/>
          <p:nvPr/>
        </p:nvSpPr>
        <p:spPr>
          <a:xfrm>
            <a:off x="9171315" y="185531"/>
            <a:ext cx="2848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/>
                </a:solidFill>
              </a:rPr>
              <a:t>ub.webex.com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showikng Status/Preferences, Search/Filter, Messages, Activity Menu, Devices, Spaces, Navigation Menu. " title="Webex Teams Desktop A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31" y="1082676"/>
            <a:ext cx="7897138" cy="5639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3994" y="205169"/>
            <a:ext cx="48919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rPr>
              <a:t>Webex Teams Desktop App</a:t>
            </a:r>
          </a:p>
        </p:txBody>
      </p:sp>
    </p:spTree>
    <p:extLst>
      <p:ext uri="{BB962C8B-B14F-4D97-AF65-F5344CB8AC3E}">
        <p14:creationId xmlns:p14="http://schemas.microsoft.com/office/powerpoint/2010/main" val="38634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3.xml><?xml version="1.0" encoding="utf-8"?>
<a:theme xmlns:a="http://schemas.openxmlformats.org/drawingml/2006/main" name="1_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4.xml><?xml version="1.0" encoding="utf-8"?>
<a:theme xmlns:a="http://schemas.openxmlformats.org/drawingml/2006/main" name="2_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429</Words>
  <Application>Microsoft Office PowerPoint</Application>
  <PresentationFormat>Widescreen</PresentationFormat>
  <Paragraphs>116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LucidaGrande</vt:lpstr>
      <vt:lpstr>Office Theme</vt:lpstr>
      <vt:lpstr>UB Powerpoint Template</vt:lpstr>
      <vt:lpstr>1_UB Powerpoint Template</vt:lpstr>
      <vt:lpstr>2_UB Powerpoint Template</vt:lpstr>
      <vt:lpstr>PowerPoint Presentation</vt:lpstr>
      <vt:lpstr>What is Cisco Webex?</vt:lpstr>
      <vt:lpstr>PowerPoint Presentation</vt:lpstr>
      <vt:lpstr>PowerPoint Presentation</vt:lpstr>
      <vt:lpstr>Webex Meetings</vt:lpstr>
      <vt:lpstr>Your Personal Meeting Room </vt:lpstr>
      <vt:lpstr>PowerPoint Presentation</vt:lpstr>
      <vt:lpstr>Webex Teams</vt:lpstr>
      <vt:lpstr>PowerPoint Presentation</vt:lpstr>
      <vt:lpstr>Training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Webex Meetings and Webex Teams October 2018 Faculty Town Hall</dc:title>
  <dc:creator>Helmbrecht, Matthew</dc:creator>
  <cp:lastModifiedBy>Priester, Valerie</cp:lastModifiedBy>
  <cp:revision>50</cp:revision>
  <dcterms:created xsi:type="dcterms:W3CDTF">2018-09-25T20:51:54Z</dcterms:created>
  <dcterms:modified xsi:type="dcterms:W3CDTF">2019-07-24T17:51:07Z</dcterms:modified>
</cp:coreProperties>
</file>