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1" r:id="rId1"/>
  </p:sldMasterIdLst>
  <p:notesMasterIdLst>
    <p:notesMasterId r:id="rId9"/>
  </p:notesMasterIdLst>
  <p:handoutMasterIdLst>
    <p:handoutMasterId r:id="rId10"/>
  </p:handoutMasterIdLst>
  <p:sldIdLst>
    <p:sldId id="303" r:id="rId2"/>
    <p:sldId id="328" r:id="rId3"/>
    <p:sldId id="329" r:id="rId4"/>
    <p:sldId id="352" r:id="rId5"/>
    <p:sldId id="353" r:id="rId6"/>
    <p:sldId id="354" r:id="rId7"/>
    <p:sldId id="351" r:id="rId8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0000"/>
    <a:srgbClr val="E56A54"/>
    <a:srgbClr val="FFC72C"/>
    <a:srgbClr val="6DA04B"/>
    <a:srgbClr val="AD841F"/>
    <a:srgbClr val="005BBB"/>
    <a:srgbClr val="00C7B1"/>
    <a:srgbClr val="828383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/>
    <p:restoredTop sz="95421"/>
  </p:normalViewPr>
  <p:slideViewPr>
    <p:cSldViewPr snapToGrid="0" snapToObjects="1">
      <p:cViewPr varScale="1">
        <p:scale>
          <a:sx n="110" d="100"/>
          <a:sy n="110" d="100"/>
        </p:scale>
        <p:origin x="60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0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90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D33A1-6D17-2C4C-B4C2-C83DB37352CC}" type="datetimeFigureOut">
              <a:rPr lang="en-US" smtClean="0">
                <a:latin typeface="Arial" charset="0"/>
              </a:rPr>
              <a:t>10/2/2019</a:t>
            </a:fld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9171E-5108-1245-8B63-E8B205C9AF87}" type="slidenum">
              <a:rPr lang="en-US" smtClean="0">
                <a:latin typeface="Arial" charset="0"/>
              </a:r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42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fld id="{5B96CA4F-2197-CC40-B4FC-798A937A9DC6}" type="datetimeFigureOut">
              <a:rPr lang="en-US" smtClean="0"/>
              <a:pPr/>
              <a:t>10/2/2019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fld id="{02322656-8894-1544-92AA-01B3CF5E61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5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22656-8894-1544-92AA-01B3CF5E618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22656-8894-1544-92AA-01B3CF5E618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60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22656-8894-1544-92AA-01B3CF5E618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1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" y="0"/>
            <a:ext cx="12188950" cy="6857998"/>
          </a:xfrm>
          <a:prstGeom prst="rect">
            <a:avLst/>
          </a:prstGeom>
        </p:spPr>
      </p:pic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58368" y="3968496"/>
            <a:ext cx="6638544" cy="1650381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2800" b="0" i="0">
                <a:solidFill>
                  <a:schemeClr val="tx1"/>
                </a:solidFill>
                <a:latin typeface="+mj-lt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US" dirty="0"/>
              <a:t>Sub-topic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1490472"/>
            <a:ext cx="6638544" cy="2386584"/>
          </a:xfrm>
          <a:prstGeom prst="rect">
            <a:avLst/>
          </a:prstGeom>
          <a:ln>
            <a:noFill/>
          </a:ln>
        </p:spPr>
        <p:txBody>
          <a:bodyPr lIns="0" anchor="b"/>
          <a:lstStyle>
            <a:lvl1pPr algn="l">
              <a:lnSpc>
                <a:spcPts val="5800"/>
              </a:lnSpc>
              <a:defRPr sz="6000" b="1" i="0" cap="all" baseline="0">
                <a:solidFill>
                  <a:srgbClr val="005BBB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066" y="5084683"/>
            <a:ext cx="7478709" cy="106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52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473699" y="1143001"/>
            <a:ext cx="6718301" cy="285529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5473699" y="3998296"/>
            <a:ext cx="3429001" cy="28575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902701" y="3998296"/>
            <a:ext cx="3289300" cy="28575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9469" y="2189263"/>
            <a:ext cx="4002532" cy="27683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and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.</a:t>
            </a:r>
          </a:p>
        </p:txBody>
      </p:sp>
      <p:sp>
        <p:nvSpPr>
          <p:cNvPr id="8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4531638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</a:t>
            </a:r>
            <a:r>
              <a:rPr lang="en-US"/>
              <a:t>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7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id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1143001"/>
            <a:ext cx="12192000" cy="571817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78451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" y="0"/>
            <a:ext cx="12188952" cy="6857999"/>
          </a:xfrm>
          <a:prstGeom prst="rect">
            <a:avLst/>
          </a:prstGeom>
        </p:spPr>
      </p:pic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58368" y="3968496"/>
            <a:ext cx="6638544" cy="1650381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2800" b="0" i="0">
                <a:solidFill>
                  <a:schemeClr val="bg1"/>
                </a:solidFill>
                <a:latin typeface="+mj-lt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US" dirty="0"/>
              <a:t>Sub-topic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1490472"/>
            <a:ext cx="6638544" cy="2386584"/>
          </a:xfrm>
          <a:prstGeom prst="rect">
            <a:avLst/>
          </a:prstGeom>
          <a:ln>
            <a:noFill/>
          </a:ln>
        </p:spPr>
        <p:txBody>
          <a:bodyPr lIns="0" anchor="b"/>
          <a:lstStyle>
            <a:lvl1pPr algn="l">
              <a:lnSpc>
                <a:spcPts val="5800"/>
              </a:lnSpc>
              <a:defRPr sz="6000" b="1" i="0" cap="all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066" y="5084683"/>
            <a:ext cx="7478709" cy="106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7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88950" cy="685799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1490663"/>
            <a:ext cx="6638544" cy="2387600"/>
          </a:xfrm>
          <a:prstGeom prst="rect">
            <a:avLst/>
          </a:prstGeom>
          <a:ln>
            <a:noFill/>
          </a:ln>
        </p:spPr>
        <p:txBody>
          <a:bodyPr lIns="0" anchor="b"/>
          <a:lstStyle>
            <a:lvl1pPr algn="l">
              <a:lnSpc>
                <a:spcPts val="5800"/>
              </a:lnSpc>
              <a:defRPr sz="6000" b="1" i="0" cap="all" baseline="0">
                <a:solidFill>
                  <a:srgbClr val="005BBB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8368" y="3970337"/>
            <a:ext cx="6638544" cy="2212976"/>
          </a:xfrm>
          <a:prstGeom prst="rect">
            <a:avLst/>
          </a:prstGeom>
          <a:ln>
            <a:noFill/>
          </a:ln>
        </p:spPr>
        <p:txBody>
          <a:bodyPr lIns="0">
            <a:norm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+mj-lt"/>
                <a:ea typeface="Georgia" charset="0"/>
                <a:cs typeface="Georgia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347" y="1792"/>
            <a:ext cx="6572363" cy="93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4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88950" cy="6857998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1490663"/>
            <a:ext cx="6638544" cy="2387600"/>
          </a:xfrm>
          <a:prstGeom prst="rect">
            <a:avLst/>
          </a:prstGeom>
          <a:ln>
            <a:noFill/>
          </a:ln>
        </p:spPr>
        <p:txBody>
          <a:bodyPr lIns="0" anchor="b"/>
          <a:lstStyle>
            <a:lvl1pPr algn="l">
              <a:lnSpc>
                <a:spcPts val="5800"/>
              </a:lnSpc>
              <a:defRPr sz="6000" b="1" i="0" cap="all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8368" y="3970337"/>
            <a:ext cx="6638544" cy="2212976"/>
          </a:xfrm>
          <a:prstGeom prst="rect">
            <a:avLst/>
          </a:prstGeom>
          <a:ln>
            <a:noFill/>
          </a:ln>
        </p:spPr>
        <p:txBody>
          <a:bodyPr lIns="0">
            <a:normAutofit/>
          </a:bodyPr>
          <a:lstStyle>
            <a:lvl1pPr marL="0" indent="0" algn="l">
              <a:buNone/>
              <a:defRPr sz="2800" b="0" baseline="0">
                <a:solidFill>
                  <a:schemeClr val="bg1"/>
                </a:solidFill>
                <a:latin typeface="+mj-lt"/>
                <a:ea typeface="Georgia" charset="0"/>
                <a:cs typeface="Georgia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347" y="1792"/>
            <a:ext cx="6572363" cy="93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99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9468" y="2189263"/>
            <a:ext cx="6402832" cy="37904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.</a:t>
            </a:r>
          </a:p>
        </p:txBody>
      </p:sp>
      <p:sp>
        <p:nvSpPr>
          <p:cNvPr id="5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689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566928" y="2185416"/>
            <a:ext cx="4179753" cy="35114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5029200" y="2185416"/>
            <a:ext cx="4179753" cy="35114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vitae dolor </a:t>
            </a:r>
            <a:r>
              <a:rPr lang="en-US" dirty="0" err="1"/>
              <a:t>euismod</a:t>
            </a:r>
            <a:r>
              <a:rPr lang="en-US" dirty="0"/>
              <a:t>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. In </a:t>
            </a:r>
            <a:r>
              <a:rPr lang="en-US" dirty="0" err="1"/>
              <a:t>ornare</a:t>
            </a:r>
            <a:r>
              <a:rPr lang="en-US" dirty="0"/>
              <a:t> convallis </a:t>
            </a:r>
            <a:r>
              <a:rPr lang="en-US" dirty="0" err="1"/>
              <a:t>velit</a:t>
            </a:r>
            <a:r>
              <a:rPr lang="en-US" dirty="0"/>
              <a:t> vitae cursus. Integer </a:t>
            </a:r>
            <a:r>
              <a:rPr lang="en-US" dirty="0" err="1"/>
              <a:t>egestas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mi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6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185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566928" y="2185416"/>
            <a:ext cx="8557757" cy="3732425"/>
          </a:xfrm>
          <a:prstGeom prst="rect">
            <a:avLst/>
          </a:prstGeom>
        </p:spPr>
        <p:txBody>
          <a:bodyPr lIns="182880" rIns="182880">
            <a:noAutofit/>
          </a:bodyPr>
          <a:lstStyle>
            <a:lvl1pPr marL="457200" marR="0" indent="-406400" algn="l" defTabSz="914400" rtl="0" eaLnBrk="1" fontAlgn="auto" latinLnBrk="0" hangingPunct="1">
              <a:lnSpc>
                <a:spcPts val="26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ct val="109000"/>
              <a:buFont typeface="Arial" charset="0"/>
              <a:buChar char="•"/>
              <a:tabLst/>
              <a:defRPr sz="20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 err="1"/>
              <a:t>Quisque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</a:t>
            </a:r>
          </a:p>
          <a:p>
            <a:r>
              <a:rPr lang="en-US" dirty="0" err="1"/>
              <a:t>Donec</a:t>
            </a:r>
            <a:r>
              <a:rPr lang="en-US" dirty="0"/>
              <a:t> vitae </a:t>
            </a:r>
            <a:r>
              <a:rPr lang="en-US" dirty="0" err="1"/>
              <a:t>justo</a:t>
            </a:r>
            <a:r>
              <a:rPr lang="en-US" dirty="0"/>
              <a:t> et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ex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r>
              <a:rPr lang="en-US" dirty="0" err="1"/>
              <a:t>Cras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ac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</a:t>
            </a:r>
          </a:p>
          <a:p>
            <a:r>
              <a:rPr lang="en-US" dirty="0"/>
              <a:t>Justo et neque odio facilisis turpis </a:t>
            </a:r>
            <a:r>
              <a:rPr lang="en-US" dirty="0" err="1"/>
              <a:t>sodales</a:t>
            </a:r>
            <a:r>
              <a:rPr lang="en-US" dirty="0"/>
              <a:t> placerat.</a:t>
            </a:r>
          </a:p>
        </p:txBody>
      </p:sp>
      <p:sp>
        <p:nvSpPr>
          <p:cNvPr id="6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 baseline="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4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3 level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566928" y="2185416"/>
            <a:ext cx="9678987" cy="38481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300"/>
              </a:lnSpc>
              <a:buClr>
                <a:srgbClr val="005BBB"/>
              </a:buClr>
              <a:buFontTx/>
              <a:buNone/>
              <a:defRPr sz="1700" b="1">
                <a:solidFill>
                  <a:srgbClr val="005BBB"/>
                </a:solidFill>
                <a:latin typeface="Arial" charset="0"/>
                <a:ea typeface="Arial" charset="0"/>
                <a:cs typeface="Arial" charset="0"/>
              </a:defRPr>
            </a:lvl1pPr>
            <a:lvl2pPr marL="736600" indent="-279400">
              <a:lnSpc>
                <a:spcPts val="2300"/>
              </a:lnSpc>
              <a:buClr>
                <a:srgbClr val="005BBB"/>
              </a:buClr>
              <a:buFont typeface="Arial" charset="0"/>
              <a:buChar char="•"/>
              <a:tabLst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marR="0" indent="-228600" algn="l" defTabSz="914400" rtl="0" eaLnBrk="1" fontAlgn="auto" latinLnBrk="0" hangingPunct="1">
              <a:lnSpc>
                <a:spcPts val="23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Tx/>
              <a:buFont typeface="LucidaGrande" charset="0"/>
              <a:buChar char="-"/>
              <a:tabLst>
                <a:tab pos="1143000" algn="l"/>
              </a:tabLst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005BBB"/>
              </a:buClr>
              <a:defRPr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005BBB"/>
              </a:buClr>
              <a:defRPr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text</a:t>
            </a:r>
          </a:p>
          <a:p>
            <a:pPr lvl="2"/>
            <a:r>
              <a:rPr lang="en-US" dirty="0"/>
              <a:t>Third level</a:t>
            </a:r>
          </a:p>
          <a:p>
            <a:pPr lvl="1"/>
            <a:r>
              <a:rPr lang="en-US" dirty="0"/>
              <a:t>Second level text</a:t>
            </a:r>
          </a:p>
          <a:p>
            <a:pPr marL="1143000" marR="0" lvl="2" indent="-228600" algn="l" defTabSz="914400" rtl="0" eaLnBrk="1" fontAlgn="auto" latinLnBrk="0" hangingPunct="1">
              <a:lnSpc>
                <a:spcPts val="23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Tx/>
              <a:buFont typeface="LucidaGrande" charset="0"/>
              <a:buChar char="-"/>
              <a:tabLst/>
              <a:defRPr/>
            </a:pPr>
            <a:r>
              <a:rPr lang="en-US" dirty="0"/>
              <a:t>Third level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text </a:t>
            </a:r>
          </a:p>
          <a:p>
            <a:pPr lvl="2"/>
            <a:r>
              <a:rPr lang="en-US" dirty="0"/>
              <a:t>Third level</a:t>
            </a:r>
          </a:p>
          <a:p>
            <a:pPr marL="1143000" marR="0" lvl="2" indent="-228600" algn="l" defTabSz="914400" rtl="0" eaLnBrk="1" fontAlgn="auto" latinLnBrk="0" hangingPunct="1">
              <a:lnSpc>
                <a:spcPts val="23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Tx/>
              <a:buFont typeface="LucidaGrande" charset="0"/>
              <a:buChar char="-"/>
              <a:tabLst/>
              <a:defRPr/>
            </a:pPr>
            <a:r>
              <a:rPr lang="en-US" dirty="0"/>
              <a:t>Third level</a:t>
            </a:r>
          </a:p>
        </p:txBody>
      </p:sp>
      <p:sp>
        <p:nvSpPr>
          <p:cNvPr id="5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54941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473700" y="1143001"/>
            <a:ext cx="6718300" cy="571817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9469" y="2189263"/>
            <a:ext cx="4002532" cy="27683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 b="0" i="0" spc="-5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and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.</a:t>
            </a:r>
          </a:p>
        </p:txBody>
      </p:sp>
      <p:sp>
        <p:nvSpPr>
          <p:cNvPr id="5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4531638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5626100" y="1295401"/>
            <a:ext cx="6718300" cy="571817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anchor="t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174804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68638" y="0"/>
            <a:ext cx="1169605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6" algn="ctr"/>
            <a:r>
              <a:rPr lang="en-US" sz="2400" dirty="0">
                <a:latin typeface="Arial" charset="0"/>
              </a:rPr>
              <a:t>‘-</a:t>
            </a: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045778" y="1023929"/>
            <a:ext cx="8557756" cy="140269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6858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i="0" kern="1200" baseline="0">
                <a:solidFill>
                  <a:schemeClr val="tx1"/>
                </a:solidFill>
                <a:latin typeface="Effra Trial Heavy" charset="0"/>
                <a:ea typeface="Effra Trial Heavy" charset="0"/>
                <a:cs typeface="Effra Trial Heavy" charset="0"/>
              </a:defRPr>
            </a:lvl1pPr>
          </a:lstStyle>
          <a:p>
            <a:endParaRPr lang="en-US" sz="4800" dirty="0"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2045778" y="2555888"/>
            <a:ext cx="8557756" cy="3078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rgbClr val="828383"/>
                </a:solidFill>
                <a:latin typeface="Museo Slab 100" charset="0"/>
                <a:ea typeface="Museo Slab 100" charset="0"/>
                <a:cs typeface="Museo Slab 100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12188950" cy="6857998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566928" y="2320111"/>
            <a:ext cx="10515600" cy="381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10255504" y="6240989"/>
            <a:ext cx="725424" cy="534516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r" defTabSz="685800" rtl="0" eaLnBrk="1" latinLnBrk="0" hangingPunct="1">
              <a:defRPr sz="1000" b="1" i="0" kern="1200">
                <a:solidFill>
                  <a:srgbClr val="828383"/>
                </a:solidFill>
                <a:latin typeface="Museo Slab 900" charset="0"/>
                <a:ea typeface="Museo Slab 900" charset="0"/>
                <a:cs typeface="Museo Slab 900" charset="0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15D2C3-7EB9-F849-9C19-1CC92E2870ED}" type="slidenum">
              <a:rPr lang="en-US" sz="1600" b="1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pPr/>
              <a:t>‹#›</a:t>
            </a:fld>
            <a:endParaRPr lang="en-US" sz="16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347" y="1792"/>
            <a:ext cx="6572363" cy="93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03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896" r:id="rId2"/>
    <p:sldLayoutId id="2147483894" r:id="rId3"/>
    <p:sldLayoutId id="2147483909" r:id="rId4"/>
    <p:sldLayoutId id="2147483895" r:id="rId5"/>
    <p:sldLayoutId id="2147483897" r:id="rId6"/>
    <p:sldLayoutId id="2147483907" r:id="rId7"/>
    <p:sldLayoutId id="2147483898" r:id="rId8"/>
    <p:sldLayoutId id="2147483900" r:id="rId9"/>
    <p:sldLayoutId id="2147483906" r:id="rId10"/>
    <p:sldLayoutId id="2147483902" r:id="rId11"/>
  </p:sldLayoutIdLst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chemeClr val="tx2"/>
          </a:solidFill>
          <a:latin typeface="+mj-lt"/>
          <a:ea typeface="Georgia" charset="0"/>
          <a:cs typeface="Georgi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5BBB"/>
        </a:buClr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5BBB"/>
        </a:buClr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5BBB"/>
        </a:buClr>
        <a:buFont typeface="LucidaGrande" charset="0"/>
        <a:buChar char="-"/>
        <a:defRPr sz="1800" kern="1200" baseline="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5BB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5BB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880">
          <p15:clr>
            <a:srgbClr val="F26B43"/>
          </p15:clr>
        </p15:guide>
        <p15:guide id="2" pos="416">
          <p15:clr>
            <a:srgbClr val="F26B43"/>
          </p15:clr>
        </p15:guide>
        <p15:guide id="3" orient="horz" pos="4016">
          <p15:clr>
            <a:srgbClr val="F26B43"/>
          </p15:clr>
        </p15:guide>
        <p15:guide id="4" pos="7392">
          <p15:clr>
            <a:srgbClr val="F26B43"/>
          </p15:clr>
        </p15:guide>
        <p15:guide id="5" pos="288">
          <p15:clr>
            <a:srgbClr val="F26B43"/>
          </p15:clr>
        </p15:guide>
        <p15:guide id="6" pos="4464">
          <p15:clr>
            <a:srgbClr val="F26B43"/>
          </p15:clr>
        </p15:guide>
        <p15:guide id="7" pos="4704">
          <p15:clr>
            <a:srgbClr val="F26B43"/>
          </p15:clr>
        </p15:guide>
        <p15:guide id="8" pos="4512">
          <p15:clr>
            <a:srgbClr val="F26B43"/>
          </p15:clr>
        </p15:guide>
        <p15:guide id="9" orient="horz" pos="1848">
          <p15:clr>
            <a:srgbClr val="F26B43"/>
          </p15:clr>
        </p15:guide>
        <p15:guide id="10" orient="horz" pos="1896">
          <p15:clr>
            <a:srgbClr val="F26B43"/>
          </p15:clr>
        </p15:guide>
        <p15:guide id="11" orient="horz" pos="2880">
          <p15:clr>
            <a:srgbClr val="F26B43"/>
          </p15:clr>
        </p15:guide>
        <p15:guide id="12" orient="horz" pos="28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ISO 2019 Summer Plans and Direction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Information Security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77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ISO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Information Security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5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66928" y="1989033"/>
            <a:ext cx="10515600" cy="3790483"/>
          </a:xfrm>
        </p:spPr>
        <p:txBody>
          <a:bodyPr/>
          <a:lstStyle/>
          <a:p>
            <a:r>
              <a:rPr lang="en-US" dirty="0"/>
              <a:t>Two main divisions of professional practice in the ISO</a:t>
            </a:r>
          </a:p>
          <a:p>
            <a:pPr lvl="1"/>
            <a:r>
              <a:rPr lang="en-US" dirty="0"/>
              <a:t>Security Operations (</a:t>
            </a:r>
            <a:r>
              <a:rPr lang="en-US" dirty="0" err="1"/>
              <a:t>SecOps</a:t>
            </a:r>
            <a:r>
              <a:rPr lang="en-US" dirty="0"/>
              <a:t>): “Technical” security controls (plus “physical”)</a:t>
            </a:r>
          </a:p>
          <a:p>
            <a:pPr lvl="1"/>
            <a:r>
              <a:rPr lang="en-US" dirty="0"/>
              <a:t>Risk &amp; Compliance: “Administrative” security </a:t>
            </a:r>
            <a:r>
              <a:rPr lang="en-US" dirty="0" smtClean="0"/>
              <a:t>controls</a:t>
            </a:r>
          </a:p>
          <a:p>
            <a:pPr lvl="1"/>
            <a:r>
              <a:rPr lang="en-US" dirty="0" smtClean="0"/>
              <a:t>(Plus everyone does Response, TEA, Office functions, etc.)</a:t>
            </a:r>
            <a:endParaRPr lang="en-US" dirty="0"/>
          </a:p>
          <a:p>
            <a:r>
              <a:rPr lang="en-US" dirty="0" err="1"/>
              <a:t>SecOps</a:t>
            </a:r>
            <a:r>
              <a:rPr lang="en-US" dirty="0"/>
              <a:t> examples</a:t>
            </a:r>
          </a:p>
          <a:p>
            <a:pPr lvl="1"/>
            <a:r>
              <a:rPr lang="en-US" dirty="0"/>
              <a:t>SIEM, vulnerability scanner, firewalls, anti-virus, penetration testing tools, 2-factor authentication, remote access gateways, IDS/IPS, login IDs and passwords, data recovery/forensics, etc.</a:t>
            </a:r>
          </a:p>
          <a:p>
            <a:r>
              <a:rPr lang="en-US" dirty="0"/>
              <a:t>Risk &amp; Compliance examples</a:t>
            </a:r>
          </a:p>
          <a:p>
            <a:pPr lvl="1"/>
            <a:r>
              <a:rPr lang="en-US" dirty="0"/>
              <a:t>Policies, procedures, risk assessments, security plans, security-email-lists, investigations, HIPAA/PCI/FISMA/NIST/DUAs</a:t>
            </a:r>
            <a:r>
              <a:rPr lang="mr-IN" dirty="0"/>
              <a:t>…</a:t>
            </a:r>
            <a:r>
              <a:rPr lang="en-US" dirty="0"/>
              <a:t>, etc.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The Practice of Information Security</a:t>
            </a: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8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Four Things of InfoSec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Goals or principles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7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66928" y="1989033"/>
            <a:ext cx="10515600" cy="3790483"/>
          </a:xfrm>
        </p:spPr>
        <p:txBody>
          <a:bodyPr/>
          <a:lstStyle/>
          <a:p>
            <a:r>
              <a:rPr lang="en-US" dirty="0"/>
              <a:t>Keep the Bad Actors Out</a:t>
            </a:r>
          </a:p>
          <a:p>
            <a:pPr lvl="1"/>
            <a:r>
              <a:rPr lang="en-US" dirty="0"/>
              <a:t>Edge firewall, controlled remote access and control, datacenter and network closet safeguards, SIEM &amp; IDS/IPS</a:t>
            </a:r>
            <a:r>
              <a:rPr lang="mr-IN" dirty="0"/>
              <a:t>…</a:t>
            </a:r>
            <a:r>
              <a:rPr lang="en-US" dirty="0"/>
              <a:t> </a:t>
            </a:r>
          </a:p>
          <a:p>
            <a:r>
              <a:rPr lang="en-US" dirty="0"/>
              <a:t>Verify the Trusts</a:t>
            </a:r>
          </a:p>
          <a:p>
            <a:pPr lvl="1"/>
            <a:r>
              <a:rPr lang="en-US" dirty="0"/>
              <a:t>UBIDs and passwords, </a:t>
            </a:r>
            <a:r>
              <a:rPr lang="en-US" dirty="0" err="1"/>
              <a:t>MultiFactor</a:t>
            </a:r>
            <a:r>
              <a:rPr lang="en-US" dirty="0"/>
              <a:t> Authentication, SIEM &amp; IDS/IPS (logging and alerts, impossible login detection, etc.)</a:t>
            </a:r>
          </a:p>
          <a:p>
            <a:r>
              <a:rPr lang="en-US" dirty="0"/>
              <a:t>Support creation and sharing of knowledge and information as intended</a:t>
            </a:r>
          </a:p>
          <a:p>
            <a:r>
              <a:rPr lang="en-US" dirty="0"/>
              <a:t>Keep UB safe by protecting our systems, data, and users</a:t>
            </a:r>
          </a:p>
          <a:p>
            <a:pPr lvl="1"/>
            <a:r>
              <a:rPr lang="en-US" dirty="0"/>
              <a:t>Security standards, etc..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The Four Things (Goals) of Information Security</a:t>
            </a: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66928" y="1989033"/>
            <a:ext cx="10515600" cy="4068867"/>
          </a:xfrm>
        </p:spPr>
        <p:txBody>
          <a:bodyPr/>
          <a:lstStyle/>
          <a:p>
            <a:r>
              <a:rPr lang="en-US" dirty="0" smtClean="0"/>
              <a:t>I. - Fully staff the ISO, improve the presence and communications (ISO Blog, etc.)</a:t>
            </a:r>
            <a:endParaRPr lang="en-US" dirty="0"/>
          </a:p>
          <a:p>
            <a:r>
              <a:rPr lang="en-US" dirty="0" smtClean="0"/>
              <a:t>II.  - Transition to SPLUNK</a:t>
            </a:r>
            <a:endParaRPr lang="en-US" dirty="0"/>
          </a:p>
          <a:p>
            <a:pPr lvl="1"/>
            <a:r>
              <a:rPr lang="en-US" dirty="0" smtClean="0"/>
              <a:t>Logs and logging of all things needed (server security standards!)</a:t>
            </a:r>
          </a:p>
          <a:p>
            <a:pPr lvl="1"/>
            <a:r>
              <a:rPr lang="en-US" dirty="0" smtClean="0"/>
              <a:t>Security dashboards, standard reports (Pivots: UBID -&gt; IP -&gt; UBIDs </a:t>
            </a:r>
            <a:r>
              <a:rPr lang="mr-IN" dirty="0" smtClean="0"/>
              <a:t>–</a:t>
            </a:r>
            <a:r>
              <a:rPr lang="en-US" dirty="0" smtClean="0"/>
              <a:t>&gt; IPs -&gt;Activities, etc.) (Impossible travel: login here and from Russia within 10 minutes of each other)</a:t>
            </a:r>
            <a:endParaRPr lang="en-US" dirty="0"/>
          </a:p>
          <a:p>
            <a:r>
              <a:rPr lang="en-US" dirty="0" smtClean="0"/>
              <a:t>III. - NGFW Firewall tuning and changes </a:t>
            </a:r>
            <a:r>
              <a:rPr lang="mr-IN" dirty="0" smtClean="0"/>
              <a:t>–</a:t>
            </a:r>
            <a:r>
              <a:rPr lang="en-US" dirty="0"/>
              <a:t> </a:t>
            </a:r>
            <a:r>
              <a:rPr lang="en-US" dirty="0" smtClean="0"/>
              <a:t>reduce attack surface (integration with Dept. Firewalls)</a:t>
            </a:r>
          </a:p>
          <a:p>
            <a:r>
              <a:rPr lang="en-US" dirty="0" smtClean="0"/>
              <a:t>	Control &amp; Monitor Remote Access/Remote Control for attacks (RDP, SSH, etc.)</a:t>
            </a:r>
            <a:endParaRPr lang="en-US" dirty="0"/>
          </a:p>
          <a:p>
            <a:r>
              <a:rPr lang="en-US" dirty="0" smtClean="0"/>
              <a:t>IV. - MFA??? (Next Fall opt-in, 2020 required (protect W2)?  Students?  Etc.)</a:t>
            </a:r>
          </a:p>
          <a:p>
            <a:r>
              <a:rPr lang="en-US" dirty="0" smtClean="0"/>
              <a:t>Plus ongoing</a:t>
            </a:r>
            <a:r>
              <a:rPr lang="mr-IN" dirty="0" smtClean="0"/>
              <a:t>…</a:t>
            </a:r>
            <a:r>
              <a:rPr lang="en-US" dirty="0" smtClean="0"/>
              <a:t>Category 2 data and principles of protection (Minimum Necessary, Least Privilege</a:t>
            </a:r>
            <a:r>
              <a:rPr lang="mr-IN" dirty="0" smtClean="0"/>
              <a:t>…</a:t>
            </a:r>
            <a:r>
              <a:rPr lang="en-US" dirty="0" smtClean="0"/>
              <a:t>)</a:t>
            </a:r>
          </a:p>
          <a:p>
            <a:r>
              <a:rPr lang="mr-IN" dirty="0" smtClean="0"/>
              <a:t>…</a:t>
            </a:r>
            <a:r>
              <a:rPr lang="en-US" dirty="0" smtClean="0"/>
              <a:t>Desktop Security Standard revisited and revisited</a:t>
            </a:r>
            <a:r>
              <a:rPr lang="mr-IN" dirty="0" smtClean="0"/>
              <a:t>…</a:t>
            </a:r>
            <a:r>
              <a:rPr lang="en-US" dirty="0" smtClean="0"/>
              <a:t>email controls/DLP?...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6928" y="1339596"/>
            <a:ext cx="10515600" cy="86843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Summer 2019 Plans </a:t>
            </a:r>
            <a:r>
              <a:rPr lang="mr-IN" sz="3200" dirty="0" smtClean="0"/>
              <a:t>–</a:t>
            </a:r>
            <a:r>
              <a:rPr lang="en-US" sz="3200" dirty="0" smtClean="0"/>
              <a:t> IV Big Changes/Tools (see top 2 goals)</a:t>
            </a: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0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7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 Powerpoint Template">
  <a:themeElements>
    <a:clrScheme name="Custom 2">
      <a:dk1>
        <a:srgbClr val="666666"/>
      </a:dk1>
      <a:lt1>
        <a:srgbClr val="FFFFFF"/>
      </a:lt1>
      <a:dk2>
        <a:srgbClr val="005BBB"/>
      </a:dk2>
      <a:lt2>
        <a:srgbClr val="FFFFFF"/>
      </a:lt2>
      <a:accent1>
        <a:srgbClr val="005BBB"/>
      </a:accent1>
      <a:accent2>
        <a:srgbClr val="41B6E6"/>
      </a:accent2>
      <a:accent3>
        <a:srgbClr val="E56D54"/>
      </a:accent3>
      <a:accent4>
        <a:srgbClr val="666666"/>
      </a:accent4>
      <a:accent5>
        <a:srgbClr val="007681"/>
      </a:accent5>
      <a:accent6>
        <a:srgbClr val="003E51"/>
      </a:accent6>
      <a:hlink>
        <a:srgbClr val="186BB7"/>
      </a:hlink>
      <a:folHlink>
        <a:srgbClr val="D86A4E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Template_WIDE" id="{320877F5-9057-5044-9670-55C377C33490}" vid="{043CC7DF-15AC-0F49-A0D1-304573C219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7280</TotalTime>
  <Words>325</Words>
  <Application>Microsoft Office PowerPoint</Application>
  <PresentationFormat>Widescreen</PresentationFormat>
  <Paragraphs>37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Georgia</vt:lpstr>
      <vt:lpstr>LucidaGrande</vt:lpstr>
      <vt:lpstr>UB Powerpoint Template</vt:lpstr>
      <vt:lpstr>Information Security Update</vt:lpstr>
      <vt:lpstr>The ISO</vt:lpstr>
      <vt:lpstr>The Practice of Information Security </vt:lpstr>
      <vt:lpstr>The Four Things of InfoSec</vt:lpstr>
      <vt:lpstr>The Four Things (Goals) of Information Security </vt:lpstr>
      <vt:lpstr>Summer 2019 Plans – IV Big Changes/Tools (see top 2 goals) 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UBIT ISO Summer Update</dc:title>
  <dc:subject/>
  <dc:creator>Microsoft Office User;markherr@buffalo.edu</dc:creator>
  <cp:keywords/>
  <dc:description/>
  <cp:lastModifiedBy>Priester, Valerie</cp:lastModifiedBy>
  <cp:revision>295</cp:revision>
  <cp:lastPrinted>2018-01-08T18:28:29Z</cp:lastPrinted>
  <dcterms:created xsi:type="dcterms:W3CDTF">2016-06-28T14:05:07Z</dcterms:created>
  <dcterms:modified xsi:type="dcterms:W3CDTF">2019-10-02T20:31:51Z</dcterms:modified>
  <cp:category/>
</cp:coreProperties>
</file>