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 id="2147483701"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Nuni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1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c0bd03de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c0bd03de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ebe40f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cebe40fd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t>Top Hat Test: </a:t>
            </a:r>
            <a:r>
              <a:rPr lang="en" sz="1100">
                <a:solidFill>
                  <a:schemeClr val="dk1"/>
                </a:solidFill>
              </a:rPr>
              <a:t>Our newest feature is Top Hat Test, an easy and reliable way to administer tests and exams using Top Hat. Instructors can create exams from scratch or using question packs from our Marketplace. They can then administer the exam using our secure testing functionality, which allows students to take exams on their own devices. Top Hat Test observes behavioral patterns of students during the exam to ensure academic integrity, and if cheating is detected, can lock students out of the exam and notify the professor. Top Hat Test will also auto-grade tests and exams.</a:t>
            </a:r>
            <a:endParaRPr sz="1100">
              <a:solidFill>
                <a:schemeClr val="dk1"/>
              </a:solidFill>
            </a:endParaRPr>
          </a:p>
          <a:p>
            <a:pPr marL="0" lvl="0" indent="0" algn="l" rtl="0">
              <a:spcBef>
                <a:spcPts val="0"/>
              </a:spcBef>
              <a:spcAft>
                <a:spcPts val="0"/>
              </a:spcAft>
              <a:buNone/>
            </a:pPr>
            <a:endParaRPr sz="1100"/>
          </a:p>
          <a:p>
            <a:pPr marL="0" lvl="0" indent="0" algn="l" rtl="0">
              <a:spcBef>
                <a:spcPts val="0"/>
              </a:spcBef>
              <a:spcAft>
                <a:spcPts val="0"/>
              </a:spcAft>
              <a:buNone/>
            </a:pPr>
            <a:r>
              <a:rPr lang="en" sz="1100"/>
              <a:t>Group Work: Based on the principles of team-based learning, Group Work is a set of features that allows professors to assign students to in-class working groups in their Top Hat course, enabling students to work on problems and submit answers to questions as a team.</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Tournaments: Back by popular demand, Tournaments was the most popular feature in our Top Hat Classroom product in the former version of our UI. We’ve now reimagined the capability in our new UI. Tournaments allows instructors to gamify the classroom by setting up teams that compete to answer questions on course material.</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Feedback and Revisions: </a:t>
            </a:r>
            <a:r>
              <a:rPr lang="en" sz="1100">
                <a:solidFill>
                  <a:schemeClr val="dk1"/>
                </a:solidFill>
              </a:rPr>
              <a:t>In theory, OER is designed to be a living thing. In practice, though, a lot of that work falls to institutions and educators to keep the content fresh. We have actually built into Top Hat Textbook this concept of continuous revisioning. Here’s how it works: content adopters can share their additions and customizations with the original authors of a Top Hat textbook. Authors can then review the recommended changes and choose what to incorporate into the master version of their Top Hat Textbook and push out to all users via the Marketplace. New adopters of the content get the benefit of the latest and greatest content. And </a:t>
            </a:r>
            <a:r>
              <a:rPr lang="en" sz="1100" i="1">
                <a:solidFill>
                  <a:schemeClr val="dk1"/>
                </a:solidFill>
              </a:rPr>
              <a:t>then</a:t>
            </a:r>
            <a:r>
              <a:rPr lang="en" sz="1100">
                <a:solidFill>
                  <a:schemeClr val="dk1"/>
                </a:solidFill>
              </a:rPr>
              <a:t>, existing users get to choose which revisions they want to incorporate. The magic of this model of content evolution lies in the community that Top Hat has created within the Marketplace. It’s collaboration that keeps content fresh and up-to-date at a pace unmatched by traditional publishing.</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New Authoring Experience: We’ve updated the Top Hat Textbook authoring experience and added many improvements including inline math, rich copy/paste, and linking between chapters.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New Mobile Reading Experience: We’ve created a smoother reading experience on mobile with insight into the status of questions as well as a chapter navigation index.</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 sz="1100">
                <a:solidFill>
                  <a:schemeClr val="dk1"/>
                </a:solidFill>
              </a:rPr>
              <a:t>LTI-based registration flows: </a:t>
            </a:r>
            <a:r>
              <a:rPr lang="en" sz="1100">
                <a:solidFill>
                  <a:srgbClr val="222222"/>
                </a:solidFill>
                <a:highlight>
                  <a:srgbClr val="FFFFFF"/>
                </a:highlight>
              </a:rPr>
              <a:t>This allows registration to happen via LTI.</a:t>
            </a:r>
            <a:endParaRPr sz="1100">
              <a:solidFill>
                <a:srgbClr val="222222"/>
              </a:solidFill>
              <a:highlight>
                <a:srgbClr val="FFFFFF"/>
              </a:highlight>
            </a:endParaRPr>
          </a:p>
          <a:p>
            <a:pPr marL="0" lvl="0" indent="0" algn="l" rtl="0">
              <a:spcBef>
                <a:spcPts val="0"/>
              </a:spcBef>
              <a:spcAft>
                <a:spcPts val="0"/>
              </a:spcAft>
              <a:buNone/>
            </a:pP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29be6a78d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29be6a78d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457200" lvl="0" indent="-317500" algn="l" rtl="0">
              <a:spcBef>
                <a:spcPts val="0"/>
              </a:spcBef>
              <a:spcAft>
                <a:spcPts val="0"/>
              </a:spcAft>
              <a:buSzPts val="1400"/>
              <a:buChar char="●"/>
            </a:pPr>
            <a:r>
              <a:rPr lang="en"/>
              <a:t>As you can see, we’re thinking big, and we’re thinking differently about the future higher ed.</a:t>
            </a:r>
            <a:endParaRPr/>
          </a:p>
          <a:p>
            <a:pPr marL="457200" lvl="0" indent="-317500" algn="l" rtl="0">
              <a:spcBef>
                <a:spcPts val="0"/>
              </a:spcBef>
              <a:spcAft>
                <a:spcPts val="0"/>
              </a:spcAft>
              <a:buSzPts val="1400"/>
              <a:buChar char="●"/>
            </a:pPr>
            <a:r>
              <a:rPr lang="en"/>
              <a:t>We’d love to partner with you to make that vision a reality at your institution.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f257203e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f257203e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e0731c7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2e0731c7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29a8a7d2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29a8a7d2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Top Hat has worked with a number of institutions, large and small, to positively impact student engagement and improve learning outcomes.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We’ve raised substantial money on the premise of changing higher education, have grown fast, and even earned the honor of Canadian start up of the year this year.</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We have users at virtually every large university in North America, and a large number of campus wide adoptions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f0f6841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f0f6841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a:solidFill>
                  <a:schemeClr val="dk1"/>
                </a:solidFill>
              </a:rPr>
              <a:t>This is where Top Hat comes in.</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Top Hat was founded on the premise of making active learning easy. It’s the focus of our entire company, all 300 people (and growing!). We are an active learning company.</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Our products engage your students with interactive content and assessment throughout the learning process - before, during and after class.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Students want to be engaged through the learning process. Top Hat is the solution to doing that effectively and efficiently.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Product overview: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Before class, </a:t>
            </a:r>
            <a:r>
              <a:rPr lang="en" b="1">
                <a:solidFill>
                  <a:schemeClr val="dk1"/>
                </a:solidFill>
              </a:rPr>
              <a:t>it all starts with coming to class prepared</a:t>
            </a:r>
            <a:r>
              <a:rPr lang="en">
                <a:solidFill>
                  <a:schemeClr val="dk1"/>
                </a:solidFill>
              </a:rPr>
              <a:t>. Top Hat Textbook allows you to easily adopt and customize, create or curate your own digital, interactive textbooks and course materials.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During class, </a:t>
            </a:r>
            <a:r>
              <a:rPr lang="en" b="1">
                <a:solidFill>
                  <a:schemeClr val="dk1"/>
                </a:solidFill>
              </a:rPr>
              <a:t>easily</a:t>
            </a:r>
            <a:r>
              <a:rPr lang="en">
                <a:solidFill>
                  <a:schemeClr val="dk1"/>
                </a:solidFill>
              </a:rPr>
              <a:t> </a:t>
            </a:r>
            <a:r>
              <a:rPr lang="en" b="1">
                <a:solidFill>
                  <a:schemeClr val="dk1"/>
                </a:solidFill>
              </a:rPr>
              <a:t>create an engaging learning environment </a:t>
            </a:r>
            <a:r>
              <a:rPr lang="en">
                <a:solidFill>
                  <a:schemeClr val="dk1"/>
                </a:solidFill>
              </a:rPr>
              <a:t>with Top Hat Classroom which allows you to reward students for attending and participating in class. You can easily automate attendance, launch discussions, and ask polling questions, all of which gives you as the professor real-time feedback while you teach.</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As well during class, </a:t>
            </a:r>
            <a:r>
              <a:rPr lang="en" b="1">
                <a:solidFill>
                  <a:schemeClr val="dk1"/>
                </a:solidFill>
              </a:rPr>
              <a:t>assess students’ mastery of your course concepts</a:t>
            </a:r>
            <a:r>
              <a:rPr lang="en">
                <a:solidFill>
                  <a:schemeClr val="dk1"/>
                </a:solidFill>
              </a:rPr>
              <a:t> with Top Hat Test, which allows you to save time administering tests and quizzes in a secure, online environment created right on students’ devices.</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After class, </a:t>
            </a:r>
            <a:r>
              <a:rPr lang="en" b="1">
                <a:solidFill>
                  <a:schemeClr val="dk1"/>
                </a:solidFill>
              </a:rPr>
              <a:t>check for understanding</a:t>
            </a:r>
            <a:r>
              <a:rPr lang="en">
                <a:solidFill>
                  <a:schemeClr val="dk1"/>
                </a:solidFill>
              </a:rPr>
              <a:t> with Top Hat Assignment, which allows you to easily create, personalize and assign auto-graded homework.</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All of Top Hat’s products are powered by the Top Hat Marketplace - a hub of over 20,000 content items of free and premium content that can easily be adopted for you course. </a:t>
            </a:r>
            <a:r>
              <a:rPr lang="en" b="1">
                <a:solidFill>
                  <a:schemeClr val="dk1"/>
                </a:solidFill>
              </a:rPr>
              <a:t>All of the content is built with active learning in mind - with the goal of enabling you and your students to assess as they go to ensure they are motivated, engaged and ultimately succeeding</a:t>
            </a:r>
            <a:r>
              <a:rPr lang="en">
                <a:solidFill>
                  <a:schemeClr val="dk1"/>
                </a:solidFill>
              </a:rPr>
              <a: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29be6a78d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29be6a78d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endParaRPr>
              <a:solidFill>
                <a:schemeClr val="dk1"/>
              </a:solidFill>
            </a:endParaRPr>
          </a:p>
          <a:p>
            <a:pPr marL="0" marR="0" lvl="0" indent="0" algn="l" rtl="0">
              <a:lnSpc>
                <a:spcPct val="115000"/>
              </a:lnSpc>
              <a:spcBef>
                <a:spcPts val="0"/>
              </a:spcBef>
              <a:spcAft>
                <a:spcPts val="0"/>
              </a:spcAft>
              <a:buNone/>
            </a:pPr>
            <a:r>
              <a:rPr lang="en">
                <a:solidFill>
                  <a:schemeClr val="dk1"/>
                </a:solidFill>
              </a:rPr>
              <a:t>As of September 2017:</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Over 20,000 content items and counting</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Over 1500 pieces of content - from full interactive textbooks to question packs to course notes and simulations - and counting</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100 Top Hat Textbooks and counting - includes nearly 60 authored textbooks, 9 Noba books, 5 BookBon books, 15 OpenStax books</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Over 150 authors contributing to Top Hat textbooks</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815 question packs</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343 free slide decks</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260 free activities/assignments</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Content that ranges across the 20 major areas of study in higher education</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91% of content is free</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
                <a:solidFill>
                  <a:schemeClr val="dk1"/>
                </a:solidFill>
              </a:rPr>
              <a:t>Average cost for premium Top Hat textbooks: $37</a:t>
            </a:r>
            <a:endParaRPr>
              <a:solidFill>
                <a:schemeClr val="dk1"/>
              </a:solidFill>
            </a:endParaRPr>
          </a:p>
          <a:p>
            <a:pPr marL="0" marR="0" lvl="0" indent="0" algn="l" rtl="0">
              <a:lnSpc>
                <a:spcPct val="115000"/>
              </a:lnSpc>
              <a:spcBef>
                <a:spcPts val="0"/>
              </a:spcBef>
              <a:spcAft>
                <a:spcPts val="0"/>
              </a:spcAft>
              <a:buNone/>
            </a:pPr>
            <a:endParaRPr>
              <a:solidFill>
                <a:schemeClr val="dk1"/>
              </a:solidFill>
            </a:endParaRPr>
          </a:p>
          <a:p>
            <a:pPr marL="0" marR="0" lvl="0" indent="0" algn="l" rtl="0">
              <a:lnSpc>
                <a:spcPct val="115000"/>
              </a:lnSpc>
              <a:spcBef>
                <a:spcPts val="0"/>
              </a:spcBef>
              <a:spcAft>
                <a:spcPts val="0"/>
              </a:spcAft>
              <a:buNone/>
            </a:pPr>
            <a:r>
              <a:rPr lang="en">
                <a:solidFill>
                  <a:schemeClr val="dk1"/>
                </a:solidFill>
              </a:rPr>
              <a:t>This slide is difficult to keep up to date! The Marketplace is growing by the day.</a:t>
            </a:r>
            <a:endParaRPr>
              <a:solidFill>
                <a:schemeClr val="dk1"/>
              </a:solidFill>
            </a:endParaRPr>
          </a:p>
          <a:p>
            <a:pPr marL="0" marR="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9be6a78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29be6a78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Professors: real-time feedback lets professors course-correct or determine where post-class support is needed</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Students: Stay engaged during class and enrich their understanding through Top Hat’s multiple activity and assessment types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Institutions: Motivated students means lower drop-out and higher persistence</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29be6a78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29be6a78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Mobile first: We are a technology company. In fact, first bring-your-own-device company in the space.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Question banks: Unlike low-cost solutions, we offer instructors thousands of question banks for instructors to draw 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Secure attendance: Provides more reliable data than any other solution on the market to ensure academic integrity and so that instructors can rely on the data - when students say they’re in class, they really are.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Synchronous presentation: part of active learning - need to be able to engage with the material directly. Allows students to build comprehension more easily.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Assignability: More advanced question types allower deeper understanding of content. E.g. discussions - allow student-to-student interaction; e.g. word cloud and click-on-target, and we are even working on a question type that will take word-based answers.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9315446b9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9315446b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What institutions love about our platform:</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We’ve thought through the needs of different users. Classroom works for students with non-smartphones and in offline mode when wifi is weak</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Our uptime is best-in-class: this year, we are surpassing our target of 99.95%</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For our institutional partners, we offer advanced LMS integrations via API that allow for folder grading, points or % based grading, roster management and more.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And, probably our most differentiating service, we offer each instructor 1:1 instructional design services from our in-house team of experts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This is what sets us apart for institutions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We’ve raised substantial money on the premise of changing higher education, have grown fast, and even earned the honor of Canadian start up of the year this year.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Top Hat is used at 750 of the top 1000 institutions in North America, and many of them have adopted site-wide licenses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29be6a78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29be6a78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Speaker notes:</a:t>
            </a:r>
            <a:endParaRPr b="1"/>
          </a:p>
          <a:p>
            <a:pPr marL="457200" lvl="0" indent="-317500" algn="l" rtl="0">
              <a:spcBef>
                <a:spcPts val="0"/>
              </a:spcBef>
              <a:spcAft>
                <a:spcPts val="0"/>
              </a:spcAft>
              <a:buSzPts val="1400"/>
              <a:buChar char="●"/>
            </a:pPr>
            <a:r>
              <a:rPr lang="en"/>
              <a:t>We have three service level packages</a:t>
            </a:r>
            <a:endParaRPr/>
          </a:p>
          <a:p>
            <a:pPr marL="457200" lvl="0" indent="-317500" algn="l" rtl="0">
              <a:spcBef>
                <a:spcPts val="0"/>
              </a:spcBef>
              <a:spcAft>
                <a:spcPts val="0"/>
              </a:spcAft>
              <a:buSzPts val="1400"/>
              <a:buChar char="●"/>
            </a:pPr>
            <a:r>
              <a:rPr lang="en"/>
              <a:t>The majority of customers are fully satisfied our Silver package</a:t>
            </a:r>
            <a:endParaRPr/>
          </a:p>
          <a:p>
            <a:pPr marL="457200" lvl="0" indent="-317500" algn="l" rtl="0">
              <a:spcBef>
                <a:spcPts val="0"/>
              </a:spcBef>
              <a:spcAft>
                <a:spcPts val="0"/>
              </a:spcAft>
              <a:buSzPts val="1400"/>
              <a:buChar char="●"/>
            </a:pPr>
            <a:r>
              <a:rPr lang="en"/>
              <a:t>If you decide to adopt more than Top Hat product, then recommend the Gold package to better support your team on campus and your faculty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411e75f2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411e75f2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Faculty prefer a personalized support system when implementing new technology or redesigning their course.</a:t>
            </a:r>
            <a:endParaRPr/>
          </a:p>
          <a:p>
            <a:pPr marL="457200" lvl="0" indent="-317500" algn="l" rtl="0">
              <a:spcBef>
                <a:spcPts val="0"/>
              </a:spcBef>
              <a:spcAft>
                <a:spcPts val="0"/>
              </a:spcAft>
              <a:buSzPts val="1400"/>
              <a:buChar char="●"/>
            </a:pPr>
            <a:r>
              <a:rPr lang="en"/>
              <a:t>Our customers work with us because of our hands-on implementation model.</a:t>
            </a:r>
            <a:endParaRPr/>
          </a:p>
          <a:p>
            <a:pPr marL="457200" lvl="0" indent="-317500" algn="l" rtl="0">
              <a:spcBef>
                <a:spcPts val="0"/>
              </a:spcBef>
              <a:spcAft>
                <a:spcPts val="0"/>
              </a:spcAft>
              <a:buSzPts val="1400"/>
              <a:buChar char="●"/>
            </a:pPr>
            <a:r>
              <a:rPr lang="en"/>
              <a:t>We have a team of 40 instructional designers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0"/>
        <p:cNvGrpSpPr/>
        <p:nvPr/>
      </p:nvGrpSpPr>
      <p:grpSpPr>
        <a:xfrm>
          <a:off x="0" y="0"/>
          <a:ext cx="0" cy="0"/>
          <a:chOff x="0" y="0"/>
          <a:chExt cx="0" cy="0"/>
        </a:xfrm>
      </p:grpSpPr>
      <p:sp>
        <p:nvSpPr>
          <p:cNvPr id="51" name="Google Shape;51;p13"/>
          <p:cNvSpPr/>
          <p:nvPr/>
        </p:nvSpPr>
        <p:spPr>
          <a:xfrm>
            <a:off x="0" y="4594725"/>
            <a:ext cx="9144000" cy="558900"/>
          </a:xfrm>
          <a:prstGeom prst="rect">
            <a:avLst/>
          </a:prstGeom>
          <a:solidFill>
            <a:srgbClr val="934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9144000" cy="285600"/>
          </a:xfrm>
          <a:prstGeom prst="rect">
            <a:avLst/>
          </a:prstGeom>
          <a:solidFill>
            <a:srgbClr val="80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13" descr="TopHat_Wordmark_White_RGB.png"/>
          <p:cNvPicPr preferRelativeResize="0"/>
          <p:nvPr/>
        </p:nvPicPr>
        <p:blipFill>
          <a:blip r:embed="rId2">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fo Slide">
  <p:cSld name="CUSTOM_1">
    <p:spTree>
      <p:nvGrpSpPr>
        <p:cNvPr id="1" name="Shape 54"/>
        <p:cNvGrpSpPr/>
        <p:nvPr/>
      </p:nvGrpSpPr>
      <p:grpSpPr>
        <a:xfrm>
          <a:off x="0" y="0"/>
          <a:ext cx="0" cy="0"/>
          <a:chOff x="0" y="0"/>
          <a:chExt cx="0" cy="0"/>
        </a:xfrm>
      </p:grpSpPr>
      <p:sp>
        <p:nvSpPr>
          <p:cNvPr id="55" name="Google Shape;55;p14"/>
          <p:cNvSpPr/>
          <p:nvPr/>
        </p:nvSpPr>
        <p:spPr>
          <a:xfrm>
            <a:off x="0" y="4594725"/>
            <a:ext cx="9144000" cy="558900"/>
          </a:xfrm>
          <a:prstGeom prst="rect">
            <a:avLst/>
          </a:prstGeom>
          <a:solidFill>
            <a:srgbClr val="934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0" y="0"/>
            <a:ext cx="9144000" cy="285600"/>
          </a:xfrm>
          <a:prstGeom prst="rect">
            <a:avLst/>
          </a:prstGeom>
          <a:solidFill>
            <a:srgbClr val="80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14" descr="TopHat_Wordmark_White_RGB.png"/>
          <p:cNvPicPr preferRelativeResize="0"/>
          <p:nvPr/>
        </p:nvPicPr>
        <p:blipFill>
          <a:blip r:embed="rId2">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1">
  <p:cSld name="CAPTION_ONLY_1">
    <p:spTree>
      <p:nvGrpSpPr>
        <p:cNvPr id="1" name="Shape 5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1">
  <p:cSld name="CUSTOM_8_1_1_1">
    <p:spTree>
      <p:nvGrpSpPr>
        <p:cNvPr id="1" name="Shape 59"/>
        <p:cNvGrpSpPr/>
        <p:nvPr/>
      </p:nvGrpSpPr>
      <p:grpSpPr>
        <a:xfrm>
          <a:off x="0" y="0"/>
          <a:ext cx="0" cy="0"/>
          <a:chOff x="0" y="0"/>
          <a:chExt cx="0" cy="0"/>
        </a:xfrm>
      </p:grpSpPr>
      <p:pic>
        <p:nvPicPr>
          <p:cNvPr id="60" name="Google Shape;60;p16" descr="RW_TopHat_2321-2_v2_cropped@2x.jpg"/>
          <p:cNvPicPr preferRelativeResize="0"/>
          <p:nvPr/>
        </p:nvPicPr>
        <p:blipFill rotWithShape="1">
          <a:blip r:embed="rId2">
            <a:alphaModFix/>
          </a:blip>
          <a:srcRect t="2633" b="2633"/>
          <a:stretch/>
        </p:blipFill>
        <p:spPr>
          <a:xfrm>
            <a:off x="0" y="0"/>
            <a:ext cx="9144000" cy="5143501"/>
          </a:xfrm>
          <a:prstGeom prst="rect">
            <a:avLst/>
          </a:prstGeom>
          <a:noFill/>
          <a:ln>
            <a:noFill/>
          </a:ln>
        </p:spPr>
      </p:pic>
      <p:sp>
        <p:nvSpPr>
          <p:cNvPr id="61" name="Google Shape;61;p16"/>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6"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rple BG">
  <p:cSld name="CUSTOM_4">
    <p:spTree>
      <p:nvGrpSpPr>
        <p:cNvPr id="1" name="Shape 63"/>
        <p:cNvGrpSpPr/>
        <p:nvPr/>
      </p:nvGrpSpPr>
      <p:grpSpPr>
        <a:xfrm>
          <a:off x="0" y="0"/>
          <a:ext cx="0" cy="0"/>
          <a:chOff x="0" y="0"/>
          <a:chExt cx="0" cy="0"/>
        </a:xfrm>
      </p:grpSpPr>
      <p:sp>
        <p:nvSpPr>
          <p:cNvPr id="64" name="Google Shape;64;p17"/>
          <p:cNvSpPr/>
          <p:nvPr/>
        </p:nvSpPr>
        <p:spPr>
          <a:xfrm>
            <a:off x="0" y="0"/>
            <a:ext cx="9144000" cy="5143500"/>
          </a:xfrm>
          <a:prstGeom prst="rect">
            <a:avLst/>
          </a:prstGeom>
          <a:solidFill>
            <a:srgbClr val="934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7" descr="TopHat_Icon_White_RGB.png"/>
          <p:cNvPicPr preferRelativeResize="0"/>
          <p:nvPr/>
        </p:nvPicPr>
        <p:blipFill>
          <a:blip r:embed="rId2">
            <a:alphaModFix/>
          </a:blip>
          <a:stretch>
            <a:fillRect/>
          </a:stretch>
        </p:blipFill>
        <p:spPr>
          <a:xfrm>
            <a:off x="4366563" y="157153"/>
            <a:ext cx="410875" cy="497526"/>
          </a:xfrm>
          <a:prstGeom prst="rect">
            <a:avLst/>
          </a:prstGeom>
          <a:noFill/>
          <a:ln>
            <a:noFill/>
          </a:ln>
        </p:spPr>
      </p:pic>
      <p:sp>
        <p:nvSpPr>
          <p:cNvPr id="66" name="Google Shape;66;p17"/>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 Slide">
  <p:cSld name="CUSTOM_2">
    <p:spTree>
      <p:nvGrpSpPr>
        <p:cNvPr id="1" name="Shape 67"/>
        <p:cNvGrpSpPr/>
        <p:nvPr/>
      </p:nvGrpSpPr>
      <p:grpSpPr>
        <a:xfrm>
          <a:off x="0" y="0"/>
          <a:ext cx="0" cy="0"/>
          <a:chOff x="0" y="0"/>
          <a:chExt cx="0" cy="0"/>
        </a:xfrm>
      </p:grpSpPr>
      <p:pic>
        <p:nvPicPr>
          <p:cNvPr id="68" name="Google Shape;68;p18" descr="TopHat_Wordmark_Purple_RGB.png"/>
          <p:cNvPicPr preferRelativeResize="0"/>
          <p:nvPr/>
        </p:nvPicPr>
        <p:blipFill>
          <a:blip r:embed="rId2">
            <a:alphaModFix/>
          </a:blip>
          <a:stretch>
            <a:fillRect/>
          </a:stretch>
        </p:blipFill>
        <p:spPr>
          <a:xfrm>
            <a:off x="1510275" y="1586872"/>
            <a:ext cx="6123450" cy="1785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fo Slide 1 1">
  <p:cSld name="CUSTOM_1_1_1">
    <p:spTree>
      <p:nvGrpSpPr>
        <p:cNvPr id="1" name="Shape 69"/>
        <p:cNvGrpSpPr/>
        <p:nvPr/>
      </p:nvGrpSpPr>
      <p:grpSpPr>
        <a:xfrm>
          <a:off x="0" y="0"/>
          <a:ext cx="0" cy="0"/>
          <a:chOff x="0" y="0"/>
          <a:chExt cx="0" cy="0"/>
        </a:xfrm>
      </p:grpSpPr>
      <p:pic>
        <p:nvPicPr>
          <p:cNvPr id="70" name="Google Shape;70;p19" descr="TopHat_Wordmark_Purple_RGB.png"/>
          <p:cNvPicPr preferRelativeResize="0"/>
          <p:nvPr/>
        </p:nvPicPr>
        <p:blipFill>
          <a:blip r:embed="rId2">
            <a:alphaModFix/>
          </a:blip>
          <a:stretch>
            <a:fillRect/>
          </a:stretch>
        </p:blipFill>
        <p:spPr>
          <a:xfrm>
            <a:off x="7707200" y="4690008"/>
            <a:ext cx="1263577" cy="36834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genta BG">
  <p:cSld name="CUSTOM_5">
    <p:spTree>
      <p:nvGrpSpPr>
        <p:cNvPr id="1" name="Shape 71"/>
        <p:cNvGrpSpPr/>
        <p:nvPr/>
      </p:nvGrpSpPr>
      <p:grpSpPr>
        <a:xfrm>
          <a:off x="0" y="0"/>
          <a:ext cx="0" cy="0"/>
          <a:chOff x="0" y="0"/>
          <a:chExt cx="0" cy="0"/>
        </a:xfrm>
      </p:grpSpPr>
      <p:sp>
        <p:nvSpPr>
          <p:cNvPr id="72" name="Google Shape;72;p20"/>
          <p:cNvSpPr/>
          <p:nvPr/>
        </p:nvSpPr>
        <p:spPr>
          <a:xfrm>
            <a:off x="0" y="0"/>
            <a:ext cx="9144000" cy="5143500"/>
          </a:xfrm>
          <a:prstGeom prst="rect">
            <a:avLst/>
          </a:prstGeom>
          <a:solidFill>
            <a:srgbClr val="E51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20" descr="TopHat_Icon_White_RGB.png"/>
          <p:cNvPicPr preferRelativeResize="0"/>
          <p:nvPr/>
        </p:nvPicPr>
        <p:blipFill>
          <a:blip r:embed="rId2">
            <a:alphaModFix/>
          </a:blip>
          <a:stretch>
            <a:fillRect/>
          </a:stretch>
        </p:blipFill>
        <p:spPr>
          <a:xfrm>
            <a:off x="4366563" y="157153"/>
            <a:ext cx="410875" cy="4975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
        <p:cNvGrpSpPr/>
        <p:nvPr/>
      </p:nvGrpSpPr>
      <p:grpSpPr>
        <a:xfrm>
          <a:off x="0" y="0"/>
          <a:ext cx="0" cy="0"/>
          <a:chOff x="0" y="0"/>
          <a:chExt cx="0" cy="0"/>
        </a:xfrm>
      </p:grpSpPr>
      <p:pic>
        <p:nvPicPr>
          <p:cNvPr id="77" name="Google Shape;77;p22" descr="TopHat_Lockup_FullColor_RGB.png"/>
          <p:cNvPicPr preferRelativeResize="0"/>
          <p:nvPr/>
        </p:nvPicPr>
        <p:blipFill rotWithShape="1">
          <a:blip r:embed="rId2">
            <a:alphaModFix/>
          </a:blip>
          <a:srcRect/>
          <a:stretch/>
        </p:blipFill>
        <p:spPr>
          <a:xfrm>
            <a:off x="2751587" y="359047"/>
            <a:ext cx="3640800" cy="4380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fo Slide">
  <p:cSld name="Info Slide">
    <p:spTree>
      <p:nvGrpSpPr>
        <p:cNvPr id="1" name="Shape 79"/>
        <p:cNvGrpSpPr/>
        <p:nvPr/>
      </p:nvGrpSpPr>
      <p:grpSpPr>
        <a:xfrm>
          <a:off x="0" y="0"/>
          <a:ext cx="0" cy="0"/>
          <a:chOff x="0" y="0"/>
          <a:chExt cx="0" cy="0"/>
        </a:xfrm>
      </p:grpSpPr>
      <p:sp>
        <p:nvSpPr>
          <p:cNvPr id="80" name="Google Shape;80;p24"/>
          <p:cNvSpPr/>
          <p:nvPr/>
        </p:nvSpPr>
        <p:spPr>
          <a:xfrm>
            <a:off x="0" y="4594725"/>
            <a:ext cx="9144000" cy="558900"/>
          </a:xfrm>
          <a:prstGeom prst="rect">
            <a:avLst/>
          </a:prstGeom>
          <a:solidFill>
            <a:srgbClr val="934A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1" name="Google Shape;81;p24"/>
          <p:cNvSpPr/>
          <p:nvPr/>
        </p:nvSpPr>
        <p:spPr>
          <a:xfrm>
            <a:off x="0" y="0"/>
            <a:ext cx="9144000" cy="285600"/>
          </a:xfrm>
          <a:prstGeom prst="rect">
            <a:avLst/>
          </a:prstGeom>
          <a:solidFill>
            <a:srgbClr val="80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82" name="Google Shape;82;p24" descr="TopHat_Wordmark_White_RGB.png"/>
          <p:cNvPicPr preferRelativeResize="0"/>
          <p:nvPr/>
        </p:nvPicPr>
        <p:blipFill rotWithShape="1">
          <a:blip r:embed="rId2">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1 1 1">
  <p:cSld name="Custom Layout 1 1 1 1">
    <p:spTree>
      <p:nvGrpSpPr>
        <p:cNvPr id="1" name="Shape 83"/>
        <p:cNvGrpSpPr/>
        <p:nvPr/>
      </p:nvGrpSpPr>
      <p:grpSpPr>
        <a:xfrm>
          <a:off x="0" y="0"/>
          <a:ext cx="0" cy="0"/>
          <a:chOff x="0" y="0"/>
          <a:chExt cx="0" cy="0"/>
        </a:xfrm>
      </p:grpSpPr>
      <p:pic>
        <p:nvPicPr>
          <p:cNvPr id="84" name="Google Shape;84;p25" descr="RW_TopHat_2321-2_v2_cropped@2x.jpg"/>
          <p:cNvPicPr preferRelativeResize="0"/>
          <p:nvPr/>
        </p:nvPicPr>
        <p:blipFill rotWithShape="1">
          <a:blip r:embed="rId2">
            <a:alphaModFix/>
          </a:blip>
          <a:srcRect t="2633" b="2633"/>
          <a:stretch/>
        </p:blipFill>
        <p:spPr>
          <a:xfrm>
            <a:off x="0" y="0"/>
            <a:ext cx="9144000" cy="5143500"/>
          </a:xfrm>
          <a:prstGeom prst="rect">
            <a:avLst/>
          </a:prstGeom>
          <a:noFill/>
          <a:ln>
            <a:noFill/>
          </a:ln>
        </p:spPr>
      </p:pic>
      <p:sp>
        <p:nvSpPr>
          <p:cNvPr id="85" name="Google Shape;85;p25"/>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86" name="Google Shape;86;p25" descr="TopHat_Wordmark_White_RGB.png"/>
          <p:cNvPicPr preferRelativeResize="0"/>
          <p:nvPr/>
        </p:nvPicPr>
        <p:blipFill rotWithShape="1">
          <a:blip r:embed="rId3">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87"/>
        <p:cNvGrpSpPr/>
        <p:nvPr/>
      </p:nvGrpSpPr>
      <p:grpSpPr>
        <a:xfrm>
          <a:off x="0" y="0"/>
          <a:ext cx="0" cy="0"/>
          <a:chOff x="0" y="0"/>
          <a:chExt cx="0" cy="0"/>
        </a:xfrm>
      </p:grpSpPr>
      <p:pic>
        <p:nvPicPr>
          <p:cNvPr id="88" name="Google Shape;88;p26" descr="TopHat_Wordmark_Purple_RGB.png"/>
          <p:cNvPicPr preferRelativeResize="0"/>
          <p:nvPr/>
        </p:nvPicPr>
        <p:blipFill rotWithShape="1">
          <a:blip r:embed="rId2">
            <a:alphaModFix/>
          </a:blip>
          <a:srcRect/>
          <a:stretch/>
        </p:blipFill>
        <p:spPr>
          <a:xfrm>
            <a:off x="1510275" y="1586872"/>
            <a:ext cx="6123600" cy="1785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fo Slide 1">
  <p:cSld name="Info Slide 1">
    <p:spTree>
      <p:nvGrpSpPr>
        <p:cNvPr id="1" name="Shape 89"/>
        <p:cNvGrpSpPr/>
        <p:nvPr/>
      </p:nvGrpSpPr>
      <p:grpSpPr>
        <a:xfrm>
          <a:off x="0" y="0"/>
          <a:ext cx="0" cy="0"/>
          <a:chOff x="0" y="0"/>
          <a:chExt cx="0" cy="0"/>
        </a:xfrm>
      </p:grpSpPr>
      <p:sp>
        <p:nvSpPr>
          <p:cNvPr id="90" name="Google Shape;90;p27"/>
          <p:cNvSpPr/>
          <p:nvPr/>
        </p:nvSpPr>
        <p:spPr>
          <a:xfrm>
            <a:off x="0" y="4594725"/>
            <a:ext cx="9144000" cy="558900"/>
          </a:xfrm>
          <a:prstGeom prst="rect">
            <a:avLst/>
          </a:prstGeom>
          <a:solidFill>
            <a:srgbClr val="934A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a:off x="0" y="0"/>
            <a:ext cx="9144000" cy="28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2" name="Google Shape;92;p27" descr="TopHat_Wordmark_White_RGB.png"/>
          <p:cNvPicPr preferRelativeResize="0"/>
          <p:nvPr/>
        </p:nvPicPr>
        <p:blipFill rotWithShape="1">
          <a:blip r:embed="rId2">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urple BG">
  <p:cSld name="Purple BG">
    <p:spTree>
      <p:nvGrpSpPr>
        <p:cNvPr id="1" name="Shape 93"/>
        <p:cNvGrpSpPr/>
        <p:nvPr/>
      </p:nvGrpSpPr>
      <p:grpSpPr>
        <a:xfrm>
          <a:off x="0" y="0"/>
          <a:ext cx="0" cy="0"/>
          <a:chOff x="0" y="0"/>
          <a:chExt cx="0" cy="0"/>
        </a:xfrm>
      </p:grpSpPr>
      <p:sp>
        <p:nvSpPr>
          <p:cNvPr id="94" name="Google Shape;94;p28"/>
          <p:cNvSpPr/>
          <p:nvPr/>
        </p:nvSpPr>
        <p:spPr>
          <a:xfrm>
            <a:off x="0" y="0"/>
            <a:ext cx="9144000" cy="5143500"/>
          </a:xfrm>
          <a:prstGeom prst="rect">
            <a:avLst/>
          </a:prstGeom>
          <a:solidFill>
            <a:srgbClr val="934A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5" name="Google Shape;95;p28" descr="TopHat_Icon_White_RGB.png"/>
          <p:cNvPicPr preferRelativeResize="0"/>
          <p:nvPr/>
        </p:nvPicPr>
        <p:blipFill rotWithShape="1">
          <a:blip r:embed="rId2">
            <a:alphaModFix/>
          </a:blip>
          <a:srcRect/>
          <a:stretch/>
        </p:blipFill>
        <p:spPr>
          <a:xfrm>
            <a:off x="4366562" y="157152"/>
            <a:ext cx="411000" cy="497400"/>
          </a:xfrm>
          <a:prstGeom prst="rect">
            <a:avLst/>
          </a:prstGeom>
          <a:noFill/>
          <a:ln>
            <a:noFill/>
          </a:ln>
        </p:spPr>
      </p:pic>
      <p:sp>
        <p:nvSpPr>
          <p:cNvPr id="96" name="Google Shape;96;p28"/>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genta BG">
  <p:cSld name="Magenta BG">
    <p:spTree>
      <p:nvGrpSpPr>
        <p:cNvPr id="1" name="Shape 97"/>
        <p:cNvGrpSpPr/>
        <p:nvPr/>
      </p:nvGrpSpPr>
      <p:grpSpPr>
        <a:xfrm>
          <a:off x="0" y="0"/>
          <a:ext cx="0" cy="0"/>
          <a:chOff x="0" y="0"/>
          <a:chExt cx="0" cy="0"/>
        </a:xfrm>
      </p:grpSpPr>
      <p:sp>
        <p:nvSpPr>
          <p:cNvPr id="98" name="Google Shape;98;p29"/>
          <p:cNvSpPr/>
          <p:nvPr/>
        </p:nvSpPr>
        <p:spPr>
          <a:xfrm>
            <a:off x="0" y="0"/>
            <a:ext cx="9144000" cy="5143500"/>
          </a:xfrm>
          <a:prstGeom prst="rect">
            <a:avLst/>
          </a:prstGeom>
          <a:solidFill>
            <a:srgbClr val="E517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9" name="Google Shape;99;p29" descr="TopHat_Icon_White_RGB.png"/>
          <p:cNvPicPr preferRelativeResize="0"/>
          <p:nvPr/>
        </p:nvPicPr>
        <p:blipFill rotWithShape="1">
          <a:blip r:embed="rId2">
            <a:alphaModFix/>
          </a:blip>
          <a:srcRect/>
          <a:stretch/>
        </p:blipFill>
        <p:spPr>
          <a:xfrm>
            <a:off x="4366562" y="157152"/>
            <a:ext cx="411000" cy="497400"/>
          </a:xfrm>
          <a:prstGeom prst="rect">
            <a:avLst/>
          </a:prstGeom>
          <a:noFill/>
          <a:ln>
            <a:noFill/>
          </a:ln>
        </p:spPr>
      </p:pic>
      <p:sp>
        <p:nvSpPr>
          <p:cNvPr id="100" name="Google Shape;100;p29"/>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 BG">
  <p:cSld name="Gold BG">
    <p:spTree>
      <p:nvGrpSpPr>
        <p:cNvPr id="1" name="Shape 101"/>
        <p:cNvGrpSpPr/>
        <p:nvPr/>
      </p:nvGrpSpPr>
      <p:grpSpPr>
        <a:xfrm>
          <a:off x="0" y="0"/>
          <a:ext cx="0" cy="0"/>
          <a:chOff x="0" y="0"/>
          <a:chExt cx="0" cy="0"/>
        </a:xfrm>
      </p:grpSpPr>
      <p:sp>
        <p:nvSpPr>
          <p:cNvPr id="102" name="Google Shape;102;p30"/>
          <p:cNvSpPr/>
          <p:nvPr/>
        </p:nvSpPr>
        <p:spPr>
          <a:xfrm>
            <a:off x="0" y="100"/>
            <a:ext cx="9144000" cy="5143500"/>
          </a:xfrm>
          <a:prstGeom prst="rect">
            <a:avLst/>
          </a:prstGeom>
          <a:solidFill>
            <a:srgbClr val="80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30" descr="TopHat_Icon_White_RGB.png"/>
          <p:cNvPicPr preferRelativeResize="0"/>
          <p:nvPr/>
        </p:nvPicPr>
        <p:blipFill rotWithShape="1">
          <a:blip r:embed="rId2">
            <a:alphaModFix/>
          </a:blip>
          <a:srcRect/>
          <a:stretch/>
        </p:blipFill>
        <p:spPr>
          <a:xfrm>
            <a:off x="4366562" y="157152"/>
            <a:ext cx="411000" cy="497400"/>
          </a:xfrm>
          <a:prstGeom prst="rect">
            <a:avLst/>
          </a:prstGeom>
          <a:noFill/>
          <a:ln>
            <a:noFill/>
          </a:ln>
        </p:spPr>
      </p:pic>
      <p:sp>
        <p:nvSpPr>
          <p:cNvPr id="104" name="Google Shape;104;p30"/>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1 2 1">
  <p:cSld name="Custom Layout 1 2 1">
    <p:spTree>
      <p:nvGrpSpPr>
        <p:cNvPr id="1" name="Shape 105"/>
        <p:cNvGrpSpPr/>
        <p:nvPr/>
      </p:nvGrpSpPr>
      <p:grpSpPr>
        <a:xfrm>
          <a:off x="0" y="0"/>
          <a:ext cx="0" cy="0"/>
          <a:chOff x="0" y="0"/>
          <a:chExt cx="0" cy="0"/>
        </a:xfrm>
      </p:grpSpPr>
      <p:sp>
        <p:nvSpPr>
          <p:cNvPr id="106" name="Google Shape;106;p31"/>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p31" descr="TopHat_Wordmark_White_RGB.png"/>
          <p:cNvPicPr preferRelativeResize="0"/>
          <p:nvPr/>
        </p:nvPicPr>
        <p:blipFill rotWithShape="1">
          <a:blip r:embed="rId2">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1 2">
  <p:cSld name="Custom Layout 1 2">
    <p:spTree>
      <p:nvGrpSpPr>
        <p:cNvPr id="1" name="Shape 108"/>
        <p:cNvGrpSpPr/>
        <p:nvPr/>
      </p:nvGrpSpPr>
      <p:grpSpPr>
        <a:xfrm>
          <a:off x="0" y="0"/>
          <a:ext cx="0" cy="0"/>
          <a:chOff x="0" y="0"/>
          <a:chExt cx="0" cy="0"/>
        </a:xfrm>
      </p:grpSpPr>
      <p:pic>
        <p:nvPicPr>
          <p:cNvPr id="109" name="Google Shape;109;p32" descr="RW_TopHat_2989-2_cropped@2x.jpg"/>
          <p:cNvPicPr preferRelativeResize="0"/>
          <p:nvPr/>
        </p:nvPicPr>
        <p:blipFill rotWithShape="1">
          <a:blip r:embed="rId2">
            <a:alphaModFix/>
          </a:blip>
          <a:srcRect t="-3432" b="5075"/>
          <a:stretch/>
        </p:blipFill>
        <p:spPr>
          <a:xfrm>
            <a:off x="0" y="0"/>
            <a:ext cx="9144000" cy="5143500"/>
          </a:xfrm>
          <a:prstGeom prst="rect">
            <a:avLst/>
          </a:prstGeom>
          <a:noFill/>
          <a:ln>
            <a:noFill/>
          </a:ln>
        </p:spPr>
      </p:pic>
      <p:sp>
        <p:nvSpPr>
          <p:cNvPr id="110" name="Google Shape;110;p32"/>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1" name="Google Shape;111;p32" descr="TopHat_Wordmark_White_RGB.png"/>
          <p:cNvPicPr preferRelativeResize="0"/>
          <p:nvPr/>
        </p:nvPicPr>
        <p:blipFill rotWithShape="1">
          <a:blip r:embed="rId3">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12"/>
        <p:cNvGrpSpPr/>
        <p:nvPr/>
      </p:nvGrpSpPr>
      <p:grpSpPr>
        <a:xfrm>
          <a:off x="0" y="0"/>
          <a:ext cx="0" cy="0"/>
          <a:chOff x="0" y="0"/>
          <a:chExt cx="0" cy="0"/>
        </a:xfrm>
      </p:grpSpPr>
      <p:pic>
        <p:nvPicPr>
          <p:cNvPr id="113" name="Google Shape;113;p33"/>
          <p:cNvPicPr preferRelativeResize="0"/>
          <p:nvPr/>
        </p:nvPicPr>
        <p:blipFill rotWithShape="1">
          <a:blip r:embed="rId2">
            <a:alphaModFix/>
          </a:blip>
          <a:srcRect t="-13212" r="109" b="18568"/>
          <a:stretch/>
        </p:blipFill>
        <p:spPr>
          <a:xfrm>
            <a:off x="0" y="0"/>
            <a:ext cx="9144000" cy="5143500"/>
          </a:xfrm>
          <a:prstGeom prst="rect">
            <a:avLst/>
          </a:prstGeom>
          <a:noFill/>
          <a:ln>
            <a:noFill/>
          </a:ln>
        </p:spPr>
      </p:pic>
      <p:sp>
        <p:nvSpPr>
          <p:cNvPr id="114" name="Google Shape;114;p33"/>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5" name="Google Shape;115;p33" descr="TopHat_Wordmark_White_RGB.png"/>
          <p:cNvPicPr preferRelativeResize="0"/>
          <p:nvPr/>
        </p:nvPicPr>
        <p:blipFill rotWithShape="1">
          <a:blip r:embed="rId3">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1 1">
  <p:cSld name="Custom Layout 1 1">
    <p:spTree>
      <p:nvGrpSpPr>
        <p:cNvPr id="1" name="Shape 116"/>
        <p:cNvGrpSpPr/>
        <p:nvPr/>
      </p:nvGrpSpPr>
      <p:grpSpPr>
        <a:xfrm>
          <a:off x="0" y="0"/>
          <a:ext cx="0" cy="0"/>
          <a:chOff x="0" y="0"/>
          <a:chExt cx="0" cy="0"/>
        </a:xfrm>
      </p:grpSpPr>
      <p:pic>
        <p:nvPicPr>
          <p:cNvPr id="117" name="Google Shape;117;p34" descr="RW_TopHat_2095_cropped@2x.jpg"/>
          <p:cNvPicPr preferRelativeResize="0"/>
          <p:nvPr/>
        </p:nvPicPr>
        <p:blipFill rotWithShape="1">
          <a:blip r:embed="rId2">
            <a:alphaModFix/>
          </a:blip>
          <a:srcRect t="-19448" b="24715"/>
          <a:stretch/>
        </p:blipFill>
        <p:spPr>
          <a:xfrm>
            <a:off x="0" y="0"/>
            <a:ext cx="9144000" cy="5143500"/>
          </a:xfrm>
          <a:prstGeom prst="rect">
            <a:avLst/>
          </a:prstGeom>
          <a:noFill/>
          <a:ln>
            <a:noFill/>
          </a:ln>
        </p:spPr>
      </p:pic>
      <p:sp>
        <p:nvSpPr>
          <p:cNvPr id="118" name="Google Shape;118;p34"/>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19" name="Google Shape;119;p34" descr="TopHat_Wordmark_White_RGB.png"/>
          <p:cNvPicPr preferRelativeResize="0"/>
          <p:nvPr/>
        </p:nvPicPr>
        <p:blipFill rotWithShape="1">
          <a:blip r:embed="rId3">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1 1">
  <p:cSld name="Custom Layout 1 1 1">
    <p:spTree>
      <p:nvGrpSpPr>
        <p:cNvPr id="1" name="Shape 120"/>
        <p:cNvGrpSpPr/>
        <p:nvPr/>
      </p:nvGrpSpPr>
      <p:grpSpPr>
        <a:xfrm>
          <a:off x="0" y="0"/>
          <a:ext cx="0" cy="0"/>
          <a:chOff x="0" y="0"/>
          <a:chExt cx="0" cy="0"/>
        </a:xfrm>
      </p:grpSpPr>
      <p:pic>
        <p:nvPicPr>
          <p:cNvPr id="121" name="Google Shape;121;p35" descr="RW_TopHat_3488-2_v2_cropped@2x.jpg"/>
          <p:cNvPicPr preferRelativeResize="0"/>
          <p:nvPr/>
        </p:nvPicPr>
        <p:blipFill rotWithShape="1">
          <a:blip r:embed="rId2">
            <a:alphaModFix/>
          </a:blip>
          <a:srcRect t="-5977" b="11244"/>
          <a:stretch/>
        </p:blipFill>
        <p:spPr>
          <a:xfrm>
            <a:off x="0" y="0"/>
            <a:ext cx="9144000" cy="5143500"/>
          </a:xfrm>
          <a:prstGeom prst="rect">
            <a:avLst/>
          </a:prstGeom>
          <a:noFill/>
          <a:ln>
            <a:noFill/>
          </a:ln>
        </p:spPr>
      </p:pic>
      <p:sp>
        <p:nvSpPr>
          <p:cNvPr id="122" name="Google Shape;122;p35"/>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p35" descr="TopHat_Wordmark_White_RGB.png"/>
          <p:cNvPicPr preferRelativeResize="0"/>
          <p:nvPr/>
        </p:nvPicPr>
        <p:blipFill rotWithShape="1">
          <a:blip r:embed="rId3">
            <a:alphaModFix/>
          </a:blip>
          <a:srcRect/>
          <a:stretch/>
        </p:blipFill>
        <p:spPr>
          <a:xfrm>
            <a:off x="7707199" y="4690000"/>
            <a:ext cx="1263600" cy="368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hite BG">
  <p:cSld name="White BG">
    <p:spTree>
      <p:nvGrpSpPr>
        <p:cNvPr id="1" name="Shape 124"/>
        <p:cNvGrpSpPr/>
        <p:nvPr/>
      </p:nvGrpSpPr>
      <p:grpSpPr>
        <a:xfrm>
          <a:off x="0" y="0"/>
          <a:ext cx="0" cy="0"/>
          <a:chOff x="0" y="0"/>
          <a:chExt cx="0" cy="0"/>
        </a:xfrm>
      </p:grpSpPr>
      <p:pic>
        <p:nvPicPr>
          <p:cNvPr id="125" name="Google Shape;125;p36" descr="TopHat_Icon_FullColor_RGB.png"/>
          <p:cNvPicPr preferRelativeResize="0"/>
          <p:nvPr/>
        </p:nvPicPr>
        <p:blipFill rotWithShape="1">
          <a:blip r:embed="rId2">
            <a:alphaModFix/>
          </a:blip>
          <a:srcRect l="406" r="416"/>
          <a:stretch/>
        </p:blipFill>
        <p:spPr>
          <a:xfrm>
            <a:off x="4366562" y="157152"/>
            <a:ext cx="411000" cy="497400"/>
          </a:xfrm>
          <a:prstGeom prst="rect">
            <a:avLst/>
          </a:prstGeom>
          <a:noFill/>
          <a:ln>
            <a:noFill/>
          </a:ln>
        </p:spPr>
      </p:pic>
      <p:sp>
        <p:nvSpPr>
          <p:cNvPr id="126" name="Google Shape;126;p36"/>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p:cSld name="CAPTION_ONLY">
    <p:spTree>
      <p:nvGrpSpPr>
        <p:cNvPr id="1" name="Shape 12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CUSTOM">
    <p:spTree>
      <p:nvGrpSpPr>
        <p:cNvPr id="1" name="Shape 130"/>
        <p:cNvGrpSpPr/>
        <p:nvPr/>
      </p:nvGrpSpPr>
      <p:grpSpPr>
        <a:xfrm>
          <a:off x="0" y="0"/>
          <a:ext cx="0" cy="0"/>
          <a:chOff x="0" y="0"/>
          <a:chExt cx="0" cy="0"/>
        </a:xfrm>
      </p:grpSpPr>
      <p:pic>
        <p:nvPicPr>
          <p:cNvPr id="131" name="Google Shape;131;p39" descr="TopHat_Lockup_FullColor_RGB.png"/>
          <p:cNvPicPr preferRelativeResize="0"/>
          <p:nvPr/>
        </p:nvPicPr>
        <p:blipFill>
          <a:blip r:embed="rId2">
            <a:alphaModFix/>
          </a:blip>
          <a:stretch>
            <a:fillRect/>
          </a:stretch>
        </p:blipFill>
        <p:spPr>
          <a:xfrm>
            <a:off x="2751587" y="359048"/>
            <a:ext cx="3640824" cy="438104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fo Slide 1">
  <p:cSld name="CUSTOM_1_1">
    <p:spTree>
      <p:nvGrpSpPr>
        <p:cNvPr id="1" name="Shape 132"/>
        <p:cNvGrpSpPr/>
        <p:nvPr/>
      </p:nvGrpSpPr>
      <p:grpSpPr>
        <a:xfrm>
          <a:off x="0" y="0"/>
          <a:ext cx="0" cy="0"/>
          <a:chOff x="0" y="0"/>
          <a:chExt cx="0" cy="0"/>
        </a:xfrm>
      </p:grpSpPr>
      <p:sp>
        <p:nvSpPr>
          <p:cNvPr id="133" name="Google Shape;133;p40"/>
          <p:cNvSpPr/>
          <p:nvPr/>
        </p:nvSpPr>
        <p:spPr>
          <a:xfrm>
            <a:off x="0" y="4594725"/>
            <a:ext cx="9144000" cy="558900"/>
          </a:xfrm>
          <a:prstGeom prst="rect">
            <a:avLst/>
          </a:prstGeom>
          <a:solidFill>
            <a:srgbClr val="934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0"/>
          <p:cNvSpPr/>
          <p:nvPr/>
        </p:nvSpPr>
        <p:spPr>
          <a:xfrm>
            <a:off x="0" y="0"/>
            <a:ext cx="9144000" cy="28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40" descr="TopHat_Wordmark_White_RGB.png"/>
          <p:cNvPicPr preferRelativeResize="0"/>
          <p:nvPr/>
        </p:nvPicPr>
        <p:blipFill>
          <a:blip r:embed="rId2">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fo Slide">
  <p:cSld name="CUSTOM_1">
    <p:spTree>
      <p:nvGrpSpPr>
        <p:cNvPr id="1" name="Shape 136"/>
        <p:cNvGrpSpPr/>
        <p:nvPr/>
      </p:nvGrpSpPr>
      <p:grpSpPr>
        <a:xfrm>
          <a:off x="0" y="0"/>
          <a:ext cx="0" cy="0"/>
          <a:chOff x="0" y="0"/>
          <a:chExt cx="0" cy="0"/>
        </a:xfrm>
      </p:grpSpPr>
      <p:sp>
        <p:nvSpPr>
          <p:cNvPr id="137" name="Google Shape;137;p41"/>
          <p:cNvSpPr/>
          <p:nvPr/>
        </p:nvSpPr>
        <p:spPr>
          <a:xfrm>
            <a:off x="0" y="4594725"/>
            <a:ext cx="9144000" cy="558900"/>
          </a:xfrm>
          <a:prstGeom prst="rect">
            <a:avLst/>
          </a:prstGeom>
          <a:solidFill>
            <a:srgbClr val="934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1"/>
          <p:cNvSpPr/>
          <p:nvPr/>
        </p:nvSpPr>
        <p:spPr>
          <a:xfrm>
            <a:off x="0" y="0"/>
            <a:ext cx="9144000" cy="285600"/>
          </a:xfrm>
          <a:prstGeom prst="rect">
            <a:avLst/>
          </a:prstGeom>
          <a:solidFill>
            <a:srgbClr val="80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41" descr="TopHat_Wordmark_White_RGB.png"/>
          <p:cNvPicPr preferRelativeResize="0"/>
          <p:nvPr/>
        </p:nvPicPr>
        <p:blipFill>
          <a:blip r:embed="rId2">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End Slide">
  <p:cSld name="CUSTOM_2">
    <p:spTree>
      <p:nvGrpSpPr>
        <p:cNvPr id="1" name="Shape 140"/>
        <p:cNvGrpSpPr/>
        <p:nvPr/>
      </p:nvGrpSpPr>
      <p:grpSpPr>
        <a:xfrm>
          <a:off x="0" y="0"/>
          <a:ext cx="0" cy="0"/>
          <a:chOff x="0" y="0"/>
          <a:chExt cx="0" cy="0"/>
        </a:xfrm>
      </p:grpSpPr>
      <p:pic>
        <p:nvPicPr>
          <p:cNvPr id="141" name="Google Shape;141;p42" descr="TopHat_Wordmark_Purple_RGB.png"/>
          <p:cNvPicPr preferRelativeResize="0"/>
          <p:nvPr/>
        </p:nvPicPr>
        <p:blipFill>
          <a:blip r:embed="rId2">
            <a:alphaModFix/>
          </a:blip>
          <a:stretch>
            <a:fillRect/>
          </a:stretch>
        </p:blipFill>
        <p:spPr>
          <a:xfrm>
            <a:off x="1510275" y="1586872"/>
            <a:ext cx="6123450" cy="1785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urple BG">
  <p:cSld name="CUSTOM_4">
    <p:spTree>
      <p:nvGrpSpPr>
        <p:cNvPr id="1" name="Shape 142"/>
        <p:cNvGrpSpPr/>
        <p:nvPr/>
      </p:nvGrpSpPr>
      <p:grpSpPr>
        <a:xfrm>
          <a:off x="0" y="0"/>
          <a:ext cx="0" cy="0"/>
          <a:chOff x="0" y="0"/>
          <a:chExt cx="0" cy="0"/>
        </a:xfrm>
      </p:grpSpPr>
      <p:sp>
        <p:nvSpPr>
          <p:cNvPr id="143" name="Google Shape;143;p43"/>
          <p:cNvSpPr/>
          <p:nvPr/>
        </p:nvSpPr>
        <p:spPr>
          <a:xfrm>
            <a:off x="0" y="0"/>
            <a:ext cx="9144000" cy="5143500"/>
          </a:xfrm>
          <a:prstGeom prst="rect">
            <a:avLst/>
          </a:prstGeom>
          <a:solidFill>
            <a:srgbClr val="934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43" descr="TopHat_Icon_White_RGB.png"/>
          <p:cNvPicPr preferRelativeResize="0"/>
          <p:nvPr/>
        </p:nvPicPr>
        <p:blipFill>
          <a:blip r:embed="rId2">
            <a:alphaModFix/>
          </a:blip>
          <a:stretch>
            <a:fillRect/>
          </a:stretch>
        </p:blipFill>
        <p:spPr>
          <a:xfrm>
            <a:off x="4366563" y="157153"/>
            <a:ext cx="410875" cy="497526"/>
          </a:xfrm>
          <a:prstGeom prst="rect">
            <a:avLst/>
          </a:prstGeom>
          <a:noFill/>
          <a:ln>
            <a:noFill/>
          </a:ln>
        </p:spPr>
      </p:pic>
      <p:sp>
        <p:nvSpPr>
          <p:cNvPr id="145" name="Google Shape;145;p43"/>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genta BG">
  <p:cSld name="CUSTOM_5">
    <p:spTree>
      <p:nvGrpSpPr>
        <p:cNvPr id="1" name="Shape 146"/>
        <p:cNvGrpSpPr/>
        <p:nvPr/>
      </p:nvGrpSpPr>
      <p:grpSpPr>
        <a:xfrm>
          <a:off x="0" y="0"/>
          <a:ext cx="0" cy="0"/>
          <a:chOff x="0" y="0"/>
          <a:chExt cx="0" cy="0"/>
        </a:xfrm>
      </p:grpSpPr>
      <p:sp>
        <p:nvSpPr>
          <p:cNvPr id="147" name="Google Shape;147;p44"/>
          <p:cNvSpPr/>
          <p:nvPr/>
        </p:nvSpPr>
        <p:spPr>
          <a:xfrm>
            <a:off x="0" y="0"/>
            <a:ext cx="9144000" cy="5143500"/>
          </a:xfrm>
          <a:prstGeom prst="rect">
            <a:avLst/>
          </a:prstGeom>
          <a:solidFill>
            <a:srgbClr val="E51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44" descr="TopHat_Icon_White_RGB.png"/>
          <p:cNvPicPr preferRelativeResize="0"/>
          <p:nvPr/>
        </p:nvPicPr>
        <p:blipFill>
          <a:blip r:embed="rId2">
            <a:alphaModFix/>
          </a:blip>
          <a:stretch>
            <a:fillRect/>
          </a:stretch>
        </p:blipFill>
        <p:spPr>
          <a:xfrm>
            <a:off x="4366563" y="157153"/>
            <a:ext cx="410875" cy="497526"/>
          </a:xfrm>
          <a:prstGeom prst="rect">
            <a:avLst/>
          </a:prstGeom>
          <a:noFill/>
          <a:ln>
            <a:noFill/>
          </a:ln>
        </p:spPr>
      </p:pic>
      <p:sp>
        <p:nvSpPr>
          <p:cNvPr id="149" name="Google Shape;149;p44"/>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Gold BG">
  <p:cSld name="CUSTOM_6">
    <p:spTree>
      <p:nvGrpSpPr>
        <p:cNvPr id="1" name="Shape 150"/>
        <p:cNvGrpSpPr/>
        <p:nvPr/>
      </p:nvGrpSpPr>
      <p:grpSpPr>
        <a:xfrm>
          <a:off x="0" y="0"/>
          <a:ext cx="0" cy="0"/>
          <a:chOff x="0" y="0"/>
          <a:chExt cx="0" cy="0"/>
        </a:xfrm>
      </p:grpSpPr>
      <p:sp>
        <p:nvSpPr>
          <p:cNvPr id="151" name="Google Shape;151;p45"/>
          <p:cNvSpPr/>
          <p:nvPr/>
        </p:nvSpPr>
        <p:spPr>
          <a:xfrm>
            <a:off x="0" y="100"/>
            <a:ext cx="9144000" cy="5143500"/>
          </a:xfrm>
          <a:prstGeom prst="rect">
            <a:avLst/>
          </a:prstGeom>
          <a:solidFill>
            <a:srgbClr val="80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45" descr="TopHat_Icon_White_RGB.png"/>
          <p:cNvPicPr preferRelativeResize="0"/>
          <p:nvPr/>
        </p:nvPicPr>
        <p:blipFill>
          <a:blip r:embed="rId2">
            <a:alphaModFix/>
          </a:blip>
          <a:stretch>
            <a:fillRect/>
          </a:stretch>
        </p:blipFill>
        <p:spPr>
          <a:xfrm>
            <a:off x="4366563" y="157153"/>
            <a:ext cx="410875" cy="497526"/>
          </a:xfrm>
          <a:prstGeom prst="rect">
            <a:avLst/>
          </a:prstGeom>
          <a:noFill/>
          <a:ln>
            <a:noFill/>
          </a:ln>
        </p:spPr>
      </p:pic>
      <p:sp>
        <p:nvSpPr>
          <p:cNvPr id="153" name="Google Shape;153;p45"/>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1 2 1">
  <p:cSld name="CUSTOM_8_2_1">
    <p:spTree>
      <p:nvGrpSpPr>
        <p:cNvPr id="1" name="Shape 154"/>
        <p:cNvGrpSpPr/>
        <p:nvPr/>
      </p:nvGrpSpPr>
      <p:grpSpPr>
        <a:xfrm>
          <a:off x="0" y="0"/>
          <a:ext cx="0" cy="0"/>
          <a:chOff x="0" y="0"/>
          <a:chExt cx="0" cy="0"/>
        </a:xfrm>
      </p:grpSpPr>
      <p:sp>
        <p:nvSpPr>
          <p:cNvPr id="155" name="Google Shape;155;p46"/>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46" descr="TopHat_Wordmark_White_RGB.png"/>
          <p:cNvPicPr preferRelativeResize="0"/>
          <p:nvPr/>
        </p:nvPicPr>
        <p:blipFill>
          <a:blip r:embed="rId2">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1 2">
  <p:cSld name="CUSTOM_8_2">
    <p:spTree>
      <p:nvGrpSpPr>
        <p:cNvPr id="1" name="Shape 157"/>
        <p:cNvGrpSpPr/>
        <p:nvPr/>
      </p:nvGrpSpPr>
      <p:grpSpPr>
        <a:xfrm>
          <a:off x="0" y="0"/>
          <a:ext cx="0" cy="0"/>
          <a:chOff x="0" y="0"/>
          <a:chExt cx="0" cy="0"/>
        </a:xfrm>
      </p:grpSpPr>
      <p:pic>
        <p:nvPicPr>
          <p:cNvPr id="158" name="Google Shape;158;p47" descr="RW_TopHat_2989-2_cropped@2x.jpg"/>
          <p:cNvPicPr preferRelativeResize="0"/>
          <p:nvPr/>
        </p:nvPicPr>
        <p:blipFill rotWithShape="1">
          <a:blip r:embed="rId2">
            <a:alphaModFix/>
          </a:blip>
          <a:srcRect t="-3432" b="5075"/>
          <a:stretch/>
        </p:blipFill>
        <p:spPr>
          <a:xfrm>
            <a:off x="0" y="0"/>
            <a:ext cx="9144000" cy="5143500"/>
          </a:xfrm>
          <a:prstGeom prst="rect">
            <a:avLst/>
          </a:prstGeom>
          <a:noFill/>
          <a:ln>
            <a:noFill/>
          </a:ln>
        </p:spPr>
      </p:pic>
      <p:sp>
        <p:nvSpPr>
          <p:cNvPr id="159" name="Google Shape;159;p47"/>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0" name="Google Shape;160;p47"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1">
  <p:cSld name="CUSTOM_8">
    <p:spTree>
      <p:nvGrpSpPr>
        <p:cNvPr id="1" name="Shape 161"/>
        <p:cNvGrpSpPr/>
        <p:nvPr/>
      </p:nvGrpSpPr>
      <p:grpSpPr>
        <a:xfrm>
          <a:off x="0" y="0"/>
          <a:ext cx="0" cy="0"/>
          <a:chOff x="0" y="0"/>
          <a:chExt cx="0" cy="0"/>
        </a:xfrm>
      </p:grpSpPr>
      <p:pic>
        <p:nvPicPr>
          <p:cNvPr id="162" name="Google Shape;162;p48"/>
          <p:cNvPicPr preferRelativeResize="0"/>
          <p:nvPr/>
        </p:nvPicPr>
        <p:blipFill rotWithShape="1">
          <a:blip r:embed="rId2">
            <a:alphaModFix/>
          </a:blip>
          <a:srcRect t="-13212" r="109" b="18568"/>
          <a:stretch/>
        </p:blipFill>
        <p:spPr>
          <a:xfrm>
            <a:off x="0" y="0"/>
            <a:ext cx="9144000" cy="5143501"/>
          </a:xfrm>
          <a:prstGeom prst="rect">
            <a:avLst/>
          </a:prstGeom>
          <a:noFill/>
          <a:ln>
            <a:noFill/>
          </a:ln>
        </p:spPr>
      </p:pic>
      <p:sp>
        <p:nvSpPr>
          <p:cNvPr id="163" name="Google Shape;163;p48"/>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48"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1 1">
  <p:cSld name="CUSTOM_8_1">
    <p:spTree>
      <p:nvGrpSpPr>
        <p:cNvPr id="1" name="Shape 165"/>
        <p:cNvGrpSpPr/>
        <p:nvPr/>
      </p:nvGrpSpPr>
      <p:grpSpPr>
        <a:xfrm>
          <a:off x="0" y="0"/>
          <a:ext cx="0" cy="0"/>
          <a:chOff x="0" y="0"/>
          <a:chExt cx="0" cy="0"/>
        </a:xfrm>
      </p:grpSpPr>
      <p:pic>
        <p:nvPicPr>
          <p:cNvPr id="166" name="Google Shape;166;p49" descr="RW_TopHat_2095_cropped@2x.jpg"/>
          <p:cNvPicPr preferRelativeResize="0"/>
          <p:nvPr/>
        </p:nvPicPr>
        <p:blipFill rotWithShape="1">
          <a:blip r:embed="rId2">
            <a:alphaModFix/>
          </a:blip>
          <a:srcRect t="-19448" b="24715"/>
          <a:stretch/>
        </p:blipFill>
        <p:spPr>
          <a:xfrm>
            <a:off x="0" y="0"/>
            <a:ext cx="9144000" cy="5143501"/>
          </a:xfrm>
          <a:prstGeom prst="rect">
            <a:avLst/>
          </a:prstGeom>
          <a:noFill/>
          <a:ln>
            <a:noFill/>
          </a:ln>
        </p:spPr>
      </p:pic>
      <p:sp>
        <p:nvSpPr>
          <p:cNvPr id="167" name="Google Shape;167;p49"/>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49"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1 1 1">
  <p:cSld name="CUSTOM_8_1_1">
    <p:spTree>
      <p:nvGrpSpPr>
        <p:cNvPr id="1" name="Shape 169"/>
        <p:cNvGrpSpPr/>
        <p:nvPr/>
      </p:nvGrpSpPr>
      <p:grpSpPr>
        <a:xfrm>
          <a:off x="0" y="0"/>
          <a:ext cx="0" cy="0"/>
          <a:chOff x="0" y="0"/>
          <a:chExt cx="0" cy="0"/>
        </a:xfrm>
      </p:grpSpPr>
      <p:pic>
        <p:nvPicPr>
          <p:cNvPr id="170" name="Google Shape;170;p50" descr="RW_TopHat_3488-2_v2_cropped@2x.jpg"/>
          <p:cNvPicPr preferRelativeResize="0"/>
          <p:nvPr/>
        </p:nvPicPr>
        <p:blipFill rotWithShape="1">
          <a:blip r:embed="rId2">
            <a:alphaModFix/>
          </a:blip>
          <a:srcRect t="-5977" b="11244"/>
          <a:stretch/>
        </p:blipFill>
        <p:spPr>
          <a:xfrm>
            <a:off x="0" y="0"/>
            <a:ext cx="9144000" cy="5143501"/>
          </a:xfrm>
          <a:prstGeom prst="rect">
            <a:avLst/>
          </a:prstGeom>
          <a:noFill/>
          <a:ln>
            <a:noFill/>
          </a:ln>
        </p:spPr>
      </p:pic>
      <p:sp>
        <p:nvSpPr>
          <p:cNvPr id="171" name="Google Shape;171;p50"/>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50"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ustom Layout 1 1 1 1">
  <p:cSld name="CUSTOM_8_1_1_1">
    <p:spTree>
      <p:nvGrpSpPr>
        <p:cNvPr id="1" name="Shape 173"/>
        <p:cNvGrpSpPr/>
        <p:nvPr/>
      </p:nvGrpSpPr>
      <p:grpSpPr>
        <a:xfrm>
          <a:off x="0" y="0"/>
          <a:ext cx="0" cy="0"/>
          <a:chOff x="0" y="0"/>
          <a:chExt cx="0" cy="0"/>
        </a:xfrm>
      </p:grpSpPr>
      <p:pic>
        <p:nvPicPr>
          <p:cNvPr id="174" name="Google Shape;174;p51" descr="RW_TopHat_2321-2_v2_cropped@2x.jpg"/>
          <p:cNvPicPr preferRelativeResize="0"/>
          <p:nvPr/>
        </p:nvPicPr>
        <p:blipFill rotWithShape="1">
          <a:blip r:embed="rId2">
            <a:alphaModFix/>
          </a:blip>
          <a:srcRect t="2633" b="2633"/>
          <a:stretch/>
        </p:blipFill>
        <p:spPr>
          <a:xfrm>
            <a:off x="0" y="0"/>
            <a:ext cx="9144000" cy="5143501"/>
          </a:xfrm>
          <a:prstGeom prst="rect">
            <a:avLst/>
          </a:prstGeom>
          <a:noFill/>
          <a:ln>
            <a:noFill/>
          </a:ln>
        </p:spPr>
      </p:pic>
      <p:sp>
        <p:nvSpPr>
          <p:cNvPr id="175" name="Google Shape;175;p51"/>
          <p:cNvSpPr/>
          <p:nvPr/>
        </p:nvSpPr>
        <p:spPr>
          <a:xfrm>
            <a:off x="0" y="0"/>
            <a:ext cx="9144000" cy="1059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51"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hite BG">
  <p:cSld name="CUSTOM_7">
    <p:spTree>
      <p:nvGrpSpPr>
        <p:cNvPr id="1" name="Shape 177"/>
        <p:cNvGrpSpPr/>
        <p:nvPr/>
      </p:nvGrpSpPr>
      <p:grpSpPr>
        <a:xfrm>
          <a:off x="0" y="0"/>
          <a:ext cx="0" cy="0"/>
          <a:chOff x="0" y="0"/>
          <a:chExt cx="0" cy="0"/>
        </a:xfrm>
      </p:grpSpPr>
      <p:pic>
        <p:nvPicPr>
          <p:cNvPr id="178" name="Google Shape;178;p52" descr="TopHat_Icon_FullColor_RGB.png"/>
          <p:cNvPicPr preferRelativeResize="0"/>
          <p:nvPr/>
        </p:nvPicPr>
        <p:blipFill rotWithShape="1">
          <a:blip r:embed="rId2">
            <a:alphaModFix/>
          </a:blip>
          <a:srcRect l="406" r="416"/>
          <a:stretch/>
        </p:blipFill>
        <p:spPr>
          <a:xfrm>
            <a:off x="4366563" y="157153"/>
            <a:ext cx="410874" cy="497526"/>
          </a:xfrm>
          <a:prstGeom prst="rect">
            <a:avLst/>
          </a:prstGeom>
          <a:noFill/>
          <a:ln>
            <a:noFill/>
          </a:ln>
        </p:spPr>
      </p:pic>
      <p:sp>
        <p:nvSpPr>
          <p:cNvPr id="179" name="Google Shape;179;p52"/>
          <p:cNvSpPr txBox="1"/>
          <p:nvPr/>
        </p:nvSpPr>
        <p:spPr>
          <a:xfrm>
            <a:off x="0" y="805183"/>
            <a:ext cx="9144000" cy="1453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ig Image Slide">
  <p:cSld name="CUSTOM_3">
    <p:spTree>
      <p:nvGrpSpPr>
        <p:cNvPr id="1" name="Shape 180"/>
        <p:cNvGrpSpPr/>
        <p:nvPr/>
      </p:nvGrpSpPr>
      <p:grpSpPr>
        <a:xfrm>
          <a:off x="0" y="0"/>
          <a:ext cx="0" cy="0"/>
          <a:chOff x="0" y="0"/>
          <a:chExt cx="0" cy="0"/>
        </a:xfrm>
      </p:grpSpPr>
      <p:pic>
        <p:nvPicPr>
          <p:cNvPr id="181" name="Google Shape;181;p53" descr="TopHat_ToddCooper-5777@2x.jpg"/>
          <p:cNvPicPr preferRelativeResize="0"/>
          <p:nvPr/>
        </p:nvPicPr>
        <p:blipFill rotWithShape="1">
          <a:blip r:embed="rId2">
            <a:alphaModFix/>
          </a:blip>
          <a:srcRect l="1550" r="1550"/>
          <a:stretch/>
        </p:blipFill>
        <p:spPr>
          <a:xfrm>
            <a:off x="0" y="1092175"/>
            <a:ext cx="4585978" cy="4051325"/>
          </a:xfrm>
          <a:prstGeom prst="rect">
            <a:avLst/>
          </a:prstGeom>
          <a:noFill/>
          <a:ln>
            <a:noFill/>
          </a:ln>
        </p:spPr>
      </p:pic>
      <p:pic>
        <p:nvPicPr>
          <p:cNvPr id="182" name="Google Shape;182;p53" descr="TopHat_ToddCooper-5792@2x.jpg"/>
          <p:cNvPicPr preferRelativeResize="0"/>
          <p:nvPr/>
        </p:nvPicPr>
        <p:blipFill rotWithShape="1">
          <a:blip r:embed="rId3">
            <a:alphaModFix/>
          </a:blip>
          <a:srcRect l="1550" r="1550"/>
          <a:stretch/>
        </p:blipFill>
        <p:spPr>
          <a:xfrm>
            <a:off x="4565130" y="1092175"/>
            <a:ext cx="4585978" cy="4051325"/>
          </a:xfrm>
          <a:prstGeom prst="rect">
            <a:avLst/>
          </a:prstGeom>
          <a:noFill/>
          <a:ln>
            <a:noFill/>
          </a:ln>
        </p:spPr>
      </p:pic>
      <p:pic>
        <p:nvPicPr>
          <p:cNvPr id="183" name="Google Shape;183;p53" descr="TopHat_Icon_FullColor_RGB.png"/>
          <p:cNvPicPr preferRelativeResize="0"/>
          <p:nvPr/>
        </p:nvPicPr>
        <p:blipFill rotWithShape="1">
          <a:blip r:embed="rId4">
            <a:alphaModFix/>
          </a:blip>
          <a:srcRect l="406" r="416"/>
          <a:stretch/>
        </p:blipFill>
        <p:spPr>
          <a:xfrm>
            <a:off x="4366563" y="157153"/>
            <a:ext cx="410874" cy="497526"/>
          </a:xfrm>
          <a:prstGeom prst="rect">
            <a:avLst/>
          </a:prstGeom>
          <a:noFill/>
          <a:ln>
            <a:noFill/>
          </a:ln>
        </p:spPr>
      </p:pic>
      <p:sp>
        <p:nvSpPr>
          <p:cNvPr id="184" name="Google Shape;184;p53"/>
          <p:cNvSpPr/>
          <p:nvPr/>
        </p:nvSpPr>
        <p:spPr>
          <a:xfrm>
            <a:off x="0" y="805175"/>
            <a:ext cx="9144000" cy="28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Image Slide 1">
  <p:cSld name="CUSTOM_3_1">
    <p:spTree>
      <p:nvGrpSpPr>
        <p:cNvPr id="1" name="Shape 185"/>
        <p:cNvGrpSpPr/>
        <p:nvPr/>
      </p:nvGrpSpPr>
      <p:grpSpPr>
        <a:xfrm>
          <a:off x="0" y="0"/>
          <a:ext cx="0" cy="0"/>
          <a:chOff x="0" y="0"/>
          <a:chExt cx="0" cy="0"/>
        </a:xfrm>
      </p:grpSpPr>
      <p:pic>
        <p:nvPicPr>
          <p:cNvPr id="186" name="Google Shape;186;p54" descr="RW_TopHat_Ryerson_1853_cropped@2x.jpg"/>
          <p:cNvPicPr preferRelativeResize="0"/>
          <p:nvPr/>
        </p:nvPicPr>
        <p:blipFill rotWithShape="1">
          <a:blip r:embed="rId2">
            <a:alphaModFix/>
          </a:blip>
          <a:srcRect l="1550" r="1550"/>
          <a:stretch/>
        </p:blipFill>
        <p:spPr>
          <a:xfrm>
            <a:off x="0" y="1092175"/>
            <a:ext cx="4585978" cy="4051325"/>
          </a:xfrm>
          <a:prstGeom prst="rect">
            <a:avLst/>
          </a:prstGeom>
          <a:noFill/>
          <a:ln>
            <a:noFill/>
          </a:ln>
        </p:spPr>
      </p:pic>
      <p:pic>
        <p:nvPicPr>
          <p:cNvPr id="187" name="Google Shape;187;p54" descr="RW_TopHat_Ryerson_2032_cropped@2x.jpg"/>
          <p:cNvPicPr preferRelativeResize="0"/>
          <p:nvPr/>
        </p:nvPicPr>
        <p:blipFill rotWithShape="1">
          <a:blip r:embed="rId3">
            <a:alphaModFix/>
          </a:blip>
          <a:srcRect l="1550" r="1550"/>
          <a:stretch/>
        </p:blipFill>
        <p:spPr>
          <a:xfrm>
            <a:off x="4565130" y="1092175"/>
            <a:ext cx="4585978" cy="4051325"/>
          </a:xfrm>
          <a:prstGeom prst="rect">
            <a:avLst/>
          </a:prstGeom>
          <a:noFill/>
          <a:ln>
            <a:noFill/>
          </a:ln>
        </p:spPr>
      </p:pic>
      <p:pic>
        <p:nvPicPr>
          <p:cNvPr id="188" name="Google Shape;188;p54" descr="TopHat_Icon_FullColor_RGB.png"/>
          <p:cNvPicPr preferRelativeResize="0"/>
          <p:nvPr/>
        </p:nvPicPr>
        <p:blipFill rotWithShape="1">
          <a:blip r:embed="rId4">
            <a:alphaModFix/>
          </a:blip>
          <a:srcRect l="406" r="416"/>
          <a:stretch/>
        </p:blipFill>
        <p:spPr>
          <a:xfrm>
            <a:off x="4366563" y="157153"/>
            <a:ext cx="410874" cy="497526"/>
          </a:xfrm>
          <a:prstGeom prst="rect">
            <a:avLst/>
          </a:prstGeom>
          <a:noFill/>
          <a:ln>
            <a:noFill/>
          </a:ln>
        </p:spPr>
      </p:pic>
      <p:sp>
        <p:nvSpPr>
          <p:cNvPr id="189" name="Google Shape;189;p54"/>
          <p:cNvSpPr/>
          <p:nvPr/>
        </p:nvSpPr>
        <p:spPr>
          <a:xfrm>
            <a:off x="0" y="805175"/>
            <a:ext cx="9144000" cy="28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27"/>
        <p:cNvGrpSpPr/>
        <p:nvPr/>
      </p:nvGrpSpPr>
      <p:grpSpPr>
        <a:xfrm>
          <a:off x="0" y="0"/>
          <a:ext cx="0" cy="0"/>
          <a:chOff x="0" y="0"/>
          <a:chExt cx="0" cy="0"/>
        </a:xfrm>
      </p:grpSpPr>
      <p:sp>
        <p:nvSpPr>
          <p:cNvPr id="128" name="Google Shape;12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55" descr="Depiction of the Top Hat logo" title="Top Hat"/>
          <p:cNvPicPr preferRelativeResize="0"/>
          <p:nvPr/>
        </p:nvPicPr>
        <p:blipFill>
          <a:blip r:embed="rId3">
            <a:alphaModFix/>
          </a:blip>
          <a:stretch>
            <a:fillRect/>
          </a:stretch>
        </p:blipFill>
        <p:spPr>
          <a:xfrm>
            <a:off x="0" y="0"/>
            <a:ext cx="9144001" cy="5141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7" name="Google Shape;247;p64" descr="Assessments: tournaments, group work, essay question, apps&#10;Content: Feedback 2.0, Revisions 2.0&#10;Institutional Scalability: Accessibility 2.0" title="Near -term product roadmap"/>
          <p:cNvPicPr preferRelativeResize="0"/>
          <p:nvPr/>
        </p:nvPicPr>
        <p:blipFill>
          <a:blip r:embed="rId3">
            <a:alphaModFix/>
          </a:blip>
          <a:stretch>
            <a:fillRect/>
          </a:stretch>
        </p:blipFill>
        <p:spPr>
          <a:xfrm>
            <a:off x="0" y="4097"/>
            <a:ext cx="9144001" cy="5139403"/>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65"/>
          <p:cNvSpPr txBox="1"/>
          <p:nvPr/>
        </p:nvSpPr>
        <p:spPr>
          <a:xfrm>
            <a:off x="935223" y="1714100"/>
            <a:ext cx="6787800" cy="26544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Preferred Pricing</a:t>
            </a:r>
            <a:endParaRPr sz="2400" dirty="0">
              <a:latin typeface="Nunito"/>
              <a:ea typeface="Nunito"/>
              <a:cs typeface="Nunito"/>
              <a:sym typeface="Nunito"/>
            </a:endParaRPr>
          </a:p>
          <a:p>
            <a:pPr marL="914400" lvl="1" indent="-381000" algn="l" rtl="0">
              <a:spcBef>
                <a:spcPts val="0"/>
              </a:spcBef>
              <a:spcAft>
                <a:spcPts val="0"/>
              </a:spcAft>
              <a:buSzPts val="2400"/>
              <a:buFont typeface="Nunito"/>
              <a:buChar char="○"/>
            </a:pPr>
            <a:r>
              <a:rPr lang="en" sz="2400" dirty="0">
                <a:latin typeface="Nunito"/>
                <a:ea typeface="Nunito"/>
                <a:cs typeface="Nunito"/>
                <a:sym typeface="Nunito"/>
              </a:rPr>
              <a:t>$23/semester, $34/year, $68/4 Year</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Advanced LMS Integration</a:t>
            </a:r>
            <a:endParaRPr sz="2400" dirty="0">
              <a:latin typeface="Nunito"/>
              <a:ea typeface="Nunito"/>
              <a:cs typeface="Nunito"/>
              <a:sym typeface="Nunito"/>
            </a:endParaRPr>
          </a:p>
          <a:p>
            <a:pPr marL="457200" lvl="0" indent="-381000" algn="l" rtl="0">
              <a:spcBef>
                <a:spcPts val="0"/>
              </a:spcBef>
              <a:spcAft>
                <a:spcPts val="0"/>
              </a:spcAft>
              <a:buSzPts val="2400"/>
              <a:buFont typeface="Nunito"/>
              <a:buChar char="●"/>
            </a:pPr>
            <a:r>
              <a:rPr lang="en" sz="2400" dirty="0">
                <a:latin typeface="Nunito"/>
                <a:ea typeface="Nunito"/>
                <a:cs typeface="Nunito"/>
                <a:sym typeface="Nunito"/>
              </a:rPr>
              <a:t>Dedicated premier institutional support</a:t>
            </a:r>
            <a:endParaRPr sz="2400" dirty="0">
              <a:latin typeface="Nunito"/>
              <a:ea typeface="Nunito"/>
              <a:cs typeface="Nunito"/>
              <a:sym typeface="Nunito"/>
            </a:endParaRPr>
          </a:p>
          <a:p>
            <a:pPr marL="457200" lvl="0" indent="0" algn="l" rtl="0">
              <a:spcBef>
                <a:spcPts val="0"/>
              </a:spcBef>
              <a:spcAft>
                <a:spcPts val="0"/>
              </a:spcAft>
              <a:buNone/>
            </a:pPr>
            <a:endParaRPr dirty="0"/>
          </a:p>
        </p:txBody>
      </p:sp>
      <p:pic>
        <p:nvPicPr>
          <p:cNvPr id="257" name="Google Shape;257;p65" descr="University at Buffalo logo" title="UB "/>
          <p:cNvPicPr preferRelativeResize="0"/>
          <p:nvPr/>
        </p:nvPicPr>
        <p:blipFill>
          <a:blip r:embed="rId3">
            <a:alphaModFix/>
          </a:blip>
          <a:stretch>
            <a:fillRect/>
          </a:stretch>
        </p:blipFill>
        <p:spPr>
          <a:xfrm>
            <a:off x="2214883" y="450093"/>
            <a:ext cx="3416152" cy="10889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66" descr="TopHat_Wordmark_White_RGB.png"/>
          <p:cNvPicPr preferRelativeResize="0"/>
          <p:nvPr/>
        </p:nvPicPr>
        <p:blipFill>
          <a:blip r:embed="rId3">
            <a:alphaModFix/>
          </a:blip>
          <a:stretch>
            <a:fillRect/>
          </a:stretch>
        </p:blipFill>
        <p:spPr>
          <a:xfrm>
            <a:off x="7707199" y="4690000"/>
            <a:ext cx="1263577" cy="368350"/>
          </a:xfrm>
          <a:prstGeom prst="rect">
            <a:avLst/>
          </a:prstGeom>
          <a:noFill/>
          <a:ln>
            <a:noFill/>
          </a:ln>
        </p:spPr>
      </p:pic>
      <p:pic>
        <p:nvPicPr>
          <p:cNvPr id="263" name="Google Shape;263;p66" descr="Photo of a professor teaching in front of a room of students" title="Professor teaching"/>
          <p:cNvPicPr preferRelativeResize="0"/>
          <p:nvPr/>
        </p:nvPicPr>
        <p:blipFill rotWithShape="1">
          <a:blip r:embed="rId4">
            <a:alphaModFix/>
          </a:blip>
          <a:srcRect l="5361" r="11636"/>
          <a:stretch/>
        </p:blipFill>
        <p:spPr>
          <a:xfrm>
            <a:off x="0" y="0"/>
            <a:ext cx="9144000" cy="514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56" descr="Top Hat is used at 750 of the top 1000 schools in North America.&#10;&#10;$50 million in venture capital raised, 300 employees, Canadian startup of the year." title="Rating"/>
          <p:cNvPicPr preferRelativeResize="0"/>
          <p:nvPr/>
        </p:nvPicPr>
        <p:blipFill>
          <a:blip r:embed="rId3">
            <a:alphaModFix/>
          </a:blip>
          <a:stretch>
            <a:fillRect/>
          </a:stretch>
        </p:blipFill>
        <p:spPr>
          <a:xfrm>
            <a:off x="21" y="0"/>
            <a:ext cx="9144001" cy="5139418"/>
          </a:xfrm>
          <a:prstGeom prst="rect">
            <a:avLst/>
          </a:prstGeom>
          <a:noFill/>
          <a:ln>
            <a:noFill/>
          </a:ln>
        </p:spPr>
      </p:pic>
      <p:pic>
        <p:nvPicPr>
          <p:cNvPr id="200" name="Google Shape;200;p56" descr="Sacramento State logo" title="Sacramento State"/>
          <p:cNvPicPr preferRelativeResize="0"/>
          <p:nvPr/>
        </p:nvPicPr>
        <p:blipFill>
          <a:blip r:embed="rId4">
            <a:alphaModFix/>
          </a:blip>
          <a:stretch>
            <a:fillRect/>
          </a:stretch>
        </p:blipFill>
        <p:spPr>
          <a:xfrm>
            <a:off x="919889" y="2502230"/>
            <a:ext cx="1348610" cy="1348600"/>
          </a:xfrm>
          <a:prstGeom prst="rect">
            <a:avLst/>
          </a:prstGeom>
          <a:noFill/>
          <a:ln>
            <a:noFill/>
          </a:ln>
        </p:spPr>
      </p:pic>
      <p:pic>
        <p:nvPicPr>
          <p:cNvPr id="201" name="Google Shape;201;p56" descr="SUNY Geneseo logo" title="Geneseo"/>
          <p:cNvPicPr preferRelativeResize="0"/>
          <p:nvPr/>
        </p:nvPicPr>
        <p:blipFill>
          <a:blip r:embed="rId5">
            <a:alphaModFix/>
          </a:blip>
          <a:stretch>
            <a:fillRect/>
          </a:stretch>
        </p:blipFill>
        <p:spPr>
          <a:xfrm>
            <a:off x="3142687" y="2585736"/>
            <a:ext cx="1433202" cy="1433193"/>
          </a:xfrm>
          <a:prstGeom prst="rect">
            <a:avLst/>
          </a:prstGeom>
          <a:noFill/>
          <a:ln>
            <a:noFill/>
          </a:ln>
        </p:spPr>
      </p:pic>
      <p:pic>
        <p:nvPicPr>
          <p:cNvPr id="202" name="Google Shape;202;p56" descr="Indiana University logo" title="Indiana University"/>
          <p:cNvPicPr preferRelativeResize="0"/>
          <p:nvPr/>
        </p:nvPicPr>
        <p:blipFill>
          <a:blip r:embed="rId6">
            <a:alphaModFix/>
          </a:blip>
          <a:stretch>
            <a:fillRect/>
          </a:stretch>
        </p:blipFill>
        <p:spPr>
          <a:xfrm>
            <a:off x="5846693" y="2670328"/>
            <a:ext cx="1348609" cy="1348601"/>
          </a:xfrm>
          <a:prstGeom prst="rect">
            <a:avLst/>
          </a:prstGeom>
          <a:noFill/>
          <a:ln>
            <a:noFill/>
          </a:ln>
        </p:spPr>
      </p:pic>
      <p:pic>
        <p:nvPicPr>
          <p:cNvPr id="203" name="Google Shape;203;p56" descr="Ohio University logo" title="Ohio University"/>
          <p:cNvPicPr preferRelativeResize="0"/>
          <p:nvPr/>
        </p:nvPicPr>
        <p:blipFill>
          <a:blip r:embed="rId7">
            <a:alphaModFix/>
          </a:blip>
          <a:stretch>
            <a:fillRect/>
          </a:stretch>
        </p:blipFill>
        <p:spPr>
          <a:xfrm>
            <a:off x="6355407" y="1864700"/>
            <a:ext cx="1600014" cy="938666"/>
          </a:xfrm>
          <a:prstGeom prst="rect">
            <a:avLst/>
          </a:prstGeom>
          <a:noFill/>
          <a:ln>
            <a:noFill/>
          </a:ln>
        </p:spPr>
      </p:pic>
      <p:pic>
        <p:nvPicPr>
          <p:cNvPr id="204" name="Google Shape;204;p56" descr="Central Michigan logo" title="Central Michigan"/>
          <p:cNvPicPr preferRelativeResize="0"/>
          <p:nvPr/>
        </p:nvPicPr>
        <p:blipFill>
          <a:blip r:embed="rId8">
            <a:alphaModFix/>
          </a:blip>
          <a:stretch>
            <a:fillRect/>
          </a:stretch>
        </p:blipFill>
        <p:spPr>
          <a:xfrm>
            <a:off x="4844267" y="2169139"/>
            <a:ext cx="922701" cy="922697"/>
          </a:xfrm>
          <a:prstGeom prst="rect">
            <a:avLst/>
          </a:prstGeom>
          <a:noFill/>
          <a:ln>
            <a:noFill/>
          </a:ln>
        </p:spPr>
      </p:pic>
      <p:pic>
        <p:nvPicPr>
          <p:cNvPr id="205" name="Google Shape;205;p56" descr="University of Toronto logo" title="University of Toronto "/>
          <p:cNvPicPr preferRelativeResize="0"/>
          <p:nvPr/>
        </p:nvPicPr>
        <p:blipFill>
          <a:blip r:embed="rId9">
            <a:alphaModFix/>
          </a:blip>
          <a:stretch>
            <a:fillRect/>
          </a:stretch>
        </p:blipFill>
        <p:spPr>
          <a:xfrm>
            <a:off x="2213857" y="1872689"/>
            <a:ext cx="1975008" cy="922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57" descr="Before class: textbook - easily adopt, customize or create your interactive textbooks&#10;During class: Classsroom - Automate attendance, launch discussions and get real-time feedback in class; Test - securely administrer tests and quizzes on students' devices&#10;After class: assignment - quickly create, personalize and assign auto-graded homework&#10;(all in top hat marketplace)" title="Top Hat makes active learning easy"/>
          <p:cNvPicPr preferRelativeResize="0"/>
          <p:nvPr/>
        </p:nvPicPr>
        <p:blipFill>
          <a:blip r:embed="rId3">
            <a:alphaModFix/>
          </a:blip>
          <a:stretch>
            <a:fillRect/>
          </a:stretch>
        </p:blipFill>
        <p:spPr>
          <a:xfrm>
            <a:off x="0" y="2601"/>
            <a:ext cx="9143999" cy="51382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58" descr="$53: Average cost for premium Top Hat textbooks&#10;180: Top Hat textbooks in the marketplace&#10;91%: percent of market content that is free&#10;2500+: Content packs in the marketplace since launching June 2017&#10;150+ authors contributing to Top Hat textbooks in the marketplace" title="Top Hat Marketplace at a glance"/>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59" descr="Professors - Get real-time feedback to engage your class&#10;Students - Enjoy a higher educational ROI&#10;Institutions - Drive persistence through engagement" title="The value of Top Hat classroom"/>
          <p:cNvPicPr preferRelativeResize="0"/>
          <p:nvPr/>
        </p:nvPicPr>
        <p:blipFill>
          <a:blip r:embed="rId3">
            <a:alphaModFix/>
          </a:blip>
          <a:stretch>
            <a:fillRect/>
          </a:stretch>
        </p:blipFill>
        <p:spPr>
          <a:xfrm>
            <a:off x="0" y="2049"/>
            <a:ext cx="9144001" cy="51394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60" descr="Mobile First&#10;Access to question banks from Top Hat marketplace&#10;Secure attendance technology&#10;Advance question types&#10;Synchronous presentation&#10;Assignability of homework and quizzes" title="The Top Hat advantage for teaching"/>
          <p:cNvPicPr preferRelativeResize="0"/>
          <p:nvPr/>
        </p:nvPicPr>
        <p:blipFill>
          <a:blip r:embed="rId3">
            <a:alphaModFix/>
          </a:blip>
          <a:stretch>
            <a:fillRect/>
          </a:stretch>
        </p:blipFill>
        <p:spPr>
          <a:xfrm>
            <a:off x="1708" y="0"/>
            <a:ext cx="9142293"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61" descr="SMS/offline mode capabiity&#10;Market-leading reliability&#10;Advanced integraton with LMS&#10;1-on-1 instructional design services" title="The Top Hat advantage for institutions"/>
          <p:cNvPicPr preferRelativeResize="0"/>
          <p:nvPr/>
        </p:nvPicPr>
        <p:blipFill>
          <a:blip r:embed="rId3">
            <a:alphaModFix/>
          </a:blip>
          <a:stretch>
            <a:fillRect/>
          </a:stretch>
        </p:blipFill>
        <p:spPr>
          <a:xfrm>
            <a:off x="0" y="776"/>
            <a:ext cx="9144001" cy="5141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62" descr="Quick Start: LMS Integration basic, Technical support, Concierge services.&#10;Silver: LMS Integration advanced, technical support, concierge services, train the trainer.&#10;Gold: LMS Integration advanced, technical support, concierge services, train the trainer, implementation services, success training, onsite first week of class, certification workshop, instructional design services." title="Market-leading services"/>
          <p:cNvPicPr preferRelativeResize="0"/>
          <p:nvPr/>
        </p:nvPicPr>
        <p:blipFill>
          <a:blip r:embed="rId3">
            <a:alphaModFix/>
          </a:blip>
          <a:stretch>
            <a:fillRect/>
          </a:stretch>
        </p:blipFill>
        <p:spPr>
          <a:xfrm>
            <a:off x="0" y="-26504"/>
            <a:ext cx="9144001" cy="5141925"/>
          </a:xfrm>
          <a:prstGeom prst="rect">
            <a:avLst/>
          </a:prstGeom>
          <a:noFill/>
          <a:ln>
            <a:noFill/>
          </a:ln>
        </p:spPr>
      </p:pic>
      <p:sp>
        <p:nvSpPr>
          <p:cNvPr id="236" name="Google Shape;236;p62" descr="This box was used to cover pricing not valid here instead of editing the slide. " title="whiteout"/>
          <p:cNvSpPr/>
          <p:nvPr/>
        </p:nvSpPr>
        <p:spPr>
          <a:xfrm>
            <a:off x="3802600" y="4513075"/>
            <a:ext cx="3592500" cy="190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63" descr="Team of 40 instructional designers on staff.&#10;Onboarded 20K+ faculty at over 750 institutions.&#10;&quot;I appreciate the help and advice from the Top Hat team. I like that they check in with me periodically to see how things are going. They helped me with finding new features and helping me optimize usage in my class. This is a really nice touch and indirectly helps the students get their money's worth out of their Top Hat subscription.&quot; - Julie Tkach, San Diego State University (Source: Top Hat user surveys, April 2017)" title="Hands-on design support"/>
          <p:cNvPicPr preferRelativeResize="0"/>
          <p:nvPr/>
        </p:nvPicPr>
        <p:blipFill>
          <a:blip r:embed="rId3">
            <a:alphaModFix/>
          </a:blip>
          <a:stretch>
            <a:fillRect/>
          </a:stretch>
        </p:blipFill>
        <p:spPr>
          <a:xfrm>
            <a:off x="0" y="0"/>
            <a:ext cx="9144001" cy="514192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1445</Words>
  <Application>Microsoft Office PowerPoint</Application>
  <PresentationFormat>On-screen Show (16:9)</PresentationFormat>
  <Paragraphs>78</Paragraphs>
  <Slides>13</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Nunito</vt:lpstr>
      <vt:lpstr>Arial</vt:lpstr>
      <vt:lpstr>Simple Light</vt:lpstr>
      <vt:lpstr>simple-light-2</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TopHat October 2018 Faculty Town Hall</dc:title>
  <cp:keywords>tophat, top hat</cp:keywords>
  <cp:lastModifiedBy>Priester, Valerie</cp:lastModifiedBy>
  <cp:revision>8</cp:revision>
  <dcterms:modified xsi:type="dcterms:W3CDTF">2019-07-24T19:12:53Z</dcterms:modified>
</cp:coreProperties>
</file>