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Nunito" pitchFamily="2"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8" d="100"/>
          <a:sy n="128" d="100"/>
        </p:scale>
        <p:origin x="324" y="33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936ea79875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3936ea79875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3c6a12bc4f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3c6a12bc4f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3c6a6269c9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3c6a6269c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3c6a12bc4f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3c6a12bc4f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936ea7987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3936ea7987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936ea79875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936ea79875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936ea79875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3936ea7987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936ea79875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3936ea79875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936ea79875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3936ea7987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3936ea79875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3936ea79875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3936ea79875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936ea7987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936ea79875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936ea79875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6"/>
        </a:solidFill>
        <a:effectLst/>
      </p:bgPr>
    </p:bg>
    <p:spTree>
      <p:nvGrpSpPr>
        <p:cNvPr id="1"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09632"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55200"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159826"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905395"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7279439"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917201"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34;p2"/>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35" name="Google Shape;35;p2"/>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36" name="Google Shape;36;p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11"/>
          <p:cNvSpPr txBox="1">
            <a:spLocks noGrp="1"/>
          </p:cNvSpPr>
          <p:nvPr>
            <p:ph type="title" hasCustomPrompt="1"/>
          </p:nvPr>
        </p:nvSpPr>
        <p:spPr>
          <a:xfrm>
            <a:off x="1385850" y="1383850"/>
            <a:ext cx="6372300" cy="13797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a:spLocks noGrp="1"/>
          </p:cNvSpPr>
          <p:nvPr>
            <p:ph type="body" idx="1"/>
          </p:nvPr>
        </p:nvSpPr>
        <p:spPr>
          <a:xfrm>
            <a:off x="1385850" y="2863850"/>
            <a:ext cx="6372300" cy="641100"/>
          </a:xfrm>
          <a:prstGeom prst="rect">
            <a:avLst/>
          </a:prstGeom>
        </p:spPr>
        <p:txBody>
          <a:bodyPr spcFirstLastPara="1" wrap="square" lIns="91425" tIns="91425" rIns="91425" bIns="91425" anchor="t" anchorCtr="0">
            <a:normAutofit/>
          </a:bodyPr>
          <a:lstStyle>
            <a:lvl1pPr marL="457200" lvl="0" indent="-311150" algn="ctr">
              <a:spcBef>
                <a:spcPts val="0"/>
              </a:spcBef>
              <a:spcAft>
                <a:spcPts val="0"/>
              </a:spcAft>
              <a:buSzPts val="1300"/>
              <a:buChar char="●"/>
              <a:defRPr/>
            </a:lvl1pPr>
            <a:lvl2pPr marL="914400" lvl="1" indent="-298450" algn="ctr">
              <a:spcBef>
                <a:spcPts val="0"/>
              </a:spcBef>
              <a:spcAft>
                <a:spcPts val="0"/>
              </a:spcAft>
              <a:buSzPts val="1100"/>
              <a:buChar char="○"/>
              <a:defRPr/>
            </a:lvl2pPr>
            <a:lvl3pPr marL="1371600" lvl="2" indent="-298450" algn="ctr">
              <a:spcBef>
                <a:spcPts val="0"/>
              </a:spcBef>
              <a:spcAft>
                <a:spcPts val="0"/>
              </a:spcAft>
              <a:buSzPts val="1100"/>
              <a:buChar char="■"/>
              <a:defRPr/>
            </a:lvl3pPr>
            <a:lvl4pPr marL="1828800" lvl="3" indent="-298450" algn="ctr">
              <a:spcBef>
                <a:spcPts val="0"/>
              </a:spcBef>
              <a:spcAft>
                <a:spcPts val="0"/>
              </a:spcAft>
              <a:buSzPts val="1100"/>
              <a:buChar char="●"/>
              <a:defRPr/>
            </a:lvl4pPr>
            <a:lvl5pPr marL="2286000" lvl="4" indent="-298450" algn="ctr">
              <a:spcBef>
                <a:spcPts val="0"/>
              </a:spcBef>
              <a:spcAft>
                <a:spcPts val="0"/>
              </a:spcAft>
              <a:buSzPts val="1100"/>
              <a:buChar char="○"/>
              <a:defRPr/>
            </a:lvl5pPr>
            <a:lvl6pPr marL="2743200" lvl="5" indent="-298450" algn="ctr">
              <a:spcBef>
                <a:spcPts val="0"/>
              </a:spcBef>
              <a:spcAft>
                <a:spcPts val="0"/>
              </a:spcAft>
              <a:buSzPts val="1100"/>
              <a:buChar char="■"/>
              <a:defRPr/>
            </a:lvl6pPr>
            <a:lvl7pPr marL="3200400" lvl="6" indent="-298450" algn="ctr">
              <a:spcBef>
                <a:spcPts val="0"/>
              </a:spcBef>
              <a:spcAft>
                <a:spcPts val="0"/>
              </a:spcAft>
              <a:buSzPts val="1100"/>
              <a:buChar char="●"/>
              <a:defRPr/>
            </a:lvl7pPr>
            <a:lvl8pPr marL="3657600" lvl="7" indent="-298450" algn="ctr">
              <a:spcBef>
                <a:spcPts val="0"/>
              </a:spcBef>
              <a:spcAft>
                <a:spcPts val="0"/>
              </a:spcAft>
              <a:buSzPts val="1100"/>
              <a:buChar char="○"/>
              <a:defRPr/>
            </a:lvl8pPr>
            <a:lvl9pPr marL="4114800" lvl="8" indent="-298450" algn="ctr">
              <a:spcBef>
                <a:spcPts val="0"/>
              </a:spcBef>
              <a:spcAft>
                <a:spcPts val="0"/>
              </a:spcAft>
              <a:buSzPts val="1100"/>
              <a:buChar char="■"/>
              <a:defRPr/>
            </a:lvl9pPr>
          </a:lstStyle>
          <a:p>
            <a:endParaRPr/>
          </a:p>
        </p:txBody>
      </p:sp>
      <p:sp>
        <p:nvSpPr>
          <p:cNvPr id="121" name="Google Shape;121;p11"/>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2"/>
        <p:cNvGrpSpPr/>
        <p:nvPr/>
      </p:nvGrpSpPr>
      <p:grpSpPr>
        <a:xfrm>
          <a:off x="0" y="0"/>
          <a:ext cx="0" cy="0"/>
          <a:chOff x="0" y="0"/>
          <a:chExt cx="0" cy="0"/>
        </a:xfrm>
      </p:grpSpPr>
      <p:sp>
        <p:nvSpPr>
          <p:cNvPr id="123" name="Google Shape;123;p1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47;p3"/>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a:endParaRPr/>
          </a:p>
        </p:txBody>
      </p:sp>
      <p:sp>
        <p:nvSpPr>
          <p:cNvPr id="48" name="Google Shape;48;p3"/>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dk2"/>
        </a:solidFill>
        <a:effectLst/>
      </p:bgPr>
    </p:bg>
    <p:spTree>
      <p:nvGrpSpPr>
        <p:cNvPr id="1"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54" name="Google Shape;54;p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4"/>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dk2"/>
        </a:solidFill>
        <a:effectLst/>
      </p:bgPr>
    </p:bg>
    <p:spTree>
      <p:nvGrpSpPr>
        <p:cNvPr id="1"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1" name="Google Shape;61;p5"/>
          <p:cNvSpPr txBox="1">
            <a:spLocks noGrp="1"/>
          </p:cNvSpPr>
          <p:nvPr>
            <p:ph type="body" idx="1"/>
          </p:nvPr>
        </p:nvSpPr>
        <p:spPr>
          <a:xfrm>
            <a:off x="819150" y="1990725"/>
            <a:ext cx="36861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2" name="Google Shape;62;p5"/>
          <p:cNvSpPr txBox="1">
            <a:spLocks noGrp="1"/>
          </p:cNvSpPr>
          <p:nvPr>
            <p:ph type="body" idx="2"/>
          </p:nvPr>
        </p:nvSpPr>
        <p:spPr>
          <a:xfrm>
            <a:off x="4638675" y="1990725"/>
            <a:ext cx="3686100" cy="244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3" name="Google Shape;63;p5"/>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dk2"/>
        </a:solidFill>
        <a:effectLst/>
      </p:bgPr>
    </p:bg>
    <p:spTree>
      <p:nvGrpSpPr>
        <p:cNvPr id="1"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9" name="Google Shape;69;p6"/>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accent3"/>
        </a:solidFill>
        <a:effectLst/>
      </p:bgPr>
    </p:bg>
    <p:spTree>
      <p:nvGrpSpPr>
        <p:cNvPr id="1"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7"/>
          <p:cNvSpPr/>
          <p:nvPr/>
        </p:nvSpPr>
        <p:spPr>
          <a:xfrm>
            <a:off x="31" y="2824500"/>
            <a:ext cx="7370400" cy="23190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txBox="1">
            <a:spLocks noGrp="1"/>
          </p:cNvSpPr>
          <p:nvPr>
            <p:ph type="title"/>
          </p:nvPr>
        </p:nvSpPr>
        <p:spPr>
          <a:xfrm>
            <a:off x="819150" y="845600"/>
            <a:ext cx="3709200" cy="13830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75" name="Google Shape;75;p7"/>
          <p:cNvSpPr txBox="1">
            <a:spLocks noGrp="1"/>
          </p:cNvSpPr>
          <p:nvPr>
            <p:ph type="body" idx="1"/>
          </p:nvPr>
        </p:nvSpPr>
        <p:spPr>
          <a:xfrm>
            <a:off x="830700" y="2319050"/>
            <a:ext cx="3709200" cy="21198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76" name="Google Shape;76;p7"/>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1"/>
        </a:solidFill>
        <a:effectLst/>
      </p:bgPr>
    </p:bg>
    <p:spTree>
      <p:nvGrpSpPr>
        <p:cNvPr id="1"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a:off x="4093430"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a:off x="3961956"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a:off x="7279439"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a:off x="6917201"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8"/>
          <p:cNvSpPr txBox="1">
            <a:spLocks noGrp="1"/>
          </p:cNvSpPr>
          <p:nvPr>
            <p:ph type="title"/>
          </p:nvPr>
        </p:nvSpPr>
        <p:spPr>
          <a:xfrm>
            <a:off x="1393929" y="1301146"/>
            <a:ext cx="6366900" cy="2539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a:endParaRPr/>
          </a:p>
        </p:txBody>
      </p:sp>
      <p:sp>
        <p:nvSpPr>
          <p:cNvPr id="94" name="Google Shape;94;p8"/>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2"/>
        </a:solidFill>
        <a:effectLst/>
      </p:bgPr>
    </p:bg>
    <p:spTree>
      <p:nvGrpSpPr>
        <p:cNvPr id="1"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txBox="1">
            <a:spLocks noGrp="1"/>
          </p:cNvSpPr>
          <p:nvPr>
            <p:ph type="title"/>
          </p:nvPr>
        </p:nvSpPr>
        <p:spPr>
          <a:xfrm>
            <a:off x="819150" y="845600"/>
            <a:ext cx="6424200" cy="7050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00" name="Google Shape;100;p9"/>
          <p:cNvSpPr txBox="1">
            <a:spLocks noGrp="1"/>
          </p:cNvSpPr>
          <p:nvPr>
            <p:ph type="subTitle" idx="1"/>
          </p:nvPr>
        </p:nvSpPr>
        <p:spPr>
          <a:xfrm>
            <a:off x="819150" y="1550700"/>
            <a:ext cx="5859900" cy="393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101" name="Google Shape;101;p9"/>
          <p:cNvSpPr txBox="1">
            <a:spLocks noGrp="1"/>
          </p:cNvSpPr>
          <p:nvPr>
            <p:ph type="body" idx="2"/>
          </p:nvPr>
        </p:nvSpPr>
        <p:spPr>
          <a:xfrm>
            <a:off x="819150" y="2467050"/>
            <a:ext cx="5859900" cy="209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02" name="Google Shape;102;p9"/>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accent1"/>
        </a:solidFill>
        <a:effectLst/>
      </p:bgPr>
    </p:bg>
    <p:spTree>
      <p:nvGrpSpPr>
        <p:cNvPr id="1"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0"/>
          <p:cNvSpPr txBox="1">
            <a:spLocks noGrp="1"/>
          </p:cNvSpPr>
          <p:nvPr>
            <p:ph type="body" idx="1"/>
          </p:nvPr>
        </p:nvSpPr>
        <p:spPr>
          <a:xfrm>
            <a:off x="328025" y="4163500"/>
            <a:ext cx="7415100" cy="605100"/>
          </a:xfrm>
          <a:prstGeom prst="rect">
            <a:avLst/>
          </a:prstGeom>
        </p:spPr>
        <p:txBody>
          <a:bodyPr spcFirstLastPara="1" wrap="square" lIns="91425" tIns="91425" rIns="91425" bIns="91425" anchor="b" anchorCtr="0">
            <a:normAutofit/>
          </a:bodyPr>
          <a:lstStyle>
            <a:lvl1pPr marL="457200" lvl="0" indent="-228600">
              <a:lnSpc>
                <a:spcPct val="100000"/>
              </a:lnSpc>
              <a:spcBef>
                <a:spcPts val="0"/>
              </a:spcBef>
              <a:spcAft>
                <a:spcPts val="0"/>
              </a:spcAft>
              <a:buSzPts val="1300"/>
              <a:buNone/>
              <a:defRPr/>
            </a:lvl1pPr>
          </a:lstStyle>
          <a:p>
            <a:endParaRPr/>
          </a:p>
        </p:txBody>
      </p:sp>
      <p:sp>
        <p:nvSpPr>
          <p:cNvPr id="108" name="Google Shape;108;p10"/>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hift">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a:endParaRPr/>
          </a:p>
        </p:txBody>
      </p:sp>
      <p:sp>
        <p:nvSpPr>
          <p:cNvPr id="7" name="Google Shape;7;p1"/>
          <p:cNvSpPr txBox="1">
            <a:spLocks noGrp="1"/>
          </p:cNvSpPr>
          <p:nvPr>
            <p:ph type="body" idx="1"/>
          </p:nvPr>
        </p:nvSpPr>
        <p:spPr>
          <a:xfrm>
            <a:off x="311700" y="1152475"/>
            <a:ext cx="8520600" cy="33912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marL="914400" lvl="1"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marL="1371600" lvl="2"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marL="1828800" lvl="3"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marL="2286000" lvl="4"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marL="2743200" lvl="5"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marL="3200400" lvl="6"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marL="3657600" lvl="7"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marL="4114800" lvl="8" indent="-29845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a:endParaRPr/>
          </a:p>
        </p:txBody>
      </p:sp>
      <p:sp>
        <p:nvSpPr>
          <p:cNvPr id="8" name="Google Shape;8;p1"/>
          <p:cNvSpPr txBox="1">
            <a:spLocks noGrp="1"/>
          </p:cNvSpPr>
          <p:nvPr>
            <p:ph type="sldNum" idx="12"/>
          </p:nvPr>
        </p:nvSpPr>
        <p:spPr>
          <a:xfrm>
            <a:off x="8390734" y="4543668"/>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library.buffalo.edu/research/rds"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3"/>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200"/>
              <a:t>Visualizing the Love Canal Timeline</a:t>
            </a:r>
            <a:endParaRPr sz="4200"/>
          </a:p>
        </p:txBody>
      </p:sp>
      <p:sp>
        <p:nvSpPr>
          <p:cNvPr id="129" name="Google Shape;129;p13"/>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605"/>
              <a:buNone/>
            </a:pPr>
            <a:r>
              <a:rPr lang="en" sz="1480"/>
              <a:t>Natalia Estrada</a:t>
            </a:r>
            <a:endParaRPr sz="1480"/>
          </a:p>
          <a:p>
            <a:pPr marL="0" lvl="0" indent="0" algn="ctr" rtl="0">
              <a:lnSpc>
                <a:spcPct val="80000"/>
              </a:lnSpc>
              <a:spcBef>
                <a:spcPts val="0"/>
              </a:spcBef>
              <a:spcAft>
                <a:spcPts val="0"/>
              </a:spcAft>
              <a:buSzPts val="605"/>
              <a:buNone/>
            </a:pPr>
            <a:r>
              <a:rPr lang="en" sz="1480"/>
              <a:t>Digital Scholarship Librarian</a:t>
            </a:r>
            <a:endParaRPr sz="1480"/>
          </a:p>
          <a:p>
            <a:pPr marL="0" lvl="0" indent="0" algn="ctr" rtl="0">
              <a:lnSpc>
                <a:spcPct val="80000"/>
              </a:lnSpc>
              <a:spcBef>
                <a:spcPts val="0"/>
              </a:spcBef>
              <a:spcAft>
                <a:spcPts val="0"/>
              </a:spcAft>
              <a:buSzPts val="605"/>
              <a:buNone/>
            </a:pPr>
            <a:r>
              <a:rPr lang="en" sz="1480"/>
              <a:t>nestrada@buffalo.edu</a:t>
            </a:r>
            <a:endParaRPr sz="148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2"/>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What You’ll Need</a:t>
            </a:r>
            <a:endParaRPr/>
          </a:p>
        </p:txBody>
      </p:sp>
      <p:sp>
        <p:nvSpPr>
          <p:cNvPr id="180" name="Google Shape;180;p22"/>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lnSpcReduction="10000"/>
          </a:bodyPr>
          <a:lstStyle/>
          <a:p>
            <a:pPr marL="457200" lvl="0" indent="-368300" algn="l" rtl="0">
              <a:spcBef>
                <a:spcPts val="0"/>
              </a:spcBef>
              <a:spcAft>
                <a:spcPts val="0"/>
              </a:spcAft>
              <a:buSzPts val="2200"/>
              <a:buChar char="●"/>
            </a:pPr>
            <a:r>
              <a:rPr lang="en" sz="2200"/>
              <a:t>Data</a:t>
            </a:r>
            <a:endParaRPr sz="2200"/>
          </a:p>
          <a:p>
            <a:pPr marL="914400" lvl="1" indent="-342900" algn="l" rtl="0">
              <a:spcBef>
                <a:spcPts val="0"/>
              </a:spcBef>
              <a:spcAft>
                <a:spcPts val="0"/>
              </a:spcAft>
              <a:buSzPts val="1800"/>
              <a:buChar char="○"/>
            </a:pPr>
            <a:r>
              <a:rPr lang="en" sz="1800"/>
              <a:t>All your media items must be hosted/have a link</a:t>
            </a:r>
            <a:endParaRPr sz="1800"/>
          </a:p>
          <a:p>
            <a:pPr marL="457200" lvl="0" indent="-368300" algn="l" rtl="0">
              <a:spcBef>
                <a:spcPts val="0"/>
              </a:spcBef>
              <a:spcAft>
                <a:spcPts val="0"/>
              </a:spcAft>
              <a:buSzPts val="2200"/>
              <a:buChar char="●"/>
            </a:pPr>
            <a:r>
              <a:rPr lang="en" sz="2200"/>
              <a:t>Browser</a:t>
            </a:r>
            <a:endParaRPr sz="2200"/>
          </a:p>
          <a:p>
            <a:pPr marL="914400" lvl="1" indent="-342900" algn="l" rtl="0">
              <a:spcBef>
                <a:spcPts val="0"/>
              </a:spcBef>
              <a:spcAft>
                <a:spcPts val="0"/>
              </a:spcAft>
              <a:buSzPts val="1800"/>
              <a:buChar char="○"/>
            </a:pPr>
            <a:r>
              <a:rPr lang="en" sz="1800"/>
              <a:t>TimelineJS has issues with Internet Explorer, so I wouldn’t recommend</a:t>
            </a:r>
            <a:endParaRPr sz="1800"/>
          </a:p>
          <a:p>
            <a:pPr marL="457200" lvl="0" indent="-368300" algn="l" rtl="0">
              <a:spcBef>
                <a:spcPts val="0"/>
              </a:spcBef>
              <a:spcAft>
                <a:spcPts val="0"/>
              </a:spcAft>
              <a:buSzPts val="2200"/>
              <a:buChar char="●"/>
            </a:pPr>
            <a:r>
              <a:rPr lang="en" sz="2200"/>
              <a:t>Google Sheets</a:t>
            </a:r>
            <a:endParaRPr sz="2200"/>
          </a:p>
          <a:p>
            <a:pPr marL="457200" lvl="0" indent="-368300" algn="l" rtl="0">
              <a:spcBef>
                <a:spcPts val="0"/>
              </a:spcBef>
              <a:spcAft>
                <a:spcPts val="0"/>
              </a:spcAft>
              <a:buSzPts val="2200"/>
              <a:buChar char="●"/>
            </a:pPr>
            <a:r>
              <a:rPr lang="en" sz="2200"/>
              <a:t>TimelineJS</a:t>
            </a:r>
            <a:endParaRPr sz="2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3"/>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Tips</a:t>
            </a:r>
            <a:endParaRPr/>
          </a:p>
        </p:txBody>
      </p:sp>
      <p:sp>
        <p:nvSpPr>
          <p:cNvPr id="186" name="Google Shape;186;p23"/>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457200" lvl="0" indent="-361950" algn="l" rtl="0">
              <a:spcBef>
                <a:spcPts val="0"/>
              </a:spcBef>
              <a:spcAft>
                <a:spcPts val="0"/>
              </a:spcAft>
              <a:buSzPts val="2100"/>
              <a:buChar char="●"/>
            </a:pPr>
            <a:r>
              <a:rPr lang="en" sz="2100"/>
              <a:t>Recommend less than 20 items</a:t>
            </a:r>
            <a:endParaRPr sz="2100"/>
          </a:p>
          <a:p>
            <a:pPr marL="457200" lvl="0" indent="-361950" algn="l" rtl="0">
              <a:spcBef>
                <a:spcPts val="0"/>
              </a:spcBef>
              <a:spcAft>
                <a:spcPts val="0"/>
              </a:spcAft>
              <a:buSzPts val="2100"/>
              <a:buChar char="●"/>
            </a:pPr>
            <a:r>
              <a:rPr lang="en" sz="2100"/>
              <a:t>Map out your timeline before you start making it</a:t>
            </a:r>
            <a:endParaRPr sz="2100"/>
          </a:p>
          <a:p>
            <a:pPr marL="914400" lvl="1" indent="-349250" algn="l" rtl="0">
              <a:spcBef>
                <a:spcPts val="0"/>
              </a:spcBef>
              <a:spcAft>
                <a:spcPts val="0"/>
              </a:spcAft>
              <a:buSzPts val="1900"/>
              <a:buChar char="○"/>
            </a:pPr>
            <a:r>
              <a:rPr lang="en" sz="1900"/>
              <a:t>Plan out the story you want to tell </a:t>
            </a:r>
            <a:endParaRPr sz="1900"/>
          </a:p>
          <a:p>
            <a:pPr marL="457200" lvl="0" indent="-361950" algn="l" rtl="0">
              <a:spcBef>
                <a:spcPts val="0"/>
              </a:spcBef>
              <a:spcAft>
                <a:spcPts val="0"/>
              </a:spcAft>
              <a:buSzPts val="2100"/>
              <a:buChar char="●"/>
            </a:pPr>
            <a:r>
              <a:rPr lang="en" sz="2100"/>
              <a:t>Keep a backup of your timeline sheet</a:t>
            </a:r>
            <a:endParaRPr sz="2100"/>
          </a:p>
          <a:p>
            <a:pPr marL="457200" lvl="0" indent="-361950" algn="l" rtl="0">
              <a:spcBef>
                <a:spcPts val="0"/>
              </a:spcBef>
              <a:spcAft>
                <a:spcPts val="0"/>
              </a:spcAft>
              <a:buSzPts val="2100"/>
              <a:buChar char="●"/>
            </a:pPr>
            <a:r>
              <a:rPr lang="en" sz="2100"/>
              <a:t>If you know CSS, you can makes changes to your timeline’s appearance</a:t>
            </a:r>
            <a:endParaRPr sz="21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Research Data Services at UB Libraries</a:t>
            </a:r>
            <a:endParaRPr/>
          </a:p>
        </p:txBody>
      </p:sp>
      <p:sp>
        <p:nvSpPr>
          <p:cNvPr id="192" name="Google Shape;192;p2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600"/>
              <a:t>The Research Data Services Department supports UB researchers in managing data at every stage of the research data process—from initial planning to storage and reuse—helping meet funder mandates, maximize impact, and ensure reproducibility.</a:t>
            </a:r>
            <a:endParaRPr sz="1600"/>
          </a:p>
          <a:p>
            <a:pPr marL="0" lvl="0" indent="0" algn="l" rtl="0">
              <a:spcBef>
                <a:spcPts val="1200"/>
              </a:spcBef>
              <a:spcAft>
                <a:spcPts val="0"/>
              </a:spcAft>
              <a:buNone/>
            </a:pPr>
            <a:r>
              <a:rPr lang="en" sz="1600"/>
              <a:t>For more resources, including requests for consultations, go to:</a:t>
            </a:r>
            <a:endParaRPr sz="1600"/>
          </a:p>
          <a:p>
            <a:pPr marL="0" lvl="0" indent="0" algn="ctr" rtl="0">
              <a:spcBef>
                <a:spcPts val="1200"/>
              </a:spcBef>
              <a:spcAft>
                <a:spcPts val="1200"/>
              </a:spcAft>
              <a:buNone/>
            </a:pPr>
            <a:r>
              <a:rPr lang="en" sz="1900" u="sng">
                <a:solidFill>
                  <a:schemeClr val="hlink"/>
                </a:solidFill>
                <a:hlinkClick r:id="rId3"/>
              </a:rPr>
              <a:t>library.buffalo.edu/research/rds</a:t>
            </a:r>
            <a:endParaRPr sz="19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5"/>
          <p:cNvSpPr txBox="1">
            <a:spLocks noGrp="1"/>
          </p:cNvSpPr>
          <p:nvPr>
            <p:ph type="title"/>
          </p:nvPr>
        </p:nvSpPr>
        <p:spPr>
          <a:xfrm>
            <a:off x="819150" y="845600"/>
            <a:ext cx="3709200" cy="1383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4200"/>
              <a:t>Thank you!</a:t>
            </a:r>
            <a:endParaRPr sz="4200"/>
          </a:p>
        </p:txBody>
      </p:sp>
      <p:sp>
        <p:nvSpPr>
          <p:cNvPr id="198" name="Google Shape;198;p25"/>
          <p:cNvSpPr txBox="1">
            <a:spLocks noGrp="1"/>
          </p:cNvSpPr>
          <p:nvPr>
            <p:ph type="body" idx="1"/>
          </p:nvPr>
        </p:nvSpPr>
        <p:spPr>
          <a:xfrm>
            <a:off x="830700" y="2319050"/>
            <a:ext cx="3709200" cy="21198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605"/>
              <a:buNone/>
            </a:pPr>
            <a:r>
              <a:rPr lang="en" sz="1879"/>
              <a:t>Please scan the QR code to complete a survey to assess this workshop. </a:t>
            </a:r>
            <a:endParaRPr sz="1879"/>
          </a:p>
          <a:p>
            <a:pPr marL="0" lvl="0" indent="0" algn="l" rtl="0">
              <a:lnSpc>
                <a:spcPct val="80000"/>
              </a:lnSpc>
              <a:spcBef>
                <a:spcPts val="1200"/>
              </a:spcBef>
              <a:spcAft>
                <a:spcPts val="0"/>
              </a:spcAft>
              <a:buSzPts val="605"/>
              <a:buNone/>
            </a:pPr>
            <a:r>
              <a:rPr lang="en" sz="1879"/>
              <a:t>Also check out the rest of our great lineup for Love Data Week!</a:t>
            </a:r>
            <a:endParaRPr sz="1879"/>
          </a:p>
          <a:p>
            <a:pPr marL="0" lvl="0" indent="0" algn="l" rtl="0">
              <a:lnSpc>
                <a:spcPct val="80000"/>
              </a:lnSpc>
              <a:spcBef>
                <a:spcPts val="1200"/>
              </a:spcBef>
              <a:spcAft>
                <a:spcPts val="1200"/>
              </a:spcAft>
              <a:buSzPts val="605"/>
              <a:buNone/>
            </a:pPr>
            <a:endParaRPr sz="1480"/>
          </a:p>
        </p:txBody>
      </p:sp>
      <p:pic>
        <p:nvPicPr>
          <p:cNvPr id="199" name="Google Shape;199;p25" descr="QR Code for session survey"/>
          <p:cNvPicPr preferRelativeResize="0"/>
          <p:nvPr/>
        </p:nvPicPr>
        <p:blipFill>
          <a:blip r:embed="rId3">
            <a:alphaModFix/>
          </a:blip>
          <a:stretch>
            <a:fillRect/>
          </a:stretch>
        </p:blipFill>
        <p:spPr>
          <a:xfrm>
            <a:off x="5369000" y="1316275"/>
            <a:ext cx="2510950" cy="25109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What will you learn today?</a:t>
            </a:r>
            <a:endParaRPr/>
          </a:p>
        </p:txBody>
      </p:sp>
      <p:sp>
        <p:nvSpPr>
          <p:cNvPr id="135" name="Google Shape;135;p1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457200" lvl="0" indent="-368300" algn="l" rtl="0">
              <a:spcBef>
                <a:spcPts val="0"/>
              </a:spcBef>
              <a:spcAft>
                <a:spcPts val="0"/>
              </a:spcAft>
              <a:buSzPts val="2200"/>
              <a:buChar char="●"/>
            </a:pPr>
            <a:r>
              <a:rPr lang="en" sz="2200"/>
              <a:t>How to document and manage data for your timeline</a:t>
            </a:r>
            <a:endParaRPr sz="2200"/>
          </a:p>
          <a:p>
            <a:pPr marL="457200" lvl="0" indent="-368300" algn="l" rtl="0">
              <a:spcBef>
                <a:spcPts val="0"/>
              </a:spcBef>
              <a:spcAft>
                <a:spcPts val="0"/>
              </a:spcAft>
              <a:buSzPts val="2200"/>
              <a:buChar char="●"/>
            </a:pPr>
            <a:r>
              <a:rPr lang="en" sz="2200"/>
              <a:t>How to make a visual timeline with TimelineJS</a:t>
            </a:r>
            <a:endParaRPr sz="2200"/>
          </a:p>
          <a:p>
            <a:pPr marL="457200" lvl="0" indent="-368300" algn="l" rtl="0">
              <a:spcBef>
                <a:spcPts val="0"/>
              </a:spcBef>
              <a:spcAft>
                <a:spcPts val="0"/>
              </a:spcAft>
              <a:buSzPts val="2200"/>
              <a:buChar char="●"/>
            </a:pPr>
            <a:r>
              <a:rPr lang="en" sz="2200"/>
              <a:t>An overview of the chronology of the events of Love Canal</a:t>
            </a: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5"/>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 sz="4200"/>
              <a:t>Data Management Best Practices for Digital Projects</a:t>
            </a:r>
            <a:endParaRPr sz="4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Data Management Best Practices: Documenting</a:t>
            </a:r>
            <a:endParaRPr/>
          </a:p>
        </p:txBody>
      </p:sp>
      <p:sp>
        <p:nvSpPr>
          <p:cNvPr id="146" name="Google Shape;146;p16"/>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457200" lvl="0" indent="-368300" algn="l" rtl="0">
              <a:spcBef>
                <a:spcPts val="0"/>
              </a:spcBef>
              <a:spcAft>
                <a:spcPts val="0"/>
              </a:spcAft>
              <a:buSzPts val="2200"/>
              <a:buChar char="●"/>
            </a:pPr>
            <a:r>
              <a:rPr lang="en" sz="2200"/>
              <a:t>What is this?</a:t>
            </a:r>
            <a:endParaRPr sz="2200"/>
          </a:p>
          <a:p>
            <a:pPr marL="457200" lvl="0" indent="-368300" algn="l" rtl="0">
              <a:spcBef>
                <a:spcPts val="0"/>
              </a:spcBef>
              <a:spcAft>
                <a:spcPts val="0"/>
              </a:spcAft>
              <a:buSzPts val="2200"/>
              <a:buChar char="●"/>
            </a:pPr>
            <a:r>
              <a:rPr lang="en" sz="2200"/>
              <a:t>Where did you find it?</a:t>
            </a:r>
            <a:endParaRPr sz="2200"/>
          </a:p>
          <a:p>
            <a:pPr marL="457200" lvl="0" indent="-368300" algn="l" rtl="0">
              <a:spcBef>
                <a:spcPts val="0"/>
              </a:spcBef>
              <a:spcAft>
                <a:spcPts val="0"/>
              </a:spcAft>
              <a:buSzPts val="2200"/>
              <a:buChar char="●"/>
            </a:pPr>
            <a:r>
              <a:rPr lang="en" sz="2200"/>
              <a:t>Will other people be working with the data?</a:t>
            </a:r>
            <a:endParaRPr sz="2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7"/>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Data Management Best Practices: Metadata</a:t>
            </a:r>
            <a:endParaRPr/>
          </a:p>
        </p:txBody>
      </p:sp>
      <p:sp>
        <p:nvSpPr>
          <p:cNvPr id="152" name="Google Shape;152;p17"/>
          <p:cNvSpPr txBox="1">
            <a:spLocks noGrp="1"/>
          </p:cNvSpPr>
          <p:nvPr>
            <p:ph type="body" idx="1"/>
          </p:nvPr>
        </p:nvSpPr>
        <p:spPr>
          <a:xfrm>
            <a:off x="819150" y="1800200"/>
            <a:ext cx="7505700" cy="2448000"/>
          </a:xfrm>
          <a:prstGeom prst="rect">
            <a:avLst/>
          </a:prstGeom>
        </p:spPr>
        <p:txBody>
          <a:bodyPr spcFirstLastPara="1" wrap="square" lIns="91425" tIns="91425" rIns="91425" bIns="91425" anchor="t" anchorCtr="0">
            <a:normAutofit lnSpcReduction="10000"/>
          </a:bodyPr>
          <a:lstStyle/>
          <a:p>
            <a:pPr marL="457200" lvl="0" indent="-368300" algn="l" rtl="0">
              <a:spcBef>
                <a:spcPts val="0"/>
              </a:spcBef>
              <a:spcAft>
                <a:spcPts val="0"/>
              </a:spcAft>
              <a:buSzPts val="2200"/>
              <a:buChar char="●"/>
            </a:pPr>
            <a:r>
              <a:rPr lang="en" sz="2200"/>
              <a:t>“Data about data”</a:t>
            </a:r>
            <a:endParaRPr sz="2200"/>
          </a:p>
          <a:p>
            <a:pPr marL="457200" lvl="0" indent="-368300" algn="l" rtl="0">
              <a:spcBef>
                <a:spcPts val="0"/>
              </a:spcBef>
              <a:spcAft>
                <a:spcPts val="0"/>
              </a:spcAft>
              <a:buSzPts val="2200"/>
              <a:buChar char="●"/>
            </a:pPr>
            <a:r>
              <a:rPr lang="en" sz="2200"/>
              <a:t>Helps describes your data items</a:t>
            </a:r>
            <a:endParaRPr sz="2200"/>
          </a:p>
          <a:p>
            <a:pPr marL="914400" lvl="1" indent="-342900" algn="l" rtl="0">
              <a:spcBef>
                <a:spcPts val="0"/>
              </a:spcBef>
              <a:spcAft>
                <a:spcPts val="0"/>
              </a:spcAft>
              <a:buSzPts val="1800"/>
              <a:buChar char="○"/>
            </a:pPr>
            <a:r>
              <a:rPr lang="en" sz="1800"/>
              <a:t>Name, description, rights, dates, creator</a:t>
            </a:r>
            <a:endParaRPr sz="1800"/>
          </a:p>
          <a:p>
            <a:pPr marL="457200" lvl="0" indent="-368300" algn="l" rtl="0">
              <a:spcBef>
                <a:spcPts val="0"/>
              </a:spcBef>
              <a:spcAft>
                <a:spcPts val="0"/>
              </a:spcAft>
              <a:buSzPts val="2200"/>
              <a:buChar char="●"/>
            </a:pPr>
            <a:r>
              <a:rPr lang="en" sz="2200"/>
              <a:t>Minimum</a:t>
            </a:r>
            <a:endParaRPr sz="2200"/>
          </a:p>
          <a:p>
            <a:pPr marL="914400" lvl="1" indent="-342900" algn="l" rtl="0">
              <a:spcBef>
                <a:spcPts val="0"/>
              </a:spcBef>
              <a:spcAft>
                <a:spcPts val="0"/>
              </a:spcAft>
              <a:buSzPts val="1800"/>
              <a:buChar char="○"/>
            </a:pPr>
            <a:r>
              <a:rPr lang="en" sz="1800"/>
              <a:t>Unique identifier</a:t>
            </a:r>
            <a:endParaRPr sz="1800"/>
          </a:p>
          <a:p>
            <a:pPr marL="914400" lvl="1" indent="-342900" algn="l" rtl="0">
              <a:spcBef>
                <a:spcPts val="0"/>
              </a:spcBef>
              <a:spcAft>
                <a:spcPts val="0"/>
              </a:spcAft>
              <a:buSzPts val="1800"/>
              <a:buChar char="○"/>
            </a:pPr>
            <a:r>
              <a:rPr lang="en" sz="1800"/>
              <a:t>Title</a:t>
            </a:r>
            <a:endParaRPr sz="1800"/>
          </a:p>
          <a:p>
            <a:pPr marL="914400" lvl="1" indent="-342900" algn="l" rtl="0">
              <a:spcBef>
                <a:spcPts val="0"/>
              </a:spcBef>
              <a:spcAft>
                <a:spcPts val="0"/>
              </a:spcAft>
              <a:buSzPts val="1800"/>
              <a:buChar char="○"/>
            </a:pPr>
            <a:r>
              <a:rPr lang="en" sz="1800"/>
              <a:t>File name</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8"/>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Data Management Best Practices: Storage and More</a:t>
            </a:r>
            <a:endParaRPr/>
          </a:p>
        </p:txBody>
      </p:sp>
      <p:sp>
        <p:nvSpPr>
          <p:cNvPr id="158" name="Google Shape;158;p18"/>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rmAutofit/>
          </a:bodyPr>
          <a:lstStyle/>
          <a:p>
            <a:pPr marL="457200" lvl="0" indent="-368300" algn="l" rtl="0">
              <a:spcBef>
                <a:spcPts val="0"/>
              </a:spcBef>
              <a:spcAft>
                <a:spcPts val="0"/>
              </a:spcAft>
              <a:buSzPts val="2200"/>
              <a:buChar char="●"/>
            </a:pPr>
            <a:r>
              <a:rPr lang="en" sz="2200"/>
              <a:t>Where will your data live?</a:t>
            </a:r>
            <a:endParaRPr sz="2200"/>
          </a:p>
          <a:p>
            <a:pPr marL="457200" lvl="0" indent="-368300" algn="l" rtl="0">
              <a:spcBef>
                <a:spcPts val="0"/>
              </a:spcBef>
              <a:spcAft>
                <a:spcPts val="0"/>
              </a:spcAft>
              <a:buSzPts val="2200"/>
              <a:buChar char="●"/>
            </a:pPr>
            <a:r>
              <a:rPr lang="en" sz="2200"/>
              <a:t>How long do you plan on keeping it?</a:t>
            </a:r>
            <a:endParaRPr sz="2200"/>
          </a:p>
          <a:p>
            <a:pPr marL="457200" lvl="0" indent="-368300" algn="l" rtl="0">
              <a:spcBef>
                <a:spcPts val="0"/>
              </a:spcBef>
              <a:spcAft>
                <a:spcPts val="0"/>
              </a:spcAft>
              <a:buSzPts val="2200"/>
              <a:buChar char="●"/>
            </a:pPr>
            <a:r>
              <a:rPr lang="en" sz="2200"/>
              <a:t>File naming conventions</a:t>
            </a:r>
            <a:endParaRPr sz="2200"/>
          </a:p>
          <a:p>
            <a:pPr marL="457200" lvl="0" indent="-368300" algn="l" rtl="0">
              <a:spcBef>
                <a:spcPts val="0"/>
              </a:spcBef>
              <a:spcAft>
                <a:spcPts val="0"/>
              </a:spcAft>
              <a:buSzPts val="2200"/>
              <a:buChar char="●"/>
            </a:pPr>
            <a:r>
              <a:rPr lang="en" sz="2200"/>
              <a:t>Version control</a:t>
            </a:r>
            <a:endParaRPr sz="2200"/>
          </a:p>
          <a:p>
            <a:pPr marL="457200" lvl="0" indent="-368300" algn="l" rtl="0">
              <a:spcBef>
                <a:spcPts val="0"/>
              </a:spcBef>
              <a:spcAft>
                <a:spcPts val="0"/>
              </a:spcAft>
              <a:buSzPts val="2200"/>
              <a:buChar char="●"/>
            </a:pPr>
            <a:r>
              <a:rPr lang="en" sz="2200"/>
              <a:t>Copyright!</a:t>
            </a:r>
            <a:endParaRPr sz="2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2"/>
        <p:cNvGrpSpPr/>
        <p:nvPr/>
      </p:nvGrpSpPr>
      <p:grpSpPr>
        <a:xfrm>
          <a:off x="0" y="0"/>
          <a:ext cx="0" cy="0"/>
          <a:chOff x="0" y="0"/>
          <a:chExt cx="0" cy="0"/>
        </a:xfrm>
      </p:grpSpPr>
      <p:sp>
        <p:nvSpPr>
          <p:cNvPr id="163" name="Google Shape;163;p19"/>
          <p:cNvSpPr txBox="1">
            <a:spLocks noGrp="1"/>
          </p:cNvSpPr>
          <p:nvPr>
            <p:ph type="title" idx="4294967295"/>
          </p:nvPr>
        </p:nvSpPr>
        <p:spPr>
          <a:xfrm>
            <a:off x="2628750" y="1738050"/>
            <a:ext cx="3886500" cy="833700"/>
          </a:xfrm>
          <a:prstGeom prst="rect">
            <a:avLst/>
          </a:prstGeom>
          <a:solidFill>
            <a:schemeClr val="dk1"/>
          </a:solid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4800" b="0" i="0" u="none" strike="noStrike" kern="0" cap="none" spc="0" normalizeH="0" baseline="0" noProof="0" dirty="0">
                <a:ln>
                  <a:noFill/>
                </a:ln>
                <a:solidFill>
                  <a:schemeClr val="dk2"/>
                </a:solidFill>
                <a:effectLst/>
                <a:uLnTx/>
                <a:uFillTx/>
                <a:latin typeface="Calibri"/>
                <a:ea typeface="Calibri"/>
                <a:cs typeface="Calibri"/>
                <a:sym typeface="Calibri"/>
              </a:rPr>
              <a:t>Love Canal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0"/>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What is Love Canal?</a:t>
            </a:r>
            <a:endParaRPr/>
          </a:p>
        </p:txBody>
      </p:sp>
      <p:sp>
        <p:nvSpPr>
          <p:cNvPr id="169" name="Google Shape;169;p20"/>
          <p:cNvSpPr txBox="1">
            <a:spLocks noGrp="1"/>
          </p:cNvSpPr>
          <p:nvPr>
            <p:ph type="body" idx="1"/>
          </p:nvPr>
        </p:nvSpPr>
        <p:spPr>
          <a:xfrm>
            <a:off x="819150" y="1618750"/>
            <a:ext cx="7505700" cy="30372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SzPts val="1800"/>
              <a:buChar char="●"/>
            </a:pPr>
            <a:r>
              <a:rPr lang="en" sz="1800"/>
              <a:t>A neighborhood in Niagara Falls, NY</a:t>
            </a:r>
            <a:endParaRPr sz="1800"/>
          </a:p>
          <a:p>
            <a:pPr marL="457200" lvl="0" indent="-342900" algn="l" rtl="0">
              <a:spcBef>
                <a:spcPts val="0"/>
              </a:spcBef>
              <a:spcAft>
                <a:spcPts val="0"/>
              </a:spcAft>
              <a:buSzPts val="1800"/>
              <a:buChar char="●"/>
            </a:pPr>
            <a:r>
              <a:rPr lang="en" sz="1800"/>
              <a:t>The site of a major environmental disaster event</a:t>
            </a:r>
            <a:endParaRPr sz="1800"/>
          </a:p>
          <a:p>
            <a:pPr marL="914400" lvl="1" indent="-323850" algn="l" rtl="0">
              <a:spcBef>
                <a:spcPts val="0"/>
              </a:spcBef>
              <a:spcAft>
                <a:spcPts val="0"/>
              </a:spcAft>
              <a:buSzPts val="1500"/>
              <a:buChar char="○"/>
            </a:pPr>
            <a:r>
              <a:rPr lang="en" sz="1500"/>
              <a:t>1894: Construction began on a planned canal between the Niagara River and Lake Ontario, along the Niagara Falls, to produce hydroelectricity</a:t>
            </a:r>
            <a:endParaRPr sz="1500"/>
          </a:p>
          <a:p>
            <a:pPr marL="914400" lvl="1" indent="-323850" algn="l" rtl="0">
              <a:spcBef>
                <a:spcPts val="0"/>
              </a:spcBef>
              <a:spcAft>
                <a:spcPts val="0"/>
              </a:spcAft>
              <a:buSzPts val="1500"/>
              <a:buChar char="○"/>
            </a:pPr>
            <a:r>
              <a:rPr lang="en" sz="1500"/>
              <a:t>1942-1953: Hooker Chemical dumped over 20,000 tons of toxic waste at the canal site. </a:t>
            </a:r>
            <a:endParaRPr sz="1500"/>
          </a:p>
          <a:p>
            <a:pPr marL="914400" lvl="1" indent="-323850" algn="l" rtl="0">
              <a:spcBef>
                <a:spcPts val="0"/>
              </a:spcBef>
              <a:spcAft>
                <a:spcPts val="0"/>
              </a:spcAft>
              <a:buSzPts val="1500"/>
              <a:buChar char="○"/>
            </a:pPr>
            <a:r>
              <a:rPr lang="en" sz="1500"/>
              <a:t>1976: Reports of suspicious fluids leaking into basements and contaminating local surface water. Testing showed the presence of ~200 organic compounds, including toxic ones</a:t>
            </a:r>
            <a:endParaRPr sz="1500"/>
          </a:p>
          <a:p>
            <a:pPr marL="914400" lvl="1" indent="-323850" algn="l" rtl="0">
              <a:spcBef>
                <a:spcPts val="0"/>
              </a:spcBef>
              <a:spcAft>
                <a:spcPts val="0"/>
              </a:spcAft>
              <a:buSzPts val="1500"/>
              <a:buChar char="○"/>
            </a:pPr>
            <a:r>
              <a:rPr lang="en" sz="1500"/>
              <a:t>1978: NY declares a state of emergency, local resident groups fight for more information about risk of contamination, calls for evacuation</a:t>
            </a:r>
            <a:endParaRPr sz="15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1"/>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3800"/>
              <a:t>TimelineJS</a:t>
            </a:r>
            <a:endParaRPr sz="3800"/>
          </a:p>
        </p:txBody>
      </p:sp>
    </p:spTree>
  </p:cSld>
  <p:clrMapOvr>
    <a:masterClrMapping/>
  </p:clrMapOvr>
</p:sld>
</file>

<file path=ppt/theme/theme1.xml><?xml version="1.0" encoding="utf-8"?>
<a:theme xmlns:a="http://schemas.openxmlformats.org/drawingml/2006/main"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428</Words>
  <Application>Microsoft Office PowerPoint</Application>
  <PresentationFormat>On-screen Show (16:9)</PresentationFormat>
  <Paragraphs>56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Nunito</vt:lpstr>
      <vt:lpstr>Arial</vt:lpstr>
      <vt:lpstr>Shift</vt:lpstr>
      <vt:lpstr>Visualizing the Love Canal Timeline</vt:lpstr>
      <vt:lpstr>What will you learn today?</vt:lpstr>
      <vt:lpstr>Data Management Best Practices for Digital Projects</vt:lpstr>
      <vt:lpstr>Data Management Best Practices: Documenting</vt:lpstr>
      <vt:lpstr>Data Management Best Practices: Metadata</vt:lpstr>
      <vt:lpstr>Data Management Best Practices: Storage and More</vt:lpstr>
      <vt:lpstr>Love Canal</vt:lpstr>
      <vt:lpstr>What is Love Canal?</vt:lpstr>
      <vt:lpstr>TimelineJS</vt:lpstr>
      <vt:lpstr>What You’ll Need</vt:lpstr>
      <vt:lpstr>Tips</vt:lpstr>
      <vt:lpstr>Research Data Services at UB Libraries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Dan English</cp:lastModifiedBy>
  <cp:revision>1</cp:revision>
  <dcterms:modified xsi:type="dcterms:W3CDTF">2026-02-13T18:46:33Z</dcterms:modified>
</cp:coreProperties>
</file>