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4"/>
  </p:sldMasterIdLst>
  <p:notesMasterIdLst>
    <p:notesMasterId r:id="rId48"/>
  </p:notesMasterIdLst>
  <p:handoutMasterIdLst>
    <p:handoutMasterId r:id="rId49"/>
  </p:handoutMasterIdLst>
  <p:sldIdLst>
    <p:sldId id="291" r:id="rId5"/>
    <p:sldId id="455" r:id="rId6"/>
    <p:sldId id="378" r:id="rId7"/>
    <p:sldId id="393" r:id="rId8"/>
    <p:sldId id="453" r:id="rId9"/>
    <p:sldId id="394" r:id="rId10"/>
    <p:sldId id="395" r:id="rId11"/>
    <p:sldId id="427" r:id="rId12"/>
    <p:sldId id="396" r:id="rId13"/>
    <p:sldId id="397" r:id="rId14"/>
    <p:sldId id="418" r:id="rId15"/>
    <p:sldId id="410" r:id="rId16"/>
    <p:sldId id="407" r:id="rId17"/>
    <p:sldId id="425" r:id="rId18"/>
    <p:sldId id="408" r:id="rId19"/>
    <p:sldId id="413" r:id="rId20"/>
    <p:sldId id="414" r:id="rId21"/>
    <p:sldId id="417" r:id="rId22"/>
    <p:sldId id="415" r:id="rId23"/>
    <p:sldId id="416" r:id="rId24"/>
    <p:sldId id="409" r:id="rId25"/>
    <p:sldId id="426" r:id="rId26"/>
    <p:sldId id="454" r:id="rId27"/>
    <p:sldId id="428" r:id="rId28"/>
    <p:sldId id="429" r:id="rId29"/>
    <p:sldId id="430" r:id="rId30"/>
    <p:sldId id="431" r:id="rId31"/>
    <p:sldId id="432" r:id="rId32"/>
    <p:sldId id="433" r:id="rId33"/>
    <p:sldId id="434" r:id="rId34"/>
    <p:sldId id="435" r:id="rId35"/>
    <p:sldId id="436" r:id="rId36"/>
    <p:sldId id="447" r:id="rId37"/>
    <p:sldId id="448" r:id="rId38"/>
    <p:sldId id="419" r:id="rId39"/>
    <p:sldId id="438" r:id="rId40"/>
    <p:sldId id="439" r:id="rId41"/>
    <p:sldId id="443" r:id="rId42"/>
    <p:sldId id="422" r:id="rId43"/>
    <p:sldId id="441" r:id="rId44"/>
    <p:sldId id="442" r:id="rId45"/>
    <p:sldId id="446" r:id="rId46"/>
    <p:sldId id="456" r:id="rId47"/>
  </p:sldIdLst>
  <p:sldSz cx="12192000" cy="6858000"/>
  <p:notesSz cx="7010400" cy="92964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BB"/>
    <a:srgbClr val="828383"/>
    <a:srgbClr val="666666"/>
    <a:srgbClr val="4DC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C1922-0B64-5C96-0C22-D78813177513}" v="9" dt="2026-02-09T12:47:33.438"/>
    <p1510:client id="{2E3878A1-3E53-0746-ED93-BDEDAF711718}" v="20" dt="2026-02-09T12:55:30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Molnar" userId="S::mmolnar@buffalo.edu::515377ee-d6f4-4825-8670-6b0e7cd53bb4" providerId="AD" clId="Web-{66BA14AC-9914-0AD3-72E0-9535C42A1865}"/>
    <pc:docChg chg="addSld modSld sldOrd">
      <pc:chgData name="Mark Molnar" userId="S::mmolnar@buffalo.edu::515377ee-d6f4-4825-8670-6b0e7cd53bb4" providerId="AD" clId="Web-{66BA14AC-9914-0AD3-72E0-9535C42A1865}" dt="2026-01-27T13:55:50.518" v="120" actId="20577"/>
      <pc:docMkLst>
        <pc:docMk/>
      </pc:docMkLst>
      <pc:sldChg chg="modSp">
        <pc:chgData name="Mark Molnar" userId="S::mmolnar@buffalo.edu::515377ee-d6f4-4825-8670-6b0e7cd53bb4" providerId="AD" clId="Web-{66BA14AC-9914-0AD3-72E0-9535C42A1865}" dt="2026-01-27T13:55:07.674" v="117" actId="20577"/>
        <pc:sldMkLst>
          <pc:docMk/>
          <pc:sldMk cId="2777122737" sldId="378"/>
        </pc:sldMkLst>
        <pc:spChg chg="mod">
          <ac:chgData name="Mark Molnar" userId="S::mmolnar@buffalo.edu::515377ee-d6f4-4825-8670-6b0e7cd53bb4" providerId="AD" clId="Web-{66BA14AC-9914-0AD3-72E0-9535C42A1865}" dt="2026-01-27T13:55:07.674" v="117" actId="20577"/>
          <ac:spMkLst>
            <pc:docMk/>
            <pc:sldMk cId="2777122737" sldId="378"/>
            <ac:spMk id="3" creationId="{00000000-0000-0000-0000-000000000000}"/>
          </ac:spMkLst>
        </pc:spChg>
      </pc:sldChg>
      <pc:sldChg chg="modSp">
        <pc:chgData name="Mark Molnar" userId="S::mmolnar@buffalo.edu::515377ee-d6f4-4825-8670-6b0e7cd53bb4" providerId="AD" clId="Web-{66BA14AC-9914-0AD3-72E0-9535C42A1865}" dt="2026-01-27T13:55:17.065" v="118" actId="20577"/>
        <pc:sldMkLst>
          <pc:docMk/>
          <pc:sldMk cId="2967321003" sldId="393"/>
        </pc:sldMkLst>
        <pc:spChg chg="mod">
          <ac:chgData name="Mark Molnar" userId="S::mmolnar@buffalo.edu::515377ee-d6f4-4825-8670-6b0e7cd53bb4" providerId="AD" clId="Web-{66BA14AC-9914-0AD3-72E0-9535C42A1865}" dt="2026-01-27T13:55:17.065" v="118" actId="20577"/>
          <ac:spMkLst>
            <pc:docMk/>
            <pc:sldMk cId="2967321003" sldId="393"/>
            <ac:spMk id="3" creationId="{0F48FCEB-FA11-A404-11E3-D6AB2DF34E9F}"/>
          </ac:spMkLst>
        </pc:spChg>
      </pc:sldChg>
      <pc:sldChg chg="modSp">
        <pc:chgData name="Mark Molnar" userId="S::mmolnar@buffalo.edu::515377ee-d6f4-4825-8670-6b0e7cd53bb4" providerId="AD" clId="Web-{66BA14AC-9914-0AD3-72E0-9535C42A1865}" dt="2026-01-27T13:55:24.924" v="119" actId="20577"/>
        <pc:sldMkLst>
          <pc:docMk/>
          <pc:sldMk cId="3530786894" sldId="394"/>
        </pc:sldMkLst>
        <pc:spChg chg="mod">
          <ac:chgData name="Mark Molnar" userId="S::mmolnar@buffalo.edu::515377ee-d6f4-4825-8670-6b0e7cd53bb4" providerId="AD" clId="Web-{66BA14AC-9914-0AD3-72E0-9535C42A1865}" dt="2026-01-27T13:55:24.924" v="119" actId="20577"/>
          <ac:spMkLst>
            <pc:docMk/>
            <pc:sldMk cId="3530786894" sldId="394"/>
            <ac:spMk id="3" creationId="{F7645584-087A-C654-53B0-1F2354183819}"/>
          </ac:spMkLst>
        </pc:spChg>
      </pc:sldChg>
      <pc:sldChg chg="modSp">
        <pc:chgData name="Mark Molnar" userId="S::mmolnar@buffalo.edu::515377ee-d6f4-4825-8670-6b0e7cd53bb4" providerId="AD" clId="Web-{66BA14AC-9914-0AD3-72E0-9535C42A1865}" dt="2026-01-27T13:55:50.518" v="120" actId="20577"/>
        <pc:sldMkLst>
          <pc:docMk/>
          <pc:sldMk cId="626271092" sldId="410"/>
        </pc:sldMkLst>
        <pc:spChg chg="mod">
          <ac:chgData name="Mark Molnar" userId="S::mmolnar@buffalo.edu::515377ee-d6f4-4825-8670-6b0e7cd53bb4" providerId="AD" clId="Web-{66BA14AC-9914-0AD3-72E0-9535C42A1865}" dt="2026-01-27T13:55:50.518" v="120" actId="20577"/>
          <ac:spMkLst>
            <pc:docMk/>
            <pc:sldMk cId="626271092" sldId="410"/>
            <ac:spMk id="3" creationId="{EE357BEF-7AC6-C757-CCC4-A82B6CC7080B}"/>
          </ac:spMkLst>
        </pc:spChg>
      </pc:sldChg>
      <pc:sldChg chg="modSp ord">
        <pc:chgData name="Mark Molnar" userId="S::mmolnar@buffalo.edu::515377ee-d6f4-4825-8670-6b0e7cd53bb4" providerId="AD" clId="Web-{66BA14AC-9914-0AD3-72E0-9535C42A1865}" dt="2026-01-27T13:54:58.674" v="116" actId="20577"/>
        <pc:sldMkLst>
          <pc:docMk/>
          <pc:sldMk cId="3478325840" sldId="455"/>
        </pc:sldMkLst>
        <pc:spChg chg="mod">
          <ac:chgData name="Mark Molnar" userId="S::mmolnar@buffalo.edu::515377ee-d6f4-4825-8670-6b0e7cd53bb4" providerId="AD" clId="Web-{66BA14AC-9914-0AD3-72E0-9535C42A1865}" dt="2026-01-27T13:45:48.081" v="7" actId="20577"/>
          <ac:spMkLst>
            <pc:docMk/>
            <pc:sldMk cId="3478325840" sldId="455"/>
            <ac:spMk id="2" creationId="{B835F9B3-2601-3AC9-8518-1FAD33FA22CA}"/>
          </ac:spMkLst>
        </pc:spChg>
        <pc:spChg chg="mod">
          <ac:chgData name="Mark Molnar" userId="S::mmolnar@buffalo.edu::515377ee-d6f4-4825-8670-6b0e7cd53bb4" providerId="AD" clId="Web-{66BA14AC-9914-0AD3-72E0-9535C42A1865}" dt="2026-01-27T13:54:58.674" v="116" actId="20577"/>
          <ac:spMkLst>
            <pc:docMk/>
            <pc:sldMk cId="3478325840" sldId="455"/>
            <ac:spMk id="3" creationId="{F11DB663-F70F-6A2B-4C4C-EFDE6DAFF8EA}"/>
          </ac:spMkLst>
        </pc:spChg>
      </pc:sldChg>
      <pc:sldChg chg="add replId">
        <pc:chgData name="Mark Molnar" userId="S::mmolnar@buffalo.edu::515377ee-d6f4-4825-8670-6b0e7cd53bb4" providerId="AD" clId="Web-{66BA14AC-9914-0AD3-72E0-9535C42A1865}" dt="2026-01-27T13:45:22.799" v="0"/>
        <pc:sldMkLst>
          <pc:docMk/>
          <pc:sldMk cId="2812258398" sldId="456"/>
        </pc:sldMkLst>
      </pc:sldChg>
    </pc:docChg>
  </pc:docChgLst>
  <pc:docChgLst>
    <pc:chgData name="Mark Molnar" userId="S::mmolnar@buffalo.edu::515377ee-d6f4-4825-8670-6b0e7cd53bb4" providerId="AD" clId="Web-{6F5DD710-9FE0-2EBD-4A38-88A9D2C46CC0}"/>
    <pc:docChg chg="modSld">
      <pc:chgData name="Mark Molnar" userId="S::mmolnar@buffalo.edu::515377ee-d6f4-4825-8670-6b0e7cd53bb4" providerId="AD" clId="Web-{6F5DD710-9FE0-2EBD-4A38-88A9D2C46CC0}" dt="2026-01-21T19:40:48.285" v="2" actId="20577"/>
      <pc:docMkLst>
        <pc:docMk/>
      </pc:docMkLst>
      <pc:sldChg chg="modSp">
        <pc:chgData name="Mark Molnar" userId="S::mmolnar@buffalo.edu::515377ee-d6f4-4825-8670-6b0e7cd53bb4" providerId="AD" clId="Web-{6F5DD710-9FE0-2EBD-4A38-88A9D2C46CC0}" dt="2026-01-21T19:40:48.285" v="2" actId="20577"/>
        <pc:sldMkLst>
          <pc:docMk/>
          <pc:sldMk cId="1461822281" sldId="291"/>
        </pc:sldMkLst>
        <pc:spChg chg="mod">
          <ac:chgData name="Mark Molnar" userId="S::mmolnar@buffalo.edu::515377ee-d6f4-4825-8670-6b0e7cd53bb4" providerId="AD" clId="Web-{6F5DD710-9FE0-2EBD-4A38-88A9D2C46CC0}" dt="2026-01-21T19:40:48.285" v="2" actId="20577"/>
          <ac:spMkLst>
            <pc:docMk/>
            <pc:sldMk cId="1461822281" sldId="291"/>
            <ac:spMk id="3" creationId="{00000000-0000-0000-0000-000000000000}"/>
          </ac:spMkLst>
        </pc:spChg>
      </pc:sldChg>
    </pc:docChg>
  </pc:docChgLst>
  <pc:docChgLst>
    <pc:chgData name="Mark Molnar" userId="S::mmolnar@buffalo.edu::515377ee-d6f4-4825-8670-6b0e7cd53bb4" providerId="AD" clId="Web-{296C1922-0B64-5C96-0C22-D78813177513}"/>
    <pc:docChg chg="modSld">
      <pc:chgData name="Mark Molnar" userId="S::mmolnar@buffalo.edu::515377ee-d6f4-4825-8670-6b0e7cd53bb4" providerId="AD" clId="Web-{296C1922-0B64-5C96-0C22-D78813177513}" dt="2026-02-09T12:47:33.438" v="8" actId="20577"/>
      <pc:docMkLst>
        <pc:docMk/>
      </pc:docMkLst>
      <pc:sldChg chg="modSp">
        <pc:chgData name="Mark Molnar" userId="S::mmolnar@buffalo.edu::515377ee-d6f4-4825-8670-6b0e7cd53bb4" providerId="AD" clId="Web-{296C1922-0B64-5C96-0C22-D78813177513}" dt="2026-02-09T12:47:33.438" v="8" actId="20577"/>
        <pc:sldMkLst>
          <pc:docMk/>
          <pc:sldMk cId="2812258398" sldId="456"/>
        </pc:sldMkLst>
        <pc:spChg chg="mod">
          <ac:chgData name="Mark Molnar" userId="S::mmolnar@buffalo.edu::515377ee-d6f4-4825-8670-6b0e7cd53bb4" providerId="AD" clId="Web-{296C1922-0B64-5C96-0C22-D78813177513}" dt="2026-02-09T12:47:33.438" v="8" actId="20577"/>
          <ac:spMkLst>
            <pc:docMk/>
            <pc:sldMk cId="2812258398" sldId="456"/>
            <ac:spMk id="3" creationId="{E25288F3-6419-61B7-FF20-98C832D0F06C}"/>
          </ac:spMkLst>
        </pc:spChg>
      </pc:sldChg>
    </pc:docChg>
  </pc:docChgLst>
  <pc:docChgLst>
    <pc:chgData name="Mark Molnar" userId="S::mmolnar@buffalo.edu::515377ee-d6f4-4825-8670-6b0e7cd53bb4" providerId="AD" clId="Web-{37F5B770-3E75-52E2-C6FB-BEE9D9A1CC98}"/>
    <pc:docChg chg="modSld">
      <pc:chgData name="Mark Molnar" userId="S::mmolnar@buffalo.edu::515377ee-d6f4-4825-8670-6b0e7cd53bb4" providerId="AD" clId="Web-{37F5B770-3E75-52E2-C6FB-BEE9D9A1CC98}" dt="2026-01-28T15:10:38.914" v="13" actId="20577"/>
      <pc:docMkLst>
        <pc:docMk/>
      </pc:docMkLst>
      <pc:sldChg chg="modSp">
        <pc:chgData name="Mark Molnar" userId="S::mmolnar@buffalo.edu::515377ee-d6f4-4825-8670-6b0e7cd53bb4" providerId="AD" clId="Web-{37F5B770-3E75-52E2-C6FB-BEE9D9A1CC98}" dt="2026-01-28T15:10:38.914" v="13" actId="20577"/>
        <pc:sldMkLst>
          <pc:docMk/>
          <pc:sldMk cId="3799314788" sldId="396"/>
        </pc:sldMkLst>
        <pc:spChg chg="mod">
          <ac:chgData name="Mark Molnar" userId="S::mmolnar@buffalo.edu::515377ee-d6f4-4825-8670-6b0e7cd53bb4" providerId="AD" clId="Web-{37F5B770-3E75-52E2-C6FB-BEE9D9A1CC98}" dt="2026-01-28T15:10:38.914" v="13" actId="20577"/>
          <ac:spMkLst>
            <pc:docMk/>
            <pc:sldMk cId="3799314788" sldId="396"/>
            <ac:spMk id="3" creationId="{70EA40EA-E946-FFDF-746A-7C0B7A829600}"/>
          </ac:spMkLst>
        </pc:spChg>
      </pc:sldChg>
    </pc:docChg>
  </pc:docChgLst>
  <pc:docChgLst>
    <pc:chgData name="Mark Molnar" userId="S::mmolnar@buffalo.edu::515377ee-d6f4-4825-8670-6b0e7cd53bb4" providerId="AD" clId="Web-{2E3878A1-3E53-0746-ED93-BDEDAF711718}"/>
    <pc:docChg chg="modSld">
      <pc:chgData name="Mark Molnar" userId="S::mmolnar@buffalo.edu::515377ee-d6f4-4825-8670-6b0e7cd53bb4" providerId="AD" clId="Web-{2E3878A1-3E53-0746-ED93-BDEDAF711718}" dt="2026-02-09T12:55:30.187" v="18" actId="1076"/>
      <pc:docMkLst>
        <pc:docMk/>
      </pc:docMkLst>
      <pc:sldChg chg="addSp modSp">
        <pc:chgData name="Mark Molnar" userId="S::mmolnar@buffalo.edu::515377ee-d6f4-4825-8670-6b0e7cd53bb4" providerId="AD" clId="Web-{2E3878A1-3E53-0746-ED93-BDEDAF711718}" dt="2026-02-09T12:55:30.187" v="18" actId="1076"/>
        <pc:sldMkLst>
          <pc:docMk/>
          <pc:sldMk cId="2812258398" sldId="456"/>
        </pc:sldMkLst>
        <pc:spChg chg="mod">
          <ac:chgData name="Mark Molnar" userId="S::mmolnar@buffalo.edu::515377ee-d6f4-4825-8670-6b0e7cd53bb4" providerId="AD" clId="Web-{2E3878A1-3E53-0746-ED93-BDEDAF711718}" dt="2026-02-09T12:54:44.060" v="16" actId="20577"/>
          <ac:spMkLst>
            <pc:docMk/>
            <pc:sldMk cId="2812258398" sldId="456"/>
            <ac:spMk id="3" creationId="{E25288F3-6419-61B7-FF20-98C832D0F06C}"/>
          </ac:spMkLst>
        </pc:spChg>
        <pc:picChg chg="add mod">
          <ac:chgData name="Mark Molnar" userId="S::mmolnar@buffalo.edu::515377ee-d6f4-4825-8670-6b0e7cd53bb4" providerId="AD" clId="Web-{2E3878A1-3E53-0746-ED93-BDEDAF711718}" dt="2026-02-09T12:55:30.187" v="18" actId="1076"/>
          <ac:picMkLst>
            <pc:docMk/>
            <pc:sldMk cId="2812258398" sldId="456"/>
            <ac:picMk id="4" creationId="{09A4810A-3005-A408-383C-5EC7D05E716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1D056A-D26F-4AAC-9C96-2FC6E70E2358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D373F78-A26A-49D0-889B-51B093904540}">
      <dgm:prSet/>
      <dgm:spPr/>
      <dgm:t>
        <a:bodyPr/>
        <a:lstStyle/>
        <a:p>
          <a:pPr algn="ctr" rtl="0">
            <a:lnSpc>
              <a:spcPct val="90000"/>
            </a:lnSpc>
          </a:pPr>
          <a:r>
            <a:rPr lang="en-US" sz="4700">
              <a:solidFill>
                <a:srgbClr val="666666"/>
              </a:solidFill>
              <a:ea typeface="+mn-ea"/>
              <a:cs typeface="+mn-cs"/>
            </a:rPr>
            <a:t>Data</a:t>
          </a:r>
          <a:r>
            <a:rPr lang="en-US" sz="4700">
              <a:solidFill>
                <a:srgbClr val="666666"/>
              </a:solidFill>
              <a:latin typeface="Arial" panose="020B0604020202020204"/>
              <a:ea typeface="+mn-ea"/>
              <a:cs typeface="+mn-cs"/>
            </a:rPr>
            <a:t> are</a:t>
          </a:r>
          <a:r>
            <a:rPr lang="en-US" sz="4700">
              <a:solidFill>
                <a:srgbClr val="666666"/>
              </a:solidFill>
              <a:ea typeface="+mn-ea"/>
              <a:cs typeface="+mn-cs"/>
            </a:rPr>
            <a:t> siloed</a:t>
          </a:r>
        </a:p>
      </dgm:t>
    </dgm:pt>
    <dgm:pt modelId="{4F06A1C0-88BE-4683-AD3A-C03DA51BCEA5}" type="parTrans" cxnId="{B1BAB0EC-8DA1-4A0D-AA6D-301DB675CB4B}">
      <dgm:prSet/>
      <dgm:spPr/>
      <dgm:t>
        <a:bodyPr/>
        <a:lstStyle/>
        <a:p>
          <a:endParaRPr lang="en-US"/>
        </a:p>
      </dgm:t>
    </dgm:pt>
    <dgm:pt modelId="{7E9BF4CD-FAA7-423E-8CD1-406EE3E371D1}" type="sibTrans" cxnId="{B1BAB0EC-8DA1-4A0D-AA6D-301DB675CB4B}">
      <dgm:prSet/>
      <dgm:spPr/>
      <dgm:t>
        <a:bodyPr/>
        <a:lstStyle/>
        <a:p>
          <a:endParaRPr lang="en-US"/>
        </a:p>
      </dgm:t>
    </dgm:pt>
    <dgm:pt modelId="{12AF4AB1-0F77-4982-A163-E76A2501ED66}">
      <dgm:prSet/>
      <dgm:spPr/>
      <dgm:t>
        <a:bodyPr/>
        <a:lstStyle/>
        <a:p>
          <a:pPr algn="ctr" rtl="0">
            <a:lnSpc>
              <a:spcPct val="90000"/>
            </a:lnSpc>
          </a:pPr>
          <a:r>
            <a:rPr lang="en-US" sz="4700">
              <a:solidFill>
                <a:srgbClr val="666666"/>
              </a:solidFill>
              <a:ea typeface="+mn-ea"/>
              <a:cs typeface="+mn-cs"/>
            </a:rPr>
            <a:t>Data</a:t>
          </a:r>
          <a:r>
            <a:rPr lang="en-US" sz="4700">
              <a:solidFill>
                <a:srgbClr val="666666"/>
              </a:solidFill>
              <a:latin typeface="Arial" panose="020B0604020202020204"/>
              <a:ea typeface="+mn-ea"/>
              <a:cs typeface="+mn-cs"/>
            </a:rPr>
            <a:t> are</a:t>
          </a:r>
          <a:r>
            <a:rPr lang="en-US" sz="4700">
              <a:solidFill>
                <a:srgbClr val="666666"/>
              </a:solidFill>
              <a:ea typeface="+mn-ea"/>
              <a:cs typeface="+mn-cs"/>
            </a:rPr>
            <a:t> not easily shared</a:t>
          </a:r>
        </a:p>
      </dgm:t>
    </dgm:pt>
    <dgm:pt modelId="{7D7E74C1-BD7E-422D-B311-0098CC4527D5}" type="parTrans" cxnId="{A3945968-882A-4872-8649-99BFF18BB0B2}">
      <dgm:prSet/>
      <dgm:spPr/>
      <dgm:t>
        <a:bodyPr/>
        <a:lstStyle/>
        <a:p>
          <a:endParaRPr lang="en-US"/>
        </a:p>
      </dgm:t>
    </dgm:pt>
    <dgm:pt modelId="{D50A4281-2BB7-4394-B548-59BDAA6C109F}" type="sibTrans" cxnId="{A3945968-882A-4872-8649-99BFF18BB0B2}">
      <dgm:prSet/>
      <dgm:spPr/>
      <dgm:t>
        <a:bodyPr/>
        <a:lstStyle/>
        <a:p>
          <a:endParaRPr lang="en-US"/>
        </a:p>
      </dgm:t>
    </dgm:pt>
    <dgm:pt modelId="{4F05E792-FF20-4CA6-9A85-1F9F499D89A7}" type="pres">
      <dgm:prSet presAssocID="{601D056A-D26F-4AAC-9C96-2FC6E70E23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243560-2989-486B-A0E8-B42DC193657C}" type="pres">
      <dgm:prSet presAssocID="{5D373F78-A26A-49D0-889B-51B093904540}" presName="hierRoot1" presStyleCnt="0"/>
      <dgm:spPr/>
    </dgm:pt>
    <dgm:pt modelId="{FBFBF14D-8AF6-4488-A0B7-25A19B6ECEC5}" type="pres">
      <dgm:prSet presAssocID="{5D373F78-A26A-49D0-889B-51B093904540}" presName="composite" presStyleCnt="0"/>
      <dgm:spPr/>
    </dgm:pt>
    <dgm:pt modelId="{D88575ED-3BAC-4B2C-AF46-6F925AD6DEBB}" type="pres">
      <dgm:prSet presAssocID="{5D373F78-A26A-49D0-889B-51B093904540}" presName="background" presStyleLbl="node0" presStyleIdx="0" presStyleCnt="2"/>
      <dgm:spPr/>
    </dgm:pt>
    <dgm:pt modelId="{B8648B72-B91A-4E35-B1BF-BD20D58A2B7D}" type="pres">
      <dgm:prSet presAssocID="{5D373F78-A26A-49D0-889B-51B093904540}" presName="text" presStyleLbl="fgAcc0" presStyleIdx="0" presStyleCnt="2" custLinFactNeighborX="-28" custLinFactNeighborY="362">
        <dgm:presLayoutVars>
          <dgm:chPref val="3"/>
        </dgm:presLayoutVars>
      </dgm:prSet>
      <dgm:spPr/>
    </dgm:pt>
    <dgm:pt modelId="{C2529F28-530C-4AC4-95EC-6DE7149FA9FD}" type="pres">
      <dgm:prSet presAssocID="{5D373F78-A26A-49D0-889B-51B093904540}" presName="hierChild2" presStyleCnt="0"/>
      <dgm:spPr/>
    </dgm:pt>
    <dgm:pt modelId="{4248C518-7252-4218-9368-36CEBFDCE84C}" type="pres">
      <dgm:prSet presAssocID="{12AF4AB1-0F77-4982-A163-E76A2501ED66}" presName="hierRoot1" presStyleCnt="0"/>
      <dgm:spPr/>
    </dgm:pt>
    <dgm:pt modelId="{DB037A2E-F0E5-4FA5-892B-3ADBF74BE37D}" type="pres">
      <dgm:prSet presAssocID="{12AF4AB1-0F77-4982-A163-E76A2501ED66}" presName="composite" presStyleCnt="0"/>
      <dgm:spPr/>
    </dgm:pt>
    <dgm:pt modelId="{A82C18F7-C489-4EC4-B960-727C187E24D1}" type="pres">
      <dgm:prSet presAssocID="{12AF4AB1-0F77-4982-A163-E76A2501ED66}" presName="background" presStyleLbl="node0" presStyleIdx="1" presStyleCnt="2"/>
      <dgm:spPr/>
    </dgm:pt>
    <dgm:pt modelId="{53D31156-3E33-45C9-8B0E-84206500A1D3}" type="pres">
      <dgm:prSet presAssocID="{12AF4AB1-0F77-4982-A163-E76A2501ED66}" presName="text" presStyleLbl="fgAcc0" presStyleIdx="1" presStyleCnt="2" custLinFactNeighborX="29" custLinFactNeighborY="-1507">
        <dgm:presLayoutVars>
          <dgm:chPref val="3"/>
        </dgm:presLayoutVars>
      </dgm:prSet>
      <dgm:spPr/>
    </dgm:pt>
    <dgm:pt modelId="{C612193D-2A8B-43C4-B170-A7AD20755B03}" type="pres">
      <dgm:prSet presAssocID="{12AF4AB1-0F77-4982-A163-E76A2501ED66}" presName="hierChild2" presStyleCnt="0"/>
      <dgm:spPr/>
    </dgm:pt>
  </dgm:ptLst>
  <dgm:cxnLst>
    <dgm:cxn modelId="{3EBA7064-41A3-4319-B68E-8AA4355A6745}" type="presOf" srcId="{5D373F78-A26A-49D0-889B-51B093904540}" destId="{B8648B72-B91A-4E35-B1BF-BD20D58A2B7D}" srcOrd="0" destOrd="0" presId="urn:microsoft.com/office/officeart/2005/8/layout/hierarchy1"/>
    <dgm:cxn modelId="{A3945968-882A-4872-8649-99BFF18BB0B2}" srcId="{601D056A-D26F-4AAC-9C96-2FC6E70E2358}" destId="{12AF4AB1-0F77-4982-A163-E76A2501ED66}" srcOrd="1" destOrd="0" parTransId="{7D7E74C1-BD7E-422D-B311-0098CC4527D5}" sibTransId="{D50A4281-2BB7-4394-B548-59BDAA6C109F}"/>
    <dgm:cxn modelId="{6E34569E-9D16-4547-8DB5-4C1CAED02F7F}" type="presOf" srcId="{12AF4AB1-0F77-4982-A163-E76A2501ED66}" destId="{53D31156-3E33-45C9-8B0E-84206500A1D3}" srcOrd="0" destOrd="0" presId="urn:microsoft.com/office/officeart/2005/8/layout/hierarchy1"/>
    <dgm:cxn modelId="{B1BAB0EC-8DA1-4A0D-AA6D-301DB675CB4B}" srcId="{601D056A-D26F-4AAC-9C96-2FC6E70E2358}" destId="{5D373F78-A26A-49D0-889B-51B093904540}" srcOrd="0" destOrd="0" parTransId="{4F06A1C0-88BE-4683-AD3A-C03DA51BCEA5}" sibTransId="{7E9BF4CD-FAA7-423E-8CD1-406EE3E371D1}"/>
    <dgm:cxn modelId="{C5B8D5F4-FCEF-4D85-886A-3BB4D810E21B}" type="presOf" srcId="{601D056A-D26F-4AAC-9C96-2FC6E70E2358}" destId="{4F05E792-FF20-4CA6-9A85-1F9F499D89A7}" srcOrd="0" destOrd="0" presId="urn:microsoft.com/office/officeart/2005/8/layout/hierarchy1"/>
    <dgm:cxn modelId="{1D630C3B-18D8-4331-AB85-B94EE2B47FFF}" type="presParOf" srcId="{4F05E792-FF20-4CA6-9A85-1F9F499D89A7}" destId="{1E243560-2989-486B-A0E8-B42DC193657C}" srcOrd="0" destOrd="0" presId="urn:microsoft.com/office/officeart/2005/8/layout/hierarchy1"/>
    <dgm:cxn modelId="{03AA4004-0CA5-4C6E-925B-62D6FF9C643E}" type="presParOf" srcId="{1E243560-2989-486B-A0E8-B42DC193657C}" destId="{FBFBF14D-8AF6-4488-A0B7-25A19B6ECEC5}" srcOrd="0" destOrd="0" presId="urn:microsoft.com/office/officeart/2005/8/layout/hierarchy1"/>
    <dgm:cxn modelId="{CA654D87-CD78-4004-8F0C-00DE52F0AE5E}" type="presParOf" srcId="{FBFBF14D-8AF6-4488-A0B7-25A19B6ECEC5}" destId="{D88575ED-3BAC-4B2C-AF46-6F925AD6DEBB}" srcOrd="0" destOrd="0" presId="urn:microsoft.com/office/officeart/2005/8/layout/hierarchy1"/>
    <dgm:cxn modelId="{3F777685-B758-4A5C-B234-BDB5F00E025A}" type="presParOf" srcId="{FBFBF14D-8AF6-4488-A0B7-25A19B6ECEC5}" destId="{B8648B72-B91A-4E35-B1BF-BD20D58A2B7D}" srcOrd="1" destOrd="0" presId="urn:microsoft.com/office/officeart/2005/8/layout/hierarchy1"/>
    <dgm:cxn modelId="{9E1E5C04-A631-4C12-B5CA-B01699BD6E27}" type="presParOf" srcId="{1E243560-2989-486B-A0E8-B42DC193657C}" destId="{C2529F28-530C-4AC4-95EC-6DE7149FA9FD}" srcOrd="1" destOrd="0" presId="urn:microsoft.com/office/officeart/2005/8/layout/hierarchy1"/>
    <dgm:cxn modelId="{4AFE3F17-B548-4D21-90E1-6693B9A590CA}" type="presParOf" srcId="{4F05E792-FF20-4CA6-9A85-1F9F499D89A7}" destId="{4248C518-7252-4218-9368-36CEBFDCE84C}" srcOrd="1" destOrd="0" presId="urn:microsoft.com/office/officeart/2005/8/layout/hierarchy1"/>
    <dgm:cxn modelId="{4B8B4CA1-3FA0-40B0-A3FF-B94C8A10D0B5}" type="presParOf" srcId="{4248C518-7252-4218-9368-36CEBFDCE84C}" destId="{DB037A2E-F0E5-4FA5-892B-3ADBF74BE37D}" srcOrd="0" destOrd="0" presId="urn:microsoft.com/office/officeart/2005/8/layout/hierarchy1"/>
    <dgm:cxn modelId="{7A88FDC6-2979-4FC3-9095-319B170D1DEB}" type="presParOf" srcId="{DB037A2E-F0E5-4FA5-892B-3ADBF74BE37D}" destId="{A82C18F7-C489-4EC4-B960-727C187E24D1}" srcOrd="0" destOrd="0" presId="urn:microsoft.com/office/officeart/2005/8/layout/hierarchy1"/>
    <dgm:cxn modelId="{102BF058-EA92-430A-815A-457B0ED5B5FA}" type="presParOf" srcId="{DB037A2E-F0E5-4FA5-892B-3ADBF74BE37D}" destId="{53D31156-3E33-45C9-8B0E-84206500A1D3}" srcOrd="1" destOrd="0" presId="urn:microsoft.com/office/officeart/2005/8/layout/hierarchy1"/>
    <dgm:cxn modelId="{C311D2DC-CBDE-4B60-902C-07247952524F}" type="presParOf" srcId="{4248C518-7252-4218-9368-36CEBFDCE84C}" destId="{C612193D-2A8B-43C4-B170-A7AD20755B0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575ED-3BAC-4B2C-AF46-6F925AD6DEBB}">
      <dsp:nvSpPr>
        <dsp:cNvPr id="0" name=""/>
        <dsp:cNvSpPr/>
      </dsp:nvSpPr>
      <dsp:spPr>
        <a:xfrm>
          <a:off x="18" y="513948"/>
          <a:ext cx="3722005" cy="23634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48B72-B91A-4E35-B1BF-BD20D58A2B7D}">
      <dsp:nvSpPr>
        <dsp:cNvPr id="0" name=""/>
        <dsp:cNvSpPr/>
      </dsp:nvSpPr>
      <dsp:spPr>
        <a:xfrm>
          <a:off x="413574" y="906827"/>
          <a:ext cx="3722005" cy="2363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>
              <a:solidFill>
                <a:srgbClr val="666666"/>
              </a:solidFill>
              <a:ea typeface="+mn-ea"/>
              <a:cs typeface="+mn-cs"/>
            </a:rPr>
            <a:t>Data</a:t>
          </a:r>
          <a:r>
            <a:rPr lang="en-US" sz="4700" kern="1200">
              <a:solidFill>
                <a:srgbClr val="666666"/>
              </a:solidFill>
              <a:latin typeface="Arial" panose="020B0604020202020204"/>
              <a:ea typeface="+mn-ea"/>
              <a:cs typeface="+mn-cs"/>
            </a:rPr>
            <a:t> are</a:t>
          </a:r>
          <a:r>
            <a:rPr lang="en-US" sz="4700" kern="1200">
              <a:solidFill>
                <a:srgbClr val="666666"/>
              </a:solidFill>
              <a:ea typeface="+mn-ea"/>
              <a:cs typeface="+mn-cs"/>
            </a:rPr>
            <a:t> siloed</a:t>
          </a:r>
        </a:p>
      </dsp:txBody>
      <dsp:txXfrm>
        <a:off x="482798" y="976051"/>
        <a:ext cx="3583557" cy="2225025"/>
      </dsp:txXfrm>
    </dsp:sp>
    <dsp:sp modelId="{A82C18F7-C489-4EC4-B960-727C187E24D1}">
      <dsp:nvSpPr>
        <dsp:cNvPr id="0" name=""/>
        <dsp:cNvSpPr/>
      </dsp:nvSpPr>
      <dsp:spPr>
        <a:xfrm>
          <a:off x="4551238" y="469775"/>
          <a:ext cx="3722005" cy="23634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31156-3E33-45C9-8B0E-84206500A1D3}">
      <dsp:nvSpPr>
        <dsp:cNvPr id="0" name=""/>
        <dsp:cNvSpPr/>
      </dsp:nvSpPr>
      <dsp:spPr>
        <a:xfrm>
          <a:off x="4964794" y="862653"/>
          <a:ext cx="3722005" cy="23634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>
              <a:solidFill>
                <a:srgbClr val="666666"/>
              </a:solidFill>
              <a:ea typeface="+mn-ea"/>
              <a:cs typeface="+mn-cs"/>
            </a:rPr>
            <a:t>Data</a:t>
          </a:r>
          <a:r>
            <a:rPr lang="en-US" sz="4700" kern="1200">
              <a:solidFill>
                <a:srgbClr val="666666"/>
              </a:solidFill>
              <a:latin typeface="Arial" panose="020B0604020202020204"/>
              <a:ea typeface="+mn-ea"/>
              <a:cs typeface="+mn-cs"/>
            </a:rPr>
            <a:t> are</a:t>
          </a:r>
          <a:r>
            <a:rPr lang="en-US" sz="4700" kern="1200">
              <a:solidFill>
                <a:srgbClr val="666666"/>
              </a:solidFill>
              <a:ea typeface="+mn-ea"/>
              <a:cs typeface="+mn-cs"/>
            </a:rPr>
            <a:t> not easily shared</a:t>
          </a:r>
        </a:p>
      </dsp:txBody>
      <dsp:txXfrm>
        <a:off x="5034018" y="931877"/>
        <a:ext cx="3583557" cy="2225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631D33A1-6D17-2C4C-B4C2-C83DB37352CC}" type="datetimeFigureOut">
              <a:rPr lang="en-US" smtClean="0">
                <a:latin typeface="Arial" charset="0"/>
              </a:rPr>
              <a:t>2/11/2026</a:t>
            </a:fld>
            <a:endParaRPr lang="en-US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EB59171E-5108-1245-8B63-E8B205C9AF87}" type="slidenum">
              <a:rPr lang="en-US" smtClean="0">
                <a:latin typeface="Arial" charset="0"/>
              </a:r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42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>
                <a:latin typeface="Arial" charset="0"/>
              </a:defRPr>
            </a:lvl1pPr>
          </a:lstStyle>
          <a:p>
            <a:fld id="{5B96CA4F-2197-CC40-B4FC-798A937A9DC6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>
                <a:latin typeface="Arial" charset="0"/>
              </a:defRPr>
            </a:lvl1pPr>
          </a:lstStyle>
          <a:p>
            <a:fld id="{02322656-8894-1544-92AA-01B3CF5E6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3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BE434-C1AC-19C0-DC52-D2C5AF3F0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80E91B-A132-93B2-D1F2-0866FCFB9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D5AEA-2143-DA9F-9645-4377CBABB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5CD2C-3511-ECDB-632C-51B228B168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5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B5F67-9C88-8479-CF3F-EB4A3AE9E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4CAC60-819F-4547-9E5E-BDA75CAAD0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A92B3-9F09-243E-EAAE-31E73917B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996D-F076-29D0-D4A4-11396099A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85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B6623-9649-AAE9-AB41-EDC0AA725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BF1F6A-AD5F-20EA-B7C3-7E99F14A3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ABD49-7FE2-349D-E42E-CE3333F07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78606-4E26-9C04-E214-72F101465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12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3F7CB-479F-2F6C-E861-77F8DB12A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F5C623-4883-0F92-53E1-FA9EE7018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B03E8-CEAD-F61A-D768-155882A10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55749-7429-888F-D76F-575981AC42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68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8C64-1309-7570-673C-1D251157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3E5F7-D944-4547-CF95-3FB1DE9485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E028F-3CB7-B118-0311-8797509E8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F3679-7CEC-DCB2-316F-19F09492FC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07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5D335-4B90-113F-FC48-57C216459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37092E-D692-38C6-2E1E-6DB066834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5564D-AEF2-8A8B-BCAE-4AEB4BF4A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E6A0B-8303-727A-C737-0BD0221DB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80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F0A0C-F71A-57BF-CAE0-3B2018ADD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48A440-61DA-DF67-B908-FC3B6BA54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51EE2-3BBB-E0EB-2ECF-7D63AA8DA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997AC-6330-92C3-8E81-F5FC548655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78BED-F88D-CAD0-8DA0-A4E76970B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D6C09-7EEF-26FE-284C-3CBB85E40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9D895-8547-4D93-16BA-EE0A300C6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9F5B6-35DF-6B6B-5EBA-201993650A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87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AF5BE-A0DD-AA79-D44C-392BB9836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F7823-A562-ACCC-86C1-D9B8B8CB51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957EE-DFE7-9721-D2E4-F3118D102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116ED-5BFD-72BF-2A53-136CA95EC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47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90551-608C-6388-C34E-2A0A659E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FBA03A-527C-75D8-3CE6-4B5111319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DD0148-2047-6B1D-B6E4-621E75100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B3D32-4FB9-7CE8-D76B-C2BDDCC104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60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EF055-88E8-4149-4A57-6354971F2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49449C-3D27-29DA-342E-9219EFC1A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B4EA0-92EE-CFE0-436F-A60BEA646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C08BF-BE98-2040-6A6B-89D03D95E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14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87F51-CC87-E57D-C03C-716DAC03F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CFFBE-6142-6B20-79D0-29551026F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AFD04-FC6D-AAE0-EFEF-2D2D98EF0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DD5C4-E144-2BAC-0E65-1AFEE8C1B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33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A133D-86D0-B2CA-7081-816D37491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9D31A-299E-6BDB-3C0C-CB7B51CC7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D7AB6-4DAD-7787-151B-3635222D3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F8BAA-1507-BEA2-6DC8-2F149E0E5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06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AF3F2-7482-3FC5-8BB1-534E905D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D004B-B00A-0EE4-0431-67D039785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D141A8-55D8-5042-0192-9E25A2361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EFE22-42E3-29FB-ECBF-96755585AC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10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B916D-CF76-1A69-347F-C57745F5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6089F-12BE-9F57-3CE7-50FC90778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24C76-C511-C6E1-81DC-645EBABC7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783C-C27A-DD8E-1A0C-14590CDE5D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2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1F613-AAB9-66E7-0190-B1C5BB7C9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2654FF-6513-4FC2-3053-0D7870DD7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89419-BFB7-4675-7BAA-8E77189B2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5AF0C-3E5C-2674-49BD-7D7720947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65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Assignee: 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49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A133D-86D0-B2CA-7081-816D37491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29D31A-299E-6BDB-3C0C-CB7B51CC74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D7AB6-4DAD-7787-151B-3635222D34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F8BAA-1507-BEA2-6DC8-2F149E0E5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06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B6623-9649-AAE9-AB41-EDC0AA725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BF1F6A-AD5F-20EA-B7C3-7E99F14A3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ABD49-7FE2-349D-E42E-CE3333F07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78606-4E26-9C04-E214-72F101465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12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83832-CAAC-92FD-6F9B-6296DB177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CD9493-C2DF-1AF4-A8E6-C61C427A6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C5F7B7-CEDB-844B-209C-C99FB4BAE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DA27F-DF78-2365-615A-79851C095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98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6060D-0C90-ED9B-04FC-FD2315E33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4E05A-6B6B-3AA9-79C1-B1D259284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C57E5-AD96-078A-B885-9F2D544685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Jim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E3568-2676-E191-B4FA-4A3C3ECD3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5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78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00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27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Assignee: Jim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80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1D96-DE2F-B28E-8F45-0C7A25BE8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2DA33-98AF-BC34-F16F-05D67E38E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FA8888-9AE3-BA80-9AA6-7AE2508F4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Assignee: Jim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CD9F9-F197-1230-A603-62322B1AA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18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Kathleen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97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Kathleen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92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99461-8E12-6BFF-F246-61D226011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0FEA9-4A59-9E71-21A4-7E6943C3E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E6ED9D-BB37-FD97-E544-983B77423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Rob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21B57-D542-1774-3FD3-AC8FAD80C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34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2A9B-08E2-4F3F-DED0-ABA0007E7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9C6633-F0FE-983E-F5B0-DA19F159E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80271-B52D-1E76-9A0C-4A4C931B0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Rob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2D401-5EB0-DDA5-8283-CC362DE18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003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70905-821C-9C74-83E1-6985C3A19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61E110-E4B7-B41A-14C2-626EDAA4F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86B7D-0D9A-41EA-1489-C52B10FA0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Rob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665C5-C699-0093-CA48-515E78A74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189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Rob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1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7441F-3C9E-B863-85BF-3EF35303E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C9298C-34F7-DEE5-89AC-16D2E2D9B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A904E-D888-48FE-7637-1F18A1EFF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64280-92ED-6D45-40D4-BEEB0172E2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3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25E60-D692-409F-3B1F-B9F003069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1FDBB2-15B5-5993-AD7F-DCF0B44B5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E19C09-2369-426B-1FA0-FA752AE38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Rob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FC577-79A4-E95F-D163-6DDACED1E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224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656F9-54E7-A0AA-3B65-11314140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FE281-140D-3950-0261-D1D677FB0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CE4AE6-D8EC-4A4D-952A-5C33AC92C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Assignee: Rob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6435C-2366-FBB7-CD27-3DED600B6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924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734A8-37BA-E10A-2EAE-5F9F71F0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4C6CE9-A79E-7E9D-4F20-14DF93CF8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24BEAA-2D51-F7EE-C710-195CB63B4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Assignee: Tom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A7332-9BE1-9ACB-CFB2-F55C02EFF5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08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4B707-18B2-5E13-E559-16F5973A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8A8A5-0AC7-2FE3-91B9-AEBC702F8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E2975-C852-8AD3-5596-B1200BB6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C50E7-0FF0-8319-2F9A-FC9E57F751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73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0780D-141B-229B-BDE6-EB303B34D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481E5-7C5F-050B-97B3-50F7658D6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C1A86-EF72-BD42-2946-CF6E8769B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D926F-B394-0305-F525-F7F3C5511A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1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967D2-F8B7-9BF2-1AAD-82D25E91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E018E-7D0B-FBBA-A244-96C80DCE4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5D0E61-2C44-89EC-7CD6-ACFF16A950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BFE03-8720-F961-F15B-E5867286DE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49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521D4-CA9A-6245-E72D-C377FB15B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B3BF0-48FA-23AF-EE77-44AFE7F39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A6BA42-891C-ABD5-6995-51190D101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FACA0-91E5-6590-A73E-3FC1DD72D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81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83BF-B726-3B96-CA82-A31DCA9B3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AC8125-B21B-363D-4D6B-3000FC1EC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5D6A8-ECAF-820E-F1E8-AAB576042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D1455-535D-89BA-9232-A92720FF0E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03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65273-BD5A-C08F-CC31-AF8C21AE1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C653E-B817-BA7E-02FD-924901BDB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08C345-6FFA-8EA8-36C3-958FEFD29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664AE-B316-314D-95D9-E68F2736DF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2656-8894-1544-92AA-01B3CF5E618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6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/>
              <a:t>October 26, 2018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 anchorCtr="0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Data Governance</a:t>
            </a:r>
            <a:br>
              <a:rPr lang="en-US"/>
            </a:br>
            <a:r>
              <a:rPr lang="en-US"/>
              <a:t>council</a:t>
            </a:r>
          </a:p>
        </p:txBody>
      </p:sp>
    </p:spTree>
    <p:extLst>
      <p:ext uri="{BB962C8B-B14F-4D97-AF65-F5344CB8AC3E}">
        <p14:creationId xmlns:p14="http://schemas.microsoft.com/office/powerpoint/2010/main" val="50587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 anchor="t" anchorCtr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86612" y="345233"/>
            <a:ext cx="367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Enterprise Data Strategy Initiative</a:t>
            </a:r>
          </a:p>
        </p:txBody>
      </p:sp>
    </p:spTree>
    <p:extLst>
      <p:ext uri="{BB962C8B-B14F-4D97-AF65-F5344CB8AC3E}">
        <p14:creationId xmlns:p14="http://schemas.microsoft.com/office/powerpoint/2010/main" val="7504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dui in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, in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a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magna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libero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Integer a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ante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 Class </a:t>
            </a:r>
            <a:r>
              <a:rPr lang="en-US" err="1"/>
              <a:t>aptent</a:t>
            </a:r>
            <a:r>
              <a:rPr lang="en-US"/>
              <a:t> </a:t>
            </a:r>
            <a:r>
              <a:rPr lang="en-US" err="1"/>
              <a:t>taciti</a:t>
            </a:r>
            <a:r>
              <a:rPr lang="en-US"/>
              <a:t> </a:t>
            </a:r>
            <a:r>
              <a:rPr lang="en-US" err="1"/>
              <a:t>sociosqu</a:t>
            </a:r>
            <a:r>
              <a:rPr lang="en-US"/>
              <a:t> ad </a:t>
            </a:r>
            <a:r>
              <a:rPr lang="en-US" err="1"/>
              <a:t>litora</a:t>
            </a:r>
            <a:r>
              <a:rPr lang="en-US"/>
              <a:t> </a:t>
            </a:r>
            <a:r>
              <a:rPr lang="en-US" err="1"/>
              <a:t>torquent</a:t>
            </a:r>
            <a:r>
              <a:rPr lang="en-US"/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6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dui in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, in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a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magna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libero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Integer a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ante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vitae dolor </a:t>
            </a:r>
            <a:r>
              <a:rPr lang="en-US" err="1"/>
              <a:t>euismod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In </a:t>
            </a:r>
            <a:r>
              <a:rPr lang="en-US" err="1"/>
              <a:t>ornare</a:t>
            </a:r>
            <a:r>
              <a:rPr lang="en-US"/>
              <a:t> convallis </a:t>
            </a:r>
            <a:r>
              <a:rPr lang="en-US" err="1"/>
              <a:t>velit</a:t>
            </a:r>
            <a:r>
              <a:rPr lang="en-US"/>
              <a:t> vitae cursus. Integer </a:t>
            </a:r>
            <a:r>
              <a:rPr lang="en-US" err="1"/>
              <a:t>egestas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mi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habitant </a:t>
            </a:r>
            <a:r>
              <a:rPr lang="en-US" err="1"/>
              <a:t>morbi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senectus</a:t>
            </a:r>
            <a:r>
              <a:rPr lang="en-US"/>
              <a:t> et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.</a:t>
            </a:r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185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  <a:p>
            <a:r>
              <a:rPr lang="en-US" err="1"/>
              <a:t>Quisque</a:t>
            </a:r>
            <a:r>
              <a:rPr lang="en-US"/>
              <a:t> ac </a:t>
            </a:r>
            <a:r>
              <a:rPr lang="en-US" err="1"/>
              <a:t>orci</a:t>
            </a:r>
            <a:r>
              <a:rPr lang="en-US"/>
              <a:t> in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.</a:t>
            </a:r>
          </a:p>
          <a:p>
            <a:r>
              <a:rPr lang="en-US" err="1"/>
              <a:t>Donec</a:t>
            </a:r>
            <a:r>
              <a:rPr lang="en-US"/>
              <a:t> vitae </a:t>
            </a:r>
            <a:r>
              <a:rPr lang="en-US" err="1"/>
              <a:t>justo</a:t>
            </a:r>
            <a:r>
              <a:rPr lang="en-US"/>
              <a:t> et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.</a:t>
            </a:r>
          </a:p>
          <a:p>
            <a:r>
              <a:rPr lang="en-US" err="1"/>
              <a:t>Etiam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ex </a:t>
            </a:r>
            <a:r>
              <a:rPr lang="en-US" err="1"/>
              <a:t>sed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r>
              <a:rPr lang="en-US" err="1"/>
              <a:t>Cras</a:t>
            </a:r>
            <a:r>
              <a:rPr lang="en-US"/>
              <a:t> </a:t>
            </a:r>
            <a:r>
              <a:rPr lang="en-US" err="1"/>
              <a:t>lacinia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ac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</a:t>
            </a:r>
          </a:p>
          <a:p>
            <a:r>
              <a:rPr lang="en-US" err="1"/>
              <a:t>Duis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sodales</a:t>
            </a:r>
            <a:r>
              <a:rPr lang="en-US"/>
              <a:t> </a:t>
            </a:r>
            <a:r>
              <a:rPr lang="en-US" err="1"/>
              <a:t>placerat</a:t>
            </a:r>
            <a:r>
              <a:rPr lang="en-US"/>
              <a:t>.</a:t>
            </a:r>
          </a:p>
          <a:p>
            <a:r>
              <a:rPr lang="en-US"/>
              <a:t>Justo et neque odio facilisis turpis </a:t>
            </a:r>
            <a:r>
              <a:rPr lang="en-US" err="1"/>
              <a:t>sodales</a:t>
            </a:r>
            <a:r>
              <a:rPr lang="en-US"/>
              <a:t> placerat.</a:t>
            </a:r>
          </a:p>
        </p:txBody>
      </p:sp>
    </p:spTree>
    <p:extLst>
      <p:ext uri="{BB962C8B-B14F-4D97-AF65-F5344CB8AC3E}">
        <p14:creationId xmlns:p14="http://schemas.microsoft.com/office/powerpoint/2010/main" val="3074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 text</a:t>
            </a:r>
          </a:p>
          <a:p>
            <a:pPr lvl="2"/>
            <a:r>
              <a:rPr lang="en-US"/>
              <a:t>Third level</a:t>
            </a:r>
          </a:p>
          <a:p>
            <a:pPr lvl="1"/>
            <a:r>
              <a:rPr lang="en-US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/>
              <a:t>Third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 text </a:t>
            </a:r>
          </a:p>
          <a:p>
            <a:pPr lvl="2"/>
            <a:r>
              <a:rPr lang="en-US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4941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98566" y="930275"/>
            <a:ext cx="7093434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dui in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, in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a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magna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and libero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Integer a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ante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 Class </a:t>
            </a:r>
            <a:r>
              <a:rPr lang="en-US" err="1"/>
              <a:t>aptent</a:t>
            </a:r>
            <a:r>
              <a:rPr lang="en-US"/>
              <a:t> </a:t>
            </a:r>
            <a:r>
              <a:rPr lang="en-US" err="1"/>
              <a:t>taciti</a:t>
            </a:r>
            <a:r>
              <a:rPr lang="en-US"/>
              <a:t> </a:t>
            </a:r>
            <a:r>
              <a:rPr lang="en-US" err="1"/>
              <a:t>sociosqu</a:t>
            </a:r>
            <a:r>
              <a:rPr lang="en-US"/>
              <a:t> ad </a:t>
            </a:r>
            <a:r>
              <a:rPr lang="en-US" err="1"/>
              <a:t>litora</a:t>
            </a:r>
            <a:r>
              <a:rPr lang="en-US"/>
              <a:t> </a:t>
            </a:r>
            <a:r>
              <a:rPr lang="en-US" err="1"/>
              <a:t>torquent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804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14631" y="934720"/>
            <a:ext cx="7077369" cy="30646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4268653" cy="71608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36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114631" y="3998296"/>
            <a:ext cx="360252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701089" y="3998296"/>
            <a:ext cx="3490912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Em</a:t>
            </a:r>
            <a:r>
              <a:rPr lang="en-US"/>
              <a:t> </a:t>
            </a:r>
            <a:r>
              <a:rPr lang="en-US" err="1"/>
              <a:t>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vehicula</a:t>
            </a:r>
            <a:r>
              <a:rPr lang="en-US"/>
              <a:t> dui in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, in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Sed</a:t>
            </a:r>
            <a:r>
              <a:rPr lang="en-US"/>
              <a:t> a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magna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and libero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Integer a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vel</a:t>
            </a:r>
            <a:r>
              <a:rPr lang="en-US"/>
              <a:t> ante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 Class </a:t>
            </a:r>
            <a:r>
              <a:rPr lang="en-US" err="1"/>
              <a:t>aptent</a:t>
            </a:r>
            <a:r>
              <a:rPr lang="en-US"/>
              <a:t> </a:t>
            </a:r>
            <a:r>
              <a:rPr lang="en-US" err="1"/>
              <a:t>taciti</a:t>
            </a:r>
            <a:r>
              <a:rPr lang="en-US"/>
              <a:t> </a:t>
            </a:r>
            <a:r>
              <a:rPr lang="en-US" err="1"/>
              <a:t>sociosqu</a:t>
            </a:r>
            <a:r>
              <a:rPr lang="en-US"/>
              <a:t> ad </a:t>
            </a:r>
            <a:r>
              <a:rPr lang="en-US" err="1"/>
              <a:t>litora</a:t>
            </a:r>
            <a:r>
              <a:rPr lang="en-US"/>
              <a:t> </a:t>
            </a:r>
            <a:r>
              <a:rPr lang="en-US" err="1"/>
              <a:t>torquent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727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8451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>
                <a:latin typeface="Arial" charset="0"/>
              </a:rPr>
              <a:t>‘-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1112"/>
            <a:ext cx="12188951" cy="685799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endParaRPr lang="en-US"/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1045952" y="6221885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86611" y="76379"/>
            <a:ext cx="452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Enterprise Data Strategy Initiative</a:t>
            </a:r>
          </a:p>
        </p:txBody>
      </p:sp>
    </p:spTree>
    <p:extLst>
      <p:ext uri="{BB962C8B-B14F-4D97-AF65-F5344CB8AC3E}">
        <p14:creationId xmlns:p14="http://schemas.microsoft.com/office/powerpoint/2010/main" val="5380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4" r:id="rId2"/>
    <p:sldLayoutId id="2147483895" r:id="rId3"/>
    <p:sldLayoutId id="2147483897" r:id="rId4"/>
    <p:sldLayoutId id="2147483907" r:id="rId5"/>
    <p:sldLayoutId id="2147483898" r:id="rId6"/>
    <p:sldLayoutId id="2147483900" r:id="rId7"/>
    <p:sldLayoutId id="2147483906" r:id="rId8"/>
    <p:sldLayoutId id="2147483902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jgorman@buffalo.edu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ffalo.edu/oia/initiatives/data-governance/newsletters/accessing-resources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>
                <a:latin typeface="Arial"/>
                <a:cs typeface="Arial"/>
              </a:rPr>
              <a:t>LOVE DATA WEEK</a:t>
            </a:r>
            <a:br>
              <a:rPr lang="en-US">
                <a:latin typeface="Arial"/>
                <a:cs typeface="Arial"/>
              </a:rPr>
            </a:br>
            <a:r>
              <a:rPr lang="en-US" sz="2400" i="1">
                <a:latin typeface="Arial"/>
                <a:cs typeface="Arial"/>
              </a:rPr>
              <a:t>UB's Enterprise Data Strategy Focus</a:t>
            </a:r>
            <a:endParaRPr lang="en-US" sz="2400" i="1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Winter 2025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2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BA970-E586-568F-11FF-86008BE04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EFF2-040B-5108-D326-0FC0DF09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825650"/>
            <a:ext cx="10743991" cy="555297"/>
          </a:xfrm>
        </p:spPr>
        <p:txBody>
          <a:bodyPr/>
          <a:lstStyle/>
          <a:p>
            <a:pPr algn="ctr"/>
            <a:r>
              <a:rPr lang="en-US" sz="2800" i="1">
                <a:latin typeface="Arial" panose="020B0604020202020204" pitchFamily="34" charset="0"/>
              </a:rPr>
              <a:t>Review</a:t>
            </a:r>
            <a:r>
              <a:rPr lang="en-US" sz="2800">
                <a:latin typeface="Arial" panose="020B0604020202020204" pitchFamily="34" charset="0"/>
              </a:rPr>
              <a:t> - How Do We Improve?</a:t>
            </a:r>
            <a:endParaRPr lang="en-US" sz="2800" i="1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ECCE1-592F-45EC-EEAD-79E0C1D75B4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729" y="1345924"/>
            <a:ext cx="11918195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>
                <a:solidFill>
                  <a:srgbClr val="005BBB"/>
                </a:solidFill>
              </a:rPr>
              <a:t>Evaluate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Selected peer institutions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i="1"/>
              <a:t>Online Presence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i="1"/>
              <a:t>Intake Tools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i="1"/>
              <a:t>Responsible Offices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i="1"/>
              <a:t>Marketing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Data Steward Impressions</a:t>
            </a:r>
            <a:endParaRPr lang="en-US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/>
              <a:t>Local UB examples</a:t>
            </a:r>
          </a:p>
          <a:p>
            <a:pPr marL="914400" lvl="2" indent="0">
              <a:buNone/>
            </a:pPr>
            <a:endParaRPr lang="en-US" sz="1800"/>
          </a:p>
          <a:p>
            <a:pPr lvl="1"/>
            <a:r>
              <a:rPr lang="en-US" i="1">
                <a:solidFill>
                  <a:srgbClr val="005BBB"/>
                </a:solidFill>
                <a:latin typeface="Arial"/>
                <a:cs typeface="Arial"/>
              </a:rPr>
              <a:t>Synthesize</a:t>
            </a:r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 what we’ve learned to create a proposal</a:t>
            </a:r>
          </a:p>
        </p:txBody>
      </p:sp>
    </p:spTree>
    <p:extLst>
      <p:ext uri="{BB962C8B-B14F-4D97-AF65-F5344CB8AC3E}">
        <p14:creationId xmlns:p14="http://schemas.microsoft.com/office/powerpoint/2010/main" val="215336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E52F8-C94D-257E-B876-90D0E306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23B15-979A-6A9F-9CF4-B8914BC5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159720"/>
            <a:ext cx="10743991" cy="555297"/>
          </a:xfrm>
        </p:spPr>
        <p:txBody>
          <a:bodyPr/>
          <a:lstStyle/>
          <a:p>
            <a:pPr algn="ctr"/>
            <a:r>
              <a:rPr lang="en-US" sz="2800" i="1">
                <a:latin typeface="+mn-lt"/>
              </a:rPr>
              <a:t>Review</a:t>
            </a:r>
            <a:r>
              <a:rPr lang="en-US" sz="2800">
                <a:latin typeface="+mn-lt"/>
              </a:rPr>
              <a:t> – What We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D4A9-12F0-2D0A-C7D1-38583CC934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4051" y="3092029"/>
            <a:ext cx="11930159" cy="10844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14400" lvl="2" indent="0">
              <a:buNone/>
            </a:pPr>
            <a:r>
              <a:rPr lang="en-US" b="1" i="1">
                <a:solidFill>
                  <a:srgbClr val="FF0000"/>
                </a:solidFill>
                <a:latin typeface="Arial"/>
                <a:cs typeface="Arial"/>
              </a:rPr>
              <a:t>UB needs to develop a universal, centralized campus data request intake effort.</a:t>
            </a:r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526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4E8F9-95D5-58BD-EADE-3BCBBE70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4D9A8-8B53-E0F9-9FD9-FFBB2C933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790626"/>
            <a:ext cx="10743991" cy="555297"/>
          </a:xfrm>
        </p:spPr>
        <p:txBody>
          <a:bodyPr/>
          <a:lstStyle/>
          <a:p>
            <a:pPr algn="ctr"/>
            <a:r>
              <a:rPr lang="en-US" sz="2800" i="1">
                <a:latin typeface="+mn-lt"/>
              </a:rPr>
              <a:t>Review</a:t>
            </a:r>
            <a:r>
              <a:rPr lang="en-US" sz="2800">
                <a:latin typeface="+mn-lt"/>
              </a:rPr>
              <a:t> – Additional Intake Considerations</a:t>
            </a:r>
            <a:endParaRPr lang="en-US" sz="2800" i="1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57BEF-7AC6-C757-CCC4-A82B6CC708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727" y="1288629"/>
            <a:ext cx="12014340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>
                <a:solidFill>
                  <a:srgbClr val="005BBB"/>
                </a:solidFill>
              </a:rPr>
              <a:t>Respond to </a:t>
            </a:r>
            <a:r>
              <a:rPr lang="en-US" i="1">
                <a:solidFill>
                  <a:srgbClr val="005BBB"/>
                </a:solidFill>
              </a:rPr>
              <a:t>immediate</a:t>
            </a:r>
            <a:r>
              <a:rPr lang="en-US">
                <a:solidFill>
                  <a:srgbClr val="005BBB"/>
                </a:solidFill>
              </a:rPr>
              <a:t> presidential need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Facilitate central tracking of access requests and outcomes across areas using extant process and tools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>
                <a:latin typeface="Arial"/>
                <a:cs typeface="Arial"/>
              </a:rPr>
              <a:t>Identify an office responsible for the coordination, process, and reporting</a:t>
            </a:r>
          </a:p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Suggest a measured development path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Mirrors similar efforts at other AAU institutions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Leaves current system of trustees and stewards in place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>
                <a:latin typeface="Arial"/>
                <a:cs typeface="Arial"/>
              </a:rPr>
              <a:t>Provides a common entry point for access requests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Supports continuous analytics/reporting to assess outcomes and areas for improvement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i="1">
                <a:solidFill>
                  <a:srgbClr val="FF0000"/>
                </a:solidFill>
                <a:latin typeface="Arial"/>
                <a:cs typeface="Arial"/>
              </a:rPr>
              <a:t>Builds expertise to further develop process, products and policy</a:t>
            </a:r>
            <a:endParaRPr lang="en-US" sz="1600" i="1">
              <a:solidFill>
                <a:srgbClr val="FF0000"/>
              </a:solidFill>
              <a:latin typeface="Arial"/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5BBB"/>
                </a:solidFill>
              </a:rPr>
              <a:t>Respond to Data Steward thoughts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Support centralized intake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Enhance user experience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Continue trustee/steward engagement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Enhance workflow efficiency and support automation of process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Develop persistence of leadership and resourcing</a:t>
            </a:r>
          </a:p>
          <a:p>
            <a:pPr marL="914400" lvl="2" indent="0">
              <a:buNone/>
            </a:pPr>
            <a:endParaRPr lang="en-US" sz="1800"/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6271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0F7ED-DEE6-1B42-4F8B-AA0A1208A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0902-F78C-CC3A-94EB-878F69E3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53" y="738938"/>
            <a:ext cx="10743991" cy="555297"/>
          </a:xfrm>
        </p:spPr>
        <p:txBody>
          <a:bodyPr/>
          <a:lstStyle/>
          <a:p>
            <a:pPr algn="ctr"/>
            <a:r>
              <a:rPr lang="en-US" sz="2800">
                <a:latin typeface="Arial"/>
                <a:cs typeface="Arial"/>
              </a:rPr>
              <a:t>Our Plan - </a:t>
            </a:r>
            <a:r>
              <a:rPr lang="en-US" sz="2800" i="1">
                <a:latin typeface="Arial"/>
                <a:cs typeface="Arial"/>
              </a:rPr>
              <a:t>Access</a:t>
            </a:r>
            <a:r>
              <a:rPr lang="en-US" sz="2800">
                <a:latin typeface="Arial"/>
                <a:cs typeface="Arial"/>
              </a:rPr>
              <a:t>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5DC4-6349-9F7C-80A2-363F5D5DF5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165" y="1189219"/>
            <a:ext cx="12069116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Provide immediate resolution to current access challenges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/>
              <a:t>Phase 1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400" i="1">
                <a:latin typeface="Arial"/>
                <a:cs typeface="Arial"/>
              </a:rPr>
              <a:t>Identify and resource an office to coordinate the campus access effort -&gt; persistence of leadership</a:t>
            </a:r>
          </a:p>
          <a:p>
            <a:pPr lvl="6">
              <a:buFont typeface="Arial" panose="05000000000000000000" pitchFamily="2" charset="2"/>
              <a:buChar char="•"/>
            </a:pPr>
            <a:r>
              <a:rPr lang="en-US" sz="1400">
                <a:latin typeface="Arial"/>
                <a:cs typeface="Arial"/>
              </a:rPr>
              <a:t>Create a single "front door" to campus data access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400" i="1">
                <a:latin typeface="Arial"/>
                <a:cs typeface="Arial"/>
              </a:rPr>
              <a:t>Develop a network of associates across campus engaged in supporting access requests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400" i="1">
                <a:latin typeface="Arial"/>
                <a:cs typeface="Arial"/>
              </a:rPr>
              <a:t>Create ability to centrally collate, track, analyze and report success of pilot area access requests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400" i="1">
                <a:latin typeface="Arial"/>
                <a:cs typeface="Arial"/>
              </a:rPr>
              <a:t>Assess policy challenges and develop recommendations for process and solution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400" i="1">
                <a:latin typeface="Arial"/>
                <a:cs typeface="Arial"/>
              </a:rPr>
              <a:t>Utilize separate extant channels accessed via a central web site to field requests 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Provide foundation for improvement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/>
              <a:t>Phase 2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400" i="1">
                <a:latin typeface="Arial"/>
                <a:cs typeface="Arial"/>
              </a:rPr>
              <a:t>Evaluate lessons learned and suggest next phase concentrations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400" i="1">
                <a:latin typeface="Arial"/>
                <a:cs typeface="Arial"/>
              </a:rPr>
              <a:t>Develop tools to better support user needs</a:t>
            </a:r>
          </a:p>
          <a:p>
            <a:pPr lvl="6">
              <a:buFont typeface="Arial" panose="05000000000000000000" pitchFamily="2" charset="2"/>
              <a:buChar char="•"/>
            </a:pPr>
            <a:r>
              <a:rPr lang="en-US" sz="1400"/>
              <a:t>Searchable knowledge base</a:t>
            </a:r>
            <a:endParaRPr lang="en-US" sz="1400">
              <a:cs typeface="Arial"/>
            </a:endParaRPr>
          </a:p>
          <a:p>
            <a:pPr lvl="6">
              <a:buFont typeface="Arial" panose="05000000000000000000" pitchFamily="2" charset="2"/>
              <a:buChar char="•"/>
            </a:pPr>
            <a:r>
              <a:rPr lang="en-US" sz="1400"/>
              <a:t>Data flow diagrams</a:t>
            </a:r>
            <a:endParaRPr lang="en-US" sz="1400">
              <a:cs typeface="Arial"/>
            </a:endParaRP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Create a continuous online presence and communication plan 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>
                <a:latin typeface="Arial"/>
                <a:cs typeface="Arial"/>
              </a:rPr>
              <a:t>Deliver campus-wide awareness, training and reinforcement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400" i="1">
                <a:latin typeface="Arial"/>
                <a:cs typeface="Arial"/>
              </a:rPr>
              <a:t>Includes branding (ex. "AccessUB") and functional partnerships</a:t>
            </a:r>
            <a:endParaRPr lang="en-US" sz="1400" i="1">
              <a:latin typeface="Arial" charset="0"/>
              <a:cs typeface="Arial"/>
            </a:endParaRP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Utilize extant personnel, process and toolsets wherever possible</a:t>
            </a:r>
          </a:p>
          <a:p>
            <a:pPr lvl="3"/>
            <a:r>
              <a:rPr lang="en-US" b="1" i="1" u="sng">
                <a:solidFill>
                  <a:schemeClr val="tx2"/>
                </a:solidFill>
                <a:latin typeface="Arial"/>
                <a:cs typeface="Arial"/>
              </a:rPr>
              <a:t>Area Data Trustees/Stewards continue to approve access</a:t>
            </a:r>
          </a:p>
          <a:p>
            <a:pPr lvl="3"/>
            <a:endParaRPr lang="en-US" b="1" u="sng">
              <a:solidFill>
                <a:schemeClr val="tx2"/>
              </a:solidFill>
              <a:latin typeface="Arial"/>
              <a:cs typeface="Arial"/>
            </a:endParaRPr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996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B6125-9175-2D7E-1EEB-B35F93BA2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B19C-71C0-5861-BF54-46032990C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" y="822410"/>
            <a:ext cx="11918194" cy="555297"/>
          </a:xfrm>
        </p:spPr>
        <p:txBody>
          <a:bodyPr/>
          <a:lstStyle/>
          <a:p>
            <a:pPr algn="ctr"/>
            <a:r>
              <a:rPr lang="en-US" sz="2800">
                <a:latin typeface="Arial"/>
                <a:cs typeface="Arial"/>
              </a:rPr>
              <a:t>The Essential </a:t>
            </a:r>
            <a:r>
              <a:rPr lang="en-US" sz="2800" i="1">
                <a:latin typeface="Arial"/>
                <a:cs typeface="Arial"/>
              </a:rPr>
              <a:t>Access</a:t>
            </a:r>
            <a:r>
              <a:rPr lang="en-US" sz="2800">
                <a:latin typeface="Arial"/>
                <a:cs typeface="Arial"/>
              </a:rPr>
              <a:t>UB Component – Single Office Oversight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5420F-5F6D-040F-2160-B4524587E1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9656" y="1387443"/>
            <a:ext cx="11778343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endParaRPr lang="en-US"/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Facilitate persistence of leadership for the effort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Remove ambiguity of where to go to request access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Develop a central request website to unify submission experience 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Channel access requests to appropriate steward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Support limited triage of requests for additional action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Establish a network of campus associates to inform discussion re: policy and process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Identify, summarize and recommend solutions to emergent challenges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Collect and summarize request activity on a regular basis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Evaluate Phase 1 results and suggest new directions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Coordinate development of next-generation tools to better support campus needs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Assist with development of a continuous marketing/awareness/training effort </a:t>
            </a:r>
          </a:p>
          <a:p>
            <a:pPr lvl="4">
              <a:buFont typeface="Wingdings" panose="05000000000000000000" pitchFamily="2" charset="2"/>
              <a:buChar char="ü"/>
            </a:pPr>
            <a:endParaRPr lang="en-US" sz="1600" i="1"/>
          </a:p>
          <a:p>
            <a:pPr lvl="5">
              <a:buFont typeface="Courier New" panose="02070309020205020404" pitchFamily="49" charset="0"/>
              <a:buChar char="o"/>
            </a:pPr>
            <a:endParaRPr lang="en-US"/>
          </a:p>
          <a:p>
            <a:pPr lvl="5">
              <a:buFont typeface="Courier New" panose="02070309020205020404" pitchFamily="49" charset="0"/>
              <a:buChar char="o"/>
            </a:pPr>
            <a:endParaRPr lang="en-US"/>
          </a:p>
          <a:p>
            <a:pPr lvl="5">
              <a:buFont typeface="Courier New" panose="02070309020205020404" pitchFamily="49" charset="0"/>
              <a:buChar char="o"/>
            </a:pPr>
            <a:endParaRPr lang="en-US"/>
          </a:p>
          <a:p>
            <a:pPr lvl="4">
              <a:buFont typeface="Wingdings" panose="05000000000000000000" pitchFamily="2" charset="2"/>
              <a:buChar char="ü"/>
            </a:pPr>
            <a:endParaRPr lang="en-US"/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0983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8E3D2-1417-01C9-8A3B-158705BD2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3F5F-D303-C899-A2F9-3B2102A9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" y="822410"/>
            <a:ext cx="11918194" cy="555297"/>
          </a:xfrm>
        </p:spPr>
        <p:txBody>
          <a:bodyPr/>
          <a:lstStyle/>
          <a:p>
            <a:pPr lvl="1" algn="ctr"/>
            <a:r>
              <a:rPr lang="en-US" sz="2800" i="1">
                <a:solidFill>
                  <a:srgbClr val="005BBB"/>
                </a:solidFill>
                <a:latin typeface="Arial"/>
                <a:cs typeface="Arial"/>
              </a:rPr>
              <a:t>Phase 1</a:t>
            </a:r>
            <a:r>
              <a:rPr lang="en-US" sz="2800">
                <a:solidFill>
                  <a:srgbClr val="005BBB"/>
                </a:solidFill>
                <a:latin typeface="Arial"/>
                <a:cs typeface="Arial"/>
              </a:rPr>
              <a:t> – Identify an Office to Coordinate and Lead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6B2E6-0190-4699-8B1E-24B1CBC2CC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727" y="1712771"/>
            <a:ext cx="11359300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The Office of Institutional Analysis (OIA) will assume responsibility for coordinating centralized data request intake, tracking and reporting.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/>
              <a:t>Extensive campus functional and technical experience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/>
              <a:t>Deep involvement creating UB’s information architecture and culture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>
                <a:latin typeface="Arial"/>
                <a:cs typeface="Arial"/>
              </a:rPr>
              <a:t>History coordinating, supporting and delivering information requests from across the institution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>
                <a:latin typeface="Arial"/>
                <a:cs typeface="Arial"/>
              </a:rPr>
              <a:t>Demonstrated skills developing custom process, systems and definitions for any campus stakeholder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OIA will partner with other campus entities to inform the discussion, recommend policy and create process to: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>
                <a:latin typeface="Arial"/>
                <a:cs typeface="Arial"/>
              </a:rPr>
              <a:t>Architect an easy to locate central campus website to facilitate submitting data and system access requests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>
                <a:latin typeface="Arial"/>
                <a:cs typeface="Arial"/>
              </a:rPr>
              <a:t>Perform limited triage of requests requiring further information or support</a:t>
            </a:r>
          </a:p>
          <a:p>
            <a:pPr lvl="5">
              <a:buFont typeface="Wingdings" panose="02070309020205020404" pitchFamily="49" charset="0"/>
              <a:buChar char="ü"/>
            </a:pPr>
            <a:r>
              <a:rPr lang="en-US" sz="1600" i="1">
                <a:latin typeface="Arial"/>
                <a:cs typeface="Arial"/>
              </a:rPr>
              <a:t>Maintain an up-to-date catalog of area trustees, stewards, data and systems </a:t>
            </a:r>
            <a:endParaRPr lang="en-US" i="1">
              <a:latin typeface="Arial" charset="0"/>
              <a:cs typeface="Arial" charset="0"/>
            </a:endParaRP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/>
              <a:t>Develop analytics to categorize requests and outcomes for executive leadership</a:t>
            </a:r>
          </a:p>
          <a:p>
            <a:pPr lvl="3"/>
            <a:r>
              <a:rPr lang="en-US" sz="1600">
                <a:solidFill>
                  <a:schemeClr val="tx2"/>
                </a:solidFill>
              </a:rPr>
              <a:t>OIA </a:t>
            </a:r>
            <a:r>
              <a:rPr lang="en-US" sz="1600" b="1" u="sng">
                <a:solidFill>
                  <a:schemeClr val="tx2"/>
                </a:solidFill>
              </a:rPr>
              <a:t>will not </a:t>
            </a:r>
            <a:r>
              <a:rPr lang="en-US" sz="1600">
                <a:solidFill>
                  <a:schemeClr val="tx2"/>
                </a:solidFill>
              </a:rPr>
              <a:t>approve area data and system access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>
                <a:latin typeface="Arial"/>
                <a:cs typeface="Arial"/>
              </a:rPr>
              <a:t>Trustees, stewards and system administrators will continue to perform approval functions</a:t>
            </a:r>
          </a:p>
          <a:p>
            <a:pPr lvl="5">
              <a:buFont typeface="Wingdings" panose="05000000000000000000" pitchFamily="2" charset="2"/>
              <a:buChar char="ü"/>
            </a:pPr>
            <a:endParaRPr lang="en-US" sz="1600" i="1">
              <a:cs typeface="Arial" panose="020B0604020202020204"/>
            </a:endParaRPr>
          </a:p>
          <a:p>
            <a:pPr lvl="5">
              <a:buFont typeface="Wingdings" panose="05000000000000000000" pitchFamily="2" charset="2"/>
              <a:buChar char="ü"/>
            </a:pPr>
            <a:endParaRPr lang="en-US">
              <a:cs typeface="Arial" panose="020B0604020202020204"/>
            </a:endParaRPr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52624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64959-58E7-757E-7D6A-B54DB08D5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08BC6-5356-6F93-BE56-08946D27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9" y="926406"/>
            <a:ext cx="11918194" cy="555297"/>
          </a:xfrm>
        </p:spPr>
        <p:txBody>
          <a:bodyPr/>
          <a:lstStyle/>
          <a:p>
            <a:pPr algn="ctr"/>
            <a:r>
              <a:rPr lang="en-US" sz="2800" i="1">
                <a:latin typeface="Arial"/>
                <a:cs typeface="Arial"/>
              </a:rPr>
              <a:t>Phase 1</a:t>
            </a:r>
            <a:r>
              <a:rPr lang="en-US" sz="2800">
                <a:latin typeface="Arial"/>
                <a:cs typeface="Arial"/>
              </a:rPr>
              <a:t> – Create </a:t>
            </a:r>
            <a:r>
              <a:rPr lang="en-US" sz="2800" i="1">
                <a:latin typeface="Arial"/>
                <a:cs typeface="Arial"/>
              </a:rPr>
              <a:t>Access</a:t>
            </a:r>
            <a:r>
              <a:rPr lang="en-US" sz="2800">
                <a:latin typeface="Arial"/>
                <a:cs typeface="Arial"/>
              </a:rPr>
              <a:t>UB Central Request Website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F38D8-9362-8538-DDF1-9B57A38A92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733" y="1731833"/>
            <a:ext cx="11289829" cy="4535331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Will function as an overarching “Front Door” to unify centralized data intake</a:t>
            </a:r>
            <a:endParaRPr lang="en-US" i="1">
              <a:solidFill>
                <a:schemeClr val="tx2"/>
              </a:solidFill>
              <a:latin typeface="Arial"/>
              <a:cs typeface="Arial"/>
            </a:endParaRPr>
          </a:p>
          <a:p>
            <a:pPr lvl="4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Remove ambiguity of where to go to obtain access to campus information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Provides a single stop to facilitate user access to campus data</a:t>
            </a:r>
            <a:endParaRPr lang="en-US"/>
          </a:p>
          <a:p>
            <a:pPr lvl="4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Will provide a common web page to</a:t>
            </a:r>
            <a:r>
              <a:rPr lang="en-US" b="1" i="1">
                <a:latin typeface="Arial"/>
                <a:cs typeface="Arial"/>
              </a:rPr>
              <a:t> link</a:t>
            </a:r>
            <a:r>
              <a:rPr lang="en-US" i="1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disparate extant area request channels</a:t>
            </a:r>
            <a:endParaRPr lang="en-US"/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Detail submission process by data area and system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Catalog responsible personnel and access prerequisites, if any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Provide a single stop for links to current request channels</a:t>
            </a:r>
            <a:endParaRPr lang="en-US" sz="1600" i="1">
              <a:cs typeface="Arial"/>
            </a:endParaRPr>
          </a:p>
          <a:p>
            <a:pPr lvl="4">
              <a:buFont typeface="Courier New,monospace" panose="05000000000000000000" pitchFamily="2" charset="2"/>
              <a:buChar char="o"/>
            </a:pPr>
            <a:r>
              <a:rPr lang="en-US">
                <a:latin typeface="Arial"/>
                <a:cs typeface="Arial"/>
              </a:rPr>
              <a:t>Will </a:t>
            </a:r>
            <a:r>
              <a:rPr lang="en-US" b="1" i="1">
                <a:latin typeface="Arial"/>
                <a:cs typeface="Arial"/>
              </a:rPr>
              <a:t>NOT</a:t>
            </a:r>
            <a:r>
              <a:rPr lang="en-US">
                <a:latin typeface="Arial"/>
                <a:cs typeface="Arial"/>
              </a:rPr>
              <a:t> replace established process, personnel or toolsets</a:t>
            </a:r>
          </a:p>
          <a:p>
            <a:pPr lvl="4">
              <a:buFont typeface="Courier New,monospace" panose="05000000000000000000" pitchFamily="2" charset="2"/>
              <a:buChar char="o"/>
            </a:pPr>
            <a:r>
              <a:rPr lang="en-US" b="1" u="sng">
                <a:latin typeface="Arial"/>
                <a:cs typeface="Arial"/>
              </a:rPr>
              <a:t>Provide a channel to ask for and receive live assistance</a:t>
            </a:r>
          </a:p>
        </p:txBody>
      </p:sp>
    </p:spTree>
    <p:extLst>
      <p:ext uri="{BB962C8B-B14F-4D97-AF65-F5344CB8AC3E}">
        <p14:creationId xmlns:p14="http://schemas.microsoft.com/office/powerpoint/2010/main" val="317518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6B853-7DB5-5214-C767-EED0D1896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A671-896D-57BB-60DF-7C940AB1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" y="822410"/>
            <a:ext cx="11918194" cy="555297"/>
          </a:xfrm>
        </p:spPr>
        <p:txBody>
          <a:bodyPr/>
          <a:lstStyle/>
          <a:p>
            <a:pPr algn="ctr"/>
            <a:r>
              <a:rPr lang="en-US" sz="2800" i="1">
                <a:latin typeface="Arial"/>
                <a:cs typeface="Arial"/>
              </a:rPr>
              <a:t>Phase 1</a:t>
            </a:r>
            <a:r>
              <a:rPr lang="en-US" sz="2800">
                <a:latin typeface="Arial"/>
                <a:cs typeface="Arial"/>
              </a:rPr>
              <a:t> – Catalog UB Data Areas, Products and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D5BF3-9CEE-89B5-3A81-E2749994AB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7303" y="1386160"/>
            <a:ext cx="10741244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4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Supports effective triage and communication with responsible custodians if necessary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Identify data area, product and system personnel that need to be involved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Create initial validated inventory of university data and systems</a:t>
            </a:r>
            <a:endParaRPr lang="en-US" sz="1600" i="1">
              <a:cs typeface="Arial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1600"/>
              <a:t>Both on premises and cloud-based data and systems </a:t>
            </a:r>
            <a:endParaRPr lang="en-US" sz="1600">
              <a:cs typeface="Arial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1600"/>
              <a:t>Identify data and system managers, trustees and stewards </a:t>
            </a:r>
            <a:endParaRPr lang="en-US" sz="1600">
              <a:cs typeface="Arial"/>
            </a:endParaRPr>
          </a:p>
          <a:p>
            <a:pPr lvl="6">
              <a:buFont typeface="Wingdings" panose="05000000000000000000" pitchFamily="2" charset="2"/>
              <a:buChar char="§"/>
            </a:pPr>
            <a:r>
              <a:rPr lang="en-US" sz="1600"/>
              <a:t>Detail areas that are in/out of centralized intake scope</a:t>
            </a:r>
            <a:endParaRPr lang="en-US"/>
          </a:p>
          <a:p>
            <a:pPr lvl="4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Establish process to continuously validate campus data and system inventory to identify contacts for provisioning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Create process to identify data and systems additions as well as changes in responsible personnel</a:t>
            </a:r>
            <a:endParaRPr lang="en-US" sz="1600" i="1">
              <a:cs typeface="Arial"/>
            </a:endParaRPr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89800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4F9AA-DCF1-4E9D-72F8-B76E7C54F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76F43-FDF3-0041-E4CC-53104997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" y="822410"/>
            <a:ext cx="11918194" cy="555297"/>
          </a:xfrm>
        </p:spPr>
        <p:txBody>
          <a:bodyPr/>
          <a:lstStyle/>
          <a:p>
            <a:pPr algn="ctr"/>
            <a:r>
              <a:rPr lang="en-US" sz="2800" i="1">
                <a:latin typeface="Arial"/>
                <a:cs typeface="Arial"/>
              </a:rPr>
              <a:t>Phase 1</a:t>
            </a:r>
            <a:r>
              <a:rPr lang="en-US" sz="2800">
                <a:latin typeface="Arial"/>
                <a:cs typeface="Arial"/>
              </a:rPr>
              <a:t> – Suggest Pilot Focus</a:t>
            </a:r>
            <a:r>
              <a:rPr lang="en-US" sz="2400">
                <a:latin typeface="Arial"/>
                <a:cs typeface="Arial"/>
              </a:rPr>
              <a:t>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61CDC-666B-78B7-84CC-E4FFA6DBCA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577" y="1493040"/>
            <a:ext cx="12008551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4">
              <a:buFont typeface="Arial" panose="02070309020205020404" pitchFamily="49" charset="0"/>
              <a:buChar char="•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Evaluate and identify areas, data, products and systems to be included within initial AccessUB scope</a:t>
            </a: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Most often requested by users</a:t>
            </a:r>
            <a:endParaRPr lang="en-US" sz="1600">
              <a:cs typeface="Arial"/>
            </a:endParaRP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Validate inclusion with area personnel and executive leadership</a:t>
            </a:r>
            <a:endParaRPr lang="en-US" sz="1600">
              <a:cs typeface="Arial"/>
            </a:endParaRPr>
          </a:p>
          <a:p>
            <a:pPr lvl="4">
              <a:buFont typeface="Arial" panose="02070309020205020404" pitchFamily="49" charset="0"/>
              <a:buChar char="•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Pilot candidates should include major areas having well defined personnel, process and content such as:</a:t>
            </a: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>
                <a:cs typeface="Arial"/>
              </a:rPr>
              <a:t>Infosource </a:t>
            </a:r>
            <a:endParaRPr lang="en-US" sz="1600"/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HUB</a:t>
            </a:r>
            <a:endParaRPr lang="en-US" sz="1600">
              <a:cs typeface="Arial"/>
            </a:endParaRP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Oracle Analytic Server</a:t>
            </a:r>
            <a:endParaRPr lang="en-US" sz="1600">
              <a:cs typeface="Arial"/>
            </a:endParaRP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SIRI</a:t>
            </a:r>
            <a:endParaRPr lang="en-US" sz="1600">
              <a:cs typeface="Arial"/>
            </a:endParaRP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>
                <a:cs typeface="Arial"/>
              </a:rPr>
              <a:t>Data Cookbook</a:t>
            </a:r>
            <a:endParaRPr lang="en-US" sz="1600"/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SUNYIR</a:t>
            </a:r>
            <a:endParaRPr lang="en-US" sz="1600">
              <a:cs typeface="Arial"/>
            </a:endParaRP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Tableau</a:t>
            </a:r>
            <a:endParaRPr lang="en-US" sz="1600">
              <a:cs typeface="Arial"/>
            </a:endParaRP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TeamDynamix</a:t>
            </a:r>
            <a:endParaRPr lang="en-US" sz="1600">
              <a:cs typeface="Arial" panose="020B0604020202020204"/>
            </a:endParaRPr>
          </a:p>
          <a:p>
            <a:pPr lvl="5">
              <a:buFont typeface="Courier New" panose="05000000000000000000" pitchFamily="2" charset="2"/>
              <a:buChar char="o"/>
            </a:pPr>
            <a:r>
              <a:rPr lang="en-US" sz="1600"/>
              <a:t>UPlan</a:t>
            </a:r>
            <a:endParaRPr lang="en-US" sz="1600">
              <a:cs typeface="Arial" panose="020B0604020202020204"/>
            </a:endParaRPr>
          </a:p>
          <a:p>
            <a:pPr lvl="4">
              <a:buFont typeface="Arial" panose="02070309020205020404" pitchFamily="49" charset="0"/>
              <a:buChar char="•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Experience gained will determine how to expand to other areas</a:t>
            </a:r>
          </a:p>
          <a:p>
            <a:pPr marL="914400" lvl="2" indent="0">
              <a:buNone/>
            </a:pPr>
            <a:endParaRPr lang="en-US" sz="1800"/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96083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C1559-9090-EDD5-0513-5EB7D63D4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0E6C-D817-E827-24D9-5A579C09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" y="822410"/>
            <a:ext cx="11918194" cy="555297"/>
          </a:xfrm>
        </p:spPr>
        <p:txBody>
          <a:bodyPr/>
          <a:lstStyle/>
          <a:p>
            <a:pPr algn="ctr"/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– Establish Persistent Communication Channels and Process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5B282-AADE-B15C-4CA6-B62C42F28A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2514" y="1710386"/>
            <a:ext cx="10283371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sz="1800">
                <a:solidFill>
                  <a:schemeClr val="tx2"/>
                </a:solidFill>
                <a:latin typeface="Arial"/>
                <a:cs typeface="Arial"/>
              </a:rPr>
              <a:t>Communication between campus associates, data area personnel and OIA to support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Coordination of request submission, triage and reporting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n-US" i="1">
                <a:latin typeface="Arial"/>
                <a:cs typeface="Arial"/>
              </a:rPr>
              <a:t>Trustees and stewards will reinforce necessity of supplying OIA with necessary information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n-US" i="1">
                <a:latin typeface="Arial"/>
                <a:cs typeface="Arial"/>
              </a:rPr>
              <a:t>Process for requesting access to a given data area or system as well as personnel involved will be clearly communicated via the central request website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en-US" i="1">
                <a:latin typeface="Arial"/>
                <a:cs typeface="Arial"/>
              </a:rPr>
              <a:t>Identify and communicate potential process changes/improvements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Process identification minimizes campus uncertainty with respect to requirements and personnel involved</a:t>
            </a:r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0342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6E1BF-899F-03B2-7291-98BFDBE01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5F9B3-2601-3AC9-8518-1FAD33FA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014709"/>
            <a:ext cx="10743991" cy="555297"/>
          </a:xfrm>
        </p:spPr>
        <p:txBody>
          <a:bodyPr/>
          <a:lstStyle/>
          <a:p>
            <a:pPr algn="ctr"/>
            <a:r>
              <a:rPr lang="en-US" sz="2800">
                <a:latin typeface="Arial"/>
                <a:cs typeface="Arial"/>
              </a:rPr>
              <a:t>Greetings!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DB663-F70F-6A2B-4C4C-EFDE6DAFF8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5747" y="1887505"/>
            <a:ext cx="11996177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sz="1800">
                <a:solidFill>
                  <a:srgbClr val="005BBB"/>
                </a:solidFill>
                <a:latin typeface="Arial"/>
                <a:cs typeface="Arial"/>
              </a:rPr>
              <a:t>Mark Molnar, </a:t>
            </a:r>
            <a:endParaRPr lang="en-US"/>
          </a:p>
          <a:p>
            <a:pPr lvl="2">
              <a:buFont typeface="Courier New" charset="0"/>
              <a:buChar char="o"/>
            </a:pPr>
            <a:r>
              <a:rPr lang="en-US" sz="1800">
                <a:latin typeface="Arial"/>
                <a:cs typeface="Arial"/>
              </a:rPr>
              <a:t>Assistant VP for University Reporting and Senior Data Architect, Office of Institutional Analysis </a:t>
            </a:r>
          </a:p>
          <a:p>
            <a:pPr lvl="1"/>
            <a:r>
              <a:rPr lang="en-US" sz="1800">
                <a:solidFill>
                  <a:srgbClr val="005BBB"/>
                </a:solidFill>
                <a:latin typeface="Arial"/>
                <a:cs typeface="Arial"/>
              </a:rPr>
              <a:t>Jim Gorman, </a:t>
            </a:r>
          </a:p>
          <a:p>
            <a:pPr lvl="2">
              <a:buFont typeface="Courier New" charset="0"/>
              <a:buChar char="o"/>
            </a:pPr>
            <a:r>
              <a:rPr lang="en-US" sz="1800">
                <a:latin typeface="Arial"/>
                <a:cs typeface="Arial"/>
              </a:rPr>
              <a:t>Assistant Director, Enterprise Application Services</a:t>
            </a:r>
          </a:p>
          <a:p>
            <a:pPr lvl="1"/>
            <a:endParaRPr lang="en-US">
              <a:solidFill>
                <a:srgbClr val="005BBB"/>
              </a:solidFill>
              <a:latin typeface="Arial"/>
              <a:cs typeface="Arial"/>
            </a:endParaRPr>
          </a:p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Agenda</a:t>
            </a:r>
            <a:endParaRPr lang="en-US"/>
          </a:p>
          <a:p>
            <a:pPr lvl="2">
              <a:buFont typeface="Courier New" charset="0"/>
              <a:buChar char="o"/>
            </a:pPr>
            <a:r>
              <a:rPr lang="en-US" sz="1800">
                <a:latin typeface="Arial"/>
                <a:cs typeface="Arial"/>
              </a:rPr>
              <a:t>Review of UB's Enterprise Data Strategy Initiative</a:t>
            </a:r>
          </a:p>
          <a:p>
            <a:pPr lvl="2">
              <a:buFont typeface="Courier New" charset="0"/>
              <a:buChar char="o"/>
            </a:pPr>
            <a:r>
              <a:rPr lang="en-US" sz="1800">
                <a:latin typeface="Arial"/>
                <a:cs typeface="Arial"/>
              </a:rPr>
              <a:t>Data Request Intake</a:t>
            </a:r>
          </a:p>
          <a:p>
            <a:pPr lvl="2">
              <a:buFont typeface="Courier New" charset="0"/>
              <a:buChar char="o"/>
            </a:pPr>
            <a:r>
              <a:rPr lang="en-US" sz="1800">
                <a:latin typeface="Arial"/>
                <a:cs typeface="Arial"/>
              </a:rPr>
              <a:t>Data Toolset</a:t>
            </a:r>
          </a:p>
        </p:txBody>
      </p:sp>
    </p:spTree>
    <p:extLst>
      <p:ext uri="{BB962C8B-B14F-4D97-AF65-F5344CB8AC3E}">
        <p14:creationId xmlns:p14="http://schemas.microsoft.com/office/powerpoint/2010/main" val="3478325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EC9A-6612-81E7-4ED2-5B83FD728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78C0-3D37-29E1-A664-E2729438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" y="822410"/>
            <a:ext cx="11918194" cy="555297"/>
          </a:xfrm>
        </p:spPr>
        <p:txBody>
          <a:bodyPr/>
          <a:lstStyle/>
          <a:p>
            <a:pPr algn="ctr"/>
            <a:r>
              <a:rPr lang="en-US" sz="2800" i="1">
                <a:latin typeface="Arial"/>
                <a:cs typeface="Arial"/>
              </a:rPr>
              <a:t>Phase 1</a:t>
            </a:r>
            <a:r>
              <a:rPr lang="en-US" sz="2800">
                <a:latin typeface="Arial"/>
                <a:cs typeface="Arial"/>
              </a:rPr>
              <a:t> – Collect Information For Analytics and Outcomes</a:t>
            </a:r>
            <a:endParaRPr lang="en-US" sz="2800" i="1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CC9E6-7241-921A-BA3C-AE08C6CE14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727" y="1700402"/>
            <a:ext cx="11918433" cy="4459694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Effort will build foundation for continuous central tracking and auditing of access requests, outcomes and analytics across areas </a:t>
            </a:r>
          </a:p>
          <a:p>
            <a:pPr lvl="4">
              <a:buFont typeface="Courier New" panose="020B0604020202020204" pitchFamily="34" charset="0"/>
              <a:buChar char="o"/>
            </a:pPr>
            <a:r>
              <a:rPr lang="en-US" sz="1600">
                <a:latin typeface="Arial"/>
                <a:cs typeface="Arial"/>
              </a:rPr>
              <a:t>Utilizes successful OIA experience performing this service across a number of efforts</a:t>
            </a:r>
          </a:p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Collection cadence and population of standardized analytic series will be established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 sz="1600">
                <a:latin typeface="Arial"/>
                <a:cs typeface="Arial"/>
              </a:rPr>
              <a:t>Identify standardized request elements to capture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Summarize requests and outcomes on a regular basis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Guide process streamlining and development of new information products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Analytics will be restricted to executive leadership and designated parties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Provides</a:t>
            </a:r>
            <a:r>
              <a:rPr lang="en-US" sz="1600" i="1">
                <a:latin typeface="Arial"/>
                <a:cs typeface="Arial"/>
              </a:rPr>
              <a:t> the foundation for an institutional knowledge base</a:t>
            </a:r>
          </a:p>
        </p:txBody>
      </p:sp>
    </p:spTree>
    <p:extLst>
      <p:ext uri="{BB962C8B-B14F-4D97-AF65-F5344CB8AC3E}">
        <p14:creationId xmlns:p14="http://schemas.microsoft.com/office/powerpoint/2010/main" val="3539320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D7B6-ACE5-7EF8-8EAE-916931913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E6125-2FEE-BB46-16B8-4ADAFFFE6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6" y="859297"/>
            <a:ext cx="12031847" cy="555297"/>
          </a:xfrm>
        </p:spPr>
        <p:txBody>
          <a:bodyPr/>
          <a:lstStyle/>
          <a:p>
            <a:pPr algn="ctr"/>
            <a:r>
              <a:rPr lang="en-US" sz="2800" i="1">
                <a:latin typeface="Arial"/>
                <a:cs typeface="Arial"/>
              </a:rPr>
              <a:t>Phase 2</a:t>
            </a:r>
            <a:r>
              <a:rPr lang="en-US" sz="2800">
                <a:latin typeface="Arial"/>
                <a:cs typeface="Arial"/>
              </a:rPr>
              <a:t> – Determine Next Steps</a:t>
            </a:r>
            <a:endParaRPr lang="en-US" sz="2800" i="1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62F42-2B92-0FB5-910C-4ECEC30466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0415" y="1460747"/>
            <a:ext cx="10517814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Evaluate Phase 1 </a:t>
            </a:r>
            <a:r>
              <a:rPr lang="en-US" i="1">
                <a:solidFill>
                  <a:srgbClr val="005BBB"/>
                </a:solidFill>
                <a:latin typeface="Arial"/>
                <a:cs typeface="Arial"/>
              </a:rPr>
              <a:t>Access</a:t>
            </a:r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UB Performance – What Have We Learned?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Review performance, lessons learned, and areas to improve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i="1">
                <a:solidFill>
                  <a:srgbClr val="FF0000"/>
                </a:solidFill>
                <a:latin typeface="Arial"/>
                <a:cs typeface="Arial"/>
              </a:rPr>
              <a:t>Apply expertise to suggest process, policy and technology improvements</a:t>
            </a:r>
            <a:endParaRPr lang="en-US" i="1">
              <a:solidFill>
                <a:srgbClr val="FF0000"/>
              </a:solidFill>
            </a:endParaRPr>
          </a:p>
          <a:p>
            <a:pPr lvl="1">
              <a:buFont typeface="Arial" panose="02070309020205020404" pitchFamily="49" charset="0"/>
              <a:buChar char="•"/>
            </a:pPr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Create established process to add new overarching "front door" links as campus information and need evolves</a:t>
            </a:r>
            <a:endParaRPr lang="en-US">
              <a:solidFill>
                <a:srgbClr val="005BBB"/>
              </a:solidFill>
            </a:endParaRPr>
          </a:p>
          <a:p>
            <a:pPr lvl="3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Interaction with OIA and other trustees/stewards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Communication/messaging/training</a:t>
            </a:r>
          </a:p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Begin development of tools to support user experience enhancement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Searchable knowledge base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Data flow charting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i="1">
                <a:latin typeface="Arial"/>
                <a:cs typeface="Arial"/>
              </a:rPr>
              <a:t>Role Based Access</a:t>
            </a:r>
          </a:p>
        </p:txBody>
      </p:sp>
    </p:spTree>
    <p:extLst>
      <p:ext uri="{BB962C8B-B14F-4D97-AF65-F5344CB8AC3E}">
        <p14:creationId xmlns:p14="http://schemas.microsoft.com/office/powerpoint/2010/main" val="3967734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7704D-EC31-E958-E58D-EA73DD088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D572-8658-499B-E88D-81AFE1DF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" y="822410"/>
            <a:ext cx="11918194" cy="555297"/>
          </a:xfrm>
        </p:spPr>
        <p:txBody>
          <a:bodyPr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Timeline Estimate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58907-472B-CB54-D609-1AF264C20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727" y="1376278"/>
            <a:ext cx="11782502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3"/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Implementation schedule will be highly dependent upon resource, technical and policy contention with other campus Data Strategy and related information-centric efforts:</a:t>
            </a:r>
          </a:p>
          <a:p>
            <a:pPr lvl="4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Phase 1 – 16 months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Access</a:t>
            </a:r>
            <a:r>
              <a:rPr lang="en-US" sz="1600"/>
              <a:t>UB</a:t>
            </a:r>
            <a:r>
              <a:rPr lang="en-US" sz="1600" i="1"/>
              <a:t> Website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Comprehensive Data Area and System Inventory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Evaluation, identification and validation of Phase 1 intake candidates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Development of policy and process for request intake and triage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Communication/marketing/training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Execution of  "front door" intake for selected areas/systems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Analytics </a:t>
            </a:r>
            <a:endParaRPr lang="en-US" sz="1600" i="1">
              <a:cs typeface="Arial"/>
            </a:endParaRPr>
          </a:p>
          <a:p>
            <a:pPr lvl="4">
              <a:buFont typeface="Courier New" panose="02070309020205020404" pitchFamily="49" charset="0"/>
              <a:buChar char="o"/>
            </a:pPr>
            <a:r>
              <a:rPr lang="en-US">
                <a:latin typeface="Arial"/>
                <a:cs typeface="Arial"/>
              </a:rPr>
              <a:t>Phase 2 – 24 months </a:t>
            </a: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Phase 1 Evaluation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Identification and inclusion of additional areas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Searchable knowledge base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Data flow diagrams</a:t>
            </a:r>
            <a:endParaRPr lang="en-US" sz="1600" i="1">
              <a:cs typeface="Arial"/>
            </a:endParaRPr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>
                <a:cs typeface="Arial"/>
              </a:rPr>
              <a:t>AI Inclusion</a:t>
            </a:r>
            <a:endParaRPr lang="en-US" sz="1600" i="1"/>
          </a:p>
          <a:p>
            <a:pPr lvl="5">
              <a:buFont typeface="Wingdings" panose="05000000000000000000" pitchFamily="2" charset="2"/>
              <a:buChar char="ü"/>
            </a:pPr>
            <a:r>
              <a:rPr lang="en-US" sz="1600" i="1"/>
              <a:t>Other</a:t>
            </a:r>
            <a:endParaRPr lang="en-US" sz="1600" i="1">
              <a:cs typeface="Arial"/>
            </a:endParaRPr>
          </a:p>
          <a:p>
            <a:pPr marL="914400" lvl="2" indent="0">
              <a:buNone/>
            </a:pPr>
            <a:endParaRPr lang="en-US" sz="1800"/>
          </a:p>
          <a:p>
            <a:pPr marL="914400" lvl="2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86260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8D559-8A4E-B297-E0F7-DB54C3950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506AD0-4A77-ECB7-BC1C-6A2047A0C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368" y="3968496"/>
            <a:ext cx="6638544" cy="536318"/>
          </a:xfrm>
        </p:spPr>
        <p:txBody>
          <a:bodyPr vert="horz" lIns="0" tIns="45720" rIns="91440" bIns="45720" rtlCol="0" anchor="t">
            <a:noAutofit/>
          </a:bodyPr>
          <a:lstStyle/>
          <a:p>
            <a:endParaRPr lang="en-US">
              <a:solidFill>
                <a:srgbClr val="005BBB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B4C72A-41CA-B9E6-451C-151EF6B20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>
                <a:latin typeface="Arial"/>
                <a:cs typeface="Arial"/>
              </a:rPr>
              <a:t>Data Toolset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4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117C-3669-8225-87AA-0FCB367F0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>
            <a:extLst>
              <a:ext uri="{FF2B5EF4-FFF2-40B4-BE49-F238E27FC236}">
                <a16:creationId xmlns:a16="http://schemas.microsoft.com/office/drawing/2014/main" id="{6C5CF411-164D-8CFF-BE53-3D3A34F59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3840" r="18692"/>
          <a:stretch>
            <a:fillRect/>
          </a:stretch>
        </p:blipFill>
        <p:spPr>
          <a:xfrm>
            <a:off x="5098566" y="930275"/>
            <a:ext cx="7093434" cy="59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F148CB6-DA24-36FC-ED73-F592EE2C8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1320800"/>
            <a:ext cx="4268653" cy="716084"/>
          </a:xfrm>
        </p:spPr>
        <p:txBody>
          <a:bodyPr anchor="t">
            <a:noAutofit/>
          </a:bodyPr>
          <a:lstStyle/>
          <a:p>
            <a:r>
              <a:rPr lang="en-US" sz="3200">
                <a:latin typeface="+mn-lt"/>
              </a:rPr>
              <a:t>Data Toolset Subcommittee Charge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3B0C28-6C80-9473-80A2-A7AF51D72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469" y="2359592"/>
            <a:ext cx="4002532" cy="2768327"/>
          </a:xfrm>
        </p:spPr>
        <p:txBody>
          <a:bodyPr>
            <a:normAutofit/>
          </a:bodyPr>
          <a:lstStyle/>
          <a:p>
            <a:r>
              <a:rPr lang="en-US" sz="2800" b="0"/>
              <a:t>Develop a proposal to </a:t>
            </a:r>
            <a:r>
              <a:rPr lang="en-US" sz="2800">
                <a:solidFill>
                  <a:schemeClr val="accent3"/>
                </a:solidFill>
              </a:rPr>
              <a:t>modernize</a:t>
            </a:r>
            <a:r>
              <a:rPr lang="en-US" sz="2800" b="1"/>
              <a:t> </a:t>
            </a:r>
            <a:r>
              <a:rPr lang="en-US" sz="2800" b="0"/>
              <a:t>data architecture and </a:t>
            </a:r>
            <a:r>
              <a:rPr lang="en-US" sz="2800">
                <a:solidFill>
                  <a:schemeClr val="accent3"/>
                </a:solidFill>
              </a:rPr>
              <a:t>improve</a:t>
            </a:r>
            <a:r>
              <a:rPr lang="en-US" sz="2800" b="0"/>
              <a:t> data toolsets to </a:t>
            </a:r>
            <a:r>
              <a:rPr lang="en-US" sz="2800">
                <a:solidFill>
                  <a:schemeClr val="accent3"/>
                </a:solidFill>
              </a:rPr>
              <a:t>reduce</a:t>
            </a:r>
            <a:r>
              <a:rPr lang="en-US" sz="2800" b="0"/>
              <a:t> data silos and </a:t>
            </a:r>
            <a:r>
              <a:rPr lang="en-US" sz="2800">
                <a:solidFill>
                  <a:schemeClr val="accent3"/>
                </a:solidFill>
              </a:rPr>
              <a:t>share</a:t>
            </a:r>
            <a:r>
              <a:rPr lang="en-US" sz="2800" b="0"/>
              <a:t> data more easily.</a:t>
            </a:r>
          </a:p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46796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908C-2012-CA6E-CDFA-34EFBF81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2025 EDUCAUSE Top 10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1B28-83CC-1A4F-6F73-C4C3CA16EB5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#1 – The Data Empowered Institution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tx1"/>
                </a:solidFill>
                <a:latin typeface="Arial"/>
                <a:cs typeface="Arial"/>
              </a:rPr>
              <a:t>Using data, analytics, and AI to increase student success, win the enrollment race, increase research funding, and reduce inefficiencies</a:t>
            </a:r>
            <a:endParaRPr lang="en-US" b="0">
              <a:solidFill>
                <a:schemeClr val="tx1"/>
              </a:solidFill>
            </a:endParaRPr>
          </a:p>
          <a:p>
            <a:r>
              <a:rPr lang="en-US">
                <a:latin typeface="Arial"/>
                <a:cs typeface="Arial"/>
              </a:rPr>
              <a:t>Recent EDUCAUSE QuickPoll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tx1"/>
                </a:solidFill>
                <a:latin typeface="Arial"/>
                <a:cs typeface="Arial"/>
              </a:rPr>
              <a:t>Nearly all respondents </a:t>
            </a:r>
            <a:r>
              <a:rPr lang="en-US" b="0">
                <a:solidFill>
                  <a:schemeClr val="accent3"/>
                </a:solidFill>
                <a:latin typeface="Arial"/>
                <a:cs typeface="Arial"/>
              </a:rPr>
              <a:t>(92%)</a:t>
            </a:r>
            <a:r>
              <a:rPr lang="en-US" b="0">
                <a:solidFill>
                  <a:schemeClr val="tx1"/>
                </a:solidFill>
                <a:latin typeface="Arial"/>
                <a:cs typeface="Arial"/>
              </a:rPr>
              <a:t> reported that their institution is in either early discussions or already has some systems modernized. However, the path to data modernization in higher education is complex, with only </a:t>
            </a:r>
            <a:r>
              <a:rPr lang="en-US" b="0">
                <a:solidFill>
                  <a:schemeClr val="accent3"/>
                </a:solidFill>
                <a:latin typeface="Arial"/>
                <a:cs typeface="Arial"/>
              </a:rPr>
              <a:t>1%</a:t>
            </a:r>
            <a:r>
              <a:rPr lang="en-US" b="0">
                <a:solidFill>
                  <a:schemeClr val="tx1"/>
                </a:solidFill>
                <a:latin typeface="Arial"/>
                <a:cs typeface="Arial"/>
              </a:rPr>
              <a:t> of respondents indicating they feel their institution has fully modernized its data management and strategy. 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2827859-578F-7565-FB4D-2F2A7CC49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413" y="4821117"/>
            <a:ext cx="10995949" cy="18519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E5780-0CED-74BF-0B04-0F267179D8F5}"/>
              </a:ext>
            </a:extLst>
          </p:cNvPr>
          <p:cNvSpPr txBox="1"/>
          <p:nvPr/>
        </p:nvSpPr>
        <p:spPr>
          <a:xfrm>
            <a:off x="744638" y="5011073"/>
            <a:ext cx="10459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EDUCAUSE</a:t>
            </a:r>
            <a:r>
              <a:rPr lang="en-US" dirty="0"/>
              <a:t> is a </a:t>
            </a:r>
            <a:r>
              <a:rPr lang="en-US" b="1" dirty="0"/>
              <a:t>nonprofit professional association</a:t>
            </a:r>
            <a:r>
              <a:rPr lang="en-US" dirty="0"/>
              <a:t> focused on </a:t>
            </a:r>
            <a:r>
              <a:rPr lang="en-US" b="1" dirty="0"/>
              <a:t>information technology in higher education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1600" dirty="0"/>
              <a:t>In practical terms, EDUCAUSE brings together </a:t>
            </a:r>
            <a:r>
              <a:rPr lang="en-US" sz="1600" b="1" dirty="0"/>
              <a:t>universities, colleges, and higher-ed technology professionals</a:t>
            </a:r>
            <a:r>
              <a:rPr lang="en-US" sz="1600" dirty="0"/>
              <a:t> to help them use technology more effectively to support teaching, learning, research, and administration.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D7B6-ACE5-7EF8-8EAE-916931913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EF5070-3FBC-870B-BC35-BFD8D878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Assessment of Need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94B97E9-0AC1-5DFF-BCC3-D9259F7AC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096394"/>
              </p:ext>
            </p:extLst>
          </p:nvPr>
        </p:nvGraphicFramePr>
        <p:xfrm>
          <a:off x="1654197" y="1877166"/>
          <a:ext cx="8686800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4063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4E8F9-95D5-58BD-EADE-3BCBBE70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FBD7560-19F2-BBD2-5357-DD385399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6698" r="16698"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693FE56-B746-42F8-D109-352BE81F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+mn-lt"/>
              </a:rPr>
              <a:t>Legacy Data Warehouse</a:t>
            </a:r>
            <a:br>
              <a:rPr lang="en-US" sz="2800">
                <a:latin typeface="+mn-lt"/>
              </a:rPr>
            </a:br>
            <a:r>
              <a:rPr lang="en-US" sz="2000">
                <a:latin typeface="+mn-lt"/>
              </a:rPr>
              <a:t>(aka Infosource)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602D2C-6456-A3BE-A55A-BC33E964B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Established early 1990s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Functional, but does not meet modern requirements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67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B0D-963E-A7AC-7EBF-9C4E65251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B4327F-D089-3D5F-97EB-5F43B081EB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Legacy Data Warehouse</a:t>
            </a:r>
            <a:br>
              <a:rPr lang="en-US" sz="2800" dirty="0">
                <a:latin typeface="+mn-lt"/>
              </a:rPr>
            </a:br>
            <a:r>
              <a:rPr lang="en-US" sz="2000" dirty="0">
                <a:latin typeface="+mn-lt"/>
              </a:rPr>
              <a:t>(aka </a:t>
            </a:r>
            <a:r>
              <a:rPr lang="en-US" sz="2000" dirty="0" err="1">
                <a:latin typeface="+mn-lt"/>
              </a:rPr>
              <a:t>Infosource</a:t>
            </a:r>
            <a:r>
              <a:rPr lang="en-US" sz="2000" dirty="0">
                <a:latin typeface="+mn-lt"/>
              </a:rPr>
              <a:t>) (pt 2)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D879B10-9F06-6794-A4E8-04DEC0E3B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6392" r="16392"/>
          <a:stretch>
            <a:fillRect/>
          </a:stretch>
        </p:blipFill>
        <p:spPr>
          <a:xfrm>
            <a:off x="5099050" y="927100"/>
            <a:ext cx="7092950" cy="59309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9C167D-A753-C25C-0E17-812B3A1D8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Established early 1990s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Functional, but does not meet modern requirements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  <a:latin typeface="Arial"/>
                <a:cs typeface="Arial"/>
              </a:rPr>
              <a:t>Fast-forward to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  <a:latin typeface="Arial"/>
                <a:cs typeface="Arial"/>
              </a:rPr>
              <a:t>Data/Technology has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3"/>
                </a:solidFill>
                <a:latin typeface="Arial"/>
                <a:cs typeface="Arial"/>
              </a:rPr>
              <a:t>Not optimized for future needs</a:t>
            </a:r>
          </a:p>
        </p:txBody>
      </p:sp>
    </p:spTree>
    <p:extLst>
      <p:ext uri="{BB962C8B-B14F-4D97-AF65-F5344CB8AC3E}">
        <p14:creationId xmlns:p14="http://schemas.microsoft.com/office/powerpoint/2010/main" val="2845297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EB49-E134-030C-C1D5-CE01CA110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5D169F-762A-7314-14E3-CEEFFAED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-716084"/>
            <a:ext cx="10515600" cy="716084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Warehouse vs Lake vs Lakehouse</a:t>
            </a:r>
          </a:p>
        </p:txBody>
      </p:sp>
      <p:pic>
        <p:nvPicPr>
          <p:cNvPr id="11" name="Picture 10" descr="Diagrams for Data Warehouse, Data Lake and Data Lakehouse">
            <a:extLst>
              <a:ext uri="{FF2B5EF4-FFF2-40B4-BE49-F238E27FC236}">
                <a16:creationId xmlns:a16="http://schemas.microsoft.com/office/drawing/2014/main" id="{8022D1F6-2A61-6DFF-EDF8-4E58CDC92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87" y="873779"/>
            <a:ext cx="11505639" cy="54421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5D0D48-A52B-1F57-BC63-A3F2426B5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93298" y="1121668"/>
            <a:ext cx="3849956" cy="1965073"/>
          </a:xfrm>
          <a:prstGeom prst="ellipse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0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467" y="1014709"/>
            <a:ext cx="10743991" cy="555297"/>
          </a:xfrm>
        </p:spPr>
        <p:txBody>
          <a:bodyPr/>
          <a:lstStyle/>
          <a:p>
            <a:pPr algn="ctr"/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- Enterprise Data Strategy Initiative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93729" y="1887505"/>
            <a:ext cx="11918195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Executive level project comprised of leadership from across campus</a:t>
            </a:r>
          </a:p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Application of legacy data governance lessons learned to continue UB's information journey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>
                <a:latin typeface="Arial"/>
                <a:cs typeface="Arial"/>
              </a:rPr>
              <a:t>Expanded access</a:t>
            </a:r>
            <a:endParaRPr lang="en-US" sz="180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Process streamlining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Modernized data management</a:t>
            </a:r>
          </a:p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Outcomes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Greater data accessibility and transparency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Modernized data architecture and improved data toolsets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Strengthened data governance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Advancement of data-driven culture</a:t>
            </a:r>
          </a:p>
        </p:txBody>
      </p:sp>
    </p:spTree>
    <p:extLst>
      <p:ext uri="{BB962C8B-B14F-4D97-AF65-F5344CB8AC3E}">
        <p14:creationId xmlns:p14="http://schemas.microsoft.com/office/powerpoint/2010/main" val="2777122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3D52E1-2C2C-EF9C-5CCF-10160B3E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Data Management Upgrade Options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D82FE-FDB5-3D94-BF95-997EAB3EB91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66928" y="2185416"/>
            <a:ext cx="4179753" cy="42104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>
                <a:latin typeface="Arial"/>
                <a:cs typeface="Arial"/>
              </a:rPr>
              <a:t>Modern Data Lakehouse</a:t>
            </a:r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Foundational and transformational</a:t>
            </a:r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Modernizes our data platform</a:t>
            </a:r>
            <a:endParaRPr lang="en-US"/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Collects many data sources, in varied formats, into a consolidated infrastructure</a:t>
            </a:r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Future-proofs our ability to utilize data as a critical asset</a:t>
            </a:r>
            <a:endParaRPr lang="en-US"/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Facilitates data sharing</a:t>
            </a:r>
            <a:endParaRPr lang="en-US"/>
          </a:p>
          <a:p>
            <a:pPr marL="285750" indent="-285750">
              <a:buChar char="•"/>
            </a:pPr>
            <a:r>
              <a:rPr lang="en-US">
                <a:latin typeface="Arial"/>
                <a:cs typeface="Arial"/>
              </a:rPr>
              <a:t>Allows data teams to move faster</a:t>
            </a:r>
            <a:endParaRPr lang="en-US"/>
          </a:p>
          <a:p>
            <a:pPr marL="285750" indent="-285750">
              <a:buChar char="•"/>
            </a:pPr>
            <a:endParaRPr lang="en-US" b="1"/>
          </a:p>
          <a:p>
            <a:pPr marL="285750" indent="-285750">
              <a:buChar char="•"/>
            </a:pP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6AA4B-9B88-5D14-94C2-5A8A63C682F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029200" y="2185416"/>
            <a:ext cx="5839219" cy="35114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>
                <a:latin typeface="Arial"/>
                <a:cs typeface="Arial"/>
              </a:rPr>
              <a:t>Master Data Management</a:t>
            </a:r>
            <a:endParaRPr lang="en-US" sz="2400"/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cs typeface="Arial"/>
              </a:rPr>
              <a:t>Works to reconcile conflicting data across varied systems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cs typeface="Arial"/>
              </a:rPr>
              <a:t>Codifies negotiated agreements for where the most accurate/best data is found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cs typeface="Arial"/>
              </a:rPr>
              <a:t>Enforces policies</a:t>
            </a:r>
          </a:p>
          <a:p>
            <a:pPr marL="285750" indent="-285750">
              <a:buFont typeface="Arial,Sans-Serif"/>
              <a:buChar char="•"/>
            </a:pPr>
            <a:endParaRPr lang="en-US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083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85595-49E2-81CE-B164-5C3E0998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1320800"/>
            <a:ext cx="4268653" cy="716084"/>
          </a:xfrm>
        </p:spPr>
        <p:txBody>
          <a:bodyPr anchor="t">
            <a:noAutofit/>
          </a:bodyPr>
          <a:lstStyle/>
          <a:p>
            <a:r>
              <a:rPr lang="en-US">
                <a:latin typeface="+mn-lt"/>
              </a:rPr>
              <a:t>Priority Matrix for Data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16125-5B96-1A50-2276-EAAB2B693398}"/>
              </a:ext>
            </a:extLst>
          </p:cNvPr>
          <p:cNvSpPr txBox="1"/>
          <p:nvPr/>
        </p:nvSpPr>
        <p:spPr>
          <a:xfrm>
            <a:off x="569469" y="2511561"/>
            <a:ext cx="4002532" cy="41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  <a:buClr>
                <a:srgbClr val="005BBB"/>
              </a:buClr>
            </a:pPr>
            <a:r>
              <a:rPr lang="en-US" sz="1600" b="0" i="0" kern="1200" spc="-50" baseline="0"/>
              <a:t>Source: Gartner, As of 7/9/25</a:t>
            </a:r>
          </a:p>
        </p:txBody>
      </p:sp>
      <p:pic>
        <p:nvPicPr>
          <p:cNvPr id="8" name="Content Placeholder 7" descr="Gartner study showing benefits to a Lakehouse approach">
            <a:extLst>
              <a:ext uri="{FF2B5EF4-FFF2-40B4-BE49-F238E27FC236}">
                <a16:creationId xmlns:a16="http://schemas.microsoft.com/office/drawing/2014/main" id="{C6F2A2B5-0453-2784-EBA4-31EFE3CC914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tretch/>
        </p:blipFill>
        <p:spPr>
          <a:xfrm>
            <a:off x="5630536" y="939240"/>
            <a:ext cx="5841936" cy="5930900"/>
          </a:xfr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7314C18-C996-D89A-DCD9-FCEC3CCC7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3906" y="3733412"/>
            <a:ext cx="1030942" cy="34255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BEDAB5-39FB-E60A-CBF5-F18879809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7342" y="1866553"/>
            <a:ext cx="1030942" cy="342555"/>
          </a:xfrm>
          <a:prstGeom prst="ellipse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2BBBA716-3B16-F9D1-4DD2-CF74C74BE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62950" y="1866553"/>
            <a:ext cx="135171" cy="170331"/>
          </a:xfrm>
          <a:prstGeom prst="star5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DB9984E-1B6B-F1F4-BA40-453E022DA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3130" y="1598159"/>
            <a:ext cx="143436" cy="161366"/>
          </a:xfrm>
          <a:prstGeom prst="star5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28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6177-114F-2797-A49F-AFF76759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1320800"/>
            <a:ext cx="10515600" cy="578734"/>
          </a:xfrm>
        </p:spPr>
        <p:txBody>
          <a:bodyPr/>
          <a:lstStyle/>
          <a:p>
            <a:r>
              <a:rPr lang="en-US">
                <a:latin typeface="+mn-lt"/>
              </a:rPr>
              <a:t>Summary of Gartner Calls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DACAE8-9D26-4EED-D2F5-B111CAF319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738" y="2023938"/>
            <a:ext cx="9678987" cy="38481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tx1"/>
                </a:solidFill>
              </a:rPr>
              <a:t>Data Lake and Data Lakehouse technologies have been converging in recent years. There is still some converge occurring, but it’s not a bad time to buy Data Lakehouse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tx1"/>
                </a:solidFill>
              </a:rPr>
              <a:t>If you’re looking to do something Transformational, start with Data Lakehouse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tx1"/>
                </a:solidFill>
              </a:rPr>
              <a:t>There are opportunities to do “Just good enough” MDM in Data Lakehouse tools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tx1"/>
                </a:solidFill>
              </a:rPr>
              <a:t>Building key reference data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tx1"/>
                </a:solidFill>
              </a:rPr>
              <a:t>Define data quality rules and run data quality utilities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/>
              <a:t>Further inform the need for full-scale MDM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>
                <a:solidFill>
                  <a:schemeClr val="tx1"/>
                </a:solidFill>
              </a:rPr>
              <a:t>Data Lakehouse technologies allow for de-centralizing data analyst activities.  Data teams across campus can participate in data ingestion, cleaning, modeling and sharing data.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ECB63B-B171-2E87-F6C4-854D1AE73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413" y="5472737"/>
            <a:ext cx="10995949" cy="12003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126CA-4C40-710E-3B53-C9CF79AFF723}"/>
              </a:ext>
            </a:extLst>
          </p:cNvPr>
          <p:cNvSpPr txBox="1"/>
          <p:nvPr/>
        </p:nvSpPr>
        <p:spPr>
          <a:xfrm>
            <a:off x="802512" y="5740281"/>
            <a:ext cx="1045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Gartner</a:t>
            </a:r>
            <a:r>
              <a:rPr lang="en-US"/>
              <a:t> is a </a:t>
            </a:r>
            <a:r>
              <a:rPr lang="en-US" b="1"/>
              <a:t>global research and advisory firm</a:t>
            </a:r>
            <a:r>
              <a:rPr lang="en-US"/>
              <a:t> that provides </a:t>
            </a:r>
            <a:r>
              <a:rPr lang="en-US" b="1"/>
              <a:t>insight, analysis, and guidance on technology, business, and management strategy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3541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4A44-2759-85DF-FC20-A109B7FEE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2711-6000-E7AC-2305-807E0E74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1115771"/>
            <a:ext cx="10515600" cy="716084"/>
          </a:xfrm>
        </p:spPr>
        <p:txBody>
          <a:bodyPr/>
          <a:lstStyle/>
          <a:p>
            <a:r>
              <a:rPr lang="en-US">
                <a:latin typeface="+mn-lt"/>
              </a:rPr>
              <a:t>Huron Consulting: Related Recommendations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6B5913-B239-56C0-6C1D-ADC326DF88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6928" y="1849760"/>
            <a:ext cx="11088778" cy="38481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/>
              <a:t>Strengthen Data Governance</a:t>
            </a:r>
          </a:p>
          <a:p>
            <a:pPr lvl="1" indent="0">
              <a:buNone/>
            </a:pPr>
            <a:r>
              <a:rPr lang="en-US" sz="1800" b="0">
                <a:solidFill>
                  <a:schemeClr val="tx1"/>
                </a:solidFill>
              </a:rPr>
              <a:t>Strengthening existing data governance structures ensures consistent, accurate, and secure management of data across UB, critical for maintaining data quality, compliance and trust.</a:t>
            </a:r>
            <a:endParaRPr lang="en-US" sz="1800"/>
          </a:p>
          <a:p>
            <a:pPr marL="342900" indent="-342900">
              <a:buFont typeface="+mj-lt"/>
              <a:buAutoNum type="arabicPeriod"/>
            </a:pPr>
            <a:r>
              <a:rPr lang="en-US"/>
              <a:t>Create A Universal Student Record</a:t>
            </a:r>
          </a:p>
          <a:p>
            <a:pPr lvl="1" indent="0">
              <a:buNone/>
            </a:pPr>
            <a:r>
              <a:rPr lang="en-US" sz="1800" b="0">
                <a:solidFill>
                  <a:schemeClr val="tx1"/>
                </a:solidFill>
              </a:rPr>
              <a:t>A universal student record across all Schools, Colleges, and programs will enable more consistent tracking of student progression, retention and outcomes.</a:t>
            </a:r>
          </a:p>
          <a:p>
            <a:pPr marL="342900" indent="-342900">
              <a:buFont typeface="+mj-lt"/>
              <a:buAutoNum type="arabicPeriod"/>
            </a:pPr>
            <a:r>
              <a:rPr lang="en-US"/>
              <a:t>Reporting Accessibility &amp; Perceptions</a:t>
            </a:r>
          </a:p>
          <a:p>
            <a:pPr lvl="1" indent="0">
              <a:buNone/>
            </a:pPr>
            <a:r>
              <a:rPr lang="en-US" sz="1800"/>
              <a:t>Hosting regular user feedback sessions will help UB better understand user perceptions of reporting and data access and provide opportunities to socialize data standards and best practices. </a:t>
            </a:r>
          </a:p>
          <a:p>
            <a:pPr marL="1079500" lvl="1" indent="-342900">
              <a:buFont typeface="+mj-lt"/>
              <a:buAutoNum type="arabicPeriod"/>
            </a:pPr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EF4E7CB-9733-9814-74EB-D80B1070D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413" y="5472737"/>
            <a:ext cx="10995949" cy="12003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6882B-554B-6FE5-8490-B231925D6781}"/>
              </a:ext>
            </a:extLst>
          </p:cNvPr>
          <p:cNvSpPr txBox="1"/>
          <p:nvPr/>
        </p:nvSpPr>
        <p:spPr>
          <a:xfrm>
            <a:off x="999280" y="5624531"/>
            <a:ext cx="10459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Huron Consulting Group</a:t>
            </a:r>
            <a:r>
              <a:rPr lang="en-US"/>
              <a:t> is a </a:t>
            </a:r>
            <a:r>
              <a:rPr lang="en-US" b="1"/>
              <a:t>global professional services and management consulting firm</a:t>
            </a:r>
            <a:r>
              <a:rPr lang="en-US"/>
              <a:t> that helps organizations improve performance, solve strategic challenges, and navigate complex change.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49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386A-A9C5-14B4-01D0-1AC11627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Stakeholders Interviewed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0655ED6-70CB-D397-0EEE-7C14F6B9AA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111570"/>
              </p:ext>
            </p:extLst>
          </p:nvPr>
        </p:nvGraphicFramePr>
        <p:xfrm>
          <a:off x="655171" y="2059612"/>
          <a:ext cx="1115694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553">
                  <a:extLst>
                    <a:ext uri="{9D8B030D-6E8A-4147-A177-3AD203B41FA5}">
                      <a16:colId xmlns:a16="http://schemas.microsoft.com/office/drawing/2014/main" val="2167591994"/>
                    </a:ext>
                  </a:extLst>
                </a:gridCol>
                <a:gridCol w="3608181">
                  <a:extLst>
                    <a:ext uri="{9D8B030D-6E8A-4147-A177-3AD203B41FA5}">
                      <a16:colId xmlns:a16="http://schemas.microsoft.com/office/drawing/2014/main" val="4109687226"/>
                    </a:ext>
                  </a:extLst>
                </a:gridCol>
                <a:gridCol w="5317215">
                  <a:extLst>
                    <a:ext uri="{9D8B030D-6E8A-4147-A177-3AD203B41FA5}">
                      <a16:colId xmlns:a16="http://schemas.microsoft.com/office/drawing/2014/main" val="864386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Date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Department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Representative(s)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352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18, 2025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University Advancement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Kathleen Heckman, Justin Hegyi, Nicole Shepherd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84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21, 2025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Life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Dan Kaczmarek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26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24, 2025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Office of the Registrar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Kara Saunders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861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24, 2025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Enrollment Management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Alissa Shugats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0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30, 2025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Office of Institutional Analysis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Mark Molnar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443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31, 2025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Business Reporting and Systems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Tom Okon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53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July 31, 2025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Human Resources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Amanda Brown, Jamie Bluhm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809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August 1, 2025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College of Arts &amp; Sciences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Patrick McDonald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68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August 6, 2025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University Communications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Jeff Smith, Row Onishi, Krista Glenn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924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535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6567-B803-882A-2D88-17078D78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Option Preference Summary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87A621E-346B-E2F2-C553-C29CDDC131BB}"/>
              </a:ext>
            </a:extLst>
          </p:cNvPr>
          <p:cNvGraphicFramePr>
            <a:graphicFrameLocks/>
          </p:cNvGraphicFramePr>
          <p:nvPr/>
        </p:nvGraphicFramePr>
        <p:xfrm>
          <a:off x="515112" y="2264714"/>
          <a:ext cx="11134443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6476">
                  <a:extLst>
                    <a:ext uri="{9D8B030D-6E8A-4147-A177-3AD203B41FA5}">
                      <a16:colId xmlns:a16="http://schemas.microsoft.com/office/drawing/2014/main" val="4074492852"/>
                    </a:ext>
                  </a:extLst>
                </a:gridCol>
                <a:gridCol w="3706476">
                  <a:extLst>
                    <a:ext uri="{9D8B030D-6E8A-4147-A177-3AD203B41FA5}">
                      <a16:colId xmlns:a16="http://schemas.microsoft.com/office/drawing/2014/main" val="30354556"/>
                    </a:ext>
                  </a:extLst>
                </a:gridCol>
                <a:gridCol w="3721491">
                  <a:extLst>
                    <a:ext uri="{9D8B030D-6E8A-4147-A177-3AD203B41FA5}">
                      <a16:colId xmlns:a16="http://schemas.microsoft.com/office/drawing/2014/main" val="1954626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Option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Primary Business Benefit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Preference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167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Modern Data Lakehouse (MDL)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Enhance decision-making </a:t>
                      </a:r>
                      <a:r>
                        <a:rPr lang="en-US"/>
                        <a:t>by centralizing data and connecting siloed data sources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Student Life, Enrollment Management, Office of Institutional Analysis, Business Reporting and Systems, Human Resources, College of Arts &amp; Sciences, University Communications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04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Master Data Management (MDM)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/>
                        <a:t>Improve operational efficiency </a:t>
                      </a:r>
                      <a:r>
                        <a:rPr lang="en-US"/>
                        <a:t>by reconciling duplicate or conflicting data, resulting in a “Single Source of Truth”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University Advancement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332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6331AE1-E8D2-C748-9A23-A47112FCF7B0}"/>
              </a:ext>
            </a:extLst>
          </p:cNvPr>
          <p:cNvSpPr txBox="1"/>
          <p:nvPr/>
        </p:nvSpPr>
        <p:spPr>
          <a:xfrm>
            <a:off x="457231" y="5650193"/>
            <a:ext cx="1119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Most stakeholders agreed that </a:t>
            </a:r>
            <a:r>
              <a:rPr lang="en-US" b="1"/>
              <a:t>both</a:t>
            </a:r>
            <a:r>
              <a:rPr lang="en-US"/>
              <a:t> options would be beneficial: </a:t>
            </a:r>
            <a:r>
              <a:rPr lang="en-US" i="1">
                <a:solidFill>
                  <a:schemeClr val="accent2"/>
                </a:solidFill>
              </a:rPr>
              <a:t>“I would love both. We currently don’t have either.” </a:t>
            </a:r>
            <a:r>
              <a:rPr lang="en-US"/>
              <a:t>Many stakeholders also view a Modern Data Lakehouse as </a:t>
            </a:r>
            <a:r>
              <a:rPr lang="en-US" b="1"/>
              <a:t>an enabler </a:t>
            </a:r>
            <a:r>
              <a:rPr lang="en-US"/>
              <a:t>of Master Data Management.</a:t>
            </a:r>
          </a:p>
        </p:txBody>
      </p:sp>
    </p:spTree>
    <p:extLst>
      <p:ext uri="{BB962C8B-B14F-4D97-AF65-F5344CB8AC3E}">
        <p14:creationId xmlns:p14="http://schemas.microsoft.com/office/powerpoint/2010/main" val="1944091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15D4B-0D5A-125B-7D13-A2ADF92F7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41C0-C69F-71F8-05E4-48EF3450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320800"/>
            <a:ext cx="10726061" cy="741082"/>
          </a:xfrm>
        </p:spPr>
        <p:txBody>
          <a:bodyPr/>
          <a:lstStyle/>
          <a:p>
            <a:r>
              <a:rPr lang="en-US">
                <a:latin typeface="+mn-lt"/>
              </a:rPr>
              <a:t>Use Cases &amp; Their Themes</a:t>
            </a:r>
            <a:endParaRPr lang="en-US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C2ACF3-C1AA-2330-9E99-D7AF3F2EB1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6575" y="2292992"/>
            <a:ext cx="9678987" cy="38481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We’ve received 13 written use cases, some related to </a:t>
            </a:r>
            <a:r>
              <a:rPr lang="en-US" sz="2000">
                <a:solidFill>
                  <a:schemeClr val="accent3"/>
                </a:solidFill>
                <a:latin typeface="Arial"/>
                <a:cs typeface="Arial"/>
              </a:rPr>
              <a:t>Master Data Management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, but </a:t>
            </a:r>
            <a:r>
              <a:rPr lang="en-US" sz="2000">
                <a:solidFill>
                  <a:schemeClr val="accent3"/>
                </a:solidFill>
                <a:latin typeface="Arial"/>
                <a:cs typeface="Arial"/>
              </a:rPr>
              <a:t>most</a:t>
            </a: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0">
                <a:solidFill>
                  <a:schemeClr val="tx1"/>
                </a:solidFill>
                <a:latin typeface="Arial"/>
                <a:cs typeface="Arial"/>
              </a:rPr>
              <a:t>relating to </a:t>
            </a:r>
            <a:r>
              <a:rPr lang="en-US" sz="2000">
                <a:solidFill>
                  <a:schemeClr val="accent3"/>
                </a:solidFill>
                <a:latin typeface="Arial"/>
                <a:cs typeface="Arial"/>
              </a:rPr>
              <a:t>centralizing data via a modern Data Lakehouse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Themes: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b="0">
                <a:latin typeface="Arial"/>
                <a:cs typeface="Arial"/>
              </a:rPr>
              <a:t>Breaking down the silos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b="0">
                <a:latin typeface="Arial"/>
                <a:cs typeface="Arial"/>
              </a:rPr>
              <a:t>Improved data sharing</a:t>
            </a:r>
            <a:endParaRPr lang="en-US">
              <a:latin typeface="Arial"/>
              <a:cs typeface="Arial"/>
            </a:endParaRP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b="0">
                <a:latin typeface="Arial"/>
                <a:cs typeface="Arial"/>
              </a:rPr>
              <a:t>Future-Readiness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Single source of truth</a:t>
            </a:r>
            <a:endParaRPr lang="en-US" sz="2800" b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64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3B2E-CAC2-CA4B-3780-6D823A79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0318-4814-A1D7-8A87-FAB6E86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320800"/>
            <a:ext cx="10726061" cy="741082"/>
          </a:xfrm>
        </p:spPr>
        <p:txBody>
          <a:bodyPr/>
          <a:lstStyle/>
          <a:p>
            <a:r>
              <a:rPr lang="en-US">
                <a:latin typeface="+mn-lt"/>
              </a:rPr>
              <a:t>Theme: Breaking down the silos</a:t>
            </a:r>
            <a:endParaRPr lang="en-US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51B717-24A0-1BA2-E572-22F8071C5B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6575" y="2292992"/>
            <a:ext cx="9678987" cy="38481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Use case to create a more complete picture of the student experience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If we were able to pull in data into one place from siloed platforms like UBLinked or Handshake, we could have </a:t>
            </a:r>
            <a:r>
              <a:rPr lang="en-US" sz="1800" i="1">
                <a:latin typeface="Arial"/>
                <a:cs typeface="Arial"/>
              </a:rPr>
              <a:t>a </a:t>
            </a:r>
            <a:r>
              <a:rPr lang="en-US" sz="1800" b="1" i="1">
                <a:solidFill>
                  <a:schemeClr val="accent3"/>
                </a:solidFill>
                <a:latin typeface="Arial"/>
                <a:cs typeface="Arial"/>
              </a:rPr>
              <a:t>fuller picture of the student experience</a:t>
            </a:r>
            <a:r>
              <a:rPr lang="en-US" sz="1800" b="1" i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 how they are leveraging all the resources the university provides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/>
              <a:t>Create targeted opportunities for intervention from success coaches or engagement ambassadors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Create customized journey mapping for students to guide them to the resources and experiences that we know will lead to their success. 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/>
              <a:t>Implications for Advancement, Digital Communications, Student Success, Advising, etc.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1022350" lvl="1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98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3C9BE-704E-618A-B796-AF8B9A24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73445-2E45-C78B-E324-F3FBA5C1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320800"/>
            <a:ext cx="10726061" cy="741082"/>
          </a:xfrm>
        </p:spPr>
        <p:txBody>
          <a:bodyPr/>
          <a:lstStyle/>
          <a:p>
            <a:r>
              <a:rPr lang="en-US" dirty="0">
                <a:latin typeface="+mn-lt"/>
              </a:rPr>
              <a:t>Theme: Breaking down the silos (pt 2)</a:t>
            </a: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23616E-471E-ED49-D602-9614720316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6575" y="2292992"/>
            <a:ext cx="9678987" cy="38481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Support Ongoing Student Success efforts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Use case describing efforts to improve student success using traditional predictive data, plus …</a:t>
            </a:r>
          </a:p>
          <a:p>
            <a:pPr marL="1428750" lvl="2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educational aspiration, social integration skills, leadership potential, positive self-concept, and academic aptitude on first year student retention</a:t>
            </a:r>
          </a:p>
          <a:p>
            <a:pPr marL="1428750" lvl="2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And, behavioral factors like student academic, social, financial, and career engagement with faculty, staff, learning, and required actions, etc.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/>
              <a:t>“Given the current state of our infrastructure it is difficult to imagine how a data-intensive project this ambitious might be executed.”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85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D39BF-C429-30C9-B8C9-6FBE43DFC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4F00-97AB-307F-C80F-EC853B8A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320800"/>
            <a:ext cx="10726061" cy="741082"/>
          </a:xfrm>
        </p:spPr>
        <p:txBody>
          <a:bodyPr/>
          <a:lstStyle/>
          <a:p>
            <a:r>
              <a:rPr lang="en-US" dirty="0">
                <a:latin typeface="+mn-lt"/>
              </a:rPr>
              <a:t>Theme: Breaking down the silos (pt 3)</a:t>
            </a: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D53D22-B035-ABF5-D0F3-4900B5C937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6575" y="2292992"/>
            <a:ext cx="9678987" cy="38481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UB has 40+ cloud applications that do </a:t>
            </a:r>
            <a:r>
              <a:rPr lang="en-US" u="sng">
                <a:solidFill>
                  <a:schemeClr val="tx1"/>
                </a:solidFill>
                <a:latin typeface="Arial"/>
                <a:cs typeface="Arial"/>
              </a:rPr>
              <a:t>not 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feed data to InfoSource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E</a:t>
            </a:r>
            <a:r>
              <a:rPr lang="en-US" sz="1800" b="0">
                <a:latin typeface="Arial"/>
                <a:cs typeface="Arial"/>
              </a:rPr>
              <a:t>xamples: Brightspace, </a:t>
            </a:r>
            <a:r>
              <a:rPr lang="en-US" sz="1800">
                <a:latin typeface="Arial"/>
                <a:cs typeface="Arial"/>
              </a:rPr>
              <a:t>UBLinked, </a:t>
            </a:r>
            <a:r>
              <a:rPr lang="en-US" sz="1800" b="0">
                <a:latin typeface="Arial"/>
                <a:cs typeface="Arial"/>
              </a:rPr>
              <a:t>Maxient, Handshake, SmartEvals, Studio Abroad, VisualZen, PointNClick, Clockwork, Alma, Sonia, UB Jobs and TDX.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Formstack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UB has numerous Formstack instances and thousands of forms.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There is no easy way to join this data with other InfoSource data, or share the data in an efficient, automated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OIA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OIA has developed numerous processes to ingest transactional data for analytics and reporting.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Models reside in siloed OIA/EIS SQL Server and Oracle environments, separate from Infosource.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1022350" lvl="1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1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F80FC-9A4E-3E44-70E2-BD85821BD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A371-E869-C79D-DCF7-B0947332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014709"/>
            <a:ext cx="10743991" cy="555297"/>
          </a:xfrm>
        </p:spPr>
        <p:txBody>
          <a:bodyPr/>
          <a:lstStyle/>
          <a:p>
            <a:pPr algn="ctr"/>
            <a:r>
              <a:rPr lang="en-US" sz="2800" i="1" dirty="0">
                <a:latin typeface="+mn-lt"/>
              </a:rPr>
              <a:t>Review</a:t>
            </a:r>
            <a:r>
              <a:rPr lang="en-US" sz="2800" dirty="0">
                <a:latin typeface="+mn-lt"/>
              </a:rPr>
              <a:t> - Enterprise Data Strategy Initiative (pt 2)</a:t>
            </a:r>
            <a:endParaRPr lang="en-US" sz="2800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8FCEB-FA11-A404-11E3-D6AB2DF34E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3805" y="1818617"/>
            <a:ext cx="11918195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Two sub-committees focused on immediate presidential priorities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Data Request Intake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u="sng"/>
              <a:t>PROPOSE</a:t>
            </a:r>
            <a:r>
              <a:rPr lang="en-US" sz="1600" i="1"/>
              <a:t> a new process to better support access requests for campus information: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1600"/>
              <a:t>Minimize user confusion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1600"/>
              <a:t>Better respond to customer need</a:t>
            </a:r>
          </a:p>
          <a:p>
            <a:pPr lvl="4">
              <a:buFont typeface="Wingdings,Sans-Serif" panose="05000000000000000000" pitchFamily="2" charset="2"/>
              <a:buChar char="§"/>
            </a:pPr>
            <a:r>
              <a:rPr lang="en-US" sz="1600">
                <a:latin typeface="Arial"/>
                <a:cs typeface="Arial"/>
              </a:rPr>
              <a:t>Track requests/outcomes across all data areas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1600">
                <a:latin typeface="Arial"/>
                <a:cs typeface="Arial"/>
              </a:rPr>
              <a:t>Identify opportunities to improve process/products</a:t>
            </a:r>
          </a:p>
          <a:p>
            <a:pPr marL="1371600" lvl="3" indent="0">
              <a:buNone/>
            </a:pPr>
            <a:endParaRPr lang="en-US" sz="160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/>
              <a:t>Data Toolset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u="sng"/>
              <a:t>RECOMMEND</a:t>
            </a:r>
            <a:r>
              <a:rPr lang="en-US" sz="1600" i="1"/>
              <a:t> a legacy UB “data system” upgrade/improvement path:</a:t>
            </a:r>
          </a:p>
          <a:p>
            <a:pPr lvl="4">
              <a:buFont typeface="Wingdings" panose="05000000000000000000" pitchFamily="2" charset="2"/>
              <a:buChar char="§"/>
            </a:pPr>
            <a:r>
              <a:rPr lang="en-US" sz="1600"/>
              <a:t>Modern Data Warehouse</a:t>
            </a:r>
          </a:p>
          <a:p>
            <a:pPr marL="457200" lvl="1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67321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D9724-E5EE-9B05-63E1-1FEEEB0F8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FC33-5751-E682-0A36-1CB5FDF44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320800"/>
            <a:ext cx="10726061" cy="741082"/>
          </a:xfrm>
        </p:spPr>
        <p:txBody>
          <a:bodyPr/>
          <a:lstStyle/>
          <a:p>
            <a:r>
              <a:rPr lang="en-US" dirty="0">
                <a:latin typeface="+mn-lt"/>
              </a:rPr>
              <a:t>Theme: Breaking down the silos (pt 4)</a:t>
            </a:r>
            <a:endParaRPr lang="en-US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C69AB0-99E2-9DC8-EE23-F7C3A5AEFA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6575" y="2292992"/>
            <a:ext cx="9678987" cy="38481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Research Foundation Financial Reporting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Multiple offices involved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Risk of inconsistent reporting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57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AC7B-7193-7D6C-B712-BF8BF8880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3086-02F6-1645-71CF-1E8DA263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320800"/>
            <a:ext cx="10726061" cy="741082"/>
          </a:xfrm>
        </p:spPr>
        <p:txBody>
          <a:bodyPr/>
          <a:lstStyle/>
          <a:p>
            <a:r>
              <a:rPr lang="en-US">
                <a:latin typeface="+mn-lt"/>
              </a:rPr>
              <a:t>Theme: Future Readiness</a:t>
            </a:r>
            <a:endParaRPr lang="en-US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A19A31-60F5-7A53-5B76-1614BCCA1A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6575" y="2292992"/>
            <a:ext cx="9678987" cy="38481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Future HRIS or SIS implementations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A new platform will better position us for data extraction out of new ERP’s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Unstructured data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10%-15% of our data is structured (in databases)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iOT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Ability to ingest, store, and analyze high-volume streaming data from IoT sources—such as smart building sensors, lab equipment, or campus infrastructure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Arial"/>
                <a:cs typeface="Arial"/>
              </a:rPr>
              <a:t>AI</a:t>
            </a:r>
          </a:p>
          <a:p>
            <a:pPr marL="10223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cs typeface="Arial"/>
              </a:rPr>
              <a:t>Build AI-Ready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/>
          </a:p>
          <a:p>
            <a:pPr marL="1022350" lvl="1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1022350" lvl="1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24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2F44B-3B2A-16F8-1025-D02A1D8FE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2DDEAE-E592-00BF-07FD-59E723DA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Adopted Recommendations and Current Activity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0FB08-2979-51D0-0908-992E60F7C25F}"/>
              </a:ext>
            </a:extLst>
          </p:cNvPr>
          <p:cNvSpPr txBox="1"/>
          <p:nvPr/>
        </p:nvSpPr>
        <p:spPr>
          <a:xfrm>
            <a:off x="565609" y="2109247"/>
            <a:ext cx="10754411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400">
                <a:latin typeface="Arial"/>
              </a:rPr>
              <a:t>Pursue </a:t>
            </a:r>
            <a:r>
              <a:rPr lang="en-US" sz="2400" baseline="0">
                <a:latin typeface="Arial"/>
              </a:rPr>
              <a:t>a </a:t>
            </a:r>
            <a:r>
              <a:rPr lang="en-US" sz="2400">
                <a:latin typeface="Arial"/>
              </a:rPr>
              <a:t>modern cloud-based Data Lakehouse Platform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A proof-of-concept approach is currently being formulated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A multi-week consulting engagement with Gartner is planned for Q126  </a:t>
            </a:r>
            <a:endParaRPr lang="en-US" sz="2400">
              <a:latin typeface="Arial"/>
            </a:endParaRPr>
          </a:p>
          <a:p>
            <a:pPr marL="342900" indent="-342900">
              <a:buAutoNum type="arabicPeriod"/>
            </a:pPr>
            <a:r>
              <a:rPr lang="en-US" sz="2400">
                <a:cs typeface="Arial"/>
              </a:rPr>
              <a:t>Continue campus stakeholder outreach and collaboration</a:t>
            </a:r>
          </a:p>
          <a:p>
            <a:pPr marL="342900" indent="-342900">
              <a:buAutoNum type="arabicPeriod"/>
            </a:pPr>
            <a:r>
              <a:rPr lang="en-US" sz="2400">
                <a:cs typeface="Arial"/>
              </a:rPr>
              <a:t>Outreach to aspirational peers</a:t>
            </a:r>
          </a:p>
          <a:p>
            <a:pPr marL="342900" indent="-342900">
              <a:buAutoNum type="arabicPeriod"/>
            </a:pPr>
            <a:r>
              <a:rPr lang="en-US" sz="2400">
                <a:cs typeface="Arial"/>
              </a:rPr>
              <a:t>Consider a Data Lakehouse implementation as a foundational step towards MDM</a:t>
            </a:r>
            <a:r>
              <a:rPr lang="en-US" sz="2400">
                <a:solidFill>
                  <a:schemeClr val="bg1"/>
                </a:solidFill>
                <a:cs typeface="Arial"/>
              </a:rPr>
              <a:t>M</a:t>
            </a:r>
          </a:p>
          <a:p>
            <a:pPr marL="342900" indent="-342900">
              <a:buAutoNum type="arabicPeriod"/>
            </a:pPr>
            <a:endParaRPr lang="en-US">
              <a:cs typeface="Arial"/>
            </a:endParaRPr>
          </a:p>
          <a:p>
            <a:pPr marL="342900" indent="-342900">
              <a:buAutoNum type="arabicPeriod"/>
            </a:pPr>
            <a:endParaRPr lang="en-US">
              <a:cs typeface="Arial"/>
            </a:endParaRPr>
          </a:p>
          <a:p>
            <a:pPr marL="342900" indent="-342900">
              <a:buAutoNum type="arabicPeriod"/>
            </a:pPr>
            <a:endParaRPr lang="en-US">
              <a:cs typeface="Arial"/>
            </a:endParaRPr>
          </a:p>
          <a:p>
            <a:pPr marL="342900" indent="-342900">
              <a:buAutoNum type="arabicPeriod"/>
            </a:pPr>
            <a:endParaRPr lang="en-US">
              <a:cs typeface="Arial"/>
            </a:endParaRPr>
          </a:p>
          <a:p>
            <a:pPr algn="ctr"/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401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AF59-3E84-0EF1-5503-2FFCA00E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F0A89-7448-5BDB-1C90-E598A24B2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014709"/>
            <a:ext cx="10743991" cy="555297"/>
          </a:xfrm>
        </p:spPr>
        <p:txBody>
          <a:bodyPr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Thank You for Attending!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288F3-6419-61B7-FF20-98C832D0F0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5747" y="1887505"/>
            <a:ext cx="11996177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Tell Us How We Did:</a:t>
            </a:r>
          </a:p>
          <a:p>
            <a:pPr lvl="2">
              <a:buFont typeface="Courier New" charset="0"/>
              <a:buChar char="o"/>
            </a:pPr>
            <a:endParaRPr lang="en-US">
              <a:solidFill>
                <a:srgbClr val="005BBB"/>
              </a:solidFill>
              <a:cs typeface="Arial"/>
            </a:endParaRPr>
          </a:p>
          <a:p>
            <a:pPr lvl="1"/>
            <a:endParaRPr lang="en-US">
              <a:solidFill>
                <a:srgbClr val="005BBB"/>
              </a:solidFill>
              <a:latin typeface="Arial"/>
              <a:cs typeface="Arial"/>
            </a:endParaRPr>
          </a:p>
          <a:p>
            <a:pPr lvl="1"/>
            <a:endParaRPr lang="en-US">
              <a:solidFill>
                <a:srgbClr val="005BBB"/>
              </a:solidFill>
              <a:latin typeface="Arial"/>
              <a:cs typeface="Arial"/>
            </a:endParaRPr>
          </a:p>
          <a:p>
            <a:pPr lvl="1"/>
            <a:endParaRPr lang="en-US">
              <a:solidFill>
                <a:srgbClr val="005BBB"/>
              </a:solidFill>
              <a:latin typeface="Arial"/>
              <a:cs typeface="Arial"/>
            </a:endParaRPr>
          </a:p>
          <a:p>
            <a:pPr lvl="1"/>
            <a:endParaRPr lang="en-US">
              <a:solidFill>
                <a:srgbClr val="005BBB"/>
              </a:solidFill>
              <a:latin typeface="Arial"/>
              <a:cs typeface="Arial"/>
            </a:endParaRPr>
          </a:p>
          <a:p>
            <a:pPr lvl="1"/>
            <a:endParaRPr lang="en-US">
              <a:solidFill>
                <a:srgbClr val="005BBB"/>
              </a:solidFill>
              <a:latin typeface="Arial"/>
              <a:cs typeface="Arial"/>
            </a:endParaRPr>
          </a:p>
          <a:p>
            <a:pPr lvl="1"/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Want more info?</a:t>
            </a:r>
            <a:endParaRPr lang="en-US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005BBB"/>
                </a:solidFill>
                <a:latin typeface="Arial"/>
                <a:cs typeface="Arial"/>
              </a:rPr>
              <a:t>Data Request Intake: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200">
                <a:latin typeface="Arial"/>
                <a:cs typeface="Arial"/>
              </a:rPr>
              <a:t>Mark Molnar, Assistant VP for University Reporting and Senior Data Architect, Office of Institutional Analysis: mmolnar@buffalo.edu</a:t>
            </a:r>
            <a:endParaRPr lang="en-US" sz="120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005BBB"/>
                </a:solidFill>
              </a:rPr>
              <a:t>Modern Toolset: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200">
                <a:latin typeface="Arial"/>
                <a:cs typeface="Arial"/>
              </a:rPr>
              <a:t>Jim Gorman, Assistant Director, Enterprise Application Services: </a:t>
            </a:r>
            <a:r>
              <a:rPr lang="en-US" sz="1200">
                <a:latin typeface="Arial"/>
                <a:cs typeface="Arial"/>
                <a:hlinkClick r:id="rId3"/>
              </a:rPr>
              <a:t>jgorman@buffalo.edu</a:t>
            </a:r>
          </a:p>
          <a:p>
            <a:pPr lvl="3">
              <a:buFont typeface="Wingdings" panose="05000000000000000000" pitchFamily="2" charset="2"/>
              <a:buChar char="ü"/>
            </a:pPr>
            <a:endParaRPr lang="en-US" sz="1200"/>
          </a:p>
          <a:p>
            <a:pPr lvl="3">
              <a:buFont typeface="Wingdings" panose="05000000000000000000" pitchFamily="2" charset="2"/>
              <a:buChar char="ü"/>
            </a:pPr>
            <a:endParaRPr lang="en-US" sz="1200"/>
          </a:p>
          <a:p>
            <a:pPr lvl="1">
              <a:buFont typeface="Arial" panose="05000000000000000000" pitchFamily="2" charset="2"/>
              <a:buChar char="•"/>
            </a:pPr>
            <a:endParaRPr lang="en-US" sz="1400"/>
          </a:p>
        </p:txBody>
      </p:sp>
      <p:pic>
        <p:nvPicPr>
          <p:cNvPr id="4" name="Picture 3" descr="A qr code for a survey on the event, which is now closed.">
            <a:extLst>
              <a:ext uri="{FF2B5EF4-FFF2-40B4-BE49-F238E27FC236}">
                <a16:creationId xmlns:a16="http://schemas.microsoft.com/office/drawing/2014/main" id="{09A4810A-3005-A408-383C-5EC7D05E7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431" y="234512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5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A658C-573F-8127-D23C-53BB26344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44EFD3-E011-2DD6-0FC5-239DFDAD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368" y="5034331"/>
            <a:ext cx="6638544" cy="584546"/>
          </a:xfrm>
        </p:spPr>
        <p:txBody>
          <a:bodyPr vert="horz" lIns="0" tIns="45720" rIns="91440" bIns="45720" rtlCol="0" anchor="t">
            <a:noAutofit/>
          </a:bodyPr>
          <a:lstStyle/>
          <a:p>
            <a:endParaRPr lang="en-US">
              <a:solidFill>
                <a:srgbClr val="005BBB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195CA4-7E89-0ABA-0F71-731B6503D5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Data request intake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2445233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8B9F6-65FD-FA2B-198C-CF5FFE73C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2687-A26B-C085-4F26-77AD7731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014709"/>
            <a:ext cx="10743991" cy="555297"/>
          </a:xfrm>
        </p:spPr>
        <p:txBody>
          <a:bodyPr/>
          <a:lstStyle/>
          <a:p>
            <a:pPr algn="ctr"/>
            <a:r>
              <a:rPr lang="en-US" sz="2800" i="1">
                <a:latin typeface="Arial" panose="020B0604020202020204" pitchFamily="34" charset="0"/>
              </a:rPr>
              <a:t>Review</a:t>
            </a:r>
            <a:r>
              <a:rPr lang="en-US" sz="2800">
                <a:latin typeface="Arial" panose="020B0604020202020204" pitchFamily="34" charset="0"/>
              </a:rPr>
              <a:t> –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Data Request Intake </a:t>
            </a:r>
            <a:r>
              <a:rPr lang="en-US" sz="2800">
                <a:latin typeface="Arial" panose="020B0604020202020204" pitchFamily="34" charset="0"/>
              </a:rPr>
              <a:t>General Definition</a:t>
            </a:r>
            <a:endParaRPr lang="en-US" sz="2800" i="1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45584-087A-C654-53B0-1F23541838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729" y="1570006"/>
            <a:ext cx="11918195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dirty="0">
                <a:solidFill>
                  <a:srgbClr val="005BBB"/>
                </a:solidFill>
                <a:latin typeface="Arial"/>
                <a:cs typeface="Arial"/>
              </a:rPr>
              <a:t>Process by which users submit requests for access to university information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 err="1"/>
              <a:t>Infosource</a:t>
            </a:r>
            <a:r>
              <a:rPr lang="en-US" sz="1800" dirty="0"/>
              <a:t> Data and Models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Student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Financial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Personnel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Other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Data Products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Analytics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Reports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Data sets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Other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Systems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SIRI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HUB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600" i="1" dirty="0"/>
              <a:t>Other</a:t>
            </a:r>
          </a:p>
          <a:p>
            <a:pPr lvl="3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914400" lvl="2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078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141CD-D177-2D07-48ED-10B86DBD5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3974-43CE-AB70-DB65-2DEF7C3A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014709"/>
            <a:ext cx="10743991" cy="555297"/>
          </a:xfrm>
        </p:spPr>
        <p:txBody>
          <a:bodyPr/>
          <a:lstStyle/>
          <a:p>
            <a:pPr algn="ctr"/>
            <a:r>
              <a:rPr lang="en-US" sz="2800" i="1">
                <a:latin typeface="Arial" panose="020B0604020202020204" pitchFamily="34" charset="0"/>
              </a:rPr>
              <a:t>Review</a:t>
            </a:r>
            <a:r>
              <a:rPr lang="en-US" sz="2800">
                <a:latin typeface="Arial" panose="020B0604020202020204" pitchFamily="34" charset="0"/>
              </a:rPr>
              <a:t> - Current UB Data Request Intake Process</a:t>
            </a:r>
            <a:endParaRPr lang="en-US" sz="2800" i="1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CC00C-41C4-1F59-8E0B-2158B33F65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6902" y="1570006"/>
            <a:ext cx="11918195" cy="4483140"/>
          </a:xfrm>
        </p:spPr>
        <p:txBody>
          <a:bodyPr/>
          <a:lstStyle/>
          <a:p>
            <a:pPr lvl="1"/>
            <a:r>
              <a:rPr lang="en-US">
                <a:solidFill>
                  <a:srgbClr val="005BBB"/>
                </a:solidFill>
              </a:rPr>
              <a:t>Users contact individual area data trustees/stewards distributed across campus to request access</a:t>
            </a:r>
          </a:p>
          <a:p>
            <a:pPr lvl="1"/>
            <a:r>
              <a:rPr lang="en-US">
                <a:solidFill>
                  <a:srgbClr val="005BBB"/>
                </a:solidFill>
              </a:rPr>
              <a:t>Largely self-service with limited assistance</a:t>
            </a:r>
          </a:p>
          <a:p>
            <a:pPr lvl="1"/>
            <a:r>
              <a:rPr lang="en-US">
                <a:solidFill>
                  <a:srgbClr val="005BBB"/>
                </a:solidFill>
              </a:rPr>
              <a:t>Has been in place for over 30 years </a:t>
            </a:r>
          </a:p>
          <a:p>
            <a:pPr lvl="1"/>
            <a:r>
              <a:rPr lang="en-US">
                <a:solidFill>
                  <a:srgbClr val="005BBB"/>
                </a:solidFill>
                <a:hlinkClick r:id="rId3"/>
              </a:rPr>
              <a:t>https://www.buffalo.edu/oia/initiatives/data-governance/newsletters/accessing-resources.html</a:t>
            </a:r>
            <a:endParaRPr lang="en-US">
              <a:solidFill>
                <a:srgbClr val="005BBB"/>
              </a:solidFill>
            </a:endParaRPr>
          </a:p>
          <a:p>
            <a:pPr marL="457200" lvl="1" indent="0">
              <a:buNone/>
            </a:pPr>
            <a:endParaRPr lang="en-US">
              <a:solidFill>
                <a:srgbClr val="005BBB"/>
              </a:solidFill>
            </a:endParaRPr>
          </a:p>
          <a:p>
            <a:pPr marL="914400" lvl="2" indent="0">
              <a:buNone/>
            </a:pPr>
            <a:endParaRPr lang="en-US" sz="1800"/>
          </a:p>
          <a:p>
            <a:pPr marL="914400" lvl="2" indent="0">
              <a:buNone/>
            </a:pPr>
            <a:endParaRPr lang="en-US" sz="1800"/>
          </a:p>
        </p:txBody>
      </p:sp>
      <p:pic>
        <p:nvPicPr>
          <p:cNvPr id="4" name="Picture 3" descr="Sample flow chart showing various steps based on request type.">
            <a:extLst>
              <a:ext uri="{FF2B5EF4-FFF2-40B4-BE49-F238E27FC236}">
                <a16:creationId xmlns:a16="http://schemas.microsoft.com/office/drawing/2014/main" id="{CAA9D1E4-12B8-B843-97A8-44B9CB910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197" y="3327802"/>
            <a:ext cx="5220529" cy="29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09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055E9-EBA8-5CEF-EBA2-F9D506E48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9E82-3E13-3C6B-085C-F18BEE90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27" y="822410"/>
            <a:ext cx="11918194" cy="555297"/>
          </a:xfrm>
        </p:spPr>
        <p:txBody>
          <a:bodyPr/>
          <a:lstStyle/>
          <a:p>
            <a:pPr algn="ctr"/>
            <a:r>
              <a:rPr lang="en-US" sz="2800" i="1">
                <a:latin typeface="Arial"/>
                <a:cs typeface="Arial"/>
              </a:rPr>
              <a:t>Review</a:t>
            </a:r>
            <a:r>
              <a:rPr lang="en-US" sz="2800">
                <a:latin typeface="Arial"/>
                <a:cs typeface="Arial"/>
              </a:rPr>
              <a:t> - Current UB Data Request Intake Impressions</a:t>
            </a:r>
            <a:endParaRPr lang="en-US"/>
          </a:p>
        </p:txBody>
      </p:sp>
      <p:pic>
        <p:nvPicPr>
          <p:cNvPr id="4" name="Content Placeholder 3" descr="Peanuts cartoon characters on a stage&#10;">
            <a:extLst>
              <a:ext uri="{FF2B5EF4-FFF2-40B4-BE49-F238E27FC236}">
                <a16:creationId xmlns:a16="http://schemas.microsoft.com/office/drawing/2014/main" id="{8C00475A-CDAB-D2C2-8241-91239BAE318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049549" y="1715344"/>
            <a:ext cx="6096000" cy="407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9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D51DF-957A-391C-95EF-0E90F6087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94E2-E338-D396-86E9-A59053C26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014709"/>
            <a:ext cx="10743991" cy="555297"/>
          </a:xfrm>
        </p:spPr>
        <p:txBody>
          <a:bodyPr/>
          <a:lstStyle/>
          <a:p>
            <a:pPr algn="ctr"/>
            <a:r>
              <a:rPr lang="en-US" sz="2800" i="1" dirty="0">
                <a:latin typeface="Arial" panose="020B0604020202020204" pitchFamily="34" charset="0"/>
              </a:rPr>
              <a:t>Review</a:t>
            </a:r>
            <a:r>
              <a:rPr lang="en-US" sz="2800" dirty="0">
                <a:latin typeface="Arial" panose="020B0604020202020204" pitchFamily="34" charset="0"/>
              </a:rPr>
              <a:t> - Current UB Data Request Intake Impressions (pt 2)</a:t>
            </a:r>
            <a:endParaRPr lang="en-US" sz="2800" i="1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A40EA-E946-FFDF-746A-7C0B7A8296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513" y="1729032"/>
            <a:ext cx="12028155" cy="448314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dirty="0">
                <a:solidFill>
                  <a:srgbClr val="005BBB"/>
                </a:solidFill>
              </a:rPr>
              <a:t>Poor User Experience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/>
                <a:cs typeface="Arial"/>
              </a:rPr>
              <a:t>Don’t know where to go or who to contact for questions</a:t>
            </a:r>
            <a:endParaRPr lang="en-US" sz="1800" dirty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Lack of widespread campus understanding of process or available products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Multiple unconsolidated systems create access confusion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Duplicated requests for documentation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/>
              <a:t>Inconsistent access rules applied across systems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/>
                <a:cs typeface="Arial"/>
              </a:rPr>
              <a:t>Lack of ability to appeal outcome or request new information</a:t>
            </a:r>
          </a:p>
          <a:p>
            <a:pPr lvl="1"/>
            <a:r>
              <a:rPr lang="en-US" dirty="0">
                <a:solidFill>
                  <a:srgbClr val="005BBB"/>
                </a:solidFill>
                <a:latin typeface="Arial"/>
                <a:cs typeface="Arial"/>
              </a:rPr>
              <a:t>No </a:t>
            </a:r>
            <a:r>
              <a:rPr lang="en-US" b="1" i="1" dirty="0">
                <a:solidFill>
                  <a:srgbClr val="005BBB"/>
                </a:solidFill>
                <a:latin typeface="Arial"/>
                <a:cs typeface="Arial"/>
              </a:rPr>
              <a:t>CENTRAL</a:t>
            </a:r>
            <a:r>
              <a:rPr lang="en-US" dirty="0">
                <a:solidFill>
                  <a:srgbClr val="005BBB"/>
                </a:solidFill>
                <a:latin typeface="Arial"/>
                <a:cs typeface="Arial"/>
              </a:rPr>
              <a:t> audit of requests or outcomes to resolve access challenges, identify potential improvements or inform campus policy</a:t>
            </a:r>
          </a:p>
          <a:p>
            <a:pPr lvl="1"/>
            <a:r>
              <a:rPr lang="en-US" b="1" dirty="0">
                <a:solidFill>
                  <a:srgbClr val="005BBB"/>
                </a:solidFill>
              </a:rPr>
              <a:t>No single office responsible for this process</a:t>
            </a:r>
          </a:p>
          <a:p>
            <a:pPr lvl="1"/>
            <a:endParaRPr lang="en-US" sz="1800" dirty="0">
              <a:solidFill>
                <a:srgbClr val="005BBB"/>
              </a:solidFill>
            </a:endParaRPr>
          </a:p>
          <a:p>
            <a:pPr marL="457200" lvl="1" indent="0">
              <a:buNone/>
            </a:pPr>
            <a:r>
              <a:rPr lang="en-US" sz="1800" b="1" i="1" u="sng" dirty="0"/>
              <a:t>These are the challenges the Data Request Intake Proposal will address</a:t>
            </a:r>
          </a:p>
        </p:txBody>
      </p:sp>
    </p:spTree>
    <p:extLst>
      <p:ext uri="{BB962C8B-B14F-4D97-AF65-F5344CB8AC3E}">
        <p14:creationId xmlns:p14="http://schemas.microsoft.com/office/powerpoint/2010/main" val="3799314788"/>
      </p:ext>
    </p:extLst>
  </p:cSld>
  <p:clrMapOvr>
    <a:masterClrMapping/>
  </p:clrMapOvr>
</p:sld>
</file>

<file path=ppt/theme/theme1.xml><?xml version="1.0" encoding="utf-8"?>
<a:theme xmlns:a="http://schemas.openxmlformats.org/drawingml/2006/main" name="UB Powerpoint Template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deaa1e-2f00-4850-a910-544410376e56">
      <Terms xmlns="http://schemas.microsoft.com/office/infopath/2007/PartnerControls"/>
    </lcf76f155ced4ddcb4097134ff3c332f>
    <TaxCatchAll xmlns="cdd884c2-dc06-4da5-b47f-6236c64c09f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EBB5774E2A6744A22C728C4928E9AF" ma:contentTypeVersion="10" ma:contentTypeDescription="Create a new document." ma:contentTypeScope="" ma:versionID="0bd0e7c0aeb218d8bb34d161877509e9">
  <xsd:schema xmlns:xsd="http://www.w3.org/2001/XMLSchema" xmlns:xs="http://www.w3.org/2001/XMLSchema" xmlns:p="http://schemas.microsoft.com/office/2006/metadata/properties" xmlns:ns2="00deaa1e-2f00-4850-a910-544410376e56" xmlns:ns3="cdd884c2-dc06-4da5-b47f-6236c64c09f3" targetNamespace="http://schemas.microsoft.com/office/2006/metadata/properties" ma:root="true" ma:fieldsID="4fdfe06d23c560ab19ead2be87b63107" ns2:_="" ns3:_="">
    <xsd:import namespace="00deaa1e-2f00-4850-a910-544410376e56"/>
    <xsd:import namespace="cdd884c2-dc06-4da5-b47f-6236c64c09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aa1e-2f00-4850-a910-544410376e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99c2756-c3f8-4113-8c05-ab1a31d065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884c2-dc06-4da5-b47f-6236c64c09f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e8a8c3-cdfc-4c4f-86cc-1775adafed60}" ma:internalName="TaxCatchAll" ma:showField="CatchAllData" ma:web="cdd884c2-dc06-4da5-b47f-6236c64c09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6DEE60-5342-47CD-BD97-52C182A3DBD4}">
  <ds:schemaRefs>
    <ds:schemaRef ds:uri="00deaa1e-2f00-4850-a910-544410376e56"/>
    <ds:schemaRef ds:uri="ac986806-2d96-41d3-ac71-35f2458e6909"/>
    <ds:schemaRef ds:uri="cdd884c2-dc06-4da5-b47f-6236c64c09f3"/>
    <ds:schemaRef ds:uri="dce29080-d9a9-402b-bdf6-f90d63141f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06B24C2-3C43-4000-A1BB-E5DA8EE162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980EA9-95BA-49C8-A9D1-4489A53F8461}">
  <ds:schemaRefs>
    <ds:schemaRef ds:uri="00deaa1e-2f00-4850-a910-544410376e56"/>
    <ds:schemaRef ds:uri="cdd884c2-dc06-4da5-b47f-6236c64c09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3123</Words>
  <Application>Microsoft Office PowerPoint</Application>
  <PresentationFormat>Widescreen</PresentationFormat>
  <Paragraphs>496</Paragraphs>
  <Slides>43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Arial,Sans-Serif</vt:lpstr>
      <vt:lpstr>Courier New</vt:lpstr>
      <vt:lpstr>Courier New,monospace</vt:lpstr>
      <vt:lpstr>Georgia</vt:lpstr>
      <vt:lpstr>LucidaGrande</vt:lpstr>
      <vt:lpstr>Wingdings</vt:lpstr>
      <vt:lpstr>Wingdings,Sans-Serif</vt:lpstr>
      <vt:lpstr>UB Powerpoint Template</vt:lpstr>
      <vt:lpstr>LOVE DATA WEEK UB's Enterprise Data Strategy Focus</vt:lpstr>
      <vt:lpstr>Greetings!</vt:lpstr>
      <vt:lpstr>Review - Enterprise Data Strategy Initiative</vt:lpstr>
      <vt:lpstr>Review - Enterprise Data Strategy Initiative (pt 2)</vt:lpstr>
      <vt:lpstr>Data request intake</vt:lpstr>
      <vt:lpstr>Review – Data Request Intake General Definition</vt:lpstr>
      <vt:lpstr>Review - Current UB Data Request Intake Process</vt:lpstr>
      <vt:lpstr>Review - Current UB Data Request Intake Impressions</vt:lpstr>
      <vt:lpstr>Review - Current UB Data Request Intake Impressions (pt 2)</vt:lpstr>
      <vt:lpstr>Review - How Do We Improve?</vt:lpstr>
      <vt:lpstr>Review – What We Learned</vt:lpstr>
      <vt:lpstr>Review – Additional Intake Considerations</vt:lpstr>
      <vt:lpstr>Our Plan - AccessUB</vt:lpstr>
      <vt:lpstr>The Essential AccessUB Component – Single Office Oversight to:</vt:lpstr>
      <vt:lpstr>Phase 1 – Identify an Office to Coordinate and Lead</vt:lpstr>
      <vt:lpstr>Phase 1 – Create AccessUB Central Request Website </vt:lpstr>
      <vt:lpstr>Phase 1 – Catalog UB Data Areas, Products and Systems</vt:lpstr>
      <vt:lpstr>Phase 1 – Suggest Pilot Focus  </vt:lpstr>
      <vt:lpstr>Phase 1 – Establish Persistent Communication Channels and Process</vt:lpstr>
      <vt:lpstr>Phase 1 – Collect Information For Analytics and Outcomes</vt:lpstr>
      <vt:lpstr>Phase 2 – Determine Next Steps</vt:lpstr>
      <vt:lpstr>Timeline Estimate</vt:lpstr>
      <vt:lpstr>Data Toolset</vt:lpstr>
      <vt:lpstr>Data Toolset Subcommittee Charge</vt:lpstr>
      <vt:lpstr>2025 EDUCAUSE Top 10 Issues</vt:lpstr>
      <vt:lpstr>Assessment of Need</vt:lpstr>
      <vt:lpstr>Legacy Data Warehouse (aka Infosource)</vt:lpstr>
      <vt:lpstr>Legacy Data Warehouse (aka Infosource) (pt 2)</vt:lpstr>
      <vt:lpstr>Warehouse vs Lake vs Lakehouse</vt:lpstr>
      <vt:lpstr>Data Management Upgrade Options</vt:lpstr>
      <vt:lpstr>Priority Matrix for Data Management</vt:lpstr>
      <vt:lpstr>Summary of Gartner Calls</vt:lpstr>
      <vt:lpstr>Huron Consulting: Related Recommendations</vt:lpstr>
      <vt:lpstr>Stakeholders Interviewed</vt:lpstr>
      <vt:lpstr>Option Preference Summary</vt:lpstr>
      <vt:lpstr>Use Cases &amp; Their Themes</vt:lpstr>
      <vt:lpstr>Theme: Breaking down the silos</vt:lpstr>
      <vt:lpstr>Theme: Breaking down the silos (pt 2)</vt:lpstr>
      <vt:lpstr>Theme: Breaking down the silos (pt 3)</vt:lpstr>
      <vt:lpstr>Theme: Breaking down the silos (pt 4)</vt:lpstr>
      <vt:lpstr>Theme: Future Readiness</vt:lpstr>
      <vt:lpstr>Adopted Recommendations and Current Activity</vt:lpstr>
      <vt:lpstr>Thank You for Attending!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 Powerpoint Template</dc:title>
  <dc:subject/>
  <dc:creator>Microsoft Office User</dc:creator>
  <cp:keywords/>
  <dc:description/>
  <cp:lastModifiedBy>Dan English</cp:lastModifiedBy>
  <cp:revision>2</cp:revision>
  <cp:lastPrinted>2025-11-10T19:49:46Z</cp:lastPrinted>
  <dcterms:created xsi:type="dcterms:W3CDTF">2016-06-28T14:05:07Z</dcterms:created>
  <dcterms:modified xsi:type="dcterms:W3CDTF">2026-02-11T18:23:27Z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0x01010004EBB5774E2A6744A22C728C4928E9AF</vt:lpwstr>
  </property>
  <property fmtid="{D5CDD505-2E9C-101B-9397-08002B2CF9AE}" pid="3" name="MediaServiceImageTags">
    <vt:lpwstr/>
  </property>
  <property fmtid="{D5CDD505-2E9C-101B-9397-08002B2CF9AE}" pid="4" name="Order">
    <vt:r8>6500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