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65291" autoAdjust="0"/>
  </p:normalViewPr>
  <p:slideViewPr>
    <p:cSldViewPr snapToGrid="0" snapToObjects="1">
      <p:cViewPr varScale="1">
        <p:scale>
          <a:sx n="84" d="100"/>
          <a:sy n="84" d="100"/>
        </p:scale>
        <p:origin x="158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celyn Swick-Jemison" userId="3091971045_tp_box_2" providerId="OAuth2" clId="{3051569C-4DE6-4912-A529-28E86DE765BE}"/>
    <pc:docChg chg="custSel modSld">
      <pc:chgData name="Jocelyn Swick-Jemison" userId="3091971045_tp_box_2" providerId="OAuth2" clId="{3051569C-4DE6-4912-A529-28E86DE765BE}" dt="2026-02-09T21:08:29.500" v="180" actId="962"/>
      <pc:docMkLst>
        <pc:docMk/>
      </pc:docMkLst>
      <pc:sldChg chg="addSp delSp modSp mod">
        <pc:chgData name="Jocelyn Swick-Jemison" userId="3091971045_tp_box_2" providerId="OAuth2" clId="{3051569C-4DE6-4912-A529-28E86DE765BE}" dt="2026-02-09T21:06:11.861" v="2" actId="33553"/>
        <pc:sldMkLst>
          <pc:docMk/>
          <pc:sldMk cId="0" sldId="256"/>
        </pc:sldMkLst>
        <pc:spChg chg="mod">
          <ac:chgData name="Jocelyn Swick-Jemison" userId="3091971045_tp_box_2" providerId="OAuth2" clId="{3051569C-4DE6-4912-A529-28E86DE765BE}" dt="2026-02-09T21:06:11.861" v="2" actId="33553"/>
          <ac:spMkLst>
            <pc:docMk/>
            <pc:sldMk cId="0" sldId="256"/>
            <ac:spMk id="2" creationId="{00000000-0000-0000-0000-000000000000}"/>
          </ac:spMkLst>
        </pc:spChg>
        <pc:spChg chg="add del mod">
          <ac:chgData name="Jocelyn Swick-Jemison" userId="3091971045_tp_box_2" providerId="OAuth2" clId="{3051569C-4DE6-4912-A529-28E86DE765BE}" dt="2026-02-09T21:06:02.599" v="1" actId="478"/>
          <ac:spMkLst>
            <pc:docMk/>
            <pc:sldMk cId="0" sldId="256"/>
            <ac:spMk id="6" creationId="{34739B33-1CA8-C648-AC2E-50375AC8B64C}"/>
          </ac:spMkLst>
        </pc:spChg>
      </pc:sldChg>
      <pc:sldChg chg="modSp mod">
        <pc:chgData name="Jocelyn Swick-Jemison" userId="3091971045_tp_box_2" providerId="OAuth2" clId="{3051569C-4DE6-4912-A529-28E86DE765BE}" dt="2026-02-09T21:06:16.957" v="3" actId="33553"/>
        <pc:sldMkLst>
          <pc:docMk/>
          <pc:sldMk cId="0" sldId="257"/>
        </pc:sldMkLst>
        <pc:spChg chg="mod">
          <ac:chgData name="Jocelyn Swick-Jemison" userId="3091971045_tp_box_2" providerId="OAuth2" clId="{3051569C-4DE6-4912-A529-28E86DE765BE}" dt="2026-02-09T21:06:16.957" v="3" actId="33553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Jocelyn Swick-Jemison" userId="3091971045_tp_box_2" providerId="OAuth2" clId="{3051569C-4DE6-4912-A529-28E86DE765BE}" dt="2026-02-09T21:06:20.101" v="4" actId="33553"/>
        <pc:sldMkLst>
          <pc:docMk/>
          <pc:sldMk cId="0" sldId="258"/>
        </pc:sldMkLst>
        <pc:spChg chg="mod">
          <ac:chgData name="Jocelyn Swick-Jemison" userId="3091971045_tp_box_2" providerId="OAuth2" clId="{3051569C-4DE6-4912-A529-28E86DE765BE}" dt="2026-02-09T21:06:20.101" v="4" actId="33553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Jocelyn Swick-Jemison" userId="3091971045_tp_box_2" providerId="OAuth2" clId="{3051569C-4DE6-4912-A529-28E86DE765BE}" dt="2026-02-09T21:06:23.844" v="5" actId="33553"/>
        <pc:sldMkLst>
          <pc:docMk/>
          <pc:sldMk cId="0" sldId="259"/>
        </pc:sldMkLst>
        <pc:spChg chg="mod">
          <ac:chgData name="Jocelyn Swick-Jemison" userId="3091971045_tp_box_2" providerId="OAuth2" clId="{3051569C-4DE6-4912-A529-28E86DE765BE}" dt="2026-02-09T21:06:23.844" v="5" actId="33553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Jocelyn Swick-Jemison" userId="3091971045_tp_box_2" providerId="OAuth2" clId="{3051569C-4DE6-4912-A529-28E86DE765BE}" dt="2026-02-09T21:06:27.429" v="6" actId="33553"/>
        <pc:sldMkLst>
          <pc:docMk/>
          <pc:sldMk cId="0" sldId="260"/>
        </pc:sldMkLst>
        <pc:spChg chg="mod">
          <ac:chgData name="Jocelyn Swick-Jemison" userId="3091971045_tp_box_2" providerId="OAuth2" clId="{3051569C-4DE6-4912-A529-28E86DE765BE}" dt="2026-02-09T21:06:27.429" v="6" actId="33553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Jocelyn Swick-Jemison" userId="3091971045_tp_box_2" providerId="OAuth2" clId="{3051569C-4DE6-4912-A529-28E86DE765BE}" dt="2026-02-09T21:06:34.560" v="7" actId="33553"/>
        <pc:sldMkLst>
          <pc:docMk/>
          <pc:sldMk cId="0" sldId="261"/>
        </pc:sldMkLst>
        <pc:spChg chg="mod">
          <ac:chgData name="Jocelyn Swick-Jemison" userId="3091971045_tp_box_2" providerId="OAuth2" clId="{3051569C-4DE6-4912-A529-28E86DE765BE}" dt="2026-02-09T21:06:34.560" v="7" actId="33553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Jocelyn Swick-Jemison" userId="3091971045_tp_box_2" providerId="OAuth2" clId="{3051569C-4DE6-4912-A529-28E86DE765BE}" dt="2026-02-09T21:06:38.605" v="8" actId="33553"/>
        <pc:sldMkLst>
          <pc:docMk/>
          <pc:sldMk cId="0" sldId="262"/>
        </pc:sldMkLst>
        <pc:spChg chg="mod">
          <ac:chgData name="Jocelyn Swick-Jemison" userId="3091971045_tp_box_2" providerId="OAuth2" clId="{3051569C-4DE6-4912-A529-28E86DE765BE}" dt="2026-02-09T21:06:38.605" v="8" actId="33553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Jocelyn Swick-Jemison" userId="3091971045_tp_box_2" providerId="OAuth2" clId="{3051569C-4DE6-4912-A529-28E86DE765BE}" dt="2026-02-09T21:06:43.767" v="9" actId="33553"/>
        <pc:sldMkLst>
          <pc:docMk/>
          <pc:sldMk cId="0" sldId="264"/>
        </pc:sldMkLst>
        <pc:spChg chg="mod">
          <ac:chgData name="Jocelyn Swick-Jemison" userId="3091971045_tp_box_2" providerId="OAuth2" clId="{3051569C-4DE6-4912-A529-28E86DE765BE}" dt="2026-02-09T21:06:43.767" v="9" actId="33553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Jocelyn Swick-Jemison" userId="3091971045_tp_box_2" providerId="OAuth2" clId="{3051569C-4DE6-4912-A529-28E86DE765BE}" dt="2026-02-09T21:07:20.308" v="10" actId="33553"/>
        <pc:sldMkLst>
          <pc:docMk/>
          <pc:sldMk cId="0" sldId="265"/>
        </pc:sldMkLst>
        <pc:spChg chg="mod">
          <ac:chgData name="Jocelyn Swick-Jemison" userId="3091971045_tp_box_2" providerId="OAuth2" clId="{3051569C-4DE6-4912-A529-28E86DE765BE}" dt="2026-02-09T21:07:20.308" v="10" actId="33553"/>
          <ac:spMkLst>
            <pc:docMk/>
            <pc:sldMk cId="0" sldId="265"/>
            <ac:spMk id="3" creationId="{00000000-0000-0000-0000-000000000000}"/>
          </ac:spMkLst>
        </pc:spChg>
      </pc:sldChg>
      <pc:sldChg chg="modSp mod">
        <pc:chgData name="Jocelyn Swick-Jemison" userId="3091971045_tp_box_2" providerId="OAuth2" clId="{3051569C-4DE6-4912-A529-28E86DE765BE}" dt="2026-02-09T21:07:23.597" v="11" actId="33553"/>
        <pc:sldMkLst>
          <pc:docMk/>
          <pc:sldMk cId="0" sldId="266"/>
        </pc:sldMkLst>
        <pc:spChg chg="mod">
          <ac:chgData name="Jocelyn Swick-Jemison" userId="3091971045_tp_box_2" providerId="OAuth2" clId="{3051569C-4DE6-4912-A529-28E86DE765BE}" dt="2026-02-09T21:07:23.597" v="11" actId="33553"/>
          <ac:spMkLst>
            <pc:docMk/>
            <pc:sldMk cId="0" sldId="266"/>
            <ac:spMk id="3" creationId="{00000000-0000-0000-0000-000000000000}"/>
          </ac:spMkLst>
        </pc:spChg>
      </pc:sldChg>
      <pc:sldChg chg="modSp mod">
        <pc:chgData name="Jocelyn Swick-Jemison" userId="3091971045_tp_box_2" providerId="OAuth2" clId="{3051569C-4DE6-4912-A529-28E86DE765BE}" dt="2026-02-09T21:07:26.515" v="12" actId="33553"/>
        <pc:sldMkLst>
          <pc:docMk/>
          <pc:sldMk cId="0" sldId="267"/>
        </pc:sldMkLst>
        <pc:spChg chg="mod">
          <ac:chgData name="Jocelyn Swick-Jemison" userId="3091971045_tp_box_2" providerId="OAuth2" clId="{3051569C-4DE6-4912-A529-28E86DE765BE}" dt="2026-02-09T21:07:26.515" v="12" actId="33553"/>
          <ac:spMkLst>
            <pc:docMk/>
            <pc:sldMk cId="0" sldId="267"/>
            <ac:spMk id="3" creationId="{00000000-0000-0000-0000-000000000000}"/>
          </ac:spMkLst>
        </pc:spChg>
      </pc:sldChg>
      <pc:sldChg chg="modSp mod">
        <pc:chgData name="Jocelyn Swick-Jemison" userId="3091971045_tp_box_2" providerId="OAuth2" clId="{3051569C-4DE6-4912-A529-28E86DE765BE}" dt="2026-02-09T21:07:30.100" v="13" actId="33553"/>
        <pc:sldMkLst>
          <pc:docMk/>
          <pc:sldMk cId="0" sldId="268"/>
        </pc:sldMkLst>
        <pc:spChg chg="mod">
          <ac:chgData name="Jocelyn Swick-Jemison" userId="3091971045_tp_box_2" providerId="OAuth2" clId="{3051569C-4DE6-4912-A529-28E86DE765BE}" dt="2026-02-09T21:07:30.100" v="13" actId="33553"/>
          <ac:spMkLst>
            <pc:docMk/>
            <pc:sldMk cId="0" sldId="268"/>
            <ac:spMk id="3" creationId="{00000000-0000-0000-0000-000000000000}"/>
          </ac:spMkLst>
        </pc:spChg>
      </pc:sldChg>
      <pc:sldChg chg="modSp mod">
        <pc:chgData name="Jocelyn Swick-Jemison" userId="3091971045_tp_box_2" providerId="OAuth2" clId="{3051569C-4DE6-4912-A529-28E86DE765BE}" dt="2026-02-09T21:07:34.281" v="14" actId="33553"/>
        <pc:sldMkLst>
          <pc:docMk/>
          <pc:sldMk cId="0" sldId="269"/>
        </pc:sldMkLst>
        <pc:spChg chg="mod">
          <ac:chgData name="Jocelyn Swick-Jemison" userId="3091971045_tp_box_2" providerId="OAuth2" clId="{3051569C-4DE6-4912-A529-28E86DE765BE}" dt="2026-02-09T21:07:34.281" v="14" actId="33553"/>
          <ac:spMkLst>
            <pc:docMk/>
            <pc:sldMk cId="0" sldId="269"/>
            <ac:spMk id="3" creationId="{00000000-0000-0000-0000-000000000000}"/>
          </ac:spMkLst>
        </pc:spChg>
      </pc:sldChg>
      <pc:sldChg chg="modSp mod">
        <pc:chgData name="Jocelyn Swick-Jemison" userId="3091971045_tp_box_2" providerId="OAuth2" clId="{3051569C-4DE6-4912-A529-28E86DE765BE}" dt="2026-02-09T21:07:39.054" v="15" actId="33553"/>
        <pc:sldMkLst>
          <pc:docMk/>
          <pc:sldMk cId="0" sldId="270"/>
        </pc:sldMkLst>
        <pc:spChg chg="mod">
          <ac:chgData name="Jocelyn Swick-Jemison" userId="3091971045_tp_box_2" providerId="OAuth2" clId="{3051569C-4DE6-4912-A529-28E86DE765BE}" dt="2026-02-09T21:07:39.054" v="15" actId="33553"/>
          <ac:spMkLst>
            <pc:docMk/>
            <pc:sldMk cId="0" sldId="270"/>
            <ac:spMk id="3" creationId="{00000000-0000-0000-0000-000000000000}"/>
          </ac:spMkLst>
        </pc:spChg>
      </pc:sldChg>
      <pc:sldChg chg="modSp mod">
        <pc:chgData name="Jocelyn Swick-Jemison" userId="3091971045_tp_box_2" providerId="OAuth2" clId="{3051569C-4DE6-4912-A529-28E86DE765BE}" dt="2026-02-09T21:07:47.334" v="16" actId="33553"/>
        <pc:sldMkLst>
          <pc:docMk/>
          <pc:sldMk cId="0" sldId="271"/>
        </pc:sldMkLst>
        <pc:spChg chg="mod">
          <ac:chgData name="Jocelyn Swick-Jemison" userId="3091971045_tp_box_2" providerId="OAuth2" clId="{3051569C-4DE6-4912-A529-28E86DE765BE}" dt="2026-02-09T21:07:47.334" v="16" actId="33553"/>
          <ac:spMkLst>
            <pc:docMk/>
            <pc:sldMk cId="0" sldId="271"/>
            <ac:spMk id="2" creationId="{00000000-0000-0000-0000-000000000000}"/>
          </ac:spMkLst>
        </pc:spChg>
      </pc:sldChg>
      <pc:sldChg chg="modSp mod">
        <pc:chgData name="Jocelyn Swick-Jemison" userId="3091971045_tp_box_2" providerId="OAuth2" clId="{3051569C-4DE6-4912-A529-28E86DE765BE}" dt="2026-02-09T21:08:29.500" v="180" actId="962"/>
        <pc:sldMkLst>
          <pc:docMk/>
          <pc:sldMk cId="0" sldId="272"/>
        </pc:sldMkLst>
        <pc:spChg chg="mod">
          <ac:chgData name="Jocelyn Swick-Jemison" userId="3091971045_tp_box_2" providerId="OAuth2" clId="{3051569C-4DE6-4912-A529-28E86DE765BE}" dt="2026-02-09T21:07:50.724" v="17" actId="33553"/>
          <ac:spMkLst>
            <pc:docMk/>
            <pc:sldMk cId="0" sldId="272"/>
            <ac:spMk id="2" creationId="{00000000-0000-0000-0000-000000000000}"/>
          </ac:spMkLst>
        </pc:spChg>
        <pc:picChg chg="mod">
          <ac:chgData name="Jocelyn Swick-Jemison" userId="3091971045_tp_box_2" providerId="OAuth2" clId="{3051569C-4DE6-4912-A529-28E86DE765BE}" dt="2026-02-09T21:08:29.500" v="180" actId="962"/>
          <ac:picMkLst>
            <pc:docMk/>
            <pc:sldMk cId="0" sldId="272"/>
            <ac:picMk id="6" creationId="{2AD1701D-2C41-26EC-A102-9F19552C8AA0}"/>
          </ac:picMkLst>
        </pc:picChg>
      </pc:sldChg>
      <pc:sldChg chg="modSp mod">
        <pc:chgData name="Jocelyn Swick-Jemison" userId="3091971045_tp_box_2" providerId="OAuth2" clId="{3051569C-4DE6-4912-A529-28E86DE765BE}" dt="2026-02-09T21:08:18.001" v="108" actId="962"/>
        <pc:sldMkLst>
          <pc:docMk/>
          <pc:sldMk cId="0" sldId="273"/>
        </pc:sldMkLst>
        <pc:spChg chg="mod">
          <ac:chgData name="Jocelyn Swick-Jemison" userId="3091971045_tp_box_2" providerId="OAuth2" clId="{3051569C-4DE6-4912-A529-28E86DE765BE}" dt="2026-02-09T21:08:01.469" v="18" actId="33553"/>
          <ac:spMkLst>
            <pc:docMk/>
            <pc:sldMk cId="0" sldId="273"/>
            <ac:spMk id="7" creationId="{AA279471-90E3-C9DB-7113-49B61F3AE319}"/>
          </ac:spMkLst>
        </pc:spChg>
        <pc:picChg chg="mod">
          <ac:chgData name="Jocelyn Swick-Jemison" userId="3091971045_tp_box_2" providerId="OAuth2" clId="{3051569C-4DE6-4912-A529-28E86DE765BE}" dt="2026-02-09T21:08:18.001" v="108" actId="962"/>
          <ac:picMkLst>
            <pc:docMk/>
            <pc:sldMk cId="0" sldId="273"/>
            <ac:picMk id="9" creationId="{07FEFCD0-0B01-DFBA-2E0A-4AB4C4EB7BE4}"/>
          </ac:picMkLst>
        </pc:picChg>
      </pc:sldChg>
    </pc:docChg>
  </pc:docChgLst>
  <pc:docChgLst>
    <pc:chgData name="Jocelyn Swick-Jemison" userId="3091971045_tp_box_2" providerId="OAuth2" clId="{7B5F3CCD-7215-405A-884C-FED7E3D28838}"/>
    <pc:docChg chg="custSel modSld">
      <pc:chgData name="Jocelyn Swick-Jemison" userId="3091971045_tp_box_2" providerId="OAuth2" clId="{7B5F3CCD-7215-405A-884C-FED7E3D28838}" dt="2026-02-11T15:27:29.414" v="354" actId="20577"/>
      <pc:docMkLst>
        <pc:docMk/>
      </pc:docMkLst>
      <pc:sldChg chg="modSp mod">
        <pc:chgData name="Jocelyn Swick-Jemison" userId="3091971045_tp_box_2" providerId="OAuth2" clId="{7B5F3CCD-7215-405A-884C-FED7E3D28838}" dt="2026-02-11T14:55:12.933" v="267" actId="6549"/>
        <pc:sldMkLst>
          <pc:docMk/>
          <pc:sldMk cId="0" sldId="261"/>
        </pc:sldMkLst>
        <pc:spChg chg="mod">
          <ac:chgData name="Jocelyn Swick-Jemison" userId="3091971045_tp_box_2" providerId="OAuth2" clId="{7B5F3CCD-7215-405A-884C-FED7E3D28838}" dt="2026-02-11T14:55:12.933" v="267" actId="6549"/>
          <ac:spMkLst>
            <pc:docMk/>
            <pc:sldMk cId="0" sldId="261"/>
            <ac:spMk id="18" creationId="{00000000-0000-0000-0000-000000000000}"/>
          </ac:spMkLst>
        </pc:spChg>
      </pc:sldChg>
      <pc:sldChg chg="modSp mod">
        <pc:chgData name="Jocelyn Swick-Jemison" userId="3091971045_tp_box_2" providerId="OAuth2" clId="{7B5F3CCD-7215-405A-884C-FED7E3D28838}" dt="2026-02-11T15:12:54.635" v="276" actId="20577"/>
        <pc:sldMkLst>
          <pc:docMk/>
          <pc:sldMk cId="0" sldId="262"/>
        </pc:sldMkLst>
        <pc:spChg chg="mod">
          <ac:chgData name="Jocelyn Swick-Jemison" userId="3091971045_tp_box_2" providerId="OAuth2" clId="{7B5F3CCD-7215-405A-884C-FED7E3D28838}" dt="2026-02-10T21:38:08.519" v="49" actId="20577"/>
          <ac:spMkLst>
            <pc:docMk/>
            <pc:sldMk cId="0" sldId="262"/>
            <ac:spMk id="9" creationId="{00000000-0000-0000-0000-000000000000}"/>
          </ac:spMkLst>
        </pc:spChg>
        <pc:spChg chg="mod">
          <ac:chgData name="Jocelyn Swick-Jemison" userId="3091971045_tp_box_2" providerId="OAuth2" clId="{7B5F3CCD-7215-405A-884C-FED7E3D28838}" dt="2026-02-11T15:12:54.635" v="276" actId="20577"/>
          <ac:spMkLst>
            <pc:docMk/>
            <pc:sldMk cId="0" sldId="262"/>
            <ac:spMk id="15" creationId="{00000000-0000-0000-0000-000000000000}"/>
          </ac:spMkLst>
        </pc:spChg>
      </pc:sldChg>
      <pc:sldChg chg="modSp mod">
        <pc:chgData name="Jocelyn Swick-Jemison" userId="3091971045_tp_box_2" providerId="OAuth2" clId="{7B5F3CCD-7215-405A-884C-FED7E3D28838}" dt="2026-02-10T21:39:43.304" v="93" actId="20577"/>
        <pc:sldMkLst>
          <pc:docMk/>
          <pc:sldMk cId="0" sldId="264"/>
        </pc:sldMkLst>
        <pc:spChg chg="mod">
          <ac:chgData name="Jocelyn Swick-Jemison" userId="3091971045_tp_box_2" providerId="OAuth2" clId="{7B5F3CCD-7215-405A-884C-FED7E3D28838}" dt="2026-02-10T21:39:43.304" v="93" actId="20577"/>
          <ac:spMkLst>
            <pc:docMk/>
            <pc:sldMk cId="0" sldId="264"/>
            <ac:spMk id="11" creationId="{00000000-0000-0000-0000-000000000000}"/>
          </ac:spMkLst>
        </pc:spChg>
      </pc:sldChg>
      <pc:sldChg chg="modNotesTx">
        <pc:chgData name="Jocelyn Swick-Jemison" userId="3091971045_tp_box_2" providerId="OAuth2" clId="{7B5F3CCD-7215-405A-884C-FED7E3D28838}" dt="2026-02-11T15:27:29.414" v="354" actId="20577"/>
        <pc:sldMkLst>
          <pc:docMk/>
          <pc:sldMk cId="0" sldId="267"/>
        </pc:sldMkLst>
      </pc:sldChg>
    </pc:docChg>
  </pc:docChgLst>
  <pc:docChgLst>
    <pc:chgData name="Jocelyn Swick-Jemison" userId="0efc1e7b-af53-4d40-a2a8-025bdbcc591f" providerId="ADAL" clId="{BA609C96-8A44-45ED-91A0-AB163EA95811}"/>
    <pc:docChg chg="undo custSel addSld delSld modSld sldOrd">
      <pc:chgData name="Jocelyn Swick-Jemison" userId="0efc1e7b-af53-4d40-a2a8-025bdbcc591f" providerId="ADAL" clId="{BA609C96-8A44-45ED-91A0-AB163EA95811}" dt="2026-02-06T18:32:04.936" v="266" actId="1076"/>
      <pc:docMkLst>
        <pc:docMk/>
      </pc:docMkLst>
      <pc:sldChg chg="addSp delSp modSp mod">
        <pc:chgData name="Jocelyn Swick-Jemison" userId="0efc1e7b-af53-4d40-a2a8-025bdbcc591f" providerId="ADAL" clId="{BA609C96-8A44-45ED-91A0-AB163EA95811}" dt="2026-02-06T18:19:54.671" v="257" actId="1076"/>
        <pc:sldMkLst>
          <pc:docMk/>
          <pc:sldMk cId="0" sldId="256"/>
        </pc:sldMkLst>
        <pc:spChg chg="add del mod">
          <ac:chgData name="Jocelyn Swick-Jemison" userId="0efc1e7b-af53-4d40-a2a8-025bdbcc591f" providerId="ADAL" clId="{BA609C96-8A44-45ED-91A0-AB163EA95811}" dt="2026-02-06T18:18:25.702" v="176" actId="20577"/>
          <ac:spMkLst>
            <pc:docMk/>
            <pc:sldMk cId="0" sldId="256"/>
            <ac:spMk id="5" creationId="{00000000-0000-0000-0000-000000000000}"/>
          </ac:spMkLst>
        </pc:spChg>
        <pc:spChg chg="del mod">
          <ac:chgData name="Jocelyn Swick-Jemison" userId="0efc1e7b-af53-4d40-a2a8-025bdbcc591f" providerId="ADAL" clId="{BA609C96-8A44-45ED-91A0-AB163EA95811}" dt="2026-02-06T17:00:05.977" v="4" actId="478"/>
          <ac:spMkLst>
            <pc:docMk/>
            <pc:sldMk cId="0" sldId="256"/>
            <ac:spMk id="6" creationId="{00000000-0000-0000-0000-000000000000}"/>
          </ac:spMkLst>
        </pc:spChg>
        <pc:spChg chg="add mod">
          <ac:chgData name="Jocelyn Swick-Jemison" userId="0efc1e7b-af53-4d40-a2a8-025bdbcc591f" providerId="ADAL" clId="{BA609C96-8A44-45ED-91A0-AB163EA95811}" dt="2026-02-06T18:19:54.671" v="257" actId="1076"/>
          <ac:spMkLst>
            <pc:docMk/>
            <pc:sldMk cId="0" sldId="256"/>
            <ac:spMk id="8" creationId="{A9931E06-DF09-52EF-94B7-C9B0CD6A79C3}"/>
          </ac:spMkLst>
        </pc:spChg>
        <pc:picChg chg="add mod">
          <ac:chgData name="Jocelyn Swick-Jemison" userId="0efc1e7b-af53-4d40-a2a8-025bdbcc591f" providerId="ADAL" clId="{BA609C96-8A44-45ED-91A0-AB163EA95811}" dt="2026-02-06T17:00:06.860" v="5"/>
          <ac:picMkLst>
            <pc:docMk/>
            <pc:sldMk cId="0" sldId="256"/>
            <ac:picMk id="7" creationId="{1E3F9BAD-DA7B-9343-A89D-A3457CDAE4E6}"/>
          </ac:picMkLst>
        </pc:picChg>
      </pc:sldChg>
      <pc:sldChg chg="delSp modSp del mod ord">
        <pc:chgData name="Jocelyn Swick-Jemison" userId="0efc1e7b-af53-4d40-a2a8-025bdbcc591f" providerId="ADAL" clId="{BA609C96-8A44-45ED-91A0-AB163EA95811}" dt="2026-02-06T18:14:13.265" v="175" actId="47"/>
        <pc:sldMkLst>
          <pc:docMk/>
          <pc:sldMk cId="0" sldId="263"/>
        </pc:sldMkLst>
        <pc:spChg chg="del">
          <ac:chgData name="Jocelyn Swick-Jemison" userId="0efc1e7b-af53-4d40-a2a8-025bdbcc591f" providerId="ADAL" clId="{BA609C96-8A44-45ED-91A0-AB163EA95811}" dt="2026-02-06T18:13:49.147" v="167" actId="478"/>
          <ac:spMkLst>
            <pc:docMk/>
            <pc:sldMk cId="0" sldId="263"/>
            <ac:spMk id="2" creationId="{00000000-0000-0000-0000-000000000000}"/>
          </ac:spMkLst>
        </pc:spChg>
        <pc:spChg chg="del">
          <ac:chgData name="Jocelyn Swick-Jemison" userId="0efc1e7b-af53-4d40-a2a8-025bdbcc591f" providerId="ADAL" clId="{BA609C96-8A44-45ED-91A0-AB163EA95811}" dt="2026-02-06T18:13:49.147" v="167" actId="478"/>
          <ac:spMkLst>
            <pc:docMk/>
            <pc:sldMk cId="0" sldId="263"/>
            <ac:spMk id="3" creationId="{00000000-0000-0000-0000-000000000000}"/>
          </ac:spMkLst>
        </pc:spChg>
        <pc:spChg chg="del mod">
          <ac:chgData name="Jocelyn Swick-Jemison" userId="0efc1e7b-af53-4d40-a2a8-025bdbcc591f" providerId="ADAL" clId="{BA609C96-8A44-45ED-91A0-AB163EA95811}" dt="2026-02-06T18:13:51.843" v="169" actId="478"/>
          <ac:spMkLst>
            <pc:docMk/>
            <pc:sldMk cId="0" sldId="263"/>
            <ac:spMk id="4" creationId="{00000000-0000-0000-0000-000000000000}"/>
          </ac:spMkLst>
        </pc:spChg>
        <pc:spChg chg="del">
          <ac:chgData name="Jocelyn Swick-Jemison" userId="0efc1e7b-af53-4d40-a2a8-025bdbcc591f" providerId="ADAL" clId="{BA609C96-8A44-45ED-91A0-AB163EA95811}" dt="2026-02-06T18:13:49.147" v="167" actId="478"/>
          <ac:spMkLst>
            <pc:docMk/>
            <pc:sldMk cId="0" sldId="263"/>
            <ac:spMk id="5" creationId="{00000000-0000-0000-0000-000000000000}"/>
          </ac:spMkLst>
        </pc:spChg>
        <pc:spChg chg="del">
          <ac:chgData name="Jocelyn Swick-Jemison" userId="0efc1e7b-af53-4d40-a2a8-025bdbcc591f" providerId="ADAL" clId="{BA609C96-8A44-45ED-91A0-AB163EA95811}" dt="2026-02-06T17:03:45.915" v="6" actId="478"/>
          <ac:spMkLst>
            <pc:docMk/>
            <pc:sldMk cId="0" sldId="263"/>
            <ac:spMk id="6" creationId="{00000000-0000-0000-0000-000000000000}"/>
          </ac:spMkLst>
        </pc:spChg>
      </pc:sldChg>
      <pc:sldChg chg="modSp mod">
        <pc:chgData name="Jocelyn Swick-Jemison" userId="0efc1e7b-af53-4d40-a2a8-025bdbcc591f" providerId="ADAL" clId="{BA609C96-8A44-45ED-91A0-AB163EA95811}" dt="2026-02-06T17:04:46.247" v="11" actId="1076"/>
        <pc:sldMkLst>
          <pc:docMk/>
          <pc:sldMk cId="0" sldId="265"/>
        </pc:sldMkLst>
        <pc:spChg chg="mod">
          <ac:chgData name="Jocelyn Swick-Jemison" userId="0efc1e7b-af53-4d40-a2a8-025bdbcc591f" providerId="ADAL" clId="{BA609C96-8A44-45ED-91A0-AB163EA95811}" dt="2026-02-06T17:04:32.805" v="9" actId="1076"/>
          <ac:spMkLst>
            <pc:docMk/>
            <pc:sldMk cId="0" sldId="265"/>
            <ac:spMk id="6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7:04:32.805" v="9" actId="1076"/>
          <ac:spMkLst>
            <pc:docMk/>
            <pc:sldMk cId="0" sldId="265"/>
            <ac:spMk id="7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7:04:32.805" v="9" actId="1076"/>
          <ac:spMkLst>
            <pc:docMk/>
            <pc:sldMk cId="0" sldId="265"/>
            <ac:spMk id="8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7:04:32.805" v="9" actId="1076"/>
          <ac:spMkLst>
            <pc:docMk/>
            <pc:sldMk cId="0" sldId="265"/>
            <ac:spMk id="9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7:04:32.805" v="9" actId="1076"/>
          <ac:spMkLst>
            <pc:docMk/>
            <pc:sldMk cId="0" sldId="265"/>
            <ac:spMk id="10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7:04:32.805" v="9" actId="1076"/>
          <ac:spMkLst>
            <pc:docMk/>
            <pc:sldMk cId="0" sldId="265"/>
            <ac:spMk id="11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7:04:32.805" v="9" actId="1076"/>
          <ac:spMkLst>
            <pc:docMk/>
            <pc:sldMk cId="0" sldId="265"/>
            <ac:spMk id="12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7:04:32.805" v="9" actId="1076"/>
          <ac:spMkLst>
            <pc:docMk/>
            <pc:sldMk cId="0" sldId="265"/>
            <ac:spMk id="13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7:04:32.805" v="9" actId="1076"/>
          <ac:spMkLst>
            <pc:docMk/>
            <pc:sldMk cId="0" sldId="265"/>
            <ac:spMk id="14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7:04:32.805" v="9" actId="1076"/>
          <ac:spMkLst>
            <pc:docMk/>
            <pc:sldMk cId="0" sldId="265"/>
            <ac:spMk id="15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7:04:32.805" v="9" actId="1076"/>
          <ac:spMkLst>
            <pc:docMk/>
            <pc:sldMk cId="0" sldId="265"/>
            <ac:spMk id="16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7:04:32.805" v="9" actId="1076"/>
          <ac:spMkLst>
            <pc:docMk/>
            <pc:sldMk cId="0" sldId="265"/>
            <ac:spMk id="17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7:04:32.805" v="9" actId="1076"/>
          <ac:spMkLst>
            <pc:docMk/>
            <pc:sldMk cId="0" sldId="265"/>
            <ac:spMk id="18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7:04:32.805" v="9" actId="1076"/>
          <ac:spMkLst>
            <pc:docMk/>
            <pc:sldMk cId="0" sldId="265"/>
            <ac:spMk id="19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7:04:32.805" v="9" actId="1076"/>
          <ac:spMkLst>
            <pc:docMk/>
            <pc:sldMk cId="0" sldId="265"/>
            <ac:spMk id="20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7:04:32.805" v="9" actId="1076"/>
          <ac:spMkLst>
            <pc:docMk/>
            <pc:sldMk cId="0" sldId="265"/>
            <ac:spMk id="21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7:04:32.805" v="9" actId="1076"/>
          <ac:spMkLst>
            <pc:docMk/>
            <pc:sldMk cId="0" sldId="265"/>
            <ac:spMk id="22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7:04:32.805" v="9" actId="1076"/>
          <ac:spMkLst>
            <pc:docMk/>
            <pc:sldMk cId="0" sldId="265"/>
            <ac:spMk id="23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7:04:32.805" v="9" actId="1076"/>
          <ac:spMkLst>
            <pc:docMk/>
            <pc:sldMk cId="0" sldId="265"/>
            <ac:spMk id="24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7:04:38.968" v="10" actId="1076"/>
          <ac:spMkLst>
            <pc:docMk/>
            <pc:sldMk cId="0" sldId="265"/>
            <ac:spMk id="25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7:04:46.247" v="11" actId="1076"/>
          <ac:spMkLst>
            <pc:docMk/>
            <pc:sldMk cId="0" sldId="265"/>
            <ac:spMk id="26" creationId="{00000000-0000-0000-0000-000000000000}"/>
          </ac:spMkLst>
        </pc:spChg>
      </pc:sldChg>
      <pc:sldChg chg="modSp mod">
        <pc:chgData name="Jocelyn Swick-Jemison" userId="0efc1e7b-af53-4d40-a2a8-025bdbcc591f" providerId="ADAL" clId="{BA609C96-8A44-45ED-91A0-AB163EA95811}" dt="2026-02-06T17:06:08.802" v="19" actId="20577"/>
        <pc:sldMkLst>
          <pc:docMk/>
          <pc:sldMk cId="0" sldId="270"/>
        </pc:sldMkLst>
        <pc:spChg chg="mod">
          <ac:chgData name="Jocelyn Swick-Jemison" userId="0efc1e7b-af53-4d40-a2a8-025bdbcc591f" providerId="ADAL" clId="{BA609C96-8A44-45ED-91A0-AB163EA95811}" dt="2026-02-06T17:06:08.802" v="19" actId="20577"/>
          <ac:spMkLst>
            <pc:docMk/>
            <pc:sldMk cId="0" sldId="270"/>
            <ac:spMk id="6" creationId="{00000000-0000-0000-0000-000000000000}"/>
          </ac:spMkLst>
        </pc:spChg>
      </pc:sldChg>
      <pc:sldChg chg="addSp modSp mod">
        <pc:chgData name="Jocelyn Swick-Jemison" userId="0efc1e7b-af53-4d40-a2a8-025bdbcc591f" providerId="ADAL" clId="{BA609C96-8A44-45ED-91A0-AB163EA95811}" dt="2026-02-06T18:32:04.936" v="266" actId="1076"/>
        <pc:sldMkLst>
          <pc:docMk/>
          <pc:sldMk cId="0" sldId="272"/>
        </pc:sldMkLst>
        <pc:spChg chg="mod">
          <ac:chgData name="Jocelyn Swick-Jemison" userId="0efc1e7b-af53-4d40-a2a8-025bdbcc591f" providerId="ADAL" clId="{BA609C96-8A44-45ED-91A0-AB163EA95811}" dt="2026-02-06T18:31:13.297" v="259" actId="1076"/>
          <ac:spMkLst>
            <pc:docMk/>
            <pc:sldMk cId="0" sldId="272"/>
            <ac:spMk id="2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8:31:47.495" v="263" actId="1076"/>
          <ac:spMkLst>
            <pc:docMk/>
            <pc:sldMk cId="0" sldId="272"/>
            <ac:spMk id="3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8:31:47.495" v="263" actId="1076"/>
          <ac:spMkLst>
            <pc:docMk/>
            <pc:sldMk cId="0" sldId="272"/>
            <ac:spMk id="4" creationId="{00000000-0000-0000-0000-000000000000}"/>
          </ac:spMkLst>
        </pc:spChg>
        <pc:spChg chg="mod">
          <ac:chgData name="Jocelyn Swick-Jemison" userId="0efc1e7b-af53-4d40-a2a8-025bdbcc591f" providerId="ADAL" clId="{BA609C96-8A44-45ED-91A0-AB163EA95811}" dt="2026-02-06T18:31:56.749" v="264" actId="1076"/>
          <ac:spMkLst>
            <pc:docMk/>
            <pc:sldMk cId="0" sldId="272"/>
            <ac:spMk id="5" creationId="{00000000-0000-0000-0000-000000000000}"/>
          </ac:spMkLst>
        </pc:spChg>
        <pc:spChg chg="add mod">
          <ac:chgData name="Jocelyn Swick-Jemison" userId="0efc1e7b-af53-4d40-a2a8-025bdbcc591f" providerId="ADAL" clId="{BA609C96-8A44-45ED-91A0-AB163EA95811}" dt="2026-02-06T18:32:04.936" v="266" actId="1076"/>
          <ac:spMkLst>
            <pc:docMk/>
            <pc:sldMk cId="0" sldId="272"/>
            <ac:spMk id="7" creationId="{4F611AED-7EBC-A00C-0DF4-227CAA92A612}"/>
          </ac:spMkLst>
        </pc:spChg>
        <pc:picChg chg="add mod">
          <ac:chgData name="Jocelyn Swick-Jemison" userId="0efc1e7b-af53-4d40-a2a8-025bdbcc591f" providerId="ADAL" clId="{BA609C96-8A44-45ED-91A0-AB163EA95811}" dt="2026-02-06T18:32:04.936" v="266" actId="1076"/>
          <ac:picMkLst>
            <pc:docMk/>
            <pc:sldMk cId="0" sldId="272"/>
            <ac:picMk id="6" creationId="{2AD1701D-2C41-26EC-A102-9F19552C8AA0}"/>
          </ac:picMkLst>
        </pc:picChg>
      </pc:sldChg>
      <pc:sldChg chg="add del setBg">
        <pc:chgData name="Jocelyn Swick-Jemison" userId="0efc1e7b-af53-4d40-a2a8-025bdbcc591f" providerId="ADAL" clId="{BA609C96-8A44-45ED-91A0-AB163EA95811}" dt="2026-02-06T18:14:07.547" v="174"/>
        <pc:sldMkLst>
          <pc:docMk/>
          <pc:sldMk cId="0" sldId="273"/>
        </pc:sldMkLst>
      </pc:sldChg>
      <pc:sldChg chg="add del setBg">
        <pc:chgData name="Jocelyn Swick-Jemison" userId="0efc1e7b-af53-4d40-a2a8-025bdbcc591f" providerId="ADAL" clId="{BA609C96-8A44-45ED-91A0-AB163EA95811}" dt="2026-02-06T18:14:01.865" v="172" actId="47"/>
        <pc:sldMkLst>
          <pc:docMk/>
          <pc:sldMk cId="0" sldId="2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996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Create a tree map of reported conditions</a:t>
            </a:r>
          </a:p>
          <a:p>
            <a:r>
              <a:rPr lang="en-US" dirty="0"/>
              <a:t>Details – reported condition</a:t>
            </a:r>
          </a:p>
          <a:p>
            <a:r>
              <a:rPr lang="en-US" dirty="0"/>
              <a:t>Values – count of </a:t>
            </a:r>
            <a:r>
              <a:rPr lang="en-US"/>
              <a:t>reported condition</a:t>
            </a:r>
            <a:endParaRPr lang="en-US" dirty="0"/>
          </a:p>
          <a:p>
            <a:r>
              <a:rPr lang="en-US" dirty="0"/>
              <a:t>Filter out none reported</a:t>
            </a:r>
          </a:p>
          <a:p>
            <a:r>
              <a:rPr lang="en-US" dirty="0"/>
              <a:t>Limit to top 10</a:t>
            </a:r>
          </a:p>
          <a:p>
            <a:r>
              <a:rPr lang="en-US" dirty="0"/>
              <a:t>Slicer by contamination belief</a:t>
            </a:r>
          </a:p>
          <a:p>
            <a:r>
              <a:rPr lang="en-US" dirty="0"/>
              <a:t>Slicer by child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ubstudentlife.iad1.qualtrics.com/jfe/form/SV_5bSZp4PGFoVb8B8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3A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4294967295"/>
          </p:nvPr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Introduction to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PowerBI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21945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i="1" dirty="0">
                <a:solidFill>
                  <a:srgbClr val="02C3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Love Canal Edition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1371600" y="320040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0F7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 data into interactive visual insights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r>
              <a:rPr lang="en-US" dirty="0"/>
              <a:t>J</a:t>
            </a:r>
          </a:p>
        </p:txBody>
      </p:sp>
      <p:pic>
        <p:nvPicPr>
          <p:cNvPr id="7" name="Picture 6" descr="University Libraries Branding">
            <a:extLst>
              <a:ext uri="{FF2B5EF4-FFF2-40B4-BE49-F238E27FC236}">
                <a16:creationId xmlns:a16="http://schemas.microsoft.com/office/drawing/2014/main" id="{1E3F9BAD-DA7B-9343-A89D-A3457CDAE4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2" y="4572000"/>
            <a:ext cx="3081867" cy="53705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9931E06-DF09-52EF-94B7-C9B0CD6A79C3}"/>
              </a:ext>
            </a:extLst>
          </p:cNvPr>
          <p:cNvSpPr txBox="1"/>
          <p:nvPr/>
        </p:nvSpPr>
        <p:spPr>
          <a:xfrm>
            <a:off x="6368527" y="4561242"/>
            <a:ext cx="35285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Jocelyn Swick-Jemison, MLS</a:t>
            </a:r>
          </a:p>
          <a:p>
            <a:r>
              <a:rPr lang="en-US" dirty="0">
                <a:solidFill>
                  <a:schemeClr val="bg1"/>
                </a:solidFill>
              </a:rPr>
              <a:t>Data Services Librarian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Formatting for Professional Dashboards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1188720"/>
            <a:ext cx="3931920" cy="914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94360" y="13258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🎨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143000" y="132588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Consistent Colors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143000" y="16459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F8C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same color scheme across all visualizations for cohesive design</a:t>
            </a:r>
            <a:endParaRPr lang="en-US" sz="1000" dirty="0"/>
          </a:p>
        </p:txBody>
      </p:sp>
      <p:sp>
        <p:nvSpPr>
          <p:cNvPr id="8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00600" y="1188720"/>
            <a:ext cx="3931920" cy="914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937760" y="13258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📝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5486400" y="132588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 Titles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0" y="16459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F8C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Ensure every visualization has a descriptive, meaningful title</a:t>
            </a:r>
            <a:endParaRPr lang="en-US" sz="1000" dirty="0"/>
          </a:p>
        </p:txBody>
      </p:sp>
      <p:sp>
        <p:nvSpPr>
          <p:cNvPr id="12" name="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2286000"/>
            <a:ext cx="3931920" cy="914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94360" y="24231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🏷️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1143000" y="242316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Labels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143000" y="27432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F8C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labels where they improve clarity - but avoid clutter</a:t>
            </a:r>
            <a:endParaRPr lang="en-US" sz="1000" dirty="0"/>
          </a:p>
        </p:txBody>
      </p:sp>
      <p:sp>
        <p:nvSpPr>
          <p:cNvPr id="16" name="Shap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00600" y="2286000"/>
            <a:ext cx="3931920" cy="914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937760" y="24231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📐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5486400" y="242316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Alignment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486400" y="27432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F8C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View → Align to distribute visualizations evenly for professional appearance</a:t>
            </a:r>
            <a:endParaRPr lang="en-US" sz="1000" dirty="0"/>
          </a:p>
        </p:txBody>
      </p:sp>
      <p:sp>
        <p:nvSpPr>
          <p:cNvPr id="20" name="Shape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383280"/>
            <a:ext cx="3931920" cy="914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94360" y="3520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🔲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1143000" y="35204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Borders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143000" y="38404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F8C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subtle borders to cards and charts to define visual boundaries</a:t>
            </a:r>
            <a:endParaRPr lang="en-US" sz="1000" dirty="0"/>
          </a:p>
        </p:txBody>
      </p:sp>
      <p:sp>
        <p:nvSpPr>
          <p:cNvPr id="24" name="Shape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00600" y="3383280"/>
            <a:ext cx="3931920" cy="914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937760" y="3520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🎯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5486400" y="35204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White Space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486400" y="38404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F8C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Leave breathing room between elements - don't cram everything together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3A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Add Interactivity: Slicers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1005840"/>
            <a:ext cx="8229600" cy="640080"/>
          </a:xfrm>
          <a:prstGeom prst="rect">
            <a:avLst/>
          </a:prstGeom>
          <a:solidFill>
            <a:srgbClr val="02C39A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13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Slicers allow users to filter the entire dashboard with a single click!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192024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Adding a Slicer:</a:t>
            </a:r>
            <a:endParaRPr lang="en-US" sz="1600" dirty="0"/>
          </a:p>
        </p:txBody>
      </p:sp>
      <p:sp>
        <p:nvSpPr>
          <p:cNvPr id="7" name="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2331720"/>
            <a:ext cx="4114800" cy="1645920"/>
          </a:xfrm>
          <a:prstGeom prst="rect">
            <a:avLst/>
          </a:prstGeom>
          <a:solidFill>
            <a:srgbClr val="F0F7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94360" y="2468880"/>
            <a:ext cx="38404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Click Slicer in Visualizations pane</a:t>
            </a:r>
            <a:endParaRPr lang="en-US" sz="1200" dirty="0"/>
          </a:p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200" dirty="0"/>
          </a:p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Drag Contamination field to Field</a:t>
            </a:r>
            <a:endParaRPr lang="en-US" sz="1200" dirty="0"/>
          </a:p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200" dirty="0"/>
          </a:p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Position at top of dashboard</a:t>
            </a:r>
            <a:endParaRPr lang="en-US" sz="1200" dirty="0"/>
          </a:p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200" dirty="0"/>
          </a:p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Format: Choose style (list, dropdown, buttons)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29200" y="19202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A8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Demonstrate:</a:t>
            </a:r>
            <a:endParaRPr lang="en-US" sz="1600" dirty="0"/>
          </a:p>
        </p:txBody>
      </p:sp>
      <p:sp>
        <p:nvSpPr>
          <p:cNvPr id="10" name="Shap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9200" y="2331720"/>
            <a:ext cx="3657600" cy="1645920"/>
          </a:xfrm>
          <a:prstGeom prst="rect">
            <a:avLst/>
          </a:prstGeom>
          <a:solidFill>
            <a:srgbClr val="F0F7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166360" y="2468880"/>
            <a:ext cx="33832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Click different contamination levels</a:t>
            </a:r>
            <a:endParaRPr lang="en-US" sz="12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2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Watch all visualizations update automatically</a:t>
            </a:r>
            <a:endParaRPr lang="en-US" sz="12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2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Use Clear Filter button to reset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" y="42062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Cross-Filtering: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7200" y="45262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on a bar in the bar chart to see it filter the pie chart. This built-in interactivity helps users explore data relationships.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0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Dashboard Layout Best Practices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Visual Hierarchy: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1417320"/>
            <a:ext cx="39319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Summary cards at the top</a:t>
            </a:r>
            <a:endParaRPr lang="en-US" sz="11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Most important metrics first</a:t>
            </a:r>
            <a:endParaRPr lang="en-US" sz="11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1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Filters/slicers prominently placed</a:t>
            </a:r>
            <a:endParaRPr lang="en-US" sz="11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Easy access for users</a:t>
            </a:r>
            <a:endParaRPr lang="en-US" sz="11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1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Main visualizations in center</a:t>
            </a:r>
            <a:endParaRPr lang="en-US" sz="11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Logical flow (left to right, top to bottom)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029200" y="10058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A8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Alignment Tools:</a:t>
            </a:r>
            <a:endParaRPr lang="en-US" sz="1600" dirty="0"/>
          </a:p>
        </p:txBody>
      </p:sp>
      <p:sp>
        <p:nvSpPr>
          <p:cNvPr id="7" name="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9200" y="1417320"/>
            <a:ext cx="3657600" cy="246888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212080" y="1554480"/>
            <a:ext cx="329184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View → Align</a:t>
            </a:r>
            <a:endParaRPr lang="en-US" sz="11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- Align left/right/top/bottom</a:t>
            </a:r>
            <a:endParaRPr lang="en-US" sz="11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- Distribute horizontally/vertically</a:t>
            </a:r>
            <a:endParaRPr lang="en-US" sz="11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1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 → Size &amp; Properties</a:t>
            </a:r>
            <a:endParaRPr lang="en-US" sz="11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- Set exact positions</a:t>
            </a:r>
            <a:endParaRPr lang="en-US" sz="11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- Match width/height</a:t>
            </a:r>
            <a:endParaRPr lang="en-US" sz="11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1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Snap to grid for precision</a:t>
            </a:r>
            <a:endParaRPr lang="en-US" sz="1100" dirty="0"/>
          </a:p>
        </p:txBody>
      </p:sp>
      <p:sp>
        <p:nvSpPr>
          <p:cNvPr id="9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4114800"/>
            <a:ext cx="8229600" cy="822960"/>
          </a:xfrm>
          <a:prstGeom prst="rect">
            <a:avLst/>
          </a:prstGeom>
          <a:solidFill>
            <a:srgbClr val="02C39A">
              <a:alpha val="9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0080" y="429768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13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Pro Tip: Use consistent spacing between elements (e.g., 0.3 inches) for a polished, professional look.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3A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Expected Dashboard Components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By the end of this lesson, your dashboard should include:</a:t>
            </a:r>
            <a:endParaRPr lang="en-US" sz="1300" dirty="0"/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1554480"/>
            <a:ext cx="8229600" cy="640080"/>
          </a:xfrm>
          <a:prstGeom prst="rect">
            <a:avLst/>
          </a:prstGeom>
          <a:solidFill>
            <a:srgbClr val="F0F7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64592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 Cards (3)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108960" y="1645920"/>
            <a:ext cx="5394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Conditions, Total Families (239), Severe Cases</a:t>
            </a:r>
            <a:endParaRPr lang="en-US" sz="1200" dirty="0"/>
          </a:p>
        </p:txBody>
      </p:sp>
      <p:sp>
        <p:nvSpPr>
          <p:cNvPr id="8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2286000"/>
            <a:ext cx="8229600" cy="64008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237744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Bar Chart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108960" y="2377440"/>
            <a:ext cx="5394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Cases by Contamination Level (Widespread, Local, None)</a:t>
            </a:r>
            <a:endParaRPr lang="en-US" sz="1200" dirty="0"/>
          </a:p>
        </p:txBody>
      </p:sp>
      <p:sp>
        <p:nvSpPr>
          <p:cNvPr id="11" name="Shap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017520"/>
            <a:ext cx="8229600" cy="640080"/>
          </a:xfrm>
          <a:prstGeom prst="rect">
            <a:avLst/>
          </a:prstGeom>
          <a:solidFill>
            <a:srgbClr val="F0F7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40080" y="310896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Pie Chart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108960" y="3108960"/>
            <a:ext cx="5394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Severity Distribution (Severe, Moderate, Mild)</a:t>
            </a:r>
            <a:endParaRPr lang="en-US" sz="1200" dirty="0"/>
          </a:p>
        </p:txBody>
      </p:sp>
      <p:sp>
        <p:nvSpPr>
          <p:cNvPr id="14" name="Shap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749040"/>
            <a:ext cx="8229600" cy="64008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40080" y="38404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Slicer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108960" y="3840480"/>
            <a:ext cx="5394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Filter by Contamination Level</a:t>
            </a:r>
            <a:endParaRPr lang="en-US" sz="1200" dirty="0"/>
          </a:p>
        </p:txBody>
      </p:sp>
      <p:sp>
        <p:nvSpPr>
          <p:cNvPr id="17" name="Shape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4480560"/>
            <a:ext cx="8229600" cy="548640"/>
          </a:xfrm>
          <a:prstGeom prst="rect">
            <a:avLst/>
          </a:prstGeom>
          <a:solidFill>
            <a:srgbClr val="D4EDD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40080" y="457200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557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All components should be interactive and filter each other when clicked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0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Save Your Work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Saving Your PowerBI Dashboard:</a:t>
            </a:r>
            <a:endParaRPr lang="en-US" sz="1800" dirty="0"/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1554480"/>
            <a:ext cx="8229600" cy="13716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78638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</a:t>
            </a:r>
            <a:r>
              <a:rPr lang="en-US" sz="14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File → Save As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</a:t>
            </a:r>
            <a:r>
              <a:rPr lang="en-US" sz="14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Choose a location on your computer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</a:t>
            </a:r>
            <a:r>
              <a:rPr lang="en-US" sz="14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Name your file: Love-Canal-</a:t>
            </a:r>
            <a:r>
              <a:rPr lang="en-US" sz="1400" dirty="0" err="1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Dashboard.pbix</a:t>
            </a:r>
            <a:endParaRPr lang="en-US" sz="14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4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</a:t>
            </a:r>
            <a:r>
              <a:rPr lang="en-US" sz="14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Save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3200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A8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About .pbix Files: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" y="3611880"/>
            <a:ext cx="78638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Contains your data, visualizations, and dashboard layout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Can be reopened and edited anytime in PowerBI Desktop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Can be published to PowerBI Service for sharing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Automatically refreshes when source data changes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280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Key Takeaways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2960" y="1371600"/>
            <a:ext cx="320040" cy="32004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22960" y="13716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✓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371600" y="1417320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PowerBI transforms raw data into interactive visual insights</a:t>
            </a:r>
            <a:endParaRPr lang="en-US" sz="1500" dirty="0"/>
          </a:p>
        </p:txBody>
      </p:sp>
      <p:sp>
        <p:nvSpPr>
          <p:cNvPr id="6" name="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2960" y="1874520"/>
            <a:ext cx="320040" cy="32004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22960" y="18745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✓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371600" y="1920240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 statistics (cards) provide at-a-glance metrics</a:t>
            </a:r>
            <a:endParaRPr lang="en-US" sz="1500" dirty="0"/>
          </a:p>
        </p:txBody>
      </p:sp>
      <p:sp>
        <p:nvSpPr>
          <p:cNvPr id="9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2960" y="2377440"/>
            <a:ext cx="320040" cy="32004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22960" y="23774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✓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371600" y="2423160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Choose the right visualization type for your data story</a:t>
            </a:r>
            <a:endParaRPr lang="en-US" sz="1500" dirty="0"/>
          </a:p>
        </p:txBody>
      </p:sp>
      <p:sp>
        <p:nvSpPr>
          <p:cNvPr id="12" name="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2960" y="2880360"/>
            <a:ext cx="320040" cy="32004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822960" y="28803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✓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371600" y="2926080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Slicers and cross-filtering make dashboards interactive</a:t>
            </a:r>
            <a:endParaRPr lang="en-US" sz="1500" dirty="0"/>
          </a:p>
        </p:txBody>
      </p:sp>
      <p:sp>
        <p:nvSpPr>
          <p:cNvPr id="15" name="Shape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2960" y="3383280"/>
            <a:ext cx="320040" cy="32004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22960" y="338328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✓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371600" y="3429000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Consistent formatting creates professional, polished dashboards</a:t>
            </a:r>
            <a:endParaRPr lang="en-US" sz="1500" dirty="0"/>
          </a:p>
        </p:txBody>
      </p:sp>
      <p:sp>
        <p:nvSpPr>
          <p:cNvPr id="18" name="Shape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2960" y="3886200"/>
            <a:ext cx="320040" cy="32004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822960" y="38862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✓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371600" y="3931920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Save your work as .pbix files for future editing and sharing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13A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4294967295"/>
          </p:nvPr>
        </p:nvSpPr>
        <p:spPr>
          <a:xfrm>
            <a:off x="457200" y="182879"/>
            <a:ext cx="82296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Next Steps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20993" y="937261"/>
            <a:ext cx="6400800" cy="1645920"/>
          </a:xfrm>
          <a:prstGeom prst="rect">
            <a:avLst/>
          </a:prstGeom>
          <a:solidFill>
            <a:srgbClr val="FFFFFF">
              <a:alpha val="9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554480" y="1074421"/>
            <a:ext cx="60350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00" b="1" dirty="0">
                <a:solidFill>
                  <a:srgbClr val="02C3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UB Libraries’ Research Data Services Department:</a:t>
            </a:r>
          </a:p>
          <a:p>
            <a:pPr marL="0" indent="0">
              <a:lnSpc>
                <a:spcPts val="2000"/>
              </a:lnSpc>
              <a:buNone/>
            </a:pPr>
            <a:r>
              <a:rPr lang="en-US" sz="1400" b="1" dirty="0">
                <a:solidFill>
                  <a:schemeClr val="bg2">
                    <a:lumMod val="75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Upcoming Workshops:</a:t>
            </a:r>
          </a:p>
          <a:p>
            <a:pPr marL="0" indent="0">
              <a:lnSpc>
                <a:spcPts val="2000"/>
              </a:lnSpc>
              <a:buNone/>
            </a:pPr>
            <a:endParaRPr lang="en-US" sz="1400" b="1" dirty="0">
              <a:solidFill>
                <a:schemeClr val="bg2">
                  <a:lumMod val="75000"/>
                </a:schemeClr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indent="0">
              <a:lnSpc>
                <a:spcPts val="2000"/>
              </a:lnSpc>
              <a:buNone/>
            </a:pPr>
            <a:r>
              <a:rPr lang="en-US" sz="1400" b="1" dirty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-120"/>
              </a:rPr>
              <a:t>https://library.buffalo.edu/research/rds.html</a:t>
            </a:r>
          </a:p>
          <a:p>
            <a:pPr marL="0" indent="0">
              <a:lnSpc>
                <a:spcPts val="2000"/>
              </a:lnSpc>
              <a:buNone/>
            </a:pPr>
            <a:endParaRPr lang="en-US" sz="1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2743200" y="2720341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2C3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Questions?</a:t>
            </a:r>
            <a:endParaRPr lang="en-US" sz="2400" dirty="0"/>
          </a:p>
        </p:txBody>
      </p:sp>
      <p:pic>
        <p:nvPicPr>
          <p:cNvPr id="6" name="Picture 5" descr="QR Code for research data services">
            <a:extLst>
              <a:ext uri="{FF2B5EF4-FFF2-40B4-BE49-F238E27FC236}">
                <a16:creationId xmlns:a16="http://schemas.microsoft.com/office/drawing/2014/main" id="{2AD1701D-2C41-26EC-A102-9F19552C8A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4145" y="3040195"/>
            <a:ext cx="1905000" cy="1905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F611AED-7EBC-A00C-0DF4-227CAA92A612}"/>
              </a:ext>
            </a:extLst>
          </p:cNvPr>
          <p:cNvSpPr txBox="1"/>
          <p:nvPr/>
        </p:nvSpPr>
        <p:spPr>
          <a:xfrm>
            <a:off x="398033" y="3713910"/>
            <a:ext cx="6133171" cy="92333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Please take a moment to complete our evaluation survey: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Complete Survey Here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C3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A279471-90E3-C9DB-7113-49B61F3AE31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25551" y="207955"/>
            <a:ext cx="7192537" cy="120032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idaloka"/>
                <a:ea typeface="+mn-ea"/>
                <a:cs typeface="+mn-cs"/>
              </a:rPr>
              <a:t>UB Research Data Services Program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A538D5-DB8A-6823-C271-C6AA9464BC26}"/>
              </a:ext>
            </a:extLst>
          </p:cNvPr>
          <p:cNvSpPr txBox="1"/>
          <p:nvPr/>
        </p:nvSpPr>
        <p:spPr>
          <a:xfrm>
            <a:off x="3689348" y="1283697"/>
            <a:ext cx="534381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Upcoming Spring Workshops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Research Data Management Essentials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Tidy Data Principles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Intro to the Unix Shell part 1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Intro to the Unix Shell part 2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Intro to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OpenRefine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Intro to R: R &amp; RStudio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Intro to R: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Dataframes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Intro to R: Visualization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Office Hours following each workshop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4" descr="QR Code for research data services department">
            <a:extLst>
              <a:ext uri="{FF2B5EF4-FFF2-40B4-BE49-F238E27FC236}">
                <a16:creationId xmlns:a16="http://schemas.microsoft.com/office/drawing/2014/main" id="{07FEFCD0-0B01-DFBA-2E0A-4AB4C4EB7B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324" y="1229105"/>
            <a:ext cx="2985998" cy="2985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87288F6-C215-F8E8-5222-A2AF2109B893}"/>
              </a:ext>
            </a:extLst>
          </p:cNvPr>
          <p:cNvSpPr txBox="1"/>
          <p:nvPr/>
        </p:nvSpPr>
        <p:spPr>
          <a:xfrm>
            <a:off x="1368662" y="4456699"/>
            <a:ext cx="5928404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bit.ly/UBDATASERVICES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Learning Objectives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hape 2" descr="#1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40080" y="1234440"/>
            <a:ext cx="320040" cy="32004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2344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97280" y="128016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Navigate the PowerBI Desktop interface</a:t>
            </a:r>
            <a:endParaRPr lang="en-US" sz="1400" dirty="0"/>
          </a:p>
        </p:txBody>
      </p:sp>
      <p:sp>
        <p:nvSpPr>
          <p:cNvPr id="7" name="Shape 5" descr="#2"/>
          <p:cNvSpPr/>
          <p:nvPr/>
        </p:nvSpPr>
        <p:spPr>
          <a:xfrm>
            <a:off x="640080" y="1783080"/>
            <a:ext cx="320040" cy="32004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0080" y="178308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97280" y="182880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Import Excel data into PowerBI</a:t>
            </a:r>
            <a:endParaRPr lang="en-US" sz="1400" dirty="0"/>
          </a:p>
        </p:txBody>
      </p:sp>
      <p:sp>
        <p:nvSpPr>
          <p:cNvPr id="10" name="Shape 8" descr="#3"/>
          <p:cNvSpPr/>
          <p:nvPr/>
        </p:nvSpPr>
        <p:spPr>
          <a:xfrm>
            <a:off x="640080" y="2331720"/>
            <a:ext cx="320040" cy="32004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23317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97280" y="237744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summary statistics (total counts, distinct values)</a:t>
            </a:r>
            <a:endParaRPr lang="en-US" sz="1400" dirty="0"/>
          </a:p>
        </p:txBody>
      </p:sp>
      <p:sp>
        <p:nvSpPr>
          <p:cNvPr id="13" name="Shape 11" descr="#4"/>
          <p:cNvSpPr/>
          <p:nvPr/>
        </p:nvSpPr>
        <p:spPr>
          <a:xfrm>
            <a:off x="640080" y="2880360"/>
            <a:ext cx="320040" cy="32004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0080" y="28803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097280" y="292608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at least two visualizations (bar chart and pie chart)</a:t>
            </a:r>
            <a:endParaRPr lang="en-US" sz="1400" dirty="0"/>
          </a:p>
        </p:txBody>
      </p:sp>
      <p:sp>
        <p:nvSpPr>
          <p:cNvPr id="16" name="Shape 14" descr="#5"/>
          <p:cNvSpPr/>
          <p:nvPr/>
        </p:nvSpPr>
        <p:spPr>
          <a:xfrm>
            <a:off x="640080" y="3429000"/>
            <a:ext cx="320040" cy="32004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34290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097280" y="347472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a simple dashboard with interactive elements</a:t>
            </a:r>
            <a:endParaRPr lang="en-US" sz="1400" dirty="0"/>
          </a:p>
        </p:txBody>
      </p:sp>
      <p:sp>
        <p:nvSpPr>
          <p:cNvPr id="19" name="Shape 17" descr="#6"/>
          <p:cNvSpPr/>
          <p:nvPr/>
        </p:nvSpPr>
        <p:spPr>
          <a:xfrm>
            <a:off x="640080" y="3977640"/>
            <a:ext cx="320040" cy="32004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40080" y="39776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6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097280" y="402336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 basic filters to data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3A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What is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PowerBI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?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PowerBI is a business intelligence and data visualization tool by Microsoft that transforms raw data into meaningful insights through interactive dashboards.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82880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Use PowerBI?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40080" y="2286000"/>
            <a:ext cx="39319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 to multiple data sources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interactive visualizations without coding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professional dashboards quickly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 insights across your organization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0" y="18288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A8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Uses:</a:t>
            </a:r>
            <a:endParaRPr lang="en-US" sz="1800" dirty="0"/>
          </a:p>
        </p:txBody>
      </p:sp>
      <p:sp>
        <p:nvSpPr>
          <p:cNvPr id="8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9200" y="2286000"/>
            <a:ext cx="3657600" cy="2103120"/>
          </a:xfrm>
          <a:prstGeom prst="rect">
            <a:avLst/>
          </a:prstGeom>
          <a:solidFill>
            <a:srgbClr val="F0F7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212080" y="2423160"/>
            <a:ext cx="32918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reporting and analytics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and financial dashboards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 data visualization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Data-driven decision making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PowerBI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 Interface Overview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Main Views:</a:t>
            </a:r>
            <a:endParaRPr lang="en-US" sz="1800" dirty="0"/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1554480"/>
            <a:ext cx="8229600" cy="7315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94360" y="16916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📊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188720" y="16916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 View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200400" y="169164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you build visualizations and design your dashboard</a:t>
            </a:r>
            <a:endParaRPr lang="en-US" sz="1200" dirty="0"/>
          </a:p>
        </p:txBody>
      </p:sp>
      <p:sp>
        <p:nvSpPr>
          <p:cNvPr id="9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2377440"/>
            <a:ext cx="8229600" cy="7315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94360" y="25146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📋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1188720" y="25146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View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200400" y="251460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 and work with your data tables - review columns and values</a:t>
            </a:r>
            <a:endParaRPr lang="en-US" sz="1200" dirty="0"/>
          </a:p>
        </p:txBody>
      </p:sp>
      <p:sp>
        <p:nvSpPr>
          <p:cNvPr id="13" name="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0"/>
            <a:ext cx="8229600" cy="7315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94360" y="33375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🔗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1188720" y="33375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View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200400" y="333756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 relationships between multiple data tables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57200" y="4114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A8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Interface Elements: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457200" y="44348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Canvas  •  Visualizations Pane  •  Fields Pane  •  Filters Pane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3A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About the Dataset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Love Canal Health Crisis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Environmental health crisis in the 1970s, Niagara Falls, NY. Toxic waste contamination led to serious health issues for residents.</a:t>
            </a:r>
            <a:endParaRPr lang="en-US" sz="1300" dirty="0"/>
          </a:p>
        </p:txBody>
      </p:sp>
      <p:sp>
        <p:nvSpPr>
          <p:cNvPr id="6" name="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2286000"/>
            <a:ext cx="8229600" cy="2286000"/>
          </a:xfrm>
          <a:prstGeom prst="rect">
            <a:avLst/>
          </a:prstGeom>
          <a:solidFill>
            <a:srgbClr val="F0F7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24688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13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Dataset: 444 Health Records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2926080"/>
            <a:ext cx="7680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Family identification and contamination perception levels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Reported health conditions and their severity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Patient demographics (children vs. adults)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Treatment and diagnosis information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fields tracking contamination exposure and health outcomes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Importing Data into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PowerBI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Step-by-Step Process:</a:t>
            </a:r>
            <a:endParaRPr lang="en-US" sz="1800" dirty="0"/>
          </a:p>
        </p:txBody>
      </p:sp>
      <p:sp>
        <p:nvSpPr>
          <p:cNvPr id="5" name="Shape 3" descr="#1"/>
          <p:cNvSpPr/>
          <p:nvPr/>
        </p:nvSpPr>
        <p:spPr>
          <a:xfrm>
            <a:off x="640080" y="1554480"/>
            <a:ext cx="320040" cy="320040"/>
          </a:xfrm>
          <a:prstGeom prst="ellipse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55448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97280" y="1600200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Get Data → Excel</a:t>
            </a:r>
            <a:endParaRPr lang="en-US" sz="1300" dirty="0"/>
          </a:p>
        </p:txBody>
      </p:sp>
      <p:sp>
        <p:nvSpPr>
          <p:cNvPr id="8" name="Shape 6" descr="#2"/>
          <p:cNvSpPr/>
          <p:nvPr/>
        </p:nvSpPr>
        <p:spPr>
          <a:xfrm>
            <a:off x="640080" y="2103120"/>
            <a:ext cx="320040" cy="320040"/>
          </a:xfrm>
          <a:prstGeom prst="ellipse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21031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097280" y="2148840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Navigate to Love-Canal-Data-for-PowerBI.xlsx</a:t>
            </a:r>
            <a:endParaRPr lang="en-US" sz="1300" dirty="0"/>
          </a:p>
        </p:txBody>
      </p:sp>
      <p:sp>
        <p:nvSpPr>
          <p:cNvPr id="11" name="Shape 9" descr="#3"/>
          <p:cNvSpPr/>
          <p:nvPr/>
        </p:nvSpPr>
        <p:spPr>
          <a:xfrm>
            <a:off x="640080" y="2651760"/>
            <a:ext cx="320040" cy="320040"/>
          </a:xfrm>
          <a:prstGeom prst="ellipse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40080" y="26517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097280" y="2697480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 the data sheet and click Load</a:t>
            </a:r>
            <a:endParaRPr lang="en-US" sz="1300" dirty="0"/>
          </a:p>
        </p:txBody>
      </p:sp>
      <p:sp>
        <p:nvSpPr>
          <p:cNvPr id="14" name="Shape 12" descr="#4"/>
          <p:cNvSpPr/>
          <p:nvPr/>
        </p:nvSpPr>
        <p:spPr>
          <a:xfrm>
            <a:off x="640080" y="3200400"/>
            <a:ext cx="320040" cy="320040"/>
          </a:xfrm>
          <a:prstGeom prst="ellipse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40080" y="32004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4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097280" y="3246120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Switch to Data View to explore the 10 fields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57200" y="38404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A8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to Notice: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40080" y="425196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PowerBI automatically detects data types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Fields appear in the Fields pane (right side)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3A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Create Summary Statistics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We'll create three Card visualizations to display key metrics at the top of our dashboard.</a:t>
            </a:r>
            <a:endParaRPr lang="en-US" sz="1400" dirty="0"/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1554480"/>
            <a:ext cx="8229600" cy="914400"/>
          </a:xfrm>
          <a:prstGeom prst="rect">
            <a:avLst/>
          </a:prstGeom>
          <a:solidFill>
            <a:srgbClr val="F0F7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 descr="#1"/>
          <p:cNvSpPr/>
          <p:nvPr/>
        </p:nvSpPr>
        <p:spPr>
          <a:xfrm>
            <a:off x="594360" y="1691640"/>
            <a:ext cx="365760" cy="36576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94360" y="16916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97280" y="16916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Card 1: Total Conditions Reported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97280" y="201168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Reported Condition field → Count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754880" y="18288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7F8C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Filter out 'none reported' for accurate count</a:t>
            </a:r>
            <a:endParaRPr lang="en-US" sz="1100" dirty="0"/>
          </a:p>
        </p:txBody>
      </p:sp>
      <p:sp>
        <p:nvSpPr>
          <p:cNvPr id="11" name="Shap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2560320"/>
            <a:ext cx="8229600" cy="914400"/>
          </a:xfrm>
          <a:prstGeom prst="rect">
            <a:avLst/>
          </a:prstGeom>
          <a:solidFill>
            <a:srgbClr val="F0F7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 descr="#2"/>
          <p:cNvSpPr/>
          <p:nvPr/>
        </p:nvSpPr>
        <p:spPr>
          <a:xfrm>
            <a:off x="594360" y="2697480"/>
            <a:ext cx="365760" cy="36576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94360" y="26974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97280" y="26974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Card 2: Total Families Interviewed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097279" y="3063240"/>
            <a:ext cx="3474721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Family field → Count (Distinct)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754880" y="283464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7F8C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Shows unique families (not total records)</a:t>
            </a:r>
            <a:endParaRPr lang="en-US" sz="1100" dirty="0"/>
          </a:p>
        </p:txBody>
      </p:sp>
      <p:sp>
        <p:nvSpPr>
          <p:cNvPr id="17" name="Shape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566160"/>
            <a:ext cx="8229600" cy="914400"/>
          </a:xfrm>
          <a:prstGeom prst="rect">
            <a:avLst/>
          </a:prstGeom>
          <a:solidFill>
            <a:srgbClr val="F0F7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6" descr="#3"/>
          <p:cNvSpPr/>
          <p:nvPr/>
        </p:nvSpPr>
        <p:spPr>
          <a:xfrm>
            <a:off x="594360" y="3703320"/>
            <a:ext cx="365760" cy="36576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94360" y="37033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097280" y="37033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Card 3: Severe Cases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097280" y="402336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Reported Conditions → Count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754880" y="384048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7F8C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filter: Severe = 'Severe'</a:t>
            </a:r>
            <a:endParaRPr lang="en-US" sz="1100" dirty="0"/>
          </a:p>
        </p:txBody>
      </p:sp>
      <p:sp>
        <p:nvSpPr>
          <p:cNvPr id="23" name="Shape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solidFill>
            <a:srgbClr val="02C39A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40080" y="466344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13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Concept: Aggregation functions include Count, Count Distinct, Sum, Average, Min, Max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457200" y="148590"/>
            <a:ext cx="82296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Visualization 1: Bar Chart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Purpose: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Compare the number of health conditions across different perceived contamination exposure levels.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A8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Steps: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2423160"/>
            <a:ext cx="4206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Stacked Bar Chart in Visualizations pane</a:t>
            </a:r>
            <a:endParaRPr lang="en-US" sz="1100" dirty="0"/>
          </a:p>
        </p:txBody>
      </p:sp>
      <p:sp>
        <p:nvSpPr>
          <p:cNvPr id="8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920" y="2468880"/>
            <a:ext cx="73152" cy="73152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2715768"/>
            <a:ext cx="4206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Drag Contamination to Y-axis</a:t>
            </a:r>
            <a:endParaRPr lang="en-US" sz="1100" dirty="0"/>
          </a:p>
        </p:txBody>
      </p:sp>
      <p:sp>
        <p:nvSpPr>
          <p:cNvPr id="10" name="Shap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920" y="2761488"/>
            <a:ext cx="73152" cy="73152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3008376"/>
            <a:ext cx="4206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Drag Reported Condition to X-axis (will count automatically)</a:t>
            </a:r>
            <a:endParaRPr lang="en-US" sz="1100" dirty="0"/>
          </a:p>
        </p:txBody>
      </p:sp>
      <p:sp>
        <p:nvSpPr>
          <p:cNvPr id="12" name="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920" y="3054096"/>
            <a:ext cx="73152" cy="73152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0080" y="3300984"/>
            <a:ext cx="4206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Format: Add data labels</a:t>
            </a:r>
            <a:endParaRPr lang="en-US" sz="1100" dirty="0"/>
          </a:p>
        </p:txBody>
      </p:sp>
      <p:sp>
        <p:nvSpPr>
          <p:cNvPr id="14" name="Shap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920" y="3346704"/>
            <a:ext cx="73152" cy="73152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40080" y="3593592"/>
            <a:ext cx="4206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title to 'Cases by Contamination Level'</a:t>
            </a:r>
            <a:endParaRPr lang="en-US" sz="1100" dirty="0"/>
          </a:p>
        </p:txBody>
      </p:sp>
      <p:sp>
        <p:nvSpPr>
          <p:cNvPr id="16" name="Shap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920" y="3639312"/>
            <a:ext cx="73152" cy="73152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3886200"/>
            <a:ext cx="4206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Filter out 'none reported'</a:t>
            </a:r>
            <a:endParaRPr lang="en-US" sz="1100" dirty="0"/>
          </a:p>
        </p:txBody>
      </p:sp>
      <p:sp>
        <p:nvSpPr>
          <p:cNvPr id="18" name="Shape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920" y="3931920"/>
            <a:ext cx="73152" cy="73152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40080" y="4178808"/>
            <a:ext cx="4206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Resize and position below summary cards</a:t>
            </a:r>
            <a:endParaRPr lang="en-US" sz="1100" dirty="0"/>
          </a:p>
        </p:txBody>
      </p:sp>
      <p:sp>
        <p:nvSpPr>
          <p:cNvPr id="20" name="Shape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920" y="4224528"/>
            <a:ext cx="73152" cy="73152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029200" y="20116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A8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 Questions:</a:t>
            </a:r>
            <a:endParaRPr lang="en-US" sz="1600" dirty="0"/>
          </a:p>
        </p:txBody>
      </p:sp>
      <p:sp>
        <p:nvSpPr>
          <p:cNvPr id="22" name="Shape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9200" y="2468880"/>
            <a:ext cx="3657600" cy="16459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212080" y="2606040"/>
            <a:ext cx="32918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Which contamination level perception shows the most health impacts?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does this tell us about perceived exposure and health effects?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3A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Visualization 2: Pie Chart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Purpose: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Show the proportion of health conditions by severity level.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1783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A8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Steps:</a:t>
            </a:r>
            <a:endParaRPr lang="en-US" sz="1600" dirty="0"/>
          </a:p>
        </p:txBody>
      </p:sp>
      <p:sp>
        <p:nvSpPr>
          <p:cNvPr id="7" name="Shape 5" descr="#1"/>
          <p:cNvSpPr/>
          <p:nvPr/>
        </p:nvSpPr>
        <p:spPr>
          <a:xfrm>
            <a:off x="594360" y="2240280"/>
            <a:ext cx="274320" cy="27432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94360" y="224028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005840" y="2286000"/>
            <a:ext cx="7589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Pie Chart in Visualizations pane</a:t>
            </a:r>
            <a:endParaRPr lang="en-US" sz="1200" dirty="0"/>
          </a:p>
        </p:txBody>
      </p:sp>
      <p:sp>
        <p:nvSpPr>
          <p:cNvPr id="10" name="Shape 8" descr="#2"/>
          <p:cNvSpPr/>
          <p:nvPr/>
        </p:nvSpPr>
        <p:spPr>
          <a:xfrm>
            <a:off x="594360" y="2606040"/>
            <a:ext cx="274320" cy="27432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94360" y="26060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005840" y="2651760"/>
            <a:ext cx="7589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Drag Severe to Legend</a:t>
            </a:r>
            <a:endParaRPr lang="en-US" sz="1200" dirty="0"/>
          </a:p>
        </p:txBody>
      </p:sp>
      <p:sp>
        <p:nvSpPr>
          <p:cNvPr id="13" name="Shape 11" descr="#3"/>
          <p:cNvSpPr/>
          <p:nvPr/>
        </p:nvSpPr>
        <p:spPr>
          <a:xfrm>
            <a:off x="594360" y="2971800"/>
            <a:ext cx="274320" cy="27432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94360" y="297180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3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005840" y="3017520"/>
            <a:ext cx="7589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Drag Reported Conditions to Values (Count)</a:t>
            </a:r>
            <a:endParaRPr lang="en-US" sz="1200" dirty="0"/>
          </a:p>
        </p:txBody>
      </p:sp>
      <p:sp>
        <p:nvSpPr>
          <p:cNvPr id="16" name="Shape 14" descr="#4"/>
          <p:cNvSpPr/>
          <p:nvPr/>
        </p:nvSpPr>
        <p:spPr>
          <a:xfrm>
            <a:off x="594360" y="3337560"/>
            <a:ext cx="274320" cy="27432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94360" y="3337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4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005840" y="3383280"/>
            <a:ext cx="7589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Format: Enable data labels with percentages</a:t>
            </a:r>
            <a:endParaRPr lang="en-US" sz="1200" dirty="0"/>
          </a:p>
        </p:txBody>
      </p:sp>
      <p:sp>
        <p:nvSpPr>
          <p:cNvPr id="19" name="Shape 17" descr="#5"/>
          <p:cNvSpPr/>
          <p:nvPr/>
        </p:nvSpPr>
        <p:spPr>
          <a:xfrm>
            <a:off x="594360" y="3703320"/>
            <a:ext cx="274320" cy="27432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94360" y="3703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5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005840" y="3749040"/>
            <a:ext cx="7589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title to 'Health Condition Severity'</a:t>
            </a:r>
            <a:endParaRPr lang="en-US" sz="1200" dirty="0"/>
          </a:p>
        </p:txBody>
      </p:sp>
      <p:sp>
        <p:nvSpPr>
          <p:cNvPr id="22" name="Shape 20" descr="#6"/>
          <p:cNvSpPr/>
          <p:nvPr/>
        </p:nvSpPr>
        <p:spPr>
          <a:xfrm>
            <a:off x="594360" y="4069080"/>
            <a:ext cx="274320" cy="27432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94360" y="406908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6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005840" y="4114800"/>
            <a:ext cx="7589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Position next to bar chart</a:t>
            </a:r>
            <a:endParaRPr lang="en-US" sz="1200" dirty="0"/>
          </a:p>
        </p:txBody>
      </p:sp>
      <p:sp>
        <p:nvSpPr>
          <p:cNvPr id="25" name="Shape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4523740"/>
            <a:ext cx="8229600" cy="457200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731520" y="461518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13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📌 Teaching Moment: Pie charts work best for showing parts of a whole (5 or fewer categories). Use bar charts for comparing categories.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5494B40C24FF408791702256673301" ma:contentTypeVersion="11" ma:contentTypeDescription="Create a new document." ma:contentTypeScope="" ma:versionID="f466a4b23b3a8121c6ee95fc35ec35e7">
  <xsd:schema xmlns:xsd="http://www.w3.org/2001/XMLSchema" xmlns:xs="http://www.w3.org/2001/XMLSchema" xmlns:p="http://schemas.microsoft.com/office/2006/metadata/properties" xmlns:ns2="c3801c26-aab0-46ec-989e-08bd3f2a28e8" xmlns:ns3="1ab35898-1bfc-419a-8035-7ea09f90f3e0" targetNamespace="http://schemas.microsoft.com/office/2006/metadata/properties" ma:root="true" ma:fieldsID="d29a51e316c4acb142856635752d6f1e" ns2:_="" ns3:_="">
    <xsd:import namespace="c3801c26-aab0-46ec-989e-08bd3f2a28e8"/>
    <xsd:import namespace="1ab35898-1bfc-419a-8035-7ea09f90f3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801c26-aab0-46ec-989e-08bd3f2a28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99c2756-c3f8-4113-8c05-ab1a31d065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b35898-1bfc-419a-8035-7ea09f90f3e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4637991e-5b00-4244-a912-459fdb5a804c}" ma:internalName="TaxCatchAll" ma:showField="CatchAllData" ma:web="1ab35898-1bfc-419a-8035-7ea09f90f3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3801c26-aab0-46ec-989e-08bd3f2a28e8">
      <Terms xmlns="http://schemas.microsoft.com/office/infopath/2007/PartnerControls"/>
    </lcf76f155ced4ddcb4097134ff3c332f>
    <TaxCatchAll xmlns="1ab35898-1bfc-419a-8035-7ea09f90f3e0" xsi:nil="true"/>
  </documentManagement>
</p:properties>
</file>

<file path=customXml/itemProps1.xml><?xml version="1.0" encoding="utf-8"?>
<ds:datastoreItem xmlns:ds="http://schemas.openxmlformats.org/officeDocument/2006/customXml" ds:itemID="{B71AD8F2-FD3C-40BC-AFF9-7C953C950D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0CCFF0-04C6-47AB-A849-D240649908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801c26-aab0-46ec-989e-08bd3f2a28e8"/>
    <ds:schemaRef ds:uri="1ab35898-1bfc-419a-8035-7ea09f90f3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A8C3F53-272E-49F4-BE3E-1F3018143862}">
  <ds:schemaRefs>
    <ds:schemaRef ds:uri="http://schemas.microsoft.com/office/2006/metadata/properties"/>
    <ds:schemaRef ds:uri="http://schemas.microsoft.com/office/infopath/2007/PartnerControls"/>
    <ds:schemaRef ds:uri="c3801c26-aab0-46ec-989e-08bd3f2a28e8"/>
    <ds:schemaRef ds:uri="1ab35898-1bfc-419a-8035-7ea09f90f3e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1278</Words>
  <Application>Microsoft Office PowerPoint</Application>
  <PresentationFormat>On-screen Show (16:9)</PresentationFormat>
  <Paragraphs>267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Aptos</vt:lpstr>
      <vt:lpstr>Arial</vt:lpstr>
      <vt:lpstr>Calibri</vt:lpstr>
      <vt:lpstr>Consolas</vt:lpstr>
      <vt:lpstr>Montserrat</vt:lpstr>
      <vt:lpstr>Vidaloka</vt:lpstr>
      <vt:lpstr>Office Theme</vt:lpstr>
      <vt:lpstr>Introduction to PowerBI</vt:lpstr>
      <vt:lpstr>Learning Objectives</vt:lpstr>
      <vt:lpstr>What is PowerBI?</vt:lpstr>
      <vt:lpstr>PowerBI Interface Overview</vt:lpstr>
      <vt:lpstr>About the Dataset</vt:lpstr>
      <vt:lpstr>Importing Data into PowerBI</vt:lpstr>
      <vt:lpstr>Create Summary Statistics</vt:lpstr>
      <vt:lpstr>Visualization 1: Bar Chart</vt:lpstr>
      <vt:lpstr>Visualization 2: Pie Chart</vt:lpstr>
      <vt:lpstr>Formatting for Professional Dashboards</vt:lpstr>
      <vt:lpstr>Add Interactivity: Slicers</vt:lpstr>
      <vt:lpstr>Dashboard Layout Best Practices</vt:lpstr>
      <vt:lpstr>Expected Dashboard Components</vt:lpstr>
      <vt:lpstr>Save Your Work</vt:lpstr>
      <vt:lpstr>Key Takeaways</vt:lpstr>
      <vt:lpstr>Next Steps</vt:lpstr>
      <vt:lpstr>UB Research Data Services Program  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PowerBI - Love Canal Edition</dc:title>
  <dc:subject>PptxGenJS Presentation</dc:subject>
  <dc:creator>PowerBI Workshop</dc:creator>
  <cp:lastModifiedBy>Dan English</cp:lastModifiedBy>
  <cp:revision>3</cp:revision>
  <dcterms:created xsi:type="dcterms:W3CDTF">2026-02-06T16:49:24Z</dcterms:created>
  <dcterms:modified xsi:type="dcterms:W3CDTF">2026-02-11T19:05:51Z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0x010100F65494B40C24FF408791702256673301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