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 id="2147483696" r:id="rId2"/>
    <p:sldMasterId id="2147483697"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p:restoredTop sz="94641"/>
  </p:normalViewPr>
  <p:slideViewPr>
    <p:cSldViewPr snapToGrid="0">
      <p:cViewPr varScale="1">
        <p:scale>
          <a:sx n="195" d="100"/>
          <a:sy n="195" d="100"/>
        </p:scale>
        <p:origin x="136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rbolg.github.io/LC_ORCID/instructor/index.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4TsmBDlN-tDFr478bv64MvNExUwrtTt9foYVnmwf4xs/edit?slide=id.g39bb1518cd0_0_267#slide=id.g39bb1518cd0_0_26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rpentries.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firbolg.github.io/LC_ORCID/instructor/index.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rcid.org/members/001G000001C8dNEIA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esearchconnect.buffalo.edu/e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researchconnect.suny.edu/"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i.or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ror.org/" TargetMode="External"/><Relationship Id="rId4" Type="http://schemas.openxmlformats.org/officeDocument/2006/relationships/hyperlink" Target="https://www.publisso.de/en/advice/publishing-advice-faqs/doi-orcid-and-ror-what-makes-persistent-identifiers-so-usefu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9391c1f6bf_0_4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https://firbolg.github.io/LC_ORCID/instructor/index.html</a:t>
            </a:r>
            <a:endParaRPr/>
          </a:p>
          <a:p>
            <a:pPr marL="0" lvl="0" indent="0" algn="l" rtl="0">
              <a:spcBef>
                <a:spcPts val="0"/>
              </a:spcBef>
              <a:spcAft>
                <a:spcPts val="0"/>
              </a:spcAft>
              <a:buNone/>
            </a:pPr>
            <a:endParaRPr/>
          </a:p>
        </p:txBody>
      </p:sp>
      <p:sp>
        <p:nvSpPr>
          <p:cNvPr id="205" name="Google Shape;205;g39391c1f6bf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9391c1f6bf_0_1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9391c1f6bf_0_1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9391c1f6bf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9391c1f6bf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9391c1f6bf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9391c1f6bf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Researchers can use ORCID to </a:t>
            </a:r>
            <a:r>
              <a:rPr lang="en" dirty="0" err="1"/>
              <a:t>autopopulate</a:t>
            </a:r>
            <a:r>
              <a:rPr lang="en" dirty="0"/>
              <a:t> parts of their grant reports to reduce the administrative burden.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https://docs.google.com/presentation/d/14TsmBDlN-tDFr478bv64MvNExUwrtTt9foYVnmwf4xs/edit?slide=id.g39bb1518cd0_0_267#slide=id.g39bb1518cd0_0_267</a:t>
            </a: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9391c1f6bf_0_1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9391c1f6bf_0_1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u="sng">
                <a:solidFill>
                  <a:schemeClr val="hlink"/>
                </a:solidFill>
                <a:hlinkClick r:id="rId3"/>
              </a:rPr>
              <a:t>https://orcid.org/</a:t>
            </a:r>
            <a:endParaRPr sz="22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9391c1f6bf_0_1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9391c1f6bf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9391c1f6bf_0_2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39391c1f6bf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9391c1f6bf_0_2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39391c1f6bf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9391c1f6bf_0_2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39391c1f6bf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c6f0edfda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c6f0edfda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9391c1f6bf_0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9391c1f6bf_0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c6bedd52a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c6bedd52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chemeClr val="dk1"/>
                </a:solidFill>
                <a:latin typeface="Calibri"/>
                <a:ea typeface="Calibri"/>
                <a:cs typeface="Calibri"/>
                <a:sym typeface="Calibri"/>
              </a:rPr>
              <a:t>This presentation is adapted from a Carpentries lesson Open Research and Contributor IDs (ORCID) for Librarians</a:t>
            </a: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2400" u="sng">
                <a:solidFill>
                  <a:schemeClr val="hlink"/>
                </a:solidFill>
                <a:latin typeface="Calibri"/>
                <a:ea typeface="Calibri"/>
                <a:cs typeface="Calibri"/>
                <a:sym typeface="Calibri"/>
                <a:hlinkClick r:id="rId3"/>
              </a:rPr>
              <a:t>https://carpentries.org./</a:t>
            </a: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2400" u="sng">
                <a:solidFill>
                  <a:schemeClr val="hlink"/>
                </a:solidFill>
                <a:latin typeface="Calibri"/>
                <a:ea typeface="Calibri"/>
                <a:cs typeface="Calibri"/>
                <a:sym typeface="Calibri"/>
                <a:hlinkClick r:id="rId4"/>
              </a:rPr>
              <a:t>https://firbolg.github.io/LC_ORCID/instructor/index.html</a:t>
            </a: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c6f0edfda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c6f0edfda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c6f0edfda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c6f0edfda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Crossref</a:t>
            </a:r>
            <a:endParaRPr sz="2200"/>
          </a:p>
          <a:p>
            <a:pPr marL="0" lvl="0" indent="0" algn="l" rtl="0">
              <a:spcBef>
                <a:spcPts val="0"/>
              </a:spcBef>
              <a:spcAft>
                <a:spcPts val="0"/>
              </a:spcAft>
              <a:buNone/>
            </a:pPr>
            <a:r>
              <a:rPr lang="en" sz="2200"/>
              <a:t>https://www.crossref.org/</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Crossref is a nonprofit open digital infrastructure organisation for the global scholarly research community, uniquely and persistently recording and connecting knowledge through open metadata and identifiers for all research objects, such as articles, books, datasets, and grants.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It is the largest digital object identifier (DOI) Registration Agency with  around 20,000 members from more than155 countries representing publishers, libraries, research institutions, and funders.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Crossref has identified and connected 150 million records containing metadata about research and made this metadata openly available for reuse - without restriction.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They facilitate an average of 1.1 billion DOI resolutions (clicks of a DOI link) every month, and they see more than 1.2 billion queries of the metadata every month.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Crossref co-founded and developed the prototype for ORCID and collaborates and integrates with like-minded partners, such as those who have also committed to the Principles of Open Scholarly Infrastructure.</a:t>
            </a:r>
            <a:endParaRPr sz="2200"/>
          </a:p>
          <a:p>
            <a:pPr marL="0" lvl="0" indent="0" algn="l" rtl="0">
              <a:spcBef>
                <a:spcPts val="0"/>
              </a:spcBef>
              <a:spcAft>
                <a:spcPts val="0"/>
              </a:spcAft>
              <a:buNone/>
            </a:pPr>
            <a:r>
              <a:rPr lang="en" sz="2200" u="sng">
                <a:solidFill>
                  <a:schemeClr val="hlink"/>
                </a:solidFill>
                <a:hlinkClick r:id="rId3"/>
              </a:rPr>
              <a:t>https://orcid.org/members/001G000001C8dNEIAZ</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DataCite</a:t>
            </a:r>
            <a:endParaRPr sz="2200"/>
          </a:p>
          <a:p>
            <a:pPr marL="0" lvl="0" indent="0" algn="l" rtl="0">
              <a:spcBef>
                <a:spcPts val="0"/>
              </a:spcBef>
              <a:spcAft>
                <a:spcPts val="0"/>
              </a:spcAft>
              <a:buNone/>
            </a:pPr>
            <a:r>
              <a:rPr lang="en" sz="2200"/>
              <a:t>https://datacite.org/</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DataCite makes research more effective by connecting research outputs and resources–from data and preprints to images and samples.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It supports the creation and management of DOIs and metadata records, enhance research workflows with service integration, and enable the discovery and reuse of research outputs and resources.</a:t>
            </a:r>
            <a:endParaRPr sz="2200"/>
          </a:p>
          <a:p>
            <a:pPr marL="0" lvl="0" indent="0" algn="l" rtl="0">
              <a:spcBef>
                <a:spcPts val="0"/>
              </a:spcBef>
              <a:spcAft>
                <a:spcPts val="0"/>
              </a:spcAft>
              <a:buNone/>
            </a:pPr>
            <a:endParaRPr sz="2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c6f0edfda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c6f0edfda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c6f0edfda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c6f0edfda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c6f0edfda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c6f0edfda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9391c1f6bf_0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9391c1f6bf_0_4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marR="0" lvl="0" indent="-368300" algn="l" rtl="0">
              <a:lnSpc>
                <a:spcPct val="107000"/>
              </a:lnSpc>
              <a:spcBef>
                <a:spcPts val="0"/>
              </a:spcBef>
              <a:spcAft>
                <a:spcPts val="0"/>
              </a:spcAft>
              <a:buClr>
                <a:schemeClr val="dk1"/>
              </a:buClr>
              <a:buSzPts val="2200"/>
              <a:buFont typeface="Calibri"/>
              <a:buAutoNum type="arabicPeriod"/>
            </a:pPr>
            <a:r>
              <a:rPr lang="en" sz="2200">
                <a:latin typeface="Arial"/>
                <a:ea typeface="Arial"/>
                <a:cs typeface="Arial"/>
                <a:sym typeface="Arial"/>
              </a:rPr>
              <a:t>Navigate to scholar.google.com and login.</a:t>
            </a:r>
            <a:endParaRPr sz="1500"/>
          </a:p>
          <a:p>
            <a:pPr marL="342900" marR="0" lvl="0" indent="-368300" algn="l" rtl="0">
              <a:lnSpc>
                <a:spcPct val="107000"/>
              </a:lnSpc>
              <a:spcBef>
                <a:spcPts val="0"/>
              </a:spcBef>
              <a:spcAft>
                <a:spcPts val="0"/>
              </a:spcAft>
              <a:buClr>
                <a:schemeClr val="dk1"/>
              </a:buClr>
              <a:buSzPts val="2200"/>
              <a:buFont typeface="Calibri"/>
              <a:buAutoNum type="arabicPeriod"/>
            </a:pPr>
            <a:r>
              <a:rPr lang="en" sz="2200">
                <a:latin typeface="Arial"/>
                <a:ea typeface="Arial"/>
                <a:cs typeface="Arial"/>
                <a:sym typeface="Arial"/>
              </a:rPr>
              <a:t>Once logged in, click on </a:t>
            </a:r>
            <a:r>
              <a:rPr lang="en" sz="2200" b="1">
                <a:latin typeface="Arial"/>
                <a:ea typeface="Arial"/>
                <a:cs typeface="Arial"/>
                <a:sym typeface="Arial"/>
              </a:rPr>
              <a:t>My Profile</a:t>
            </a:r>
            <a:r>
              <a:rPr lang="en" sz="2200">
                <a:latin typeface="Arial"/>
                <a:ea typeface="Arial"/>
                <a:cs typeface="Arial"/>
                <a:sym typeface="Arial"/>
              </a:rPr>
              <a:t> along the top left.</a:t>
            </a:r>
            <a:endParaRPr sz="1500"/>
          </a:p>
          <a:p>
            <a:pPr marL="342900" marR="0" lvl="0" indent="-368300" algn="l" rtl="0">
              <a:lnSpc>
                <a:spcPct val="107000"/>
              </a:lnSpc>
              <a:spcBef>
                <a:spcPts val="0"/>
              </a:spcBef>
              <a:spcAft>
                <a:spcPts val="0"/>
              </a:spcAft>
              <a:buClr>
                <a:schemeClr val="dk1"/>
              </a:buClr>
              <a:buSzPts val="2200"/>
              <a:buFont typeface="Calibri"/>
              <a:buAutoNum type="arabicPeriod"/>
            </a:pPr>
            <a:r>
              <a:rPr lang="en" sz="2200">
                <a:latin typeface="Arial"/>
                <a:ea typeface="Arial"/>
                <a:cs typeface="Arial"/>
                <a:sym typeface="Arial"/>
              </a:rPr>
              <a:t>Select the articles you'd like to export - or check the box next to the </a:t>
            </a:r>
            <a:r>
              <a:rPr lang="en" sz="2200" b="1">
                <a:latin typeface="Arial"/>
                <a:ea typeface="Arial"/>
                <a:cs typeface="Arial"/>
                <a:sym typeface="Arial"/>
              </a:rPr>
              <a:t>Title</a:t>
            </a:r>
            <a:r>
              <a:rPr lang="en" sz="2200">
                <a:latin typeface="Arial"/>
                <a:ea typeface="Arial"/>
                <a:cs typeface="Arial"/>
                <a:sym typeface="Arial"/>
              </a:rPr>
              <a:t> column header to select all articles in your profile - and click the </a:t>
            </a:r>
            <a:r>
              <a:rPr lang="en" sz="2200" b="1">
                <a:latin typeface="Arial"/>
                <a:ea typeface="Arial"/>
                <a:cs typeface="Arial"/>
                <a:sym typeface="Arial"/>
              </a:rPr>
              <a:t>Export</a:t>
            </a:r>
            <a:r>
              <a:rPr lang="en" sz="2200">
                <a:latin typeface="Arial"/>
                <a:ea typeface="Arial"/>
                <a:cs typeface="Arial"/>
                <a:sym typeface="Arial"/>
              </a:rPr>
              <a:t> button. Follow the prompts to download a </a:t>
            </a:r>
            <a:r>
              <a:rPr lang="en" sz="2200" b="1">
                <a:latin typeface="Arial"/>
                <a:ea typeface="Arial"/>
                <a:cs typeface="Arial"/>
                <a:sym typeface="Arial"/>
              </a:rPr>
              <a:t>BibTeX </a:t>
            </a:r>
            <a:r>
              <a:rPr lang="en" sz="2200">
                <a:latin typeface="Arial"/>
                <a:ea typeface="Arial"/>
                <a:cs typeface="Arial"/>
                <a:sym typeface="Arial"/>
              </a:rPr>
              <a:t>file. </a:t>
            </a:r>
            <a:endParaRPr sz="1500"/>
          </a:p>
          <a:p>
            <a:pPr marL="0" lvl="0" indent="0" algn="l" rtl="0">
              <a:spcBef>
                <a:spcPts val="0"/>
              </a:spcBef>
              <a:spcAft>
                <a:spcPts val="0"/>
              </a:spcAft>
              <a:buNone/>
            </a:pPr>
            <a:endParaRPr/>
          </a:p>
        </p:txBody>
      </p:sp>
      <p:sp>
        <p:nvSpPr>
          <p:cNvPr id="387" name="Google Shape;387;g39391c1f6bf_0_4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9391c1f6bf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39391c1f6bf_0_5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marR="0" lvl="0" indent="-368300" algn="l" rtl="0">
              <a:lnSpc>
                <a:spcPct val="107000"/>
              </a:lnSpc>
              <a:spcBef>
                <a:spcPts val="0"/>
              </a:spcBef>
              <a:spcAft>
                <a:spcPts val="0"/>
              </a:spcAft>
              <a:buClr>
                <a:schemeClr val="dk1"/>
              </a:buClr>
              <a:buSzPts val="2200"/>
              <a:buFont typeface="Calibri"/>
              <a:buAutoNum type="arabicPeriod"/>
            </a:pPr>
            <a:r>
              <a:rPr lang="en" sz="2200">
                <a:latin typeface="Arial"/>
                <a:ea typeface="Arial"/>
                <a:cs typeface="Arial"/>
                <a:sym typeface="Arial"/>
              </a:rPr>
              <a:t>This will save your citation as a .txt file</a:t>
            </a:r>
            <a:endParaRPr sz="1500"/>
          </a:p>
          <a:p>
            <a:pPr marL="342900" marR="0" lvl="0" indent="-228600" algn="l" rtl="0">
              <a:lnSpc>
                <a:spcPct val="107000"/>
              </a:lnSpc>
              <a:spcBef>
                <a:spcPts val="0"/>
              </a:spcBef>
              <a:spcAft>
                <a:spcPts val="0"/>
              </a:spcAft>
              <a:buClr>
                <a:schemeClr val="dk1"/>
              </a:buClr>
              <a:buSzPts val="1800"/>
              <a:buFont typeface="Calibri"/>
              <a:buNone/>
            </a:pPr>
            <a:endParaRPr sz="1800">
              <a:latin typeface="Arial"/>
              <a:ea typeface="Arial"/>
              <a:cs typeface="Arial"/>
              <a:sym typeface="Arial"/>
            </a:endParaRPr>
          </a:p>
          <a:p>
            <a:pPr marL="0" lvl="0" indent="0" algn="l" rtl="0">
              <a:spcBef>
                <a:spcPts val="0"/>
              </a:spcBef>
              <a:spcAft>
                <a:spcPts val="0"/>
              </a:spcAft>
              <a:buNone/>
            </a:pPr>
            <a:endParaRPr/>
          </a:p>
        </p:txBody>
      </p:sp>
      <p:sp>
        <p:nvSpPr>
          <p:cNvPr id="397" name="Google Shape;397;g39391c1f6bf_0_5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9391c1f6bf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39391c1f6bf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9391c1f6bf_0_5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39391c1f6bf_0_5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9391c1f6bf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39391c1f6bf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39391c1f6bf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9391c1f6bf_0_1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9391c1f6bf_0_17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19" name="Google Shape;219;g39391c1f6bf_0_175: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9391c1f6bf_0_5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39391c1f6bf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9391c1f6bf_0_5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39391c1f6bf_0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c6f0edfd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c6f0edfda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u="sng">
                <a:solidFill>
                  <a:schemeClr val="hlink"/>
                </a:solidFill>
                <a:hlinkClick r:id="rId3"/>
              </a:rPr>
              <a:t>https://researchconnect.buffalo.edu/en/</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u="sng">
                <a:solidFill>
                  <a:schemeClr val="hlink"/>
                </a:solidFill>
                <a:hlinkClick r:id="rId4"/>
              </a:rPr>
              <a:t>https://researchconnect.suny.edu/</a:t>
            </a:r>
            <a:endParaRPr sz="2200"/>
          </a:p>
          <a:p>
            <a:pPr marL="0" lvl="0" indent="0" algn="l" rtl="0">
              <a:spcBef>
                <a:spcPts val="0"/>
              </a:spcBef>
              <a:spcAft>
                <a:spcPts val="0"/>
              </a:spcAft>
              <a:buNone/>
            </a:pPr>
            <a:endParaRPr sz="2200"/>
          </a:p>
          <a:p>
            <a:pPr marL="0" lvl="0" indent="0" algn="l" rtl="0">
              <a:spcBef>
                <a:spcPts val="0"/>
              </a:spcBef>
              <a:spcAft>
                <a:spcPts val="0"/>
              </a:spcAft>
              <a:buNone/>
            </a:pPr>
            <a:endParaRPr sz="2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c6f0edfda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c6f0edfda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9391c1f6bf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9391c1f6bf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9391c1f6bf_0_1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9391c1f6bf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c6f0edfda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c6f0edfd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9391c1f6bf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9391c1f6bf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9391c1f6bf_0_1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9391c1f6bf_0_1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9391c1f6bf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9391c1f6bf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Montserrat"/>
                <a:ea typeface="Montserrat"/>
                <a:cs typeface="Montserrat"/>
                <a:sym typeface="Montserrat"/>
              </a:rPr>
              <a:t>Survey Link: </a:t>
            </a:r>
            <a:endParaRPr sz="1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800">
                <a:solidFill>
                  <a:schemeClr val="dk1"/>
                </a:solidFill>
                <a:latin typeface="Montserrat"/>
                <a:ea typeface="Montserrat"/>
                <a:cs typeface="Montserrat"/>
                <a:sym typeface="Montserrat"/>
              </a:rPr>
              <a:t>https://sunybuffalo.qualtrics.com/jfe/form/SV_beCZ9hrdjc5HomG?Q_CHL=qr</a:t>
            </a:r>
            <a:endParaRPr sz="180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9391c1f6bf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9391c1f6bf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u="sng">
                <a:solidFill>
                  <a:schemeClr val="hlink"/>
                </a:solidFill>
                <a:hlinkClick r:id="rId3"/>
              </a:rPr>
              <a:t>https://www.doi.org/</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DataCite is one of the bigger DOI services. We will connect to DataCite and you can have your ORCID profile populated by DataCite when you publish with a DOI.</a:t>
            </a:r>
            <a:endParaRPr sz="2200"/>
          </a:p>
          <a:p>
            <a:pPr marL="0" lvl="0" indent="0" algn="l" rtl="0">
              <a:spcBef>
                <a:spcPts val="0"/>
              </a:spcBef>
              <a:spcAft>
                <a:spcPts val="0"/>
              </a:spcAft>
              <a:buNone/>
            </a:pPr>
            <a:endParaRPr sz="2200"/>
          </a:p>
          <a:p>
            <a:pPr marL="0" lvl="0" indent="0" algn="l" rtl="0">
              <a:spcBef>
                <a:spcPts val="0"/>
              </a:spcBef>
              <a:spcAft>
                <a:spcPts val="0"/>
              </a:spcAft>
              <a:buClr>
                <a:schemeClr val="dk1"/>
              </a:buClr>
              <a:buSzPts val="1100"/>
              <a:buFont typeface="Arial"/>
              <a:buNone/>
            </a:pPr>
            <a:r>
              <a:rPr lang="en" sz="2200">
                <a:solidFill>
                  <a:schemeClr val="dk1"/>
                </a:solidFill>
              </a:rPr>
              <a:t>There is no single system accepted by all, though DOIs are very well established and widely deployed</a:t>
            </a:r>
            <a:endParaRPr sz="2200">
              <a:solidFill>
                <a:schemeClr val="dk1"/>
              </a:solidFill>
            </a:endParaRPr>
          </a:p>
          <a:p>
            <a:pPr marL="0" lvl="0" indent="0" algn="l" rtl="0">
              <a:spcBef>
                <a:spcPts val="0"/>
              </a:spcBef>
              <a:spcAft>
                <a:spcPts val="0"/>
              </a:spcAft>
              <a:buClr>
                <a:schemeClr val="dk1"/>
              </a:buClr>
              <a:buSzPts val="1100"/>
              <a:buFont typeface="Arial"/>
              <a:buNone/>
            </a:pPr>
            <a:r>
              <a:rPr lang="en" sz="2200">
                <a:solidFill>
                  <a:schemeClr val="dk1"/>
                </a:solidFill>
              </a:rPr>
              <a:t>As a general rule, authors cannot assign a DOI to their document themselves. The provider of the publication (e.g. the publisher) will have signed a contract with a registration agency which is responsible for assigning DOIs. Crossref and DataCite are the two best-known DOI registration services. Authors do not pay any charge for having a DOI assigned to their work.</a:t>
            </a:r>
            <a:endParaRPr sz="2200">
              <a:solidFill>
                <a:schemeClr val="dk1"/>
              </a:solidFill>
            </a:endParaRPr>
          </a:p>
          <a:p>
            <a:pPr marL="0" lvl="0" indent="0" algn="l" rtl="0">
              <a:spcBef>
                <a:spcPts val="0"/>
              </a:spcBef>
              <a:spcAft>
                <a:spcPts val="0"/>
              </a:spcAft>
              <a:buClr>
                <a:schemeClr val="dk1"/>
              </a:buClr>
              <a:buSzPts val="1100"/>
              <a:buFont typeface="Arial"/>
              <a:buNone/>
            </a:pPr>
            <a:endParaRPr sz="2200">
              <a:solidFill>
                <a:schemeClr val="dk1"/>
              </a:solidFill>
            </a:endParaRPr>
          </a:p>
          <a:p>
            <a:pPr marL="0" lvl="0" indent="0" algn="l" rtl="0">
              <a:spcBef>
                <a:spcPts val="0"/>
              </a:spcBef>
              <a:spcAft>
                <a:spcPts val="0"/>
              </a:spcAft>
              <a:buClr>
                <a:schemeClr val="dk1"/>
              </a:buClr>
              <a:buSzPts val="1100"/>
              <a:buFont typeface="Arial"/>
              <a:buNone/>
            </a:pPr>
            <a:r>
              <a:rPr lang="en" sz="2200" u="sng">
                <a:solidFill>
                  <a:schemeClr val="hlink"/>
                </a:solidFill>
                <a:hlinkClick r:id="rId4"/>
              </a:rPr>
              <a:t>https://www.publisso.de/en/advice/publishing-advice-faqs/doi-orcid-and-ror-what-makes-persistent-identifiers-so-useful</a:t>
            </a:r>
            <a:endParaRPr sz="2200">
              <a:solidFill>
                <a:schemeClr val="dk1"/>
              </a:solidFill>
            </a:endParaRPr>
          </a:p>
          <a:p>
            <a:pPr marL="0" lvl="0" indent="0" algn="l" rtl="0">
              <a:spcBef>
                <a:spcPts val="0"/>
              </a:spcBef>
              <a:spcAft>
                <a:spcPts val="0"/>
              </a:spcAft>
              <a:buNone/>
            </a:pPr>
            <a:endParaRPr sz="2200"/>
          </a:p>
          <a:p>
            <a:pPr marL="0" lvl="0" indent="0" algn="l" rtl="0">
              <a:spcBef>
                <a:spcPts val="0"/>
              </a:spcBef>
              <a:spcAft>
                <a:spcPts val="0"/>
              </a:spcAft>
              <a:buNone/>
            </a:pPr>
            <a:r>
              <a:rPr lang="en" sz="2200" u="sng">
                <a:solidFill>
                  <a:schemeClr val="hlink"/>
                </a:solidFill>
                <a:hlinkClick r:id="rId5"/>
              </a:rPr>
              <a:t>https://ror.org/</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PIDs make scholarly papers, authors and institutions permanently findable, retrievable and citable. As well as uniquely identifying each object, they also enable us to enrich the information on each individual paper, author and institution by establishing mutual links between them.</a:t>
            </a:r>
            <a:endParaRPr sz="2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9391c1f6bf_0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9391c1f6bf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9391c1f6bf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9391c1f6bf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9391c1f6bf_0_1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9391c1f6bf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9391c1f6bf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9391c1f6bf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By including an ORCID ID in your publication, you can be sure that your work will be properly attributed to you; many journals, conferences and publishing platforms therefore ask authors to provide their ORCID ID whenever they submit a manuscript. The unique and unambiguous nature of an ORCID ID also makes it easier to search for an author’s publications, increases author visibility, and helps identify indexing errors in databases.</a:t>
            </a:r>
            <a:endParaRPr sz="2200"/>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9391c1f6bf_0_1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9391c1f6bf_0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Authors have sole control over their own profiles, so they can decide for themselves which information to include and what details to make publicly visible.</a:t>
            </a:r>
            <a:endParaRPr sz="2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493776" y="2976372"/>
            <a:ext cx="4978800" cy="1237800"/>
          </a:xfrm>
          <a:prstGeom prst="rect">
            <a:avLst/>
          </a:prstGeom>
          <a:noFill/>
          <a:ln>
            <a:noFill/>
          </a:ln>
        </p:spPr>
        <p:txBody>
          <a:bodyPr spcFirstLastPara="1" wrap="square" lIns="0" tIns="34275" rIns="68575" bIns="34275" anchor="t" anchorCtr="0">
            <a:noAutofit/>
          </a:bodyPr>
          <a:lstStyle>
            <a:lvl1pPr marL="457200" lvl="0" indent="-228600" algn="l">
              <a:lnSpc>
                <a:spcPct val="130000"/>
              </a:lnSpc>
              <a:spcBef>
                <a:spcPts val="500"/>
              </a:spcBef>
              <a:spcAft>
                <a:spcPts val="0"/>
              </a:spcAft>
              <a:buSzPts val="2500"/>
              <a:buNone/>
              <a:defRPr sz="2100" b="0" i="0">
                <a:solidFill>
                  <a:schemeClr val="dk1"/>
                </a:solidFill>
                <a:latin typeface="Arial"/>
                <a:ea typeface="Arial"/>
                <a:cs typeface="Arial"/>
                <a:sym typeface="Arial"/>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14"/>
          <p:cNvSpPr txBox="1">
            <a:spLocks noGrp="1"/>
          </p:cNvSpPr>
          <p:nvPr>
            <p:ph type="ctrTitle"/>
          </p:nvPr>
        </p:nvSpPr>
        <p:spPr>
          <a:xfrm>
            <a:off x="493776" y="1117854"/>
            <a:ext cx="4978800" cy="17898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dk2"/>
              </a:buClr>
              <a:buSzPts val="4500"/>
              <a:buFont typeface="Arial"/>
              <a:buNone/>
              <a:defRPr sz="4500" b="1" i="0" cap="none">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8" name="Google Shape;58;p14" descr="University at Buffalo, The State University of New York logo"/>
          <p:cNvPicPr preferRelativeResize="0"/>
          <p:nvPr/>
        </p:nvPicPr>
        <p:blipFill rotWithShape="1">
          <a:blip r:embed="rId3">
            <a:alphaModFix/>
          </a:blip>
          <a:srcRect/>
          <a:stretch/>
        </p:blipFill>
        <p:spPr>
          <a:xfrm>
            <a:off x="495300" y="4530997"/>
            <a:ext cx="3600453" cy="26686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199" y="786384"/>
            <a:ext cx="8229600" cy="3138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2400"/>
              <a:buFont typeface="Arial"/>
              <a:buNone/>
              <a:defRPr sz="2400" b="1" i="0"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457199" y="1335024"/>
            <a:ext cx="8229600" cy="30273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800"/>
              </a:spcBef>
              <a:spcAft>
                <a:spcPts val="0"/>
              </a:spcAft>
              <a:buSzPts val="1600"/>
              <a:buChar char="•"/>
              <a:defRPr/>
            </a:lvl1pPr>
            <a:lvl2pPr marL="914400" lvl="1" indent="-317500" algn="l">
              <a:lnSpc>
                <a:spcPct val="100000"/>
              </a:lnSpc>
              <a:spcBef>
                <a:spcPts val="800"/>
              </a:spcBef>
              <a:spcAft>
                <a:spcPts val="0"/>
              </a:spcAft>
              <a:buSzPts val="1400"/>
              <a:buChar char="–"/>
              <a:defRPr/>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
        <p:nvSpPr>
          <p:cNvPr id="62" name="Google Shape;62;p15"/>
          <p:cNvSpPr txBox="1">
            <a:spLocks noGrp="1"/>
          </p:cNvSpPr>
          <p:nvPr>
            <p:ph type="ftr" idx="11"/>
          </p:nvPr>
        </p:nvSpPr>
        <p:spPr>
          <a:xfrm>
            <a:off x="769947" y="4850808"/>
            <a:ext cx="3387900" cy="123000"/>
          </a:xfrm>
          <a:prstGeom prst="rect">
            <a:avLst/>
          </a:prstGeom>
          <a:noFill/>
          <a:ln>
            <a:noFill/>
          </a:ln>
        </p:spPr>
        <p:txBody>
          <a:bodyPr spcFirstLastPara="1" wrap="square" lIns="0" tIns="0" rIns="0" bIns="0" anchor="ctr" anchorCtr="0">
            <a:spAutoFit/>
          </a:bodyPr>
          <a:lstStyle>
            <a:lvl1pPr marR="0" lvl="0" algn="l">
              <a:lnSpc>
                <a:spcPct val="100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sldNum" idx="12"/>
          </p:nvPr>
        </p:nvSpPr>
        <p:spPr>
          <a:xfrm>
            <a:off x="457200" y="4843276"/>
            <a:ext cx="254700" cy="1230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868">
          <p15:clr>
            <a:srgbClr val="FBAE40"/>
          </p15:clr>
        </p15:guide>
        <p15:guide id="2" pos="2880">
          <p15:clr>
            <a:srgbClr val="FBAE40"/>
          </p15:clr>
        </p15:guide>
        <p15:guide id="3" pos="4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25196" y="1124712"/>
            <a:ext cx="5213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25196" y="1124712"/>
            <a:ext cx="5213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7"/>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White">
  <p:cSld name="Title Slide White">
    <p:spTree>
      <p:nvGrpSpPr>
        <p:cNvPr id="1"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a:stretch/>
        </p:blipFill>
        <p:spPr>
          <a:xfrm>
            <a:off x="-2" y="0"/>
            <a:ext cx="9141711" cy="5143497"/>
          </a:xfrm>
          <a:prstGeom prst="rect">
            <a:avLst/>
          </a:prstGeom>
          <a:noFill/>
          <a:ln>
            <a:noFill/>
          </a:ln>
        </p:spPr>
      </p:pic>
      <p:sp>
        <p:nvSpPr>
          <p:cNvPr id="72" name="Google Shape;72;p18"/>
          <p:cNvSpPr txBox="1">
            <a:spLocks noGrp="1"/>
          </p:cNvSpPr>
          <p:nvPr>
            <p:ph type="body" idx="1"/>
          </p:nvPr>
        </p:nvSpPr>
        <p:spPr>
          <a:xfrm>
            <a:off x="493776" y="2976372"/>
            <a:ext cx="4978800" cy="1237800"/>
          </a:xfrm>
          <a:prstGeom prst="rect">
            <a:avLst/>
          </a:prstGeom>
          <a:noFill/>
          <a:ln>
            <a:noFill/>
          </a:ln>
        </p:spPr>
        <p:txBody>
          <a:bodyPr spcFirstLastPara="1" wrap="square" lIns="0" tIns="34275" rIns="68575" bIns="34275" anchor="t" anchorCtr="0">
            <a:normAutofit/>
          </a:bodyPr>
          <a:lstStyle>
            <a:lvl1pPr marL="457200" lvl="0" indent="-228600" algn="l">
              <a:lnSpc>
                <a:spcPct val="130000"/>
              </a:lnSpc>
              <a:spcBef>
                <a:spcPts val="500"/>
              </a:spcBef>
              <a:spcAft>
                <a:spcPts val="0"/>
              </a:spcAft>
              <a:buSzPts val="2500"/>
              <a:buNone/>
              <a:defRPr sz="2100" b="0" i="0">
                <a:solidFill>
                  <a:schemeClr val="dk1"/>
                </a:solidFill>
                <a:latin typeface="Arial"/>
                <a:ea typeface="Arial"/>
                <a:cs typeface="Arial"/>
                <a:sym typeface="Arial"/>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8"/>
          <p:cNvSpPr txBox="1">
            <a:spLocks noGrp="1"/>
          </p:cNvSpPr>
          <p:nvPr>
            <p:ph type="ctrTitle"/>
          </p:nvPr>
        </p:nvSpPr>
        <p:spPr>
          <a:xfrm>
            <a:off x="493776" y="1117854"/>
            <a:ext cx="4978800" cy="1789800"/>
          </a:xfrm>
          <a:prstGeom prst="rect">
            <a:avLst/>
          </a:prstGeom>
          <a:noFill/>
          <a:ln>
            <a:noFill/>
          </a:ln>
        </p:spPr>
        <p:txBody>
          <a:bodyPr spcFirstLastPara="1" wrap="square" lIns="0" tIns="34275" rIns="68575" bIns="34275" anchor="b" anchorCtr="0">
            <a:spAutoFit/>
          </a:bodyPr>
          <a:lstStyle>
            <a:lvl1pPr lvl="0" algn="l">
              <a:lnSpc>
                <a:spcPct val="96666"/>
              </a:lnSpc>
              <a:spcBef>
                <a:spcPts val="0"/>
              </a:spcBef>
              <a:spcAft>
                <a:spcPts val="0"/>
              </a:spcAft>
              <a:buClr>
                <a:srgbClr val="005BBB"/>
              </a:buClr>
              <a:buSzPts val="4500"/>
              <a:buFont typeface="Arial"/>
              <a:buNone/>
              <a:defRPr sz="4500" b="1" i="0" cap="none">
                <a:solidFill>
                  <a:srgbClr val="005BBB"/>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4" name="Google Shape;74;p18"/>
          <p:cNvPicPr preferRelativeResize="0"/>
          <p:nvPr/>
        </p:nvPicPr>
        <p:blipFill rotWithShape="1">
          <a:blip r:embed="rId3">
            <a:alphaModFix/>
          </a:blip>
          <a:srcRect/>
          <a:stretch/>
        </p:blipFill>
        <p:spPr>
          <a:xfrm>
            <a:off x="384049" y="3813512"/>
            <a:ext cx="5609033" cy="8012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75"/>
        <p:cNvGrpSpPr/>
        <p:nvPr/>
      </p:nvGrpSpPr>
      <p:grpSpPr>
        <a:xfrm>
          <a:off x="0" y="0"/>
          <a:ext cx="0" cy="0"/>
          <a:chOff x="0" y="0"/>
          <a:chExt cx="0" cy="0"/>
        </a:xfrm>
      </p:grpSpPr>
      <p:sp>
        <p:nvSpPr>
          <p:cNvPr id="76" name="Google Shape;76;p19"/>
          <p:cNvSpPr txBox="1">
            <a:spLocks noGrp="1"/>
          </p:cNvSpPr>
          <p:nvPr>
            <p:ph type="body" idx="1"/>
          </p:nvPr>
        </p:nvSpPr>
        <p:spPr>
          <a:xfrm>
            <a:off x="427101" y="1641947"/>
            <a:ext cx="4802100" cy="2842800"/>
          </a:xfrm>
          <a:prstGeom prst="rect">
            <a:avLst/>
          </a:prstGeom>
          <a:noFill/>
          <a:ln>
            <a:noFill/>
          </a:ln>
        </p:spPr>
        <p:txBody>
          <a:bodyPr spcFirstLastPara="1" wrap="square" lIns="68575" tIns="34275" rIns="68575" bIns="34275" anchor="t" anchorCtr="0">
            <a:noAutofit/>
          </a:bodyPr>
          <a:lstStyle>
            <a:lvl1pPr marL="457200" lvl="0" indent="-228600" algn="l">
              <a:lnSpc>
                <a:spcPct val="144444"/>
              </a:lnSpc>
              <a:spcBef>
                <a:spcPts val="500"/>
              </a:spcBef>
              <a:spcAft>
                <a:spcPts val="0"/>
              </a:spcAft>
              <a:buSzPts val="1600"/>
              <a:buNone/>
              <a:defRPr sz="1400" b="0" i="0">
                <a:solidFill>
                  <a:schemeClr val="dk1"/>
                </a:solidFill>
                <a:latin typeface="Arial"/>
                <a:ea typeface="Arial"/>
                <a:cs typeface="Arial"/>
                <a:sym typeface="Arial"/>
              </a:defRPr>
            </a:lvl1pPr>
            <a:lvl2pPr marL="914400" lvl="1" indent="-228600" algn="l">
              <a:lnSpc>
                <a:spcPct val="130000"/>
              </a:lnSpc>
              <a:spcBef>
                <a:spcPts val="500"/>
              </a:spcBef>
              <a:spcAft>
                <a:spcPts val="0"/>
              </a:spcAft>
              <a:buSzPts val="1800"/>
              <a:buNone/>
              <a:defRPr sz="1500">
                <a:solidFill>
                  <a:srgbClr val="9E9E9E"/>
                </a:solidFill>
              </a:defRPr>
            </a:lvl2pPr>
            <a:lvl3pPr marL="1371600" lvl="2" indent="-228600" algn="l">
              <a:lnSpc>
                <a:spcPct val="130000"/>
              </a:lnSpc>
              <a:spcBef>
                <a:spcPts val="500"/>
              </a:spcBef>
              <a:spcAft>
                <a:spcPts val="0"/>
              </a:spcAft>
              <a:buSzPts val="1600"/>
              <a:buNone/>
              <a:defRPr sz="1400">
                <a:solidFill>
                  <a:srgbClr val="9E9E9E"/>
                </a:solidFill>
              </a:defRPr>
            </a:lvl3pPr>
            <a:lvl4pPr marL="1828800" lvl="3" indent="-228600" algn="l">
              <a:lnSpc>
                <a:spcPct val="130000"/>
              </a:lnSpc>
              <a:spcBef>
                <a:spcPts val="500"/>
              </a:spcBef>
              <a:spcAft>
                <a:spcPts val="0"/>
              </a:spcAft>
              <a:buSzPts val="1400"/>
              <a:buNone/>
              <a:defRPr sz="1200">
                <a:solidFill>
                  <a:srgbClr val="9E9E9E"/>
                </a:solidFill>
              </a:defRPr>
            </a:lvl4pPr>
            <a:lvl5pPr marL="2286000" lvl="4" indent="-228600" algn="l">
              <a:lnSpc>
                <a:spcPct val="130000"/>
              </a:lnSpc>
              <a:spcBef>
                <a:spcPts val="500"/>
              </a:spcBef>
              <a:spcAft>
                <a:spcPts val="0"/>
              </a:spcAft>
              <a:buSzPts val="1400"/>
              <a:buNone/>
              <a:defRPr sz="1200">
                <a:solidFill>
                  <a:srgbClr val="9E9E9E"/>
                </a:solidFill>
              </a:defRPr>
            </a:lvl5pPr>
            <a:lvl6pPr marL="2743200" lvl="5" indent="-228600" algn="l">
              <a:lnSpc>
                <a:spcPct val="90000"/>
              </a:lnSpc>
              <a:spcBef>
                <a:spcPts val="400"/>
              </a:spcBef>
              <a:spcAft>
                <a:spcPts val="0"/>
              </a:spcAft>
              <a:buClr>
                <a:srgbClr val="9E9E9E"/>
              </a:buClr>
              <a:buSzPts val="1200"/>
              <a:buNone/>
              <a:defRPr sz="1200">
                <a:solidFill>
                  <a:srgbClr val="9E9E9E"/>
                </a:solidFill>
              </a:defRPr>
            </a:lvl6pPr>
            <a:lvl7pPr marL="3200400" lvl="6" indent="-228600" algn="l">
              <a:lnSpc>
                <a:spcPct val="90000"/>
              </a:lnSpc>
              <a:spcBef>
                <a:spcPts val="400"/>
              </a:spcBef>
              <a:spcAft>
                <a:spcPts val="0"/>
              </a:spcAft>
              <a:buClr>
                <a:srgbClr val="9E9E9E"/>
              </a:buClr>
              <a:buSzPts val="1200"/>
              <a:buNone/>
              <a:defRPr sz="1200">
                <a:solidFill>
                  <a:srgbClr val="9E9E9E"/>
                </a:solidFill>
              </a:defRPr>
            </a:lvl7pPr>
            <a:lvl8pPr marL="3657600" lvl="7" indent="-228600" algn="l">
              <a:lnSpc>
                <a:spcPct val="90000"/>
              </a:lnSpc>
              <a:spcBef>
                <a:spcPts val="400"/>
              </a:spcBef>
              <a:spcAft>
                <a:spcPts val="0"/>
              </a:spcAft>
              <a:buClr>
                <a:srgbClr val="9E9E9E"/>
              </a:buClr>
              <a:buSzPts val="1200"/>
              <a:buNone/>
              <a:defRPr sz="1200">
                <a:solidFill>
                  <a:srgbClr val="9E9E9E"/>
                </a:solidFill>
              </a:defRPr>
            </a:lvl8pPr>
            <a:lvl9pPr marL="4114800" lvl="8" indent="-228600" algn="l">
              <a:lnSpc>
                <a:spcPct val="90000"/>
              </a:lnSpc>
              <a:spcBef>
                <a:spcPts val="400"/>
              </a:spcBef>
              <a:spcAft>
                <a:spcPts val="0"/>
              </a:spcAft>
              <a:buClr>
                <a:srgbClr val="9E9E9E"/>
              </a:buClr>
              <a:buSzPts val="1200"/>
              <a:buNone/>
              <a:defRPr sz="1200">
                <a:solidFill>
                  <a:srgbClr val="9E9E9E"/>
                </a:solidFill>
              </a:defRPr>
            </a:lvl9pPr>
          </a:lstStyle>
          <a:p>
            <a:endParaRPr/>
          </a:p>
        </p:txBody>
      </p:sp>
      <p:sp>
        <p:nvSpPr>
          <p:cNvPr id="77" name="Google Shape;77;p19"/>
          <p:cNvSpPr txBox="1">
            <a:spLocks noGrp="1"/>
          </p:cNvSpPr>
          <p:nvPr>
            <p:ph type="title"/>
          </p:nvPr>
        </p:nvSpPr>
        <p:spPr>
          <a:xfrm>
            <a:off x="425196" y="987552"/>
            <a:ext cx="7886700" cy="651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Arial"/>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Text">
  <p:cSld name="2 Column Text">
    <p:spTree>
      <p:nvGrpSpPr>
        <p:cNvPr id="1" name="Shape 78"/>
        <p:cNvGrpSpPr/>
        <p:nvPr/>
      </p:nvGrpSpPr>
      <p:grpSpPr>
        <a:xfrm>
          <a:off x="0" y="0"/>
          <a:ext cx="0" cy="0"/>
          <a:chOff x="0" y="0"/>
          <a:chExt cx="0" cy="0"/>
        </a:xfrm>
      </p:grpSpPr>
      <p:sp>
        <p:nvSpPr>
          <p:cNvPr id="79" name="Google Shape;79;p20"/>
          <p:cNvSpPr txBox="1">
            <a:spLocks noGrp="1"/>
          </p:cNvSpPr>
          <p:nvPr>
            <p:ph type="body" idx="1"/>
          </p:nvPr>
        </p:nvSpPr>
        <p:spPr>
          <a:xfrm>
            <a:off x="425196" y="1639062"/>
            <a:ext cx="3134700" cy="2633700"/>
          </a:xfrm>
          <a:prstGeom prst="rect">
            <a:avLst/>
          </a:prstGeom>
          <a:noFill/>
          <a:ln>
            <a:noFill/>
          </a:ln>
        </p:spPr>
        <p:txBody>
          <a:bodyPr spcFirstLastPara="1" wrap="square" lIns="68575" tIns="34275" rIns="68575" bIns="34275" anchor="t" anchorCtr="0">
            <a:noAutofit/>
          </a:bodyPr>
          <a:lstStyle>
            <a:lvl1pPr marL="457200" lvl="0" indent="-228600" algn="l">
              <a:lnSpc>
                <a:spcPct val="144444"/>
              </a:lnSpc>
              <a:spcBef>
                <a:spcPts val="500"/>
              </a:spcBef>
              <a:spcAft>
                <a:spcPts val="0"/>
              </a:spcAft>
              <a:buSzPts val="1600"/>
              <a:buNone/>
              <a:defRPr sz="1400" b="0" i="0">
                <a:solidFill>
                  <a:schemeClr val="dk1"/>
                </a:solidFill>
                <a:latin typeface="Arial"/>
                <a:ea typeface="Arial"/>
                <a:cs typeface="Arial"/>
                <a:sym typeface="Arial"/>
              </a:defRPr>
            </a:lvl1pPr>
            <a:lvl2pPr marL="914400" lvl="1" indent="-228600" algn="l">
              <a:lnSpc>
                <a:spcPct val="130000"/>
              </a:lnSpc>
              <a:spcBef>
                <a:spcPts val="500"/>
              </a:spcBef>
              <a:spcAft>
                <a:spcPts val="0"/>
              </a:spcAft>
              <a:buSzPts val="1800"/>
              <a:buNone/>
              <a:defRPr sz="1500">
                <a:solidFill>
                  <a:srgbClr val="9E9E9E"/>
                </a:solidFill>
              </a:defRPr>
            </a:lvl2pPr>
            <a:lvl3pPr marL="1371600" lvl="2" indent="-228600" algn="l">
              <a:lnSpc>
                <a:spcPct val="130000"/>
              </a:lnSpc>
              <a:spcBef>
                <a:spcPts val="500"/>
              </a:spcBef>
              <a:spcAft>
                <a:spcPts val="0"/>
              </a:spcAft>
              <a:buSzPts val="1600"/>
              <a:buNone/>
              <a:defRPr sz="1400">
                <a:solidFill>
                  <a:srgbClr val="9E9E9E"/>
                </a:solidFill>
              </a:defRPr>
            </a:lvl3pPr>
            <a:lvl4pPr marL="1828800" lvl="3" indent="-228600" algn="l">
              <a:lnSpc>
                <a:spcPct val="130000"/>
              </a:lnSpc>
              <a:spcBef>
                <a:spcPts val="500"/>
              </a:spcBef>
              <a:spcAft>
                <a:spcPts val="0"/>
              </a:spcAft>
              <a:buSzPts val="1400"/>
              <a:buNone/>
              <a:defRPr sz="1200">
                <a:solidFill>
                  <a:srgbClr val="9E9E9E"/>
                </a:solidFill>
              </a:defRPr>
            </a:lvl4pPr>
            <a:lvl5pPr marL="2286000" lvl="4" indent="-228600" algn="l">
              <a:lnSpc>
                <a:spcPct val="130000"/>
              </a:lnSpc>
              <a:spcBef>
                <a:spcPts val="500"/>
              </a:spcBef>
              <a:spcAft>
                <a:spcPts val="0"/>
              </a:spcAft>
              <a:buSzPts val="1400"/>
              <a:buNone/>
              <a:defRPr sz="1200">
                <a:solidFill>
                  <a:srgbClr val="9E9E9E"/>
                </a:solidFill>
              </a:defRPr>
            </a:lvl5pPr>
            <a:lvl6pPr marL="2743200" lvl="5" indent="-228600" algn="l">
              <a:lnSpc>
                <a:spcPct val="90000"/>
              </a:lnSpc>
              <a:spcBef>
                <a:spcPts val="400"/>
              </a:spcBef>
              <a:spcAft>
                <a:spcPts val="0"/>
              </a:spcAft>
              <a:buClr>
                <a:srgbClr val="9E9E9E"/>
              </a:buClr>
              <a:buSzPts val="1200"/>
              <a:buNone/>
              <a:defRPr sz="1200">
                <a:solidFill>
                  <a:srgbClr val="9E9E9E"/>
                </a:solidFill>
              </a:defRPr>
            </a:lvl6pPr>
            <a:lvl7pPr marL="3200400" lvl="6" indent="-228600" algn="l">
              <a:lnSpc>
                <a:spcPct val="90000"/>
              </a:lnSpc>
              <a:spcBef>
                <a:spcPts val="400"/>
              </a:spcBef>
              <a:spcAft>
                <a:spcPts val="0"/>
              </a:spcAft>
              <a:buClr>
                <a:srgbClr val="9E9E9E"/>
              </a:buClr>
              <a:buSzPts val="1200"/>
              <a:buNone/>
              <a:defRPr sz="1200">
                <a:solidFill>
                  <a:srgbClr val="9E9E9E"/>
                </a:solidFill>
              </a:defRPr>
            </a:lvl7pPr>
            <a:lvl8pPr marL="3657600" lvl="7" indent="-228600" algn="l">
              <a:lnSpc>
                <a:spcPct val="90000"/>
              </a:lnSpc>
              <a:spcBef>
                <a:spcPts val="400"/>
              </a:spcBef>
              <a:spcAft>
                <a:spcPts val="0"/>
              </a:spcAft>
              <a:buClr>
                <a:srgbClr val="9E9E9E"/>
              </a:buClr>
              <a:buSzPts val="1200"/>
              <a:buNone/>
              <a:defRPr sz="1200">
                <a:solidFill>
                  <a:srgbClr val="9E9E9E"/>
                </a:solidFill>
              </a:defRPr>
            </a:lvl8pPr>
            <a:lvl9pPr marL="4114800" lvl="8" indent="-228600" algn="l">
              <a:lnSpc>
                <a:spcPct val="90000"/>
              </a:lnSpc>
              <a:spcBef>
                <a:spcPts val="400"/>
              </a:spcBef>
              <a:spcAft>
                <a:spcPts val="0"/>
              </a:spcAft>
              <a:buClr>
                <a:srgbClr val="9E9E9E"/>
              </a:buClr>
              <a:buSzPts val="1200"/>
              <a:buNone/>
              <a:defRPr sz="1200">
                <a:solidFill>
                  <a:srgbClr val="9E9E9E"/>
                </a:solidFill>
              </a:defRPr>
            </a:lvl9pPr>
          </a:lstStyle>
          <a:p>
            <a:endParaRPr/>
          </a:p>
        </p:txBody>
      </p:sp>
      <p:sp>
        <p:nvSpPr>
          <p:cNvPr id="80" name="Google Shape;80;p20"/>
          <p:cNvSpPr txBox="1">
            <a:spLocks noGrp="1"/>
          </p:cNvSpPr>
          <p:nvPr>
            <p:ph type="body" idx="2"/>
          </p:nvPr>
        </p:nvSpPr>
        <p:spPr>
          <a:xfrm>
            <a:off x="3771900" y="1639062"/>
            <a:ext cx="3134700" cy="2633700"/>
          </a:xfrm>
          <a:prstGeom prst="rect">
            <a:avLst/>
          </a:prstGeom>
          <a:noFill/>
          <a:ln>
            <a:noFill/>
          </a:ln>
        </p:spPr>
        <p:txBody>
          <a:bodyPr spcFirstLastPara="1" wrap="square" lIns="68575" tIns="34275" rIns="68575" bIns="34275" anchor="t" anchorCtr="0">
            <a:noAutofit/>
          </a:bodyPr>
          <a:lstStyle>
            <a:lvl1pPr marL="457200" lvl="0" indent="-228600" algn="l">
              <a:lnSpc>
                <a:spcPct val="144444"/>
              </a:lnSpc>
              <a:spcBef>
                <a:spcPts val="500"/>
              </a:spcBef>
              <a:spcAft>
                <a:spcPts val="0"/>
              </a:spcAft>
              <a:buSzPts val="1600"/>
              <a:buNone/>
              <a:defRPr sz="1400" b="0" i="0">
                <a:solidFill>
                  <a:schemeClr val="dk1"/>
                </a:solidFill>
                <a:latin typeface="Arial"/>
                <a:ea typeface="Arial"/>
                <a:cs typeface="Arial"/>
                <a:sym typeface="Arial"/>
              </a:defRPr>
            </a:lvl1pPr>
            <a:lvl2pPr marL="914400" lvl="1" indent="-228600" algn="l">
              <a:lnSpc>
                <a:spcPct val="130000"/>
              </a:lnSpc>
              <a:spcBef>
                <a:spcPts val="500"/>
              </a:spcBef>
              <a:spcAft>
                <a:spcPts val="0"/>
              </a:spcAft>
              <a:buSzPts val="1800"/>
              <a:buNone/>
              <a:defRPr sz="1500">
                <a:solidFill>
                  <a:srgbClr val="9E9E9E"/>
                </a:solidFill>
              </a:defRPr>
            </a:lvl2pPr>
            <a:lvl3pPr marL="1371600" lvl="2" indent="-228600" algn="l">
              <a:lnSpc>
                <a:spcPct val="130000"/>
              </a:lnSpc>
              <a:spcBef>
                <a:spcPts val="500"/>
              </a:spcBef>
              <a:spcAft>
                <a:spcPts val="0"/>
              </a:spcAft>
              <a:buSzPts val="1600"/>
              <a:buNone/>
              <a:defRPr sz="1400">
                <a:solidFill>
                  <a:srgbClr val="9E9E9E"/>
                </a:solidFill>
              </a:defRPr>
            </a:lvl3pPr>
            <a:lvl4pPr marL="1828800" lvl="3" indent="-228600" algn="l">
              <a:lnSpc>
                <a:spcPct val="130000"/>
              </a:lnSpc>
              <a:spcBef>
                <a:spcPts val="500"/>
              </a:spcBef>
              <a:spcAft>
                <a:spcPts val="0"/>
              </a:spcAft>
              <a:buSzPts val="1400"/>
              <a:buNone/>
              <a:defRPr sz="1200">
                <a:solidFill>
                  <a:srgbClr val="9E9E9E"/>
                </a:solidFill>
              </a:defRPr>
            </a:lvl4pPr>
            <a:lvl5pPr marL="2286000" lvl="4" indent="-228600" algn="l">
              <a:lnSpc>
                <a:spcPct val="130000"/>
              </a:lnSpc>
              <a:spcBef>
                <a:spcPts val="500"/>
              </a:spcBef>
              <a:spcAft>
                <a:spcPts val="0"/>
              </a:spcAft>
              <a:buSzPts val="1400"/>
              <a:buNone/>
              <a:defRPr sz="1200">
                <a:solidFill>
                  <a:srgbClr val="9E9E9E"/>
                </a:solidFill>
              </a:defRPr>
            </a:lvl5pPr>
            <a:lvl6pPr marL="2743200" lvl="5" indent="-228600" algn="l">
              <a:lnSpc>
                <a:spcPct val="90000"/>
              </a:lnSpc>
              <a:spcBef>
                <a:spcPts val="400"/>
              </a:spcBef>
              <a:spcAft>
                <a:spcPts val="0"/>
              </a:spcAft>
              <a:buClr>
                <a:srgbClr val="9E9E9E"/>
              </a:buClr>
              <a:buSzPts val="1200"/>
              <a:buNone/>
              <a:defRPr sz="1200">
                <a:solidFill>
                  <a:srgbClr val="9E9E9E"/>
                </a:solidFill>
              </a:defRPr>
            </a:lvl6pPr>
            <a:lvl7pPr marL="3200400" lvl="6" indent="-228600" algn="l">
              <a:lnSpc>
                <a:spcPct val="90000"/>
              </a:lnSpc>
              <a:spcBef>
                <a:spcPts val="400"/>
              </a:spcBef>
              <a:spcAft>
                <a:spcPts val="0"/>
              </a:spcAft>
              <a:buClr>
                <a:srgbClr val="9E9E9E"/>
              </a:buClr>
              <a:buSzPts val="1200"/>
              <a:buNone/>
              <a:defRPr sz="1200">
                <a:solidFill>
                  <a:srgbClr val="9E9E9E"/>
                </a:solidFill>
              </a:defRPr>
            </a:lvl7pPr>
            <a:lvl8pPr marL="3657600" lvl="7" indent="-228600" algn="l">
              <a:lnSpc>
                <a:spcPct val="90000"/>
              </a:lnSpc>
              <a:spcBef>
                <a:spcPts val="400"/>
              </a:spcBef>
              <a:spcAft>
                <a:spcPts val="0"/>
              </a:spcAft>
              <a:buClr>
                <a:srgbClr val="9E9E9E"/>
              </a:buClr>
              <a:buSzPts val="1200"/>
              <a:buNone/>
              <a:defRPr sz="1200">
                <a:solidFill>
                  <a:srgbClr val="9E9E9E"/>
                </a:solidFill>
              </a:defRPr>
            </a:lvl8pPr>
            <a:lvl9pPr marL="4114800" lvl="8" indent="-228600" algn="l">
              <a:lnSpc>
                <a:spcPct val="90000"/>
              </a:lnSpc>
              <a:spcBef>
                <a:spcPts val="400"/>
              </a:spcBef>
              <a:spcAft>
                <a:spcPts val="0"/>
              </a:spcAft>
              <a:buClr>
                <a:srgbClr val="9E9E9E"/>
              </a:buClr>
              <a:buSzPts val="1200"/>
              <a:buNone/>
              <a:defRPr sz="1200">
                <a:solidFill>
                  <a:srgbClr val="9E9E9E"/>
                </a:solidFill>
              </a:defRPr>
            </a:lvl9pPr>
          </a:lstStyle>
          <a:p>
            <a:endParaRPr/>
          </a:p>
        </p:txBody>
      </p:sp>
      <p:sp>
        <p:nvSpPr>
          <p:cNvPr id="81" name="Google Shape;81;p20"/>
          <p:cNvSpPr txBox="1">
            <a:spLocks noGrp="1"/>
          </p:cNvSpPr>
          <p:nvPr>
            <p:ph type="title"/>
          </p:nvPr>
        </p:nvSpPr>
        <p:spPr>
          <a:xfrm>
            <a:off x="425196" y="987552"/>
            <a:ext cx="7886700" cy="651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Arial"/>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ulleted List">
  <p:cSld name="1_Bulleted List">
    <p:spTree>
      <p:nvGrpSpPr>
        <p:cNvPr id="1" name="Shape 82"/>
        <p:cNvGrpSpPr/>
        <p:nvPr/>
      </p:nvGrpSpPr>
      <p:grpSpPr>
        <a:xfrm>
          <a:off x="0" y="0"/>
          <a:ext cx="0" cy="0"/>
          <a:chOff x="0" y="0"/>
          <a:chExt cx="0" cy="0"/>
        </a:xfrm>
      </p:grpSpPr>
      <p:sp>
        <p:nvSpPr>
          <p:cNvPr id="83" name="Google Shape;83;p21"/>
          <p:cNvSpPr txBox="1">
            <a:spLocks noGrp="1"/>
          </p:cNvSpPr>
          <p:nvPr>
            <p:ph type="body" idx="1"/>
          </p:nvPr>
        </p:nvSpPr>
        <p:spPr>
          <a:xfrm>
            <a:off x="425196" y="1639062"/>
            <a:ext cx="6418200" cy="2799300"/>
          </a:xfrm>
          <a:prstGeom prst="rect">
            <a:avLst/>
          </a:prstGeom>
          <a:noFill/>
          <a:ln>
            <a:noFill/>
          </a:ln>
        </p:spPr>
        <p:txBody>
          <a:bodyPr spcFirstLastPara="1" wrap="square" lIns="137150" tIns="34275" rIns="137150" bIns="34275" anchor="t" anchorCtr="0">
            <a:noAutofit/>
          </a:bodyPr>
          <a:lstStyle>
            <a:lvl1pPr marL="457200" marR="0" lvl="0" indent="-330200" algn="l">
              <a:lnSpc>
                <a:spcPct val="130000"/>
              </a:lnSpc>
              <a:spcBef>
                <a:spcPts val="800"/>
              </a:spcBef>
              <a:spcAft>
                <a:spcPts val="0"/>
              </a:spcAft>
              <a:buClr>
                <a:srgbClr val="005BBB"/>
              </a:buClr>
              <a:buSzPts val="1600"/>
              <a:buFont typeface="Arial"/>
              <a:buChar char="•"/>
              <a:defRPr sz="1500" b="0" i="0">
                <a:solidFill>
                  <a:schemeClr val="dk1"/>
                </a:solidFill>
                <a:latin typeface="Arial"/>
                <a:ea typeface="Arial"/>
                <a:cs typeface="Arial"/>
                <a:sym typeface="Arial"/>
              </a:defRPr>
            </a:lvl1pPr>
            <a:lvl2pPr marL="914400" lvl="1" indent="-228600" algn="l">
              <a:lnSpc>
                <a:spcPct val="130000"/>
              </a:lnSpc>
              <a:spcBef>
                <a:spcPts val="500"/>
              </a:spcBef>
              <a:spcAft>
                <a:spcPts val="0"/>
              </a:spcAft>
              <a:buSzPts val="1800"/>
              <a:buNone/>
              <a:defRPr sz="1500">
                <a:solidFill>
                  <a:srgbClr val="9E9E9E"/>
                </a:solidFill>
              </a:defRPr>
            </a:lvl2pPr>
            <a:lvl3pPr marL="1371600" lvl="2" indent="-228600" algn="l">
              <a:lnSpc>
                <a:spcPct val="130000"/>
              </a:lnSpc>
              <a:spcBef>
                <a:spcPts val="500"/>
              </a:spcBef>
              <a:spcAft>
                <a:spcPts val="0"/>
              </a:spcAft>
              <a:buSzPts val="1600"/>
              <a:buNone/>
              <a:defRPr sz="1400">
                <a:solidFill>
                  <a:srgbClr val="9E9E9E"/>
                </a:solidFill>
              </a:defRPr>
            </a:lvl3pPr>
            <a:lvl4pPr marL="1828800" lvl="3" indent="-228600" algn="l">
              <a:lnSpc>
                <a:spcPct val="130000"/>
              </a:lnSpc>
              <a:spcBef>
                <a:spcPts val="500"/>
              </a:spcBef>
              <a:spcAft>
                <a:spcPts val="0"/>
              </a:spcAft>
              <a:buSzPts val="1400"/>
              <a:buNone/>
              <a:defRPr sz="1200">
                <a:solidFill>
                  <a:srgbClr val="9E9E9E"/>
                </a:solidFill>
              </a:defRPr>
            </a:lvl4pPr>
            <a:lvl5pPr marL="2286000" lvl="4" indent="-228600" algn="l">
              <a:lnSpc>
                <a:spcPct val="130000"/>
              </a:lnSpc>
              <a:spcBef>
                <a:spcPts val="500"/>
              </a:spcBef>
              <a:spcAft>
                <a:spcPts val="0"/>
              </a:spcAft>
              <a:buSzPts val="1400"/>
              <a:buNone/>
              <a:defRPr sz="1200">
                <a:solidFill>
                  <a:srgbClr val="9E9E9E"/>
                </a:solidFill>
              </a:defRPr>
            </a:lvl5pPr>
            <a:lvl6pPr marL="2743200" lvl="5" indent="-228600" algn="l">
              <a:lnSpc>
                <a:spcPct val="90000"/>
              </a:lnSpc>
              <a:spcBef>
                <a:spcPts val="400"/>
              </a:spcBef>
              <a:spcAft>
                <a:spcPts val="0"/>
              </a:spcAft>
              <a:buClr>
                <a:srgbClr val="9E9E9E"/>
              </a:buClr>
              <a:buSzPts val="1200"/>
              <a:buNone/>
              <a:defRPr sz="1200">
                <a:solidFill>
                  <a:srgbClr val="9E9E9E"/>
                </a:solidFill>
              </a:defRPr>
            </a:lvl6pPr>
            <a:lvl7pPr marL="3200400" lvl="6" indent="-228600" algn="l">
              <a:lnSpc>
                <a:spcPct val="90000"/>
              </a:lnSpc>
              <a:spcBef>
                <a:spcPts val="400"/>
              </a:spcBef>
              <a:spcAft>
                <a:spcPts val="0"/>
              </a:spcAft>
              <a:buClr>
                <a:srgbClr val="9E9E9E"/>
              </a:buClr>
              <a:buSzPts val="1200"/>
              <a:buNone/>
              <a:defRPr sz="1200">
                <a:solidFill>
                  <a:srgbClr val="9E9E9E"/>
                </a:solidFill>
              </a:defRPr>
            </a:lvl7pPr>
            <a:lvl8pPr marL="3657600" lvl="7" indent="-228600" algn="l">
              <a:lnSpc>
                <a:spcPct val="90000"/>
              </a:lnSpc>
              <a:spcBef>
                <a:spcPts val="400"/>
              </a:spcBef>
              <a:spcAft>
                <a:spcPts val="0"/>
              </a:spcAft>
              <a:buClr>
                <a:srgbClr val="9E9E9E"/>
              </a:buClr>
              <a:buSzPts val="1200"/>
              <a:buNone/>
              <a:defRPr sz="1200">
                <a:solidFill>
                  <a:srgbClr val="9E9E9E"/>
                </a:solidFill>
              </a:defRPr>
            </a:lvl8pPr>
            <a:lvl9pPr marL="4114800" lvl="8" indent="-228600" algn="l">
              <a:lnSpc>
                <a:spcPct val="90000"/>
              </a:lnSpc>
              <a:spcBef>
                <a:spcPts val="400"/>
              </a:spcBef>
              <a:spcAft>
                <a:spcPts val="0"/>
              </a:spcAft>
              <a:buClr>
                <a:srgbClr val="9E9E9E"/>
              </a:buClr>
              <a:buSzPts val="1200"/>
              <a:buNone/>
              <a:defRPr sz="1200">
                <a:solidFill>
                  <a:srgbClr val="9E9E9E"/>
                </a:solidFill>
              </a:defRPr>
            </a:lvl9pPr>
          </a:lstStyle>
          <a:p>
            <a:endParaRPr/>
          </a:p>
        </p:txBody>
      </p:sp>
      <p:sp>
        <p:nvSpPr>
          <p:cNvPr id="84" name="Google Shape;84;p21"/>
          <p:cNvSpPr txBox="1">
            <a:spLocks noGrp="1"/>
          </p:cNvSpPr>
          <p:nvPr>
            <p:ph type="title"/>
          </p:nvPr>
        </p:nvSpPr>
        <p:spPr>
          <a:xfrm>
            <a:off x="425196" y="987552"/>
            <a:ext cx="7886700" cy="651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Arial"/>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7"/>
        <p:cNvGrpSpPr/>
        <p:nvPr/>
      </p:nvGrpSpPr>
      <p:grpSpPr>
        <a:xfrm>
          <a:off x="0" y="0"/>
          <a:ext cx="0" cy="0"/>
          <a:chOff x="0" y="0"/>
          <a:chExt cx="0" cy="0"/>
        </a:xfrm>
      </p:grpSpPr>
      <p:sp>
        <p:nvSpPr>
          <p:cNvPr id="88" name="Google Shape;88;p23"/>
          <p:cNvSpPr txBox="1">
            <a:spLocks noGrp="1"/>
          </p:cNvSpPr>
          <p:nvPr>
            <p:ph type="body" idx="1"/>
          </p:nvPr>
        </p:nvSpPr>
        <p:spPr>
          <a:xfrm>
            <a:off x="457200" y="1335024"/>
            <a:ext cx="3886200" cy="30273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800"/>
              </a:spcBef>
              <a:spcAft>
                <a:spcPts val="0"/>
              </a:spcAft>
              <a:buSzPts val="1600"/>
              <a:buChar char="•"/>
              <a:defRPr/>
            </a:lvl1pPr>
            <a:lvl2pPr marL="914400" lvl="1" indent="-317500" algn="l">
              <a:lnSpc>
                <a:spcPct val="100000"/>
              </a:lnSpc>
              <a:spcBef>
                <a:spcPts val="800"/>
              </a:spcBef>
              <a:spcAft>
                <a:spcPts val="0"/>
              </a:spcAft>
              <a:buSzPts val="1400"/>
              <a:buChar char="–"/>
              <a:defRPr/>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
        <p:nvSpPr>
          <p:cNvPr id="89" name="Google Shape;89;p23"/>
          <p:cNvSpPr txBox="1">
            <a:spLocks noGrp="1"/>
          </p:cNvSpPr>
          <p:nvPr>
            <p:ph type="body" idx="2"/>
          </p:nvPr>
        </p:nvSpPr>
        <p:spPr>
          <a:xfrm>
            <a:off x="4800600" y="1335024"/>
            <a:ext cx="3886200" cy="30273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800"/>
              </a:spcBef>
              <a:spcAft>
                <a:spcPts val="0"/>
              </a:spcAft>
              <a:buSzPts val="1600"/>
              <a:buChar char="•"/>
              <a:defRPr/>
            </a:lvl1pPr>
            <a:lvl2pPr marL="914400" lvl="1" indent="-317500" algn="l">
              <a:lnSpc>
                <a:spcPct val="100000"/>
              </a:lnSpc>
              <a:spcBef>
                <a:spcPts val="800"/>
              </a:spcBef>
              <a:spcAft>
                <a:spcPts val="0"/>
              </a:spcAft>
              <a:buSzPts val="1400"/>
              <a:buChar char="–"/>
              <a:defRPr/>
            </a:lvl2pPr>
            <a:lvl3pPr marL="1371600" lvl="2" indent="-304800" algn="l">
              <a:lnSpc>
                <a:spcPct val="100000"/>
              </a:lnSpc>
              <a:spcBef>
                <a:spcPts val="800"/>
              </a:spcBef>
              <a:spcAft>
                <a:spcPts val="0"/>
              </a:spcAft>
              <a:buSzPts val="1200"/>
              <a:buChar char="•"/>
              <a:defRPr/>
            </a:lvl3pPr>
            <a:lvl4pPr marL="1828800" lvl="3" indent="-304800" algn="l">
              <a:lnSpc>
                <a:spcPct val="100000"/>
              </a:lnSpc>
              <a:spcBef>
                <a:spcPts val="800"/>
              </a:spcBef>
              <a:spcAft>
                <a:spcPts val="0"/>
              </a:spcAft>
              <a:buSzPts val="1200"/>
              <a:buChar char="–"/>
              <a:defRPr/>
            </a:lvl4pPr>
            <a:lvl5pPr marL="2286000" lvl="4" indent="-304800" algn="l">
              <a:lnSpc>
                <a:spcPct val="100000"/>
              </a:lnSpc>
              <a:spcBef>
                <a:spcPts val="800"/>
              </a:spcBef>
              <a:spcAft>
                <a:spcPts val="0"/>
              </a:spcAft>
              <a:buSzPts val="12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
        <p:nvSpPr>
          <p:cNvPr id="90" name="Google Shape;90;p23"/>
          <p:cNvSpPr txBox="1">
            <a:spLocks noGrp="1"/>
          </p:cNvSpPr>
          <p:nvPr>
            <p:ph type="ftr" idx="11"/>
          </p:nvPr>
        </p:nvSpPr>
        <p:spPr>
          <a:xfrm>
            <a:off x="769947" y="4850808"/>
            <a:ext cx="3387900" cy="123000"/>
          </a:xfrm>
          <a:prstGeom prst="rect">
            <a:avLst/>
          </a:prstGeom>
          <a:noFill/>
          <a:ln>
            <a:noFill/>
          </a:ln>
        </p:spPr>
        <p:txBody>
          <a:bodyPr spcFirstLastPara="1" wrap="square" lIns="0" tIns="0" rIns="0" bIns="0" anchor="ctr" anchorCtr="0">
            <a:spAutoFit/>
          </a:bodyPr>
          <a:lstStyle>
            <a:lvl1pPr marR="0" lvl="0" algn="l">
              <a:lnSpc>
                <a:spcPct val="100000"/>
              </a:lnSpc>
              <a:spcBef>
                <a:spcPts val="0"/>
              </a:spcBef>
              <a:spcAft>
                <a:spcPts val="0"/>
              </a:spcAft>
              <a:buClr>
                <a:schemeClr val="dk1"/>
              </a:buClr>
              <a:buSzPts val="1400"/>
              <a:buFont typeface="Arial"/>
              <a:buNone/>
              <a:defRPr sz="8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91" name="Google Shape;91;p23"/>
          <p:cNvSpPr txBox="1">
            <a:spLocks noGrp="1"/>
          </p:cNvSpPr>
          <p:nvPr>
            <p:ph type="sldNum" idx="12"/>
          </p:nvPr>
        </p:nvSpPr>
        <p:spPr>
          <a:xfrm>
            <a:off x="457200" y="4843276"/>
            <a:ext cx="254700" cy="1230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23"/>
          <p:cNvSpPr txBox="1">
            <a:spLocks noGrp="1"/>
          </p:cNvSpPr>
          <p:nvPr>
            <p:ph type="title"/>
          </p:nvPr>
        </p:nvSpPr>
        <p:spPr>
          <a:xfrm>
            <a:off x="457199" y="786384"/>
            <a:ext cx="8229600" cy="3138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2400"/>
              <a:buFont typeface="Arial"/>
              <a:buNone/>
              <a:defRPr sz="2400" b="1" i="0"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Double Content" type="twoObj">
  <p:cSld name="TWO_OBJECTS">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4"/>
          <p:cNvSpPr txBox="1">
            <a:spLocks noGrp="1"/>
          </p:cNvSpPr>
          <p:nvPr>
            <p:ph type="body" idx="1"/>
          </p:nvPr>
        </p:nvSpPr>
        <p:spPr>
          <a:xfrm>
            <a:off x="425196" y="1639062"/>
            <a:ext cx="3375300" cy="29616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4"/>
          <p:cNvSpPr txBox="1">
            <a:spLocks noGrp="1"/>
          </p:cNvSpPr>
          <p:nvPr>
            <p:ph type="body" idx="2"/>
          </p:nvPr>
        </p:nvSpPr>
        <p:spPr>
          <a:xfrm>
            <a:off x="4057650" y="1639062"/>
            <a:ext cx="3374100" cy="29628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5"/>
          <p:cNvSpPr txBox="1">
            <a:spLocks noGrp="1"/>
          </p:cNvSpPr>
          <p:nvPr>
            <p:ph type="body" idx="1"/>
          </p:nvPr>
        </p:nvSpPr>
        <p:spPr>
          <a:xfrm>
            <a:off x="493776" y="2976372"/>
            <a:ext cx="4978800" cy="1237800"/>
          </a:xfrm>
          <a:prstGeom prst="rect">
            <a:avLst/>
          </a:prstGeom>
          <a:noFill/>
          <a:ln>
            <a:noFill/>
          </a:ln>
        </p:spPr>
        <p:txBody>
          <a:bodyPr spcFirstLastPara="1" wrap="square" lIns="0" tIns="34275" rIns="68575" bIns="34275" anchor="t" anchorCtr="0">
            <a:noAutofit/>
          </a:bodyPr>
          <a:lstStyle>
            <a:lvl1pPr marL="457200" lvl="0" indent="-228600" algn="l">
              <a:lnSpc>
                <a:spcPct val="130000"/>
              </a:lnSpc>
              <a:spcBef>
                <a:spcPts val="500"/>
              </a:spcBef>
              <a:spcAft>
                <a:spcPts val="0"/>
              </a:spcAft>
              <a:buSzPts val="2500"/>
              <a:buNone/>
              <a:defRPr sz="2100" b="0" i="0">
                <a:solidFill>
                  <a:schemeClr val="lt1"/>
                </a:solidFill>
                <a:latin typeface="Arial"/>
                <a:ea typeface="Arial"/>
                <a:cs typeface="Arial"/>
                <a:sym typeface="Arial"/>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5"/>
          <p:cNvSpPr txBox="1">
            <a:spLocks noGrp="1"/>
          </p:cNvSpPr>
          <p:nvPr>
            <p:ph type="ctrTitle"/>
          </p:nvPr>
        </p:nvSpPr>
        <p:spPr>
          <a:xfrm>
            <a:off x="493776" y="1117854"/>
            <a:ext cx="4978800" cy="17898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lt1"/>
              </a:buClr>
              <a:buSzPts val="4500"/>
              <a:buFont typeface="Arial"/>
              <a:buNone/>
              <a:defRPr sz="4500" b="1" i="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0" name="Google Shape;100;p25" descr="University at Buffalo, The State University of New York logo"/>
          <p:cNvPicPr preferRelativeResize="0"/>
          <p:nvPr/>
        </p:nvPicPr>
        <p:blipFill rotWithShape="1">
          <a:blip r:embed="rId3">
            <a:alphaModFix/>
          </a:blip>
          <a:srcRect/>
          <a:stretch/>
        </p:blipFill>
        <p:spPr>
          <a:xfrm>
            <a:off x="495301" y="4530997"/>
            <a:ext cx="3600445" cy="26686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vider Slide 1">
  <p:cSld name="Divider Slide 1">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ctrTitle"/>
          </p:nvPr>
        </p:nvSpPr>
        <p:spPr>
          <a:xfrm>
            <a:off x="493776" y="1117997"/>
            <a:ext cx="4978800" cy="17907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lt1"/>
              </a:buClr>
              <a:buSzPts val="4500"/>
              <a:buFont typeface="Arial"/>
              <a:buNone/>
              <a:defRPr sz="4500" b="1" i="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6"/>
          <p:cNvSpPr txBox="1">
            <a:spLocks noGrp="1"/>
          </p:cNvSpPr>
          <p:nvPr>
            <p:ph type="subTitle" idx="1"/>
          </p:nvPr>
        </p:nvSpPr>
        <p:spPr>
          <a:xfrm>
            <a:off x="493776" y="2977753"/>
            <a:ext cx="4978800" cy="1659600"/>
          </a:xfrm>
          <a:prstGeom prst="rect">
            <a:avLst/>
          </a:prstGeom>
          <a:noFill/>
          <a:ln>
            <a:noFill/>
          </a:ln>
        </p:spPr>
        <p:txBody>
          <a:bodyPr spcFirstLastPara="1" wrap="square" lIns="0" tIns="34275" rIns="68575" bIns="34275" anchor="t" anchorCtr="0">
            <a:noAutofit/>
          </a:bodyPr>
          <a:lstStyle>
            <a:lvl1pPr lvl="0" algn="l">
              <a:lnSpc>
                <a:spcPct val="130000"/>
              </a:lnSpc>
              <a:spcBef>
                <a:spcPts val="500"/>
              </a:spcBef>
              <a:spcAft>
                <a:spcPts val="0"/>
              </a:spcAft>
              <a:buSzPts val="2500"/>
              <a:buNone/>
              <a:defRPr sz="2100" b="0">
                <a:solidFill>
                  <a:schemeClr val="lt1"/>
                </a:solidFill>
                <a:latin typeface="Arial"/>
                <a:ea typeface="Arial"/>
                <a:cs typeface="Arial"/>
                <a:sym typeface="Arial"/>
              </a:defRPr>
            </a:lvl1pPr>
            <a:lvl2pPr lvl="1" algn="ctr">
              <a:lnSpc>
                <a:spcPct val="130000"/>
              </a:lnSpc>
              <a:spcBef>
                <a:spcPts val="500"/>
              </a:spcBef>
              <a:spcAft>
                <a:spcPts val="0"/>
              </a:spcAft>
              <a:buSzPts val="1800"/>
              <a:buNone/>
              <a:defRPr sz="1500"/>
            </a:lvl2pPr>
            <a:lvl3pPr lvl="2" algn="ctr">
              <a:lnSpc>
                <a:spcPct val="130000"/>
              </a:lnSpc>
              <a:spcBef>
                <a:spcPts val="500"/>
              </a:spcBef>
              <a:spcAft>
                <a:spcPts val="0"/>
              </a:spcAft>
              <a:buSzPts val="1600"/>
              <a:buNone/>
              <a:defRPr sz="1400"/>
            </a:lvl3pPr>
            <a:lvl4pPr lvl="3" algn="ctr">
              <a:lnSpc>
                <a:spcPct val="130000"/>
              </a:lnSpc>
              <a:spcBef>
                <a:spcPts val="500"/>
              </a:spcBef>
              <a:spcAft>
                <a:spcPts val="0"/>
              </a:spcAft>
              <a:buSzPts val="1400"/>
              <a:buNone/>
              <a:defRPr sz="1200"/>
            </a:lvl4pPr>
            <a:lvl5pPr lvl="4" algn="ctr">
              <a:lnSpc>
                <a:spcPct val="130000"/>
              </a:lnSpc>
              <a:spcBef>
                <a:spcPts val="500"/>
              </a:spcBef>
              <a:spcAft>
                <a:spcPts val="0"/>
              </a:spcAft>
              <a:buSzPts val="14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04" name="Google Shape;104;p26" descr="University at Buffalo, The State University of New York logo"/>
          <p:cNvPicPr preferRelativeResize="0"/>
          <p:nvPr/>
        </p:nvPicPr>
        <p:blipFill rotWithShape="1">
          <a:blip r:embed="rId3">
            <a:alphaModFix/>
          </a:blip>
          <a:srcRect/>
          <a:stretch/>
        </p:blipFill>
        <p:spPr>
          <a:xfrm>
            <a:off x="266700" y="240859"/>
            <a:ext cx="3600453" cy="2670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ivider Slide 2">
  <p:cSld name="Divider Slide 2">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493776" y="1117997"/>
            <a:ext cx="4978800" cy="17907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dk2"/>
              </a:buClr>
              <a:buSzPts val="4500"/>
              <a:buFont typeface="Arial"/>
              <a:buNone/>
              <a:defRPr sz="4500" b="1" i="0" cap="none">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7"/>
          <p:cNvSpPr txBox="1">
            <a:spLocks noGrp="1"/>
          </p:cNvSpPr>
          <p:nvPr>
            <p:ph type="subTitle" idx="1"/>
          </p:nvPr>
        </p:nvSpPr>
        <p:spPr>
          <a:xfrm>
            <a:off x="493776" y="2977753"/>
            <a:ext cx="4978800" cy="1659600"/>
          </a:xfrm>
          <a:prstGeom prst="rect">
            <a:avLst/>
          </a:prstGeom>
          <a:noFill/>
          <a:ln>
            <a:noFill/>
          </a:ln>
        </p:spPr>
        <p:txBody>
          <a:bodyPr spcFirstLastPara="1" wrap="square" lIns="0" tIns="34275" rIns="68575" bIns="34275" anchor="t" anchorCtr="0">
            <a:noAutofit/>
          </a:bodyPr>
          <a:lstStyle>
            <a:lvl1pPr lvl="0" algn="l">
              <a:lnSpc>
                <a:spcPct val="130000"/>
              </a:lnSpc>
              <a:spcBef>
                <a:spcPts val="500"/>
              </a:spcBef>
              <a:spcAft>
                <a:spcPts val="0"/>
              </a:spcAft>
              <a:buSzPts val="2500"/>
              <a:buNone/>
              <a:defRPr sz="2100" b="0">
                <a:solidFill>
                  <a:schemeClr val="dk1"/>
                </a:solidFill>
                <a:latin typeface="Arial"/>
                <a:ea typeface="Arial"/>
                <a:cs typeface="Arial"/>
                <a:sym typeface="Arial"/>
              </a:defRPr>
            </a:lvl1pPr>
            <a:lvl2pPr lvl="1" algn="ctr">
              <a:lnSpc>
                <a:spcPct val="130000"/>
              </a:lnSpc>
              <a:spcBef>
                <a:spcPts val="500"/>
              </a:spcBef>
              <a:spcAft>
                <a:spcPts val="0"/>
              </a:spcAft>
              <a:buSzPts val="1800"/>
              <a:buNone/>
              <a:defRPr sz="1500"/>
            </a:lvl2pPr>
            <a:lvl3pPr lvl="2" algn="ctr">
              <a:lnSpc>
                <a:spcPct val="130000"/>
              </a:lnSpc>
              <a:spcBef>
                <a:spcPts val="500"/>
              </a:spcBef>
              <a:spcAft>
                <a:spcPts val="0"/>
              </a:spcAft>
              <a:buSzPts val="1600"/>
              <a:buNone/>
              <a:defRPr sz="1400"/>
            </a:lvl3pPr>
            <a:lvl4pPr lvl="3" algn="ctr">
              <a:lnSpc>
                <a:spcPct val="130000"/>
              </a:lnSpc>
              <a:spcBef>
                <a:spcPts val="500"/>
              </a:spcBef>
              <a:spcAft>
                <a:spcPts val="0"/>
              </a:spcAft>
              <a:buSzPts val="1400"/>
              <a:buNone/>
              <a:defRPr sz="1200"/>
            </a:lvl4pPr>
            <a:lvl5pPr lvl="4" algn="ctr">
              <a:lnSpc>
                <a:spcPct val="130000"/>
              </a:lnSpc>
              <a:spcBef>
                <a:spcPts val="500"/>
              </a:spcBef>
              <a:spcAft>
                <a:spcPts val="0"/>
              </a:spcAft>
              <a:buSzPts val="14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08" name="Google Shape;108;p27" descr="University at Buffalo, The State University of New York logo"/>
          <p:cNvPicPr preferRelativeResize="0"/>
          <p:nvPr/>
        </p:nvPicPr>
        <p:blipFill rotWithShape="1">
          <a:blip r:embed="rId3">
            <a:alphaModFix/>
          </a:blip>
          <a:srcRect/>
          <a:stretch/>
        </p:blipFill>
        <p:spPr>
          <a:xfrm>
            <a:off x="266700" y="240937"/>
            <a:ext cx="3600453" cy="26686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8"/>
          <p:cNvSpPr txBox="1">
            <a:spLocks noGrp="1"/>
          </p:cNvSpPr>
          <p:nvPr>
            <p:ph type="body" idx="1"/>
          </p:nvPr>
        </p:nvSpPr>
        <p:spPr>
          <a:xfrm>
            <a:off x="425196" y="1639062"/>
            <a:ext cx="3854100" cy="294900"/>
          </a:xfrm>
          <a:prstGeom prst="rect">
            <a:avLst/>
          </a:prstGeom>
          <a:noFill/>
          <a:ln>
            <a:noFill/>
          </a:ln>
        </p:spPr>
        <p:txBody>
          <a:bodyPr spcFirstLastPara="1" wrap="square" lIns="68575" tIns="34275" rIns="68575" bIns="34275" anchor="t" anchorCtr="0">
            <a:spAutoFit/>
          </a:bodyPr>
          <a:lstStyle>
            <a:lvl1pPr marL="457200" lvl="0" indent="-228600" algn="l">
              <a:lnSpc>
                <a:spcPct val="130000"/>
              </a:lnSpc>
              <a:spcBef>
                <a:spcPts val="500"/>
              </a:spcBef>
              <a:spcAft>
                <a:spcPts val="0"/>
              </a:spcAft>
              <a:buSzPts val="1400"/>
              <a:buNone/>
              <a:defRPr sz="1200" b="1" cap="none">
                <a:solidFill>
                  <a:schemeClr val="dk2"/>
                </a:solidFill>
              </a:defRPr>
            </a:lvl1pPr>
            <a:lvl2pPr marL="914400" lvl="1" indent="-228600" algn="l">
              <a:lnSpc>
                <a:spcPct val="130000"/>
              </a:lnSpc>
              <a:spcBef>
                <a:spcPts val="500"/>
              </a:spcBef>
              <a:spcAft>
                <a:spcPts val="0"/>
              </a:spcAft>
              <a:buSzPts val="1800"/>
              <a:buNone/>
              <a:defRPr sz="1500" b="1"/>
            </a:lvl2pPr>
            <a:lvl3pPr marL="1371600" lvl="2" indent="-228600" algn="l">
              <a:lnSpc>
                <a:spcPct val="130000"/>
              </a:lnSpc>
              <a:spcBef>
                <a:spcPts val="500"/>
              </a:spcBef>
              <a:spcAft>
                <a:spcPts val="0"/>
              </a:spcAft>
              <a:buSzPts val="1600"/>
              <a:buNone/>
              <a:defRPr sz="1400" b="1"/>
            </a:lvl3pPr>
            <a:lvl4pPr marL="1828800" lvl="3" indent="-228600" algn="l">
              <a:lnSpc>
                <a:spcPct val="130000"/>
              </a:lnSpc>
              <a:spcBef>
                <a:spcPts val="500"/>
              </a:spcBef>
              <a:spcAft>
                <a:spcPts val="0"/>
              </a:spcAft>
              <a:buSzPts val="1400"/>
              <a:buNone/>
              <a:defRPr sz="1200" b="1"/>
            </a:lvl4pPr>
            <a:lvl5pPr marL="2286000" lvl="4" indent="-228600" algn="l">
              <a:lnSpc>
                <a:spcPct val="130000"/>
              </a:lnSpc>
              <a:spcBef>
                <a:spcPts val="5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2" name="Google Shape;112;p28"/>
          <p:cNvSpPr txBox="1">
            <a:spLocks noGrp="1"/>
          </p:cNvSpPr>
          <p:nvPr>
            <p:ph type="body" idx="2"/>
          </p:nvPr>
        </p:nvSpPr>
        <p:spPr>
          <a:xfrm>
            <a:off x="425196" y="1945005"/>
            <a:ext cx="3855300" cy="26517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Clr>
                <a:schemeClr val="dk2"/>
              </a:buClr>
              <a:buSzPts val="1600"/>
              <a:buFont typeface="Arial"/>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28"/>
          <p:cNvSpPr txBox="1">
            <a:spLocks noGrp="1"/>
          </p:cNvSpPr>
          <p:nvPr>
            <p:ph type="body" idx="3"/>
          </p:nvPr>
        </p:nvSpPr>
        <p:spPr>
          <a:xfrm>
            <a:off x="4629150" y="1639062"/>
            <a:ext cx="3854100" cy="296100"/>
          </a:xfrm>
          <a:prstGeom prst="rect">
            <a:avLst/>
          </a:prstGeom>
          <a:noFill/>
          <a:ln>
            <a:noFill/>
          </a:ln>
        </p:spPr>
        <p:txBody>
          <a:bodyPr spcFirstLastPara="1" wrap="square" lIns="68575" tIns="34275" rIns="68575" bIns="34275" anchor="t" anchorCtr="0">
            <a:spAutoFit/>
          </a:bodyPr>
          <a:lstStyle>
            <a:lvl1pPr marL="457200" lvl="0" indent="-228600" algn="l">
              <a:lnSpc>
                <a:spcPct val="130000"/>
              </a:lnSpc>
              <a:spcBef>
                <a:spcPts val="500"/>
              </a:spcBef>
              <a:spcAft>
                <a:spcPts val="0"/>
              </a:spcAft>
              <a:buSzPts val="1400"/>
              <a:buNone/>
              <a:defRPr sz="1200" b="1" cap="none">
                <a:solidFill>
                  <a:schemeClr val="dk2"/>
                </a:solidFill>
              </a:defRPr>
            </a:lvl1pPr>
            <a:lvl2pPr marL="914400" lvl="1" indent="-228600" algn="l">
              <a:lnSpc>
                <a:spcPct val="130000"/>
              </a:lnSpc>
              <a:spcBef>
                <a:spcPts val="500"/>
              </a:spcBef>
              <a:spcAft>
                <a:spcPts val="0"/>
              </a:spcAft>
              <a:buSzPts val="1800"/>
              <a:buNone/>
              <a:defRPr sz="1500" b="1"/>
            </a:lvl2pPr>
            <a:lvl3pPr marL="1371600" lvl="2" indent="-228600" algn="l">
              <a:lnSpc>
                <a:spcPct val="130000"/>
              </a:lnSpc>
              <a:spcBef>
                <a:spcPts val="500"/>
              </a:spcBef>
              <a:spcAft>
                <a:spcPts val="0"/>
              </a:spcAft>
              <a:buSzPts val="1600"/>
              <a:buNone/>
              <a:defRPr sz="1400" b="1"/>
            </a:lvl3pPr>
            <a:lvl4pPr marL="1828800" lvl="3" indent="-228600" algn="l">
              <a:lnSpc>
                <a:spcPct val="130000"/>
              </a:lnSpc>
              <a:spcBef>
                <a:spcPts val="500"/>
              </a:spcBef>
              <a:spcAft>
                <a:spcPts val="0"/>
              </a:spcAft>
              <a:buSzPts val="1400"/>
              <a:buNone/>
              <a:defRPr sz="1200" b="1"/>
            </a:lvl4pPr>
            <a:lvl5pPr marL="2286000" lvl="4" indent="-228600" algn="l">
              <a:lnSpc>
                <a:spcPct val="130000"/>
              </a:lnSpc>
              <a:spcBef>
                <a:spcPts val="5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 name="Google Shape;114;p28"/>
          <p:cNvSpPr txBox="1">
            <a:spLocks noGrp="1"/>
          </p:cNvSpPr>
          <p:nvPr>
            <p:ph type="body" idx="4"/>
          </p:nvPr>
        </p:nvSpPr>
        <p:spPr>
          <a:xfrm>
            <a:off x="4629150" y="1943100"/>
            <a:ext cx="3854100" cy="26541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Clr>
                <a:schemeClr val="dk2"/>
              </a:buClr>
              <a:buSzPts val="1600"/>
              <a:buFont typeface="Arial"/>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Photo">
  <p:cSld name="Content and Photo">
    <p:spTree>
      <p:nvGrpSpPr>
        <p:cNvPr id="1" name="Shape 116"/>
        <p:cNvGrpSpPr/>
        <p:nvPr/>
      </p:nvGrpSpPr>
      <p:grpSpPr>
        <a:xfrm>
          <a:off x="0" y="0"/>
          <a:ext cx="0" cy="0"/>
          <a:chOff x="0" y="0"/>
          <a:chExt cx="0" cy="0"/>
        </a:xfrm>
      </p:grpSpPr>
      <p:sp>
        <p:nvSpPr>
          <p:cNvPr id="117" name="Google Shape;117;p30"/>
          <p:cNvSpPr>
            <a:spLocks noGrp="1"/>
          </p:cNvSpPr>
          <p:nvPr>
            <p:ph type="pic" idx="2"/>
          </p:nvPr>
        </p:nvSpPr>
        <p:spPr>
          <a:xfrm>
            <a:off x="3823925" y="809625"/>
            <a:ext cx="5320200" cy="4333800"/>
          </a:xfrm>
          <a:prstGeom prst="rect">
            <a:avLst/>
          </a:prstGeom>
          <a:solidFill>
            <a:srgbClr val="BFBFBF"/>
          </a:solidFill>
          <a:ln>
            <a:noFill/>
          </a:ln>
        </p:spPr>
      </p:sp>
      <p:sp>
        <p:nvSpPr>
          <p:cNvPr id="118" name="Google Shape;118;p30"/>
          <p:cNvSpPr txBox="1">
            <a:spLocks noGrp="1"/>
          </p:cNvSpPr>
          <p:nvPr>
            <p:ph type="title"/>
          </p:nvPr>
        </p:nvSpPr>
        <p:spPr>
          <a:xfrm>
            <a:off x="425196" y="1124712"/>
            <a:ext cx="31866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30"/>
          <p:cNvSpPr txBox="1">
            <a:spLocks noGrp="1"/>
          </p:cNvSpPr>
          <p:nvPr>
            <p:ph type="body" idx="1"/>
          </p:nvPr>
        </p:nvSpPr>
        <p:spPr>
          <a:xfrm>
            <a:off x="425196" y="1639062"/>
            <a:ext cx="31866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Three Photos">
  <p:cSld name="Content and Three Photos">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25196" y="1124712"/>
            <a:ext cx="31866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31"/>
          <p:cNvSpPr txBox="1">
            <a:spLocks noGrp="1"/>
          </p:cNvSpPr>
          <p:nvPr>
            <p:ph type="body" idx="1"/>
          </p:nvPr>
        </p:nvSpPr>
        <p:spPr>
          <a:xfrm>
            <a:off x="425196" y="1639062"/>
            <a:ext cx="31866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31"/>
          <p:cNvSpPr>
            <a:spLocks noGrp="1"/>
          </p:cNvSpPr>
          <p:nvPr>
            <p:ph type="pic" idx="2"/>
          </p:nvPr>
        </p:nvSpPr>
        <p:spPr>
          <a:xfrm>
            <a:off x="3835973" y="800100"/>
            <a:ext cx="5307900" cy="2199300"/>
          </a:xfrm>
          <a:prstGeom prst="rect">
            <a:avLst/>
          </a:prstGeom>
          <a:solidFill>
            <a:srgbClr val="BFBFBF"/>
          </a:solidFill>
          <a:ln w="9525" cap="flat" cmpd="sng">
            <a:solidFill>
              <a:schemeClr val="lt1"/>
            </a:solidFill>
            <a:prstDash val="solid"/>
            <a:round/>
            <a:headEnd type="none" w="sm" len="sm"/>
            <a:tailEnd type="none" w="sm" len="sm"/>
          </a:ln>
        </p:spPr>
      </p:sp>
      <p:sp>
        <p:nvSpPr>
          <p:cNvPr id="124" name="Google Shape;124;p31"/>
          <p:cNvSpPr>
            <a:spLocks noGrp="1"/>
          </p:cNvSpPr>
          <p:nvPr>
            <p:ph type="pic" idx="3"/>
          </p:nvPr>
        </p:nvSpPr>
        <p:spPr>
          <a:xfrm>
            <a:off x="3835973" y="2998722"/>
            <a:ext cx="2701800" cy="2143200"/>
          </a:xfrm>
          <a:prstGeom prst="rect">
            <a:avLst/>
          </a:prstGeom>
          <a:solidFill>
            <a:srgbClr val="BFBFBF"/>
          </a:solidFill>
          <a:ln w="9525" cap="flat" cmpd="sng">
            <a:solidFill>
              <a:schemeClr val="lt1"/>
            </a:solidFill>
            <a:prstDash val="solid"/>
            <a:round/>
            <a:headEnd type="none" w="sm" len="sm"/>
            <a:tailEnd type="none" w="sm" len="sm"/>
          </a:ln>
        </p:spPr>
      </p:sp>
      <p:sp>
        <p:nvSpPr>
          <p:cNvPr id="125" name="Google Shape;125;p31"/>
          <p:cNvSpPr>
            <a:spLocks noGrp="1"/>
          </p:cNvSpPr>
          <p:nvPr>
            <p:ph type="pic" idx="4"/>
          </p:nvPr>
        </p:nvSpPr>
        <p:spPr>
          <a:xfrm>
            <a:off x="6525817" y="2998722"/>
            <a:ext cx="2618100" cy="2143200"/>
          </a:xfrm>
          <a:prstGeom prst="rect">
            <a:avLst/>
          </a:prstGeom>
          <a:solidFill>
            <a:srgbClr val="BFBFBF"/>
          </a:solidFill>
          <a:ln w="9525" cap="flat" cmpd="sng">
            <a:solidFill>
              <a:schemeClr val="lt1"/>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ull Width Photo">
  <p:cSld name="Full Width Photo">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32"/>
          <p:cNvSpPr>
            <a:spLocks noGrp="1"/>
          </p:cNvSpPr>
          <p:nvPr>
            <p:ph type="pic" idx="2"/>
          </p:nvPr>
        </p:nvSpPr>
        <p:spPr>
          <a:xfrm>
            <a:off x="0" y="800100"/>
            <a:ext cx="9144000" cy="4343400"/>
          </a:xfrm>
          <a:prstGeom prst="rect">
            <a:avLst/>
          </a:prstGeom>
          <a:solidFill>
            <a:srgbClr val="BFBFBF"/>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Graph">
  <p:cSld name="Content and Graph">
    <p:spTree>
      <p:nvGrpSpPr>
        <p:cNvPr id="1" name="Shape 129"/>
        <p:cNvGrpSpPr/>
        <p:nvPr/>
      </p:nvGrpSpPr>
      <p:grpSpPr>
        <a:xfrm>
          <a:off x="0" y="0"/>
          <a:ext cx="0" cy="0"/>
          <a:chOff x="0" y="0"/>
          <a:chExt cx="0" cy="0"/>
        </a:xfrm>
      </p:grpSpPr>
      <p:sp>
        <p:nvSpPr>
          <p:cNvPr id="130" name="Google Shape;130;p33"/>
          <p:cNvSpPr txBox="1">
            <a:spLocks noGrp="1"/>
          </p:cNvSpPr>
          <p:nvPr>
            <p:ph type="title"/>
          </p:nvPr>
        </p:nvSpPr>
        <p:spPr>
          <a:xfrm>
            <a:off x="425196" y="1124712"/>
            <a:ext cx="31866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33"/>
          <p:cNvSpPr txBox="1">
            <a:spLocks noGrp="1"/>
          </p:cNvSpPr>
          <p:nvPr>
            <p:ph type="body" idx="1"/>
          </p:nvPr>
        </p:nvSpPr>
        <p:spPr>
          <a:xfrm>
            <a:off x="425196" y="1639062"/>
            <a:ext cx="31866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33"/>
          <p:cNvSpPr>
            <a:spLocks noGrp="1"/>
          </p:cNvSpPr>
          <p:nvPr>
            <p:ph type="chart" idx="2"/>
          </p:nvPr>
        </p:nvSpPr>
        <p:spPr>
          <a:xfrm>
            <a:off x="3871451" y="1482214"/>
            <a:ext cx="4743900" cy="2975400"/>
          </a:xfrm>
          <a:prstGeom prst="rect">
            <a:avLst/>
          </a:prstGeom>
          <a:solidFill>
            <a:srgbClr val="BFBFBF"/>
          </a:solidFill>
          <a:ln>
            <a:noFill/>
          </a:ln>
        </p:spPr>
        <p:txBody>
          <a:bodyPr spcFirstLastPara="1" wrap="square" lIns="68575" tIns="34275" rIns="68575" bIns="34275" anchor="t" anchorCtr="0">
            <a:noAutofit/>
          </a:bodyPr>
          <a:lstStyle>
            <a:lvl1pPr marR="0" lvl="0" algn="ctr">
              <a:lnSpc>
                <a:spcPct val="90000"/>
              </a:lnSpc>
              <a:spcBef>
                <a:spcPts val="8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2pPr>
            <a:lvl3pPr marR="0" lvl="2"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3pPr>
            <a:lvl4pPr marR="0" lvl="3"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4pPr>
            <a:lvl5pPr marR="0" lvl="4"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5pPr>
            <a:lvl6pPr marR="0" lvl="5"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5"/>
          <p:cNvSpPr txBox="1">
            <a:spLocks noGrp="1"/>
          </p:cNvSpPr>
          <p:nvPr>
            <p:ph type="body" idx="1"/>
          </p:nvPr>
        </p:nvSpPr>
        <p:spPr>
          <a:xfrm>
            <a:off x="493776" y="2976372"/>
            <a:ext cx="4978800" cy="1237800"/>
          </a:xfrm>
          <a:prstGeom prst="rect">
            <a:avLst/>
          </a:prstGeom>
          <a:noFill/>
          <a:ln>
            <a:noFill/>
          </a:ln>
        </p:spPr>
        <p:txBody>
          <a:bodyPr spcFirstLastPara="1" wrap="square" lIns="0" tIns="34275" rIns="68575" bIns="34275" anchor="t" anchorCtr="0">
            <a:noAutofit/>
          </a:bodyPr>
          <a:lstStyle>
            <a:lvl1pPr marL="457200" lvl="0" indent="-228600" algn="l">
              <a:lnSpc>
                <a:spcPct val="130000"/>
              </a:lnSpc>
              <a:spcBef>
                <a:spcPts val="500"/>
              </a:spcBef>
              <a:spcAft>
                <a:spcPts val="0"/>
              </a:spcAft>
              <a:buSzPts val="2500"/>
              <a:buNone/>
              <a:defRPr sz="2100" b="0" i="0">
                <a:solidFill>
                  <a:schemeClr val="dk1"/>
                </a:solidFill>
                <a:latin typeface="Arial"/>
                <a:ea typeface="Arial"/>
                <a:cs typeface="Arial"/>
                <a:sym typeface="Arial"/>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35"/>
          <p:cNvSpPr txBox="1">
            <a:spLocks noGrp="1"/>
          </p:cNvSpPr>
          <p:nvPr>
            <p:ph type="ctrTitle"/>
          </p:nvPr>
        </p:nvSpPr>
        <p:spPr>
          <a:xfrm>
            <a:off x="493776" y="1117854"/>
            <a:ext cx="4978800" cy="17898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dk2"/>
              </a:buClr>
              <a:buSzPts val="4500"/>
              <a:buFont typeface="Arial"/>
              <a:buNone/>
              <a:defRPr sz="4500" b="1" i="0" cap="none">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1" name="Google Shape;141;p35" descr="University at Buffalo, The State University of New York logo"/>
          <p:cNvPicPr preferRelativeResize="0"/>
          <p:nvPr/>
        </p:nvPicPr>
        <p:blipFill rotWithShape="1">
          <a:blip r:embed="rId3">
            <a:alphaModFix/>
          </a:blip>
          <a:srcRect/>
          <a:stretch/>
        </p:blipFill>
        <p:spPr>
          <a:xfrm>
            <a:off x="495300" y="4530997"/>
            <a:ext cx="3600453" cy="26686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ulleted List" type="obj">
  <p:cSld name="OBJECT">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425196" y="1124712"/>
            <a:ext cx="5213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 name="Google Shape;144;p36"/>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Double Content" type="twoObj">
  <p:cSld name="TWO_OBJECTS">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37"/>
          <p:cNvSpPr txBox="1">
            <a:spLocks noGrp="1"/>
          </p:cNvSpPr>
          <p:nvPr>
            <p:ph type="body" idx="1"/>
          </p:nvPr>
        </p:nvSpPr>
        <p:spPr>
          <a:xfrm>
            <a:off x="425196" y="1639062"/>
            <a:ext cx="3375300" cy="29616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37"/>
          <p:cNvSpPr txBox="1">
            <a:spLocks noGrp="1"/>
          </p:cNvSpPr>
          <p:nvPr>
            <p:ph type="body" idx="2"/>
          </p:nvPr>
        </p:nvSpPr>
        <p:spPr>
          <a:xfrm>
            <a:off x="4057650" y="1639062"/>
            <a:ext cx="3374100" cy="29628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8"/>
          <p:cNvSpPr txBox="1">
            <a:spLocks noGrp="1"/>
          </p:cNvSpPr>
          <p:nvPr>
            <p:ph type="body" idx="1"/>
          </p:nvPr>
        </p:nvSpPr>
        <p:spPr>
          <a:xfrm>
            <a:off x="493776" y="2976372"/>
            <a:ext cx="4978800" cy="1237800"/>
          </a:xfrm>
          <a:prstGeom prst="rect">
            <a:avLst/>
          </a:prstGeom>
          <a:noFill/>
          <a:ln>
            <a:noFill/>
          </a:ln>
        </p:spPr>
        <p:txBody>
          <a:bodyPr spcFirstLastPara="1" wrap="square" lIns="0" tIns="34275" rIns="68575" bIns="34275" anchor="t" anchorCtr="0">
            <a:noAutofit/>
          </a:bodyPr>
          <a:lstStyle>
            <a:lvl1pPr marL="457200" lvl="0" indent="-228600" algn="l">
              <a:lnSpc>
                <a:spcPct val="130000"/>
              </a:lnSpc>
              <a:spcBef>
                <a:spcPts val="500"/>
              </a:spcBef>
              <a:spcAft>
                <a:spcPts val="0"/>
              </a:spcAft>
              <a:buSzPts val="2500"/>
              <a:buNone/>
              <a:defRPr sz="2100" b="0" i="0">
                <a:solidFill>
                  <a:schemeClr val="lt1"/>
                </a:solidFill>
                <a:latin typeface="Arial"/>
                <a:ea typeface="Arial"/>
                <a:cs typeface="Arial"/>
                <a:sym typeface="Arial"/>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38"/>
          <p:cNvSpPr txBox="1">
            <a:spLocks noGrp="1"/>
          </p:cNvSpPr>
          <p:nvPr>
            <p:ph type="ctrTitle"/>
          </p:nvPr>
        </p:nvSpPr>
        <p:spPr>
          <a:xfrm>
            <a:off x="493776" y="1117854"/>
            <a:ext cx="4978800" cy="17898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lt1"/>
              </a:buClr>
              <a:buSzPts val="4500"/>
              <a:buFont typeface="Arial"/>
              <a:buNone/>
              <a:defRPr sz="4500" b="1" i="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2" name="Google Shape;152;p38" descr="University at Buffalo, The State University of New York logo"/>
          <p:cNvPicPr preferRelativeResize="0"/>
          <p:nvPr/>
        </p:nvPicPr>
        <p:blipFill rotWithShape="1">
          <a:blip r:embed="rId3">
            <a:alphaModFix/>
          </a:blip>
          <a:srcRect/>
          <a:stretch/>
        </p:blipFill>
        <p:spPr>
          <a:xfrm>
            <a:off x="495301" y="4530997"/>
            <a:ext cx="3600445" cy="2668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Divider Slide 1">
  <p:cSld name="Divider Slide 1">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39"/>
          <p:cNvSpPr txBox="1">
            <a:spLocks noGrp="1"/>
          </p:cNvSpPr>
          <p:nvPr>
            <p:ph type="ctrTitle"/>
          </p:nvPr>
        </p:nvSpPr>
        <p:spPr>
          <a:xfrm>
            <a:off x="493776" y="1117997"/>
            <a:ext cx="4978800" cy="17907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lt1"/>
              </a:buClr>
              <a:buSzPts val="4500"/>
              <a:buFont typeface="Arial"/>
              <a:buNone/>
              <a:defRPr sz="4500" b="1" i="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39"/>
          <p:cNvSpPr txBox="1">
            <a:spLocks noGrp="1"/>
          </p:cNvSpPr>
          <p:nvPr>
            <p:ph type="subTitle" idx="1"/>
          </p:nvPr>
        </p:nvSpPr>
        <p:spPr>
          <a:xfrm>
            <a:off x="493776" y="2977753"/>
            <a:ext cx="4978800" cy="1659600"/>
          </a:xfrm>
          <a:prstGeom prst="rect">
            <a:avLst/>
          </a:prstGeom>
          <a:noFill/>
          <a:ln>
            <a:noFill/>
          </a:ln>
        </p:spPr>
        <p:txBody>
          <a:bodyPr spcFirstLastPara="1" wrap="square" lIns="0" tIns="34275" rIns="68575" bIns="34275" anchor="t" anchorCtr="0">
            <a:noAutofit/>
          </a:bodyPr>
          <a:lstStyle>
            <a:lvl1pPr lvl="0" algn="l">
              <a:lnSpc>
                <a:spcPct val="130000"/>
              </a:lnSpc>
              <a:spcBef>
                <a:spcPts val="500"/>
              </a:spcBef>
              <a:spcAft>
                <a:spcPts val="0"/>
              </a:spcAft>
              <a:buSzPts val="2500"/>
              <a:buNone/>
              <a:defRPr sz="2100" b="0">
                <a:solidFill>
                  <a:schemeClr val="lt1"/>
                </a:solidFill>
                <a:latin typeface="Arial"/>
                <a:ea typeface="Arial"/>
                <a:cs typeface="Arial"/>
                <a:sym typeface="Arial"/>
              </a:defRPr>
            </a:lvl1pPr>
            <a:lvl2pPr lvl="1" algn="ctr">
              <a:lnSpc>
                <a:spcPct val="130000"/>
              </a:lnSpc>
              <a:spcBef>
                <a:spcPts val="500"/>
              </a:spcBef>
              <a:spcAft>
                <a:spcPts val="0"/>
              </a:spcAft>
              <a:buSzPts val="1800"/>
              <a:buNone/>
              <a:defRPr sz="1500"/>
            </a:lvl2pPr>
            <a:lvl3pPr lvl="2" algn="ctr">
              <a:lnSpc>
                <a:spcPct val="130000"/>
              </a:lnSpc>
              <a:spcBef>
                <a:spcPts val="500"/>
              </a:spcBef>
              <a:spcAft>
                <a:spcPts val="0"/>
              </a:spcAft>
              <a:buSzPts val="1600"/>
              <a:buNone/>
              <a:defRPr sz="1400"/>
            </a:lvl3pPr>
            <a:lvl4pPr lvl="3" algn="ctr">
              <a:lnSpc>
                <a:spcPct val="130000"/>
              </a:lnSpc>
              <a:spcBef>
                <a:spcPts val="500"/>
              </a:spcBef>
              <a:spcAft>
                <a:spcPts val="0"/>
              </a:spcAft>
              <a:buSzPts val="1400"/>
              <a:buNone/>
              <a:defRPr sz="1200"/>
            </a:lvl4pPr>
            <a:lvl5pPr lvl="4" algn="ctr">
              <a:lnSpc>
                <a:spcPct val="130000"/>
              </a:lnSpc>
              <a:spcBef>
                <a:spcPts val="500"/>
              </a:spcBef>
              <a:spcAft>
                <a:spcPts val="0"/>
              </a:spcAft>
              <a:buSzPts val="14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56" name="Google Shape;156;p39" descr="University at Buffalo, The State University of New York logo"/>
          <p:cNvPicPr preferRelativeResize="0"/>
          <p:nvPr/>
        </p:nvPicPr>
        <p:blipFill rotWithShape="1">
          <a:blip r:embed="rId3">
            <a:alphaModFix/>
          </a:blip>
          <a:srcRect/>
          <a:stretch/>
        </p:blipFill>
        <p:spPr>
          <a:xfrm>
            <a:off x="266700" y="240859"/>
            <a:ext cx="3600453" cy="26702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ivider Slide 2">
  <p:cSld name="Divider Slide 2">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40"/>
          <p:cNvSpPr txBox="1">
            <a:spLocks noGrp="1"/>
          </p:cNvSpPr>
          <p:nvPr>
            <p:ph type="ctrTitle"/>
          </p:nvPr>
        </p:nvSpPr>
        <p:spPr>
          <a:xfrm>
            <a:off x="493776" y="1117997"/>
            <a:ext cx="4978800" cy="1790700"/>
          </a:xfrm>
          <a:prstGeom prst="rect">
            <a:avLst/>
          </a:prstGeom>
          <a:noFill/>
          <a:ln>
            <a:noFill/>
          </a:ln>
        </p:spPr>
        <p:txBody>
          <a:bodyPr spcFirstLastPara="1" wrap="square" lIns="0" tIns="34275" rIns="68575" bIns="34275" anchor="b" anchorCtr="0">
            <a:noAutofit/>
          </a:bodyPr>
          <a:lstStyle>
            <a:lvl1pPr lvl="0" algn="l">
              <a:lnSpc>
                <a:spcPct val="96666"/>
              </a:lnSpc>
              <a:spcBef>
                <a:spcPts val="0"/>
              </a:spcBef>
              <a:spcAft>
                <a:spcPts val="0"/>
              </a:spcAft>
              <a:buClr>
                <a:schemeClr val="dk2"/>
              </a:buClr>
              <a:buSzPts val="4500"/>
              <a:buFont typeface="Arial"/>
              <a:buNone/>
              <a:defRPr sz="4500" b="1" i="0" cap="none">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 name="Google Shape;159;p40"/>
          <p:cNvSpPr txBox="1">
            <a:spLocks noGrp="1"/>
          </p:cNvSpPr>
          <p:nvPr>
            <p:ph type="subTitle" idx="1"/>
          </p:nvPr>
        </p:nvSpPr>
        <p:spPr>
          <a:xfrm>
            <a:off x="493776" y="2977753"/>
            <a:ext cx="4978800" cy="1659600"/>
          </a:xfrm>
          <a:prstGeom prst="rect">
            <a:avLst/>
          </a:prstGeom>
          <a:noFill/>
          <a:ln>
            <a:noFill/>
          </a:ln>
        </p:spPr>
        <p:txBody>
          <a:bodyPr spcFirstLastPara="1" wrap="square" lIns="0" tIns="34275" rIns="68575" bIns="34275" anchor="t" anchorCtr="0">
            <a:noAutofit/>
          </a:bodyPr>
          <a:lstStyle>
            <a:lvl1pPr lvl="0" algn="l">
              <a:lnSpc>
                <a:spcPct val="130000"/>
              </a:lnSpc>
              <a:spcBef>
                <a:spcPts val="500"/>
              </a:spcBef>
              <a:spcAft>
                <a:spcPts val="0"/>
              </a:spcAft>
              <a:buSzPts val="2500"/>
              <a:buNone/>
              <a:defRPr sz="2100" b="0">
                <a:solidFill>
                  <a:schemeClr val="dk1"/>
                </a:solidFill>
                <a:latin typeface="Arial"/>
                <a:ea typeface="Arial"/>
                <a:cs typeface="Arial"/>
                <a:sym typeface="Arial"/>
              </a:defRPr>
            </a:lvl1pPr>
            <a:lvl2pPr lvl="1" algn="ctr">
              <a:lnSpc>
                <a:spcPct val="130000"/>
              </a:lnSpc>
              <a:spcBef>
                <a:spcPts val="500"/>
              </a:spcBef>
              <a:spcAft>
                <a:spcPts val="0"/>
              </a:spcAft>
              <a:buSzPts val="1800"/>
              <a:buNone/>
              <a:defRPr sz="1500"/>
            </a:lvl2pPr>
            <a:lvl3pPr lvl="2" algn="ctr">
              <a:lnSpc>
                <a:spcPct val="130000"/>
              </a:lnSpc>
              <a:spcBef>
                <a:spcPts val="500"/>
              </a:spcBef>
              <a:spcAft>
                <a:spcPts val="0"/>
              </a:spcAft>
              <a:buSzPts val="1600"/>
              <a:buNone/>
              <a:defRPr sz="1400"/>
            </a:lvl3pPr>
            <a:lvl4pPr lvl="3" algn="ctr">
              <a:lnSpc>
                <a:spcPct val="130000"/>
              </a:lnSpc>
              <a:spcBef>
                <a:spcPts val="500"/>
              </a:spcBef>
              <a:spcAft>
                <a:spcPts val="0"/>
              </a:spcAft>
              <a:buSzPts val="1400"/>
              <a:buNone/>
              <a:defRPr sz="1200"/>
            </a:lvl4pPr>
            <a:lvl5pPr lvl="4" algn="ctr">
              <a:lnSpc>
                <a:spcPct val="130000"/>
              </a:lnSpc>
              <a:spcBef>
                <a:spcPts val="500"/>
              </a:spcBef>
              <a:spcAft>
                <a:spcPts val="0"/>
              </a:spcAft>
              <a:buSzPts val="14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0" name="Google Shape;160;p40" descr="University at Buffalo, The State University of New York logo"/>
          <p:cNvPicPr preferRelativeResize="0"/>
          <p:nvPr/>
        </p:nvPicPr>
        <p:blipFill rotWithShape="1">
          <a:blip r:embed="rId3">
            <a:alphaModFix/>
          </a:blip>
          <a:srcRect/>
          <a:stretch/>
        </p:blipFill>
        <p:spPr>
          <a:xfrm>
            <a:off x="266700" y="240937"/>
            <a:ext cx="3600453" cy="2668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1"/>
        <p:cNvGrpSpPr/>
        <p:nvPr/>
      </p:nvGrpSpPr>
      <p:grpSpPr>
        <a:xfrm>
          <a:off x="0" y="0"/>
          <a:ext cx="0" cy="0"/>
          <a:chOff x="0" y="0"/>
          <a:chExt cx="0" cy="0"/>
        </a:xfrm>
      </p:grpSpPr>
      <p:sp>
        <p:nvSpPr>
          <p:cNvPr id="162" name="Google Shape;162;p41"/>
          <p:cNvSpPr txBox="1">
            <a:spLocks noGrp="1"/>
          </p:cNvSpPr>
          <p:nvPr>
            <p:ph type="title"/>
          </p:nvPr>
        </p:nvSpPr>
        <p:spPr>
          <a:xfrm>
            <a:off x="425196" y="1124712"/>
            <a:ext cx="5213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 name="Google Shape;163;p41"/>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4"/>
        <p:cNvGrpSpPr/>
        <p:nvPr/>
      </p:nvGrpSpPr>
      <p:grpSpPr>
        <a:xfrm>
          <a:off x="0" y="0"/>
          <a:ext cx="0" cy="0"/>
          <a:chOff x="0" y="0"/>
          <a:chExt cx="0" cy="0"/>
        </a:xfrm>
      </p:grpSpPr>
      <p:sp>
        <p:nvSpPr>
          <p:cNvPr id="165" name="Google Shape;165;p42"/>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6" name="Google Shape;166;p42"/>
          <p:cNvSpPr txBox="1">
            <a:spLocks noGrp="1"/>
          </p:cNvSpPr>
          <p:nvPr>
            <p:ph type="body" idx="1"/>
          </p:nvPr>
        </p:nvSpPr>
        <p:spPr>
          <a:xfrm>
            <a:off x="425196" y="1639062"/>
            <a:ext cx="3854100" cy="294900"/>
          </a:xfrm>
          <a:prstGeom prst="rect">
            <a:avLst/>
          </a:prstGeom>
          <a:noFill/>
          <a:ln>
            <a:noFill/>
          </a:ln>
        </p:spPr>
        <p:txBody>
          <a:bodyPr spcFirstLastPara="1" wrap="square" lIns="68575" tIns="34275" rIns="68575" bIns="34275" anchor="t" anchorCtr="0">
            <a:spAutoFit/>
          </a:bodyPr>
          <a:lstStyle>
            <a:lvl1pPr marL="457200" lvl="0" indent="-228600" algn="l">
              <a:lnSpc>
                <a:spcPct val="130000"/>
              </a:lnSpc>
              <a:spcBef>
                <a:spcPts val="500"/>
              </a:spcBef>
              <a:spcAft>
                <a:spcPts val="0"/>
              </a:spcAft>
              <a:buSzPts val="1400"/>
              <a:buNone/>
              <a:defRPr sz="1200" b="1" cap="none">
                <a:solidFill>
                  <a:schemeClr val="dk2"/>
                </a:solidFill>
              </a:defRPr>
            </a:lvl1pPr>
            <a:lvl2pPr marL="914400" lvl="1" indent="-228600" algn="l">
              <a:lnSpc>
                <a:spcPct val="130000"/>
              </a:lnSpc>
              <a:spcBef>
                <a:spcPts val="500"/>
              </a:spcBef>
              <a:spcAft>
                <a:spcPts val="0"/>
              </a:spcAft>
              <a:buSzPts val="1800"/>
              <a:buNone/>
              <a:defRPr sz="1500" b="1"/>
            </a:lvl2pPr>
            <a:lvl3pPr marL="1371600" lvl="2" indent="-228600" algn="l">
              <a:lnSpc>
                <a:spcPct val="130000"/>
              </a:lnSpc>
              <a:spcBef>
                <a:spcPts val="500"/>
              </a:spcBef>
              <a:spcAft>
                <a:spcPts val="0"/>
              </a:spcAft>
              <a:buSzPts val="1600"/>
              <a:buNone/>
              <a:defRPr sz="1400" b="1"/>
            </a:lvl3pPr>
            <a:lvl4pPr marL="1828800" lvl="3" indent="-228600" algn="l">
              <a:lnSpc>
                <a:spcPct val="130000"/>
              </a:lnSpc>
              <a:spcBef>
                <a:spcPts val="500"/>
              </a:spcBef>
              <a:spcAft>
                <a:spcPts val="0"/>
              </a:spcAft>
              <a:buSzPts val="1400"/>
              <a:buNone/>
              <a:defRPr sz="1200" b="1"/>
            </a:lvl4pPr>
            <a:lvl5pPr marL="2286000" lvl="4" indent="-228600" algn="l">
              <a:lnSpc>
                <a:spcPct val="130000"/>
              </a:lnSpc>
              <a:spcBef>
                <a:spcPts val="5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7" name="Google Shape;167;p42"/>
          <p:cNvSpPr txBox="1">
            <a:spLocks noGrp="1"/>
          </p:cNvSpPr>
          <p:nvPr>
            <p:ph type="body" idx="2"/>
          </p:nvPr>
        </p:nvSpPr>
        <p:spPr>
          <a:xfrm>
            <a:off x="425196" y="1945005"/>
            <a:ext cx="3855300" cy="26517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Clr>
                <a:schemeClr val="dk2"/>
              </a:buClr>
              <a:buSzPts val="1600"/>
              <a:buFont typeface="Arial"/>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42"/>
          <p:cNvSpPr txBox="1">
            <a:spLocks noGrp="1"/>
          </p:cNvSpPr>
          <p:nvPr>
            <p:ph type="body" idx="3"/>
          </p:nvPr>
        </p:nvSpPr>
        <p:spPr>
          <a:xfrm>
            <a:off x="4629150" y="1639062"/>
            <a:ext cx="3854100" cy="296100"/>
          </a:xfrm>
          <a:prstGeom prst="rect">
            <a:avLst/>
          </a:prstGeom>
          <a:noFill/>
          <a:ln>
            <a:noFill/>
          </a:ln>
        </p:spPr>
        <p:txBody>
          <a:bodyPr spcFirstLastPara="1" wrap="square" lIns="68575" tIns="34275" rIns="68575" bIns="34275" anchor="t" anchorCtr="0">
            <a:spAutoFit/>
          </a:bodyPr>
          <a:lstStyle>
            <a:lvl1pPr marL="457200" lvl="0" indent="-228600" algn="l">
              <a:lnSpc>
                <a:spcPct val="130000"/>
              </a:lnSpc>
              <a:spcBef>
                <a:spcPts val="500"/>
              </a:spcBef>
              <a:spcAft>
                <a:spcPts val="0"/>
              </a:spcAft>
              <a:buSzPts val="1400"/>
              <a:buNone/>
              <a:defRPr sz="1200" b="1" cap="none">
                <a:solidFill>
                  <a:schemeClr val="dk2"/>
                </a:solidFill>
              </a:defRPr>
            </a:lvl1pPr>
            <a:lvl2pPr marL="914400" lvl="1" indent="-228600" algn="l">
              <a:lnSpc>
                <a:spcPct val="130000"/>
              </a:lnSpc>
              <a:spcBef>
                <a:spcPts val="500"/>
              </a:spcBef>
              <a:spcAft>
                <a:spcPts val="0"/>
              </a:spcAft>
              <a:buSzPts val="1800"/>
              <a:buNone/>
              <a:defRPr sz="1500" b="1"/>
            </a:lvl2pPr>
            <a:lvl3pPr marL="1371600" lvl="2" indent="-228600" algn="l">
              <a:lnSpc>
                <a:spcPct val="130000"/>
              </a:lnSpc>
              <a:spcBef>
                <a:spcPts val="500"/>
              </a:spcBef>
              <a:spcAft>
                <a:spcPts val="0"/>
              </a:spcAft>
              <a:buSzPts val="1600"/>
              <a:buNone/>
              <a:defRPr sz="1400" b="1"/>
            </a:lvl3pPr>
            <a:lvl4pPr marL="1828800" lvl="3" indent="-228600" algn="l">
              <a:lnSpc>
                <a:spcPct val="130000"/>
              </a:lnSpc>
              <a:spcBef>
                <a:spcPts val="500"/>
              </a:spcBef>
              <a:spcAft>
                <a:spcPts val="0"/>
              </a:spcAft>
              <a:buSzPts val="1400"/>
              <a:buNone/>
              <a:defRPr sz="1200" b="1"/>
            </a:lvl4pPr>
            <a:lvl5pPr marL="2286000" lvl="4" indent="-228600" algn="l">
              <a:lnSpc>
                <a:spcPct val="130000"/>
              </a:lnSpc>
              <a:spcBef>
                <a:spcPts val="5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9" name="Google Shape;169;p42"/>
          <p:cNvSpPr txBox="1">
            <a:spLocks noGrp="1"/>
          </p:cNvSpPr>
          <p:nvPr>
            <p:ph type="body" idx="4"/>
          </p:nvPr>
        </p:nvSpPr>
        <p:spPr>
          <a:xfrm>
            <a:off x="4629150" y="1943100"/>
            <a:ext cx="3854100" cy="26541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Clr>
                <a:schemeClr val="dk2"/>
              </a:buClr>
              <a:buSzPts val="1600"/>
              <a:buFont typeface="Arial"/>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3"/>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72"/>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and Photo">
  <p:cSld name="Content and Photo">
    <p:spTree>
      <p:nvGrpSpPr>
        <p:cNvPr id="1" name="Shape 173"/>
        <p:cNvGrpSpPr/>
        <p:nvPr/>
      </p:nvGrpSpPr>
      <p:grpSpPr>
        <a:xfrm>
          <a:off x="0" y="0"/>
          <a:ext cx="0" cy="0"/>
          <a:chOff x="0" y="0"/>
          <a:chExt cx="0" cy="0"/>
        </a:xfrm>
      </p:grpSpPr>
      <p:sp>
        <p:nvSpPr>
          <p:cNvPr id="174" name="Google Shape;174;p45"/>
          <p:cNvSpPr>
            <a:spLocks noGrp="1"/>
          </p:cNvSpPr>
          <p:nvPr>
            <p:ph type="pic" idx="2"/>
          </p:nvPr>
        </p:nvSpPr>
        <p:spPr>
          <a:xfrm>
            <a:off x="3823925" y="809625"/>
            <a:ext cx="5320200" cy="4333800"/>
          </a:xfrm>
          <a:prstGeom prst="rect">
            <a:avLst/>
          </a:prstGeom>
          <a:solidFill>
            <a:srgbClr val="BFBFBF"/>
          </a:solidFill>
          <a:ln>
            <a:noFill/>
          </a:ln>
        </p:spPr>
      </p:sp>
      <p:sp>
        <p:nvSpPr>
          <p:cNvPr id="175" name="Google Shape;175;p45"/>
          <p:cNvSpPr txBox="1">
            <a:spLocks noGrp="1"/>
          </p:cNvSpPr>
          <p:nvPr>
            <p:ph type="title"/>
          </p:nvPr>
        </p:nvSpPr>
        <p:spPr>
          <a:xfrm>
            <a:off x="425196" y="1124712"/>
            <a:ext cx="31866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45"/>
          <p:cNvSpPr txBox="1">
            <a:spLocks noGrp="1"/>
          </p:cNvSpPr>
          <p:nvPr>
            <p:ph type="body" idx="1"/>
          </p:nvPr>
        </p:nvSpPr>
        <p:spPr>
          <a:xfrm>
            <a:off x="425196" y="1639062"/>
            <a:ext cx="31866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and Three Photos">
  <p:cSld name="Content and Three Photos">
    <p:spTree>
      <p:nvGrpSpPr>
        <p:cNvPr id="1" name="Shape 177"/>
        <p:cNvGrpSpPr/>
        <p:nvPr/>
      </p:nvGrpSpPr>
      <p:grpSpPr>
        <a:xfrm>
          <a:off x="0" y="0"/>
          <a:ext cx="0" cy="0"/>
          <a:chOff x="0" y="0"/>
          <a:chExt cx="0" cy="0"/>
        </a:xfrm>
      </p:grpSpPr>
      <p:sp>
        <p:nvSpPr>
          <p:cNvPr id="178" name="Google Shape;178;p46"/>
          <p:cNvSpPr txBox="1">
            <a:spLocks noGrp="1"/>
          </p:cNvSpPr>
          <p:nvPr>
            <p:ph type="title"/>
          </p:nvPr>
        </p:nvSpPr>
        <p:spPr>
          <a:xfrm>
            <a:off x="425196" y="1124712"/>
            <a:ext cx="31866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9" name="Google Shape;179;p46"/>
          <p:cNvSpPr txBox="1">
            <a:spLocks noGrp="1"/>
          </p:cNvSpPr>
          <p:nvPr>
            <p:ph type="body" idx="1"/>
          </p:nvPr>
        </p:nvSpPr>
        <p:spPr>
          <a:xfrm>
            <a:off x="425196" y="1639062"/>
            <a:ext cx="31866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46"/>
          <p:cNvSpPr>
            <a:spLocks noGrp="1"/>
          </p:cNvSpPr>
          <p:nvPr>
            <p:ph type="pic" idx="2"/>
          </p:nvPr>
        </p:nvSpPr>
        <p:spPr>
          <a:xfrm>
            <a:off x="3835973" y="800100"/>
            <a:ext cx="5307900" cy="2199300"/>
          </a:xfrm>
          <a:prstGeom prst="rect">
            <a:avLst/>
          </a:prstGeom>
          <a:solidFill>
            <a:srgbClr val="BFBFBF"/>
          </a:solidFill>
          <a:ln w="9525" cap="flat" cmpd="sng">
            <a:solidFill>
              <a:schemeClr val="lt1"/>
            </a:solidFill>
            <a:prstDash val="solid"/>
            <a:round/>
            <a:headEnd type="none" w="sm" len="sm"/>
            <a:tailEnd type="none" w="sm" len="sm"/>
          </a:ln>
        </p:spPr>
      </p:sp>
      <p:sp>
        <p:nvSpPr>
          <p:cNvPr id="181" name="Google Shape;181;p46"/>
          <p:cNvSpPr>
            <a:spLocks noGrp="1"/>
          </p:cNvSpPr>
          <p:nvPr>
            <p:ph type="pic" idx="3"/>
          </p:nvPr>
        </p:nvSpPr>
        <p:spPr>
          <a:xfrm>
            <a:off x="3835973" y="2998722"/>
            <a:ext cx="2701800" cy="2143200"/>
          </a:xfrm>
          <a:prstGeom prst="rect">
            <a:avLst/>
          </a:prstGeom>
          <a:solidFill>
            <a:srgbClr val="BFBFBF"/>
          </a:solidFill>
          <a:ln w="9525" cap="flat" cmpd="sng">
            <a:solidFill>
              <a:schemeClr val="lt1"/>
            </a:solidFill>
            <a:prstDash val="solid"/>
            <a:round/>
            <a:headEnd type="none" w="sm" len="sm"/>
            <a:tailEnd type="none" w="sm" len="sm"/>
          </a:ln>
        </p:spPr>
      </p:sp>
      <p:sp>
        <p:nvSpPr>
          <p:cNvPr id="182" name="Google Shape;182;p46"/>
          <p:cNvSpPr>
            <a:spLocks noGrp="1"/>
          </p:cNvSpPr>
          <p:nvPr>
            <p:ph type="pic" idx="4"/>
          </p:nvPr>
        </p:nvSpPr>
        <p:spPr>
          <a:xfrm>
            <a:off x="6525817" y="2998722"/>
            <a:ext cx="2618100" cy="2143200"/>
          </a:xfrm>
          <a:prstGeom prst="rect">
            <a:avLst/>
          </a:prstGeom>
          <a:solidFill>
            <a:srgbClr val="BFBFBF"/>
          </a:solidFill>
          <a:ln w="9525" cap="flat" cmpd="sng">
            <a:solidFill>
              <a:schemeClr val="lt1"/>
            </a:solidFill>
            <a:prstDash val="solid"/>
            <a:round/>
            <a:headEnd type="none" w="sm" len="sm"/>
            <a:tailEnd type="none" w="sm" len="sm"/>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ull Width Photo">
  <p:cSld name="Full Width Photo">
    <p:spTree>
      <p:nvGrpSpPr>
        <p:cNvPr id="1" name="Shape 183"/>
        <p:cNvGrpSpPr/>
        <p:nvPr/>
      </p:nvGrpSpPr>
      <p:grpSpPr>
        <a:xfrm>
          <a:off x="0" y="0"/>
          <a:ext cx="0" cy="0"/>
          <a:chOff x="0" y="0"/>
          <a:chExt cx="0" cy="0"/>
        </a:xfrm>
      </p:grpSpPr>
      <p:sp>
        <p:nvSpPr>
          <p:cNvPr id="184" name="Google Shape;184;p47"/>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 name="Google Shape;185;p47"/>
          <p:cNvSpPr>
            <a:spLocks noGrp="1"/>
          </p:cNvSpPr>
          <p:nvPr>
            <p:ph type="pic" idx="2"/>
          </p:nvPr>
        </p:nvSpPr>
        <p:spPr>
          <a:xfrm>
            <a:off x="0" y="800100"/>
            <a:ext cx="9144000" cy="4343400"/>
          </a:xfrm>
          <a:prstGeom prst="rect">
            <a:avLst/>
          </a:prstGeom>
          <a:solidFill>
            <a:srgbClr val="BFBFBF"/>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Graph">
  <p:cSld name="Content and Graph">
    <p:spTree>
      <p:nvGrpSpPr>
        <p:cNvPr id="1" name="Shape 186"/>
        <p:cNvGrpSpPr/>
        <p:nvPr/>
      </p:nvGrpSpPr>
      <p:grpSpPr>
        <a:xfrm>
          <a:off x="0" y="0"/>
          <a:ext cx="0" cy="0"/>
          <a:chOff x="0" y="0"/>
          <a:chExt cx="0" cy="0"/>
        </a:xfrm>
      </p:grpSpPr>
      <p:sp>
        <p:nvSpPr>
          <p:cNvPr id="187" name="Google Shape;187;p48"/>
          <p:cNvSpPr txBox="1">
            <a:spLocks noGrp="1"/>
          </p:cNvSpPr>
          <p:nvPr>
            <p:ph type="title"/>
          </p:nvPr>
        </p:nvSpPr>
        <p:spPr>
          <a:xfrm>
            <a:off x="425196" y="1124712"/>
            <a:ext cx="3186600" cy="4431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 name="Google Shape;188;p48"/>
          <p:cNvSpPr txBox="1">
            <a:spLocks noGrp="1"/>
          </p:cNvSpPr>
          <p:nvPr>
            <p:ph type="body" idx="1"/>
          </p:nvPr>
        </p:nvSpPr>
        <p:spPr>
          <a:xfrm>
            <a:off x="425196" y="1639062"/>
            <a:ext cx="3186600" cy="2976300"/>
          </a:xfrm>
          <a:prstGeom prst="rect">
            <a:avLst/>
          </a:prstGeom>
          <a:noFill/>
          <a:ln>
            <a:noFill/>
          </a:ln>
        </p:spPr>
        <p:txBody>
          <a:bodyPr spcFirstLastPara="1" wrap="square" lIns="68575" tIns="34275" rIns="68575" bIns="34275" anchor="t" anchorCtr="0">
            <a:noAutofit/>
          </a:bodyPr>
          <a:lstStyle>
            <a:lvl1pPr marL="457200" lvl="0" indent="-330200" algn="l">
              <a:lnSpc>
                <a:spcPct val="130000"/>
              </a:lnSpc>
              <a:spcBef>
                <a:spcPts val="500"/>
              </a:spcBef>
              <a:spcAft>
                <a:spcPts val="0"/>
              </a:spcAft>
              <a:buSzPts val="1600"/>
              <a:buChar char="•"/>
              <a:defRPr/>
            </a:lvl1pPr>
            <a:lvl2pPr marL="914400" lvl="1" indent="-330200" algn="l">
              <a:lnSpc>
                <a:spcPct val="130000"/>
              </a:lnSpc>
              <a:spcBef>
                <a:spcPts val="500"/>
              </a:spcBef>
              <a:spcAft>
                <a:spcPts val="0"/>
              </a:spcAft>
              <a:buSzPts val="1600"/>
              <a:buChar char="-"/>
              <a:defRPr/>
            </a:lvl2pPr>
            <a:lvl3pPr marL="1371600" lvl="2" indent="-330200" algn="l">
              <a:lnSpc>
                <a:spcPct val="130000"/>
              </a:lnSpc>
              <a:spcBef>
                <a:spcPts val="500"/>
              </a:spcBef>
              <a:spcAft>
                <a:spcPts val="0"/>
              </a:spcAft>
              <a:buSzPts val="1600"/>
              <a:buChar char="-"/>
              <a:defRPr/>
            </a:lvl3pPr>
            <a:lvl4pPr marL="1828800" lvl="3" indent="-330200" algn="l">
              <a:lnSpc>
                <a:spcPct val="130000"/>
              </a:lnSpc>
              <a:spcBef>
                <a:spcPts val="500"/>
              </a:spcBef>
              <a:spcAft>
                <a:spcPts val="0"/>
              </a:spcAft>
              <a:buSzPts val="1600"/>
              <a:buChar char="-"/>
              <a:defRPr/>
            </a:lvl4pPr>
            <a:lvl5pPr marL="2286000" lvl="4" indent="-330200" algn="l">
              <a:lnSpc>
                <a:spcPct val="130000"/>
              </a:lnSpc>
              <a:spcBef>
                <a:spcPts val="5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48"/>
          <p:cNvSpPr>
            <a:spLocks noGrp="1"/>
          </p:cNvSpPr>
          <p:nvPr>
            <p:ph type="chart" idx="2"/>
          </p:nvPr>
        </p:nvSpPr>
        <p:spPr>
          <a:xfrm>
            <a:off x="3871451" y="1482214"/>
            <a:ext cx="4743900" cy="2975400"/>
          </a:xfrm>
          <a:prstGeom prst="rect">
            <a:avLst/>
          </a:prstGeom>
          <a:solidFill>
            <a:srgbClr val="BFBFBF"/>
          </a:solidFill>
          <a:ln>
            <a:noFill/>
          </a:ln>
        </p:spPr>
        <p:txBody>
          <a:bodyPr spcFirstLastPara="1" wrap="square" lIns="68575" tIns="34275" rIns="68575" bIns="34275" anchor="t" anchorCtr="0">
            <a:noAutofit/>
          </a:bodyPr>
          <a:lstStyle>
            <a:lvl1pPr marR="0" lvl="0" algn="ctr">
              <a:lnSpc>
                <a:spcPct val="90000"/>
              </a:lnSpc>
              <a:spcBef>
                <a:spcPts val="8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2pPr>
            <a:lvl3pPr marR="0" lvl="2"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3pPr>
            <a:lvl4pPr marR="0" lvl="3"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4pPr>
            <a:lvl5pPr marR="0" lvl="4"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5pPr>
            <a:lvl6pPr marR="0" lvl="5"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190"/>
        <p:cNvGrpSpPr/>
        <p:nvPr/>
      </p:nvGrpSpPr>
      <p:grpSpPr>
        <a:xfrm>
          <a:off x="0" y="0"/>
          <a:ext cx="0" cy="0"/>
          <a:chOff x="0" y="0"/>
          <a:chExt cx="0" cy="0"/>
        </a:xfrm>
      </p:grpSpPr>
      <p:cxnSp>
        <p:nvCxnSpPr>
          <p:cNvPr id="191" name="Google Shape;191;p4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2" name="Google Shape;192;p4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3" name="Google Shape;193;p4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4" name="Google Shape;194;p4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5" name="Google Shape;195;p4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6" name="Google Shape;196;p4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7"/>
        <p:cNvGrpSpPr/>
        <p:nvPr/>
      </p:nvGrpSpPr>
      <p:grpSpPr>
        <a:xfrm>
          <a:off x="0" y="0"/>
          <a:ext cx="0" cy="0"/>
          <a:chOff x="0" y="0"/>
          <a:chExt cx="0" cy="0"/>
        </a:xfrm>
      </p:grpSpPr>
      <p:sp>
        <p:nvSpPr>
          <p:cNvPr id="198" name="Google Shape;198;p50"/>
          <p:cNvSpPr txBox="1">
            <a:spLocks noGrp="1"/>
          </p:cNvSpPr>
          <p:nvPr>
            <p:ph type="title"/>
          </p:nvPr>
        </p:nvSpPr>
        <p:spPr>
          <a:xfrm>
            <a:off x="713225" y="445025"/>
            <a:ext cx="4711500" cy="572700"/>
          </a:xfrm>
          <a:prstGeom prst="rect">
            <a:avLst/>
          </a:prstGeom>
        </p:spPr>
        <p:txBody>
          <a:bodyPr spcFirstLastPara="1" wrap="square" lIns="68575" tIns="34275" rIns="68575" bIns="34275" anchor="b" anchorCtr="0">
            <a:spAutoFit/>
          </a:bodyPr>
          <a:lstStyle>
            <a:lvl1pPr lvl="0">
              <a:spcBef>
                <a:spcPts val="0"/>
              </a:spcBef>
              <a:spcAft>
                <a:spcPts val="0"/>
              </a:spcAft>
              <a:buSzPts val="27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 name="Google Shape;199;p50"/>
          <p:cNvSpPr txBox="1">
            <a:spLocks noGrp="1"/>
          </p:cNvSpPr>
          <p:nvPr>
            <p:ph type="body" idx="1"/>
          </p:nvPr>
        </p:nvSpPr>
        <p:spPr>
          <a:xfrm>
            <a:off x="713250" y="1272925"/>
            <a:ext cx="7717500" cy="3295800"/>
          </a:xfrm>
          <a:prstGeom prst="rect">
            <a:avLst/>
          </a:prstGeom>
        </p:spPr>
        <p:txBody>
          <a:bodyPr spcFirstLastPara="1" wrap="square" lIns="68575" tIns="34275" rIns="68575" bIns="34275" anchor="t" anchorCtr="0">
            <a:noAutofit/>
          </a:bodyPr>
          <a:lstStyle>
            <a:lvl1pPr marL="457200" lvl="0" indent="-330200">
              <a:lnSpc>
                <a:spcPct val="100000"/>
              </a:lnSpc>
              <a:spcBef>
                <a:spcPts val="500"/>
              </a:spcBef>
              <a:spcAft>
                <a:spcPts val="0"/>
              </a:spcAft>
              <a:buClr>
                <a:schemeClr val="dk1"/>
              </a:buClr>
              <a:buSzPts val="1600"/>
              <a:buFont typeface="Lato"/>
              <a:buChar char="•"/>
              <a:defRPr sz="1100"/>
            </a:lvl1pPr>
            <a:lvl2pPr marL="914400" lvl="1" indent="-330200">
              <a:spcBef>
                <a:spcPts val="500"/>
              </a:spcBef>
              <a:spcAft>
                <a:spcPts val="0"/>
              </a:spcAft>
              <a:buClr>
                <a:schemeClr val="dk1"/>
              </a:buClr>
              <a:buSzPts val="1600"/>
              <a:buFont typeface="Lato"/>
              <a:buChar char="-"/>
              <a:defRPr/>
            </a:lvl2pPr>
            <a:lvl3pPr marL="1371600" lvl="2" indent="-330200">
              <a:spcBef>
                <a:spcPts val="500"/>
              </a:spcBef>
              <a:spcAft>
                <a:spcPts val="0"/>
              </a:spcAft>
              <a:buClr>
                <a:schemeClr val="dk1"/>
              </a:buClr>
              <a:buSzPts val="1600"/>
              <a:buFont typeface="Lato"/>
              <a:buChar char="-"/>
              <a:defRPr/>
            </a:lvl3pPr>
            <a:lvl4pPr marL="1828800" lvl="3" indent="-330200">
              <a:spcBef>
                <a:spcPts val="500"/>
              </a:spcBef>
              <a:spcAft>
                <a:spcPts val="0"/>
              </a:spcAft>
              <a:buClr>
                <a:schemeClr val="dk1"/>
              </a:buClr>
              <a:buSzPts val="1600"/>
              <a:buFont typeface="Lato"/>
              <a:buChar char="-"/>
              <a:defRPr/>
            </a:lvl4pPr>
            <a:lvl5pPr marL="2286000" lvl="4" indent="-330200">
              <a:spcBef>
                <a:spcPts val="500"/>
              </a:spcBef>
              <a:spcAft>
                <a:spcPts val="0"/>
              </a:spcAft>
              <a:buClr>
                <a:schemeClr val="dk1"/>
              </a:buClr>
              <a:buSzPts val="1600"/>
              <a:buFont typeface="Lato"/>
              <a:buChar char="-"/>
              <a:defRPr/>
            </a:lvl5pPr>
            <a:lvl6pPr marL="2743200" lvl="5" indent="-317500">
              <a:spcBef>
                <a:spcPts val="400"/>
              </a:spcBef>
              <a:spcAft>
                <a:spcPts val="0"/>
              </a:spcAft>
              <a:buClr>
                <a:schemeClr val="dk1"/>
              </a:buClr>
              <a:buSzPts val="1400"/>
              <a:buFont typeface="Lato"/>
              <a:buChar char="•"/>
              <a:defRPr/>
            </a:lvl6pPr>
            <a:lvl7pPr marL="3200400" lvl="6" indent="-317500">
              <a:spcBef>
                <a:spcPts val="400"/>
              </a:spcBef>
              <a:spcAft>
                <a:spcPts val="0"/>
              </a:spcAft>
              <a:buClr>
                <a:schemeClr val="dk1"/>
              </a:buClr>
              <a:buSzPts val="1400"/>
              <a:buFont typeface="Lato"/>
              <a:buChar char="•"/>
              <a:defRPr/>
            </a:lvl7pPr>
            <a:lvl8pPr marL="3657600" lvl="7" indent="-317500">
              <a:spcBef>
                <a:spcPts val="400"/>
              </a:spcBef>
              <a:spcAft>
                <a:spcPts val="0"/>
              </a:spcAft>
              <a:buClr>
                <a:schemeClr val="dk1"/>
              </a:buClr>
              <a:buSzPts val="1400"/>
              <a:buFont typeface="Lato"/>
              <a:buChar char="•"/>
              <a:defRPr/>
            </a:lvl8pPr>
            <a:lvl9pPr marL="4114800" lvl="8" indent="-317500">
              <a:spcBef>
                <a:spcPts val="400"/>
              </a:spcBef>
              <a:spcAft>
                <a:spcPts val="0"/>
              </a:spcAft>
              <a:buClr>
                <a:schemeClr val="dk1"/>
              </a:buClr>
              <a:buSzPts val="1400"/>
              <a:buFont typeface="Lato"/>
              <a:buChar char="•"/>
              <a:defRPr/>
            </a:lvl9pPr>
          </a:lstStyle>
          <a:p>
            <a:endParaRPr/>
          </a:p>
        </p:txBody>
      </p:sp>
      <p:cxnSp>
        <p:nvCxnSpPr>
          <p:cNvPr id="200" name="Google Shape;200;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1" name="Google Shape;201;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2" name="Google Shape;202;p50"/>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marR="0" lvl="0" algn="l">
              <a:lnSpc>
                <a:spcPct val="90000"/>
              </a:lnSpc>
              <a:spcBef>
                <a:spcPts val="0"/>
              </a:spcBef>
              <a:spcAft>
                <a:spcPts val="0"/>
              </a:spcAft>
              <a:buClr>
                <a:schemeClr val="dk2"/>
              </a:buClr>
              <a:buSzPts val="2700"/>
              <a:buFont typeface="Arial"/>
              <a:buNone/>
              <a:defRPr sz="2700" b="0" i="0" u="none" strike="noStrike" cap="non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25196" y="1639062"/>
            <a:ext cx="7886700" cy="2976300"/>
          </a:xfrm>
          <a:prstGeom prst="rect">
            <a:avLst/>
          </a:prstGeom>
          <a:noFill/>
          <a:ln>
            <a:noFill/>
          </a:ln>
        </p:spPr>
        <p:txBody>
          <a:bodyPr spcFirstLastPara="1" wrap="square" lIns="68575" tIns="34275" rIns="68575" bIns="34275" anchor="t" anchorCtr="0">
            <a:noAutofit/>
          </a:bodyPr>
          <a:lstStyle>
            <a:lvl1pPr marL="457200" marR="0" lvl="0" indent="-330200" algn="l">
              <a:lnSpc>
                <a:spcPct val="130000"/>
              </a:lnSpc>
              <a:spcBef>
                <a:spcPts val="500"/>
              </a:spcBef>
              <a:spcAft>
                <a:spcPts val="0"/>
              </a:spcAft>
              <a:buClr>
                <a:schemeClr val="dk2"/>
              </a:buClr>
              <a:buSzPts val="1600"/>
              <a:buFont typeface="Arial"/>
              <a:buChar char="•"/>
              <a:defRPr sz="1400" b="0" i="0" u="none" strike="noStrike" cap="none">
                <a:solidFill>
                  <a:schemeClr val="dk1"/>
                </a:solidFill>
                <a:latin typeface="Arial"/>
                <a:ea typeface="Arial"/>
                <a:cs typeface="Arial"/>
                <a:sym typeface="Arial"/>
              </a:defRPr>
            </a:lvl1pPr>
            <a:lvl2pPr marL="914400" marR="0" lvl="1"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2pPr>
            <a:lvl3pPr marL="1371600" marR="0" lvl="2"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3pPr>
            <a:lvl4pPr marL="1828800" marR="0" lvl="3"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4pPr>
            <a:lvl5pPr marL="2286000" marR="0" lvl="4"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3" name="Google Shape;53;p13" descr="University at Buffalo, The State University of New York logo"/>
          <p:cNvPicPr preferRelativeResize="0"/>
          <p:nvPr/>
        </p:nvPicPr>
        <p:blipFill rotWithShape="1">
          <a:blip r:embed="rId23">
            <a:alphaModFix/>
          </a:blip>
          <a:srcRect/>
          <a:stretch/>
        </p:blipFill>
        <p:spPr>
          <a:xfrm>
            <a:off x="266700" y="240937"/>
            <a:ext cx="3600453" cy="266867"/>
          </a:xfrm>
          <a:prstGeom prst="rect">
            <a:avLst/>
          </a:prstGeom>
          <a:noFill/>
          <a:ln>
            <a:noFill/>
          </a:ln>
        </p:spPr>
      </p:pic>
      <p:sp>
        <p:nvSpPr>
          <p:cNvPr id="54" name="Google Shape;54;p13"/>
          <p:cNvSpPr txBox="1"/>
          <p:nvPr/>
        </p:nvSpPr>
        <p:spPr>
          <a:xfrm>
            <a:off x="5203632" y="4739831"/>
            <a:ext cx="30861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1200" b="1" i="0" u="none" strike="noStrike" cap="none">
                <a:solidFill>
                  <a:schemeClr val="dk1"/>
                </a:solidFill>
                <a:latin typeface="Arial"/>
                <a:ea typeface="Arial"/>
                <a:cs typeface="Arial"/>
                <a:sym typeface="Arial"/>
              </a:rPr>
              <a:t>‹#›</a:t>
            </a:fld>
            <a:endParaRPr sz="12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425196" y="1124712"/>
            <a:ext cx="7886700" cy="443100"/>
          </a:xfrm>
          <a:prstGeom prst="rect">
            <a:avLst/>
          </a:prstGeom>
          <a:noFill/>
          <a:ln>
            <a:noFill/>
          </a:ln>
        </p:spPr>
        <p:txBody>
          <a:bodyPr spcFirstLastPara="1" wrap="square" lIns="68575" tIns="34275" rIns="68575" bIns="34275" anchor="b" anchorCtr="0">
            <a:spAutoFit/>
          </a:bodyPr>
          <a:lstStyle>
            <a:lvl1pPr marR="0" lvl="0" algn="l">
              <a:lnSpc>
                <a:spcPct val="90000"/>
              </a:lnSpc>
              <a:spcBef>
                <a:spcPts val="0"/>
              </a:spcBef>
              <a:spcAft>
                <a:spcPts val="0"/>
              </a:spcAft>
              <a:buClr>
                <a:schemeClr val="dk2"/>
              </a:buClr>
              <a:buSzPts val="2700"/>
              <a:buFont typeface="Arial"/>
              <a:buNone/>
              <a:defRPr sz="2700" b="0" i="0" u="none" strike="noStrike" cap="non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5" name="Google Shape;135;p34"/>
          <p:cNvSpPr txBox="1">
            <a:spLocks noGrp="1"/>
          </p:cNvSpPr>
          <p:nvPr>
            <p:ph type="body" idx="1"/>
          </p:nvPr>
        </p:nvSpPr>
        <p:spPr>
          <a:xfrm>
            <a:off x="425196" y="1639062"/>
            <a:ext cx="7886700" cy="2976300"/>
          </a:xfrm>
          <a:prstGeom prst="rect">
            <a:avLst/>
          </a:prstGeom>
          <a:noFill/>
          <a:ln>
            <a:noFill/>
          </a:ln>
        </p:spPr>
        <p:txBody>
          <a:bodyPr spcFirstLastPara="1" wrap="square" lIns="68575" tIns="34275" rIns="68575" bIns="34275" anchor="t" anchorCtr="0">
            <a:noAutofit/>
          </a:bodyPr>
          <a:lstStyle>
            <a:lvl1pPr marL="457200" marR="0" lvl="0" indent="-330200" algn="l">
              <a:lnSpc>
                <a:spcPct val="130000"/>
              </a:lnSpc>
              <a:spcBef>
                <a:spcPts val="500"/>
              </a:spcBef>
              <a:spcAft>
                <a:spcPts val="0"/>
              </a:spcAft>
              <a:buClr>
                <a:schemeClr val="dk2"/>
              </a:buClr>
              <a:buSzPts val="1600"/>
              <a:buFont typeface="Arial"/>
              <a:buChar char="•"/>
              <a:defRPr sz="1400" b="0" i="0" u="none" strike="noStrike" cap="none">
                <a:solidFill>
                  <a:schemeClr val="dk1"/>
                </a:solidFill>
                <a:latin typeface="Arial"/>
                <a:ea typeface="Arial"/>
                <a:cs typeface="Arial"/>
                <a:sym typeface="Arial"/>
              </a:defRPr>
            </a:lvl1pPr>
            <a:lvl2pPr marL="914400" marR="0" lvl="1"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2pPr>
            <a:lvl3pPr marL="1371600" marR="0" lvl="2"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3pPr>
            <a:lvl4pPr marL="1828800" marR="0" lvl="3"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4pPr>
            <a:lvl5pPr marL="2286000" marR="0" lvl="4" indent="-330200" algn="l">
              <a:lnSpc>
                <a:spcPct val="130000"/>
              </a:lnSpc>
              <a:spcBef>
                <a:spcPts val="500"/>
              </a:spcBef>
              <a:spcAft>
                <a:spcPts val="0"/>
              </a:spcAft>
              <a:buClr>
                <a:schemeClr val="dk2"/>
              </a:buClr>
              <a:buSzPts val="1600"/>
              <a:buFont typeface="NTR"/>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6" name="Google Shape;136;p34" descr="University at Buffalo, The State University of New York logo"/>
          <p:cNvPicPr preferRelativeResize="0"/>
          <p:nvPr/>
        </p:nvPicPr>
        <p:blipFill rotWithShape="1">
          <a:blip r:embed="rId19">
            <a:alphaModFix/>
          </a:blip>
          <a:srcRect/>
          <a:stretch/>
        </p:blipFill>
        <p:spPr>
          <a:xfrm>
            <a:off x="266700" y="240937"/>
            <a:ext cx="3600453" cy="266867"/>
          </a:xfrm>
          <a:prstGeom prst="rect">
            <a:avLst/>
          </a:prstGeom>
          <a:noFill/>
          <a:ln>
            <a:noFill/>
          </a:ln>
        </p:spPr>
      </p:pic>
      <p:sp>
        <p:nvSpPr>
          <p:cNvPr id="137" name="Google Shape;137;p34"/>
          <p:cNvSpPr txBox="1"/>
          <p:nvPr/>
        </p:nvSpPr>
        <p:spPr>
          <a:xfrm>
            <a:off x="5203632" y="4739831"/>
            <a:ext cx="30861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1200" b="1" i="0" u="none" strike="noStrike" cap="none">
                <a:solidFill>
                  <a:schemeClr val="dk1"/>
                </a:solidFill>
                <a:latin typeface="Arial"/>
                <a:ea typeface="Arial"/>
                <a:cs typeface="Arial"/>
                <a:sym typeface="Arial"/>
              </a:rPr>
              <a:t>‹#›</a:t>
            </a:fld>
            <a:endParaRPr sz="12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trumpwhitehouse.archives.gov/presidential-actions/presidential-memorandum-united-states-government-supported-research-development-national-security-policy/"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sparcopen.org/"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orcid.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s://orcid.org/0000-0001-5727-24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s://orcid.org/0000-0001-5727-242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ogsl.ca/en/fair-principl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researchconnect.buffalo.edu/en/"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library.noaa.gov/PID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ror.org/01y64my43"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1"/>
          <p:cNvSpPr txBox="1">
            <a:spLocks noGrp="1"/>
          </p:cNvSpPr>
          <p:nvPr>
            <p:ph type="ctrTitle"/>
          </p:nvPr>
        </p:nvSpPr>
        <p:spPr>
          <a:xfrm>
            <a:off x="377025" y="541553"/>
            <a:ext cx="5963100" cy="1953300"/>
          </a:xfrm>
          <a:prstGeom prst="rect">
            <a:avLst/>
          </a:prstGeom>
          <a:noFill/>
          <a:ln>
            <a:noFill/>
          </a:ln>
        </p:spPr>
        <p:txBody>
          <a:bodyPr spcFirstLastPara="1" wrap="square" lIns="0" tIns="34275" rIns="68575" bIns="34275" anchor="b" anchorCtr="0">
            <a:noAutofit/>
          </a:bodyPr>
          <a:lstStyle/>
          <a:p>
            <a:pPr marL="0" lvl="0" indent="0" algn="l" rtl="0">
              <a:lnSpc>
                <a:spcPct val="96666"/>
              </a:lnSpc>
              <a:spcBef>
                <a:spcPts val="0"/>
              </a:spcBef>
              <a:spcAft>
                <a:spcPts val="0"/>
              </a:spcAft>
              <a:buClr>
                <a:schemeClr val="dk2"/>
              </a:buClr>
              <a:buSzPts val="4500"/>
              <a:buFont typeface="Arial"/>
              <a:buNone/>
            </a:pPr>
            <a:r>
              <a:rPr lang="en"/>
              <a:t>Open Research &amp; Contributor IDs (ORCID) </a:t>
            </a:r>
            <a:endParaRPr/>
          </a:p>
        </p:txBody>
      </p:sp>
      <p:sp>
        <p:nvSpPr>
          <p:cNvPr id="208" name="Google Shape;208;p51"/>
          <p:cNvSpPr txBox="1">
            <a:spLocks noGrp="1"/>
          </p:cNvSpPr>
          <p:nvPr>
            <p:ph type="body" idx="1"/>
          </p:nvPr>
        </p:nvSpPr>
        <p:spPr>
          <a:xfrm>
            <a:off x="377025" y="2494849"/>
            <a:ext cx="4978800" cy="18387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0"/>
              </a:spcBef>
              <a:spcAft>
                <a:spcPts val="0"/>
              </a:spcAft>
              <a:buSzPts val="2500"/>
              <a:buNone/>
            </a:pPr>
            <a:r>
              <a:rPr lang="en">
                <a:solidFill>
                  <a:schemeClr val="accent6"/>
                </a:solidFill>
              </a:rPr>
              <a:t>UB Love Data Week 2026</a:t>
            </a:r>
            <a:endParaRPr>
              <a:solidFill>
                <a:schemeClr val="accent6"/>
              </a:solidFill>
            </a:endParaRPr>
          </a:p>
          <a:p>
            <a:pPr marL="0" lvl="0" indent="0" algn="l" rtl="0">
              <a:lnSpc>
                <a:spcPct val="100000"/>
              </a:lnSpc>
              <a:spcBef>
                <a:spcPts val="500"/>
              </a:spcBef>
              <a:spcAft>
                <a:spcPts val="0"/>
              </a:spcAft>
              <a:buSzPts val="2200"/>
              <a:buNone/>
            </a:pPr>
            <a:r>
              <a:rPr lang="en" sz="1800"/>
              <a:t>Scott Peterson </a:t>
            </a:r>
            <a:endParaRPr sz="1800"/>
          </a:p>
          <a:p>
            <a:pPr marL="0" lvl="0" indent="0" algn="l" rtl="0">
              <a:lnSpc>
                <a:spcPct val="100000"/>
              </a:lnSpc>
              <a:spcBef>
                <a:spcPts val="500"/>
              </a:spcBef>
              <a:spcAft>
                <a:spcPts val="0"/>
              </a:spcAft>
              <a:buSzPts val="2200"/>
              <a:buNone/>
            </a:pPr>
            <a:r>
              <a:rPr lang="en" sz="1800"/>
              <a:t>sp277@buffalo.edu</a:t>
            </a:r>
            <a:endParaRPr sz="1800"/>
          </a:p>
          <a:p>
            <a:pPr marL="0" lvl="0" indent="0" algn="l" rtl="0">
              <a:lnSpc>
                <a:spcPct val="100000"/>
              </a:lnSpc>
              <a:spcBef>
                <a:spcPts val="500"/>
              </a:spcBef>
              <a:spcAft>
                <a:spcPts val="0"/>
              </a:spcAft>
              <a:buSzPts val="2200"/>
              <a:buNone/>
            </a:pPr>
            <a:r>
              <a:rPr lang="en" sz="1800"/>
              <a:t>UB Libraries</a:t>
            </a:r>
            <a:endParaRPr sz="1800"/>
          </a:p>
          <a:p>
            <a:pPr marL="0" lvl="0" indent="0" algn="l" rtl="0">
              <a:lnSpc>
                <a:spcPct val="100000"/>
              </a:lnSpc>
              <a:spcBef>
                <a:spcPts val="500"/>
              </a:spcBef>
              <a:spcAft>
                <a:spcPts val="0"/>
              </a:spcAft>
              <a:buSzPts val="2200"/>
              <a:buNone/>
            </a:pPr>
            <a:r>
              <a:rPr lang="en" sz="1800"/>
              <a:t>Research Data Services</a:t>
            </a:r>
            <a:endParaRPr sz="1800"/>
          </a:p>
          <a:p>
            <a:pPr marL="0" lvl="0" indent="0" algn="l" rtl="0">
              <a:lnSpc>
                <a:spcPct val="100000"/>
              </a:lnSpc>
              <a:spcBef>
                <a:spcPts val="500"/>
              </a:spcBef>
              <a:spcAft>
                <a:spcPts val="0"/>
              </a:spcAft>
              <a:buSzPts val="2200"/>
              <a:buNone/>
            </a:pPr>
            <a:endParaRPr sz="1800"/>
          </a:p>
          <a:p>
            <a:pPr marL="0" lvl="0" indent="0" algn="l" rtl="0">
              <a:lnSpc>
                <a:spcPct val="100000"/>
              </a:lnSpc>
              <a:spcBef>
                <a:spcPts val="500"/>
              </a:spcBef>
              <a:spcAft>
                <a:spcPts val="0"/>
              </a:spcAft>
              <a:buSzPts val="2200"/>
              <a:buNone/>
            </a:pPr>
            <a:endParaRPr/>
          </a:p>
          <a:p>
            <a:pPr marL="0" lvl="0" indent="0" algn="l" rtl="0">
              <a:lnSpc>
                <a:spcPct val="100000"/>
              </a:lnSpc>
              <a:spcBef>
                <a:spcPts val="500"/>
              </a:spcBef>
              <a:spcAft>
                <a:spcPts val="0"/>
              </a:spcAft>
              <a:buSzPts val="25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0"/>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Range of Scholarly Products</a:t>
            </a:r>
            <a:endParaRPr/>
          </a:p>
        </p:txBody>
      </p:sp>
      <p:sp>
        <p:nvSpPr>
          <p:cNvPr id="278" name="Google Shape;278;p60"/>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sz="1600"/>
              <a:t>Different institutions and systems ask for scholarly works to be presented in different formats.</a:t>
            </a:r>
            <a:endParaRPr sz="1600"/>
          </a:p>
          <a:p>
            <a:pPr marL="457200" lvl="0" indent="-330200" algn="l" rtl="0">
              <a:spcBef>
                <a:spcPts val="1000"/>
              </a:spcBef>
              <a:spcAft>
                <a:spcPts val="0"/>
              </a:spcAft>
              <a:buSzPts val="1600"/>
              <a:buChar char="●"/>
            </a:pPr>
            <a:r>
              <a:rPr lang="en" sz="1600"/>
              <a:t>Subscription-based databases, as well as openly accessible databases like PubMedCentral, and webcrawlers like Google Scholar, are all only as complete as the records of scholarly works that have been created, and many systems do not allow the full range of scholarly works to be tracked or recorded.</a:t>
            </a:r>
            <a:endParaRPr sz="1600"/>
          </a:p>
          <a:p>
            <a:pPr marL="457200" lvl="0" indent="-330200" algn="l" rtl="0">
              <a:spcBef>
                <a:spcPts val="1000"/>
              </a:spcBef>
              <a:spcAft>
                <a:spcPts val="0"/>
              </a:spcAft>
              <a:buSzPts val="1600"/>
              <a:buChar char="●"/>
            </a:pPr>
            <a:r>
              <a:rPr lang="en" sz="1600"/>
              <a:t>ORCID can also be a tool for creating a complete record of scholarly works through manual addition of more uncommon scholarly products. </a:t>
            </a:r>
            <a:endParaRPr sz="1600"/>
          </a:p>
          <a:p>
            <a:pPr marL="457200" lvl="0" indent="-330200" algn="l" rtl="0">
              <a:spcBef>
                <a:spcPts val="1000"/>
              </a:spcBef>
              <a:spcAft>
                <a:spcPts val="0"/>
              </a:spcAft>
              <a:buSzPts val="1600"/>
              <a:buChar char="●"/>
            </a:pPr>
            <a:r>
              <a:rPr lang="en" sz="1600"/>
              <a:t>There are more than 40 types of works available to choose when adding a work to an ORCID profile.</a:t>
            </a:r>
            <a:endParaRPr sz="1600"/>
          </a:p>
          <a:p>
            <a:pPr marL="0" lvl="0" indent="0" algn="l" rtl="0">
              <a:spcBef>
                <a:spcPts val="1000"/>
              </a:spcBef>
              <a:spcAft>
                <a:spcPts val="0"/>
              </a:spcAft>
              <a:buNone/>
            </a:pPr>
            <a:endParaRPr sz="1600"/>
          </a:p>
        </p:txBody>
      </p:sp>
      <p:pic>
        <p:nvPicPr>
          <p:cNvPr id="279" name="Google Shape;279;p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1"/>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Funding Requirements</a:t>
            </a:r>
            <a:endParaRPr/>
          </a:p>
        </p:txBody>
      </p:sp>
      <p:sp>
        <p:nvSpPr>
          <p:cNvPr id="285" name="Google Shape;285;p61"/>
          <p:cNvSpPr txBox="1">
            <a:spLocks noGrp="1"/>
          </p:cNvSpPr>
          <p:nvPr>
            <p:ph type="body" idx="1"/>
          </p:nvPr>
        </p:nvSpPr>
        <p:spPr>
          <a:xfrm>
            <a:off x="457200" y="1335025"/>
            <a:ext cx="7322400" cy="3486300"/>
          </a:xfrm>
          <a:prstGeom prst="rect">
            <a:avLst/>
          </a:prstGeom>
        </p:spPr>
        <p:txBody>
          <a:bodyPr spcFirstLastPara="1" wrap="square" lIns="0" tIns="0" rIns="0" bIns="0" anchor="t" anchorCtr="0">
            <a:noAutofit/>
          </a:bodyPr>
          <a:lstStyle/>
          <a:p>
            <a:pPr marL="457200" lvl="0" indent="-361950" algn="l" rtl="0">
              <a:spcBef>
                <a:spcPts val="800"/>
              </a:spcBef>
              <a:spcAft>
                <a:spcPts val="0"/>
              </a:spcAft>
              <a:buSzPts val="2100"/>
              <a:buChar char="●"/>
            </a:pPr>
            <a:r>
              <a:rPr lang="en" sz="2100"/>
              <a:t>White House Office of Science &amp; Technology Policy issued a memo stating that all federal funders will need to require grantees to obtain a unique digital persistent identifier no later than by the end of 2025 [</a:t>
            </a:r>
            <a:r>
              <a:rPr lang="en" sz="2100" u="sng">
                <a:solidFill>
                  <a:schemeClr val="hlink"/>
                </a:solidFill>
                <a:hlinkClick r:id="rId3"/>
              </a:rPr>
              <a:t>NSPM-33</a:t>
            </a:r>
            <a:r>
              <a:rPr lang="en" sz="2100"/>
              <a:t>].</a:t>
            </a:r>
            <a:endParaRPr sz="2100"/>
          </a:p>
          <a:p>
            <a:pPr marL="457200" lvl="0" indent="-361950" algn="l" rtl="0">
              <a:spcBef>
                <a:spcPts val="1000"/>
              </a:spcBef>
              <a:spcAft>
                <a:spcPts val="0"/>
              </a:spcAft>
              <a:buSzPts val="2100"/>
              <a:buChar char="●"/>
            </a:pPr>
            <a:r>
              <a:rPr lang="en" sz="2100"/>
              <a:t>An ORCID iD is </a:t>
            </a:r>
            <a:r>
              <a:rPr lang="en" sz="2100" i="1"/>
              <a:t>required</a:t>
            </a:r>
            <a:r>
              <a:rPr lang="en" sz="2100"/>
              <a:t> for most grant funding systems, (e.g., NIH; AHRQ; CDC).</a:t>
            </a:r>
            <a:endParaRPr sz="2100"/>
          </a:p>
          <a:p>
            <a:pPr marL="457200" lvl="0" indent="-361950" algn="l" rtl="0">
              <a:spcBef>
                <a:spcPts val="1000"/>
              </a:spcBef>
              <a:spcAft>
                <a:spcPts val="0"/>
              </a:spcAft>
              <a:buSzPts val="2100"/>
              <a:buChar char="●"/>
            </a:pPr>
            <a:r>
              <a:rPr lang="en" sz="2100"/>
              <a:t>And recommended by others (e.g., NEH).</a:t>
            </a:r>
            <a:endParaRPr sz="2100"/>
          </a:p>
          <a:p>
            <a:pPr marL="457200" lvl="0" indent="-361950" algn="l" rtl="0">
              <a:spcBef>
                <a:spcPts val="1000"/>
              </a:spcBef>
              <a:spcAft>
                <a:spcPts val="1000"/>
              </a:spcAft>
              <a:buSzPts val="2100"/>
              <a:buChar char="●"/>
            </a:pPr>
            <a:r>
              <a:rPr lang="en" sz="2100"/>
              <a:t>Helps agencies understand any conflicts of interest. </a:t>
            </a:r>
            <a:endParaRPr sz="2100"/>
          </a:p>
        </p:txBody>
      </p:sp>
      <p:pic>
        <p:nvPicPr>
          <p:cNvPr id="286" name="Google Shape;286;p6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
        <p:nvSpPr>
          <p:cNvPr id="3" name="Title 2">
            <a:extLst>
              <a:ext uri="{FF2B5EF4-FFF2-40B4-BE49-F238E27FC236}">
                <a16:creationId xmlns:a16="http://schemas.microsoft.com/office/drawing/2014/main" id="{751225A8-DF47-51A1-2FA1-820A869E1E9D}"/>
              </a:ext>
            </a:extLst>
          </p:cNvPr>
          <p:cNvSpPr>
            <a:spLocks noGrp="1"/>
          </p:cNvSpPr>
          <p:nvPr>
            <p:ph type="title"/>
          </p:nvPr>
        </p:nvSpPr>
        <p:spPr>
          <a:xfrm>
            <a:off x="457199" y="-313800"/>
            <a:ext cx="8229600" cy="313800"/>
          </a:xfrm>
        </p:spPr>
        <p:txBody>
          <a:bodyPr spcFirstLastPara="1" wrap="square" lIns="0" tIns="0" rIns="0" bIns="0" anchor="b" anchorCtr="0">
            <a:noAutofit/>
          </a:bodyPr>
          <a:lstStyle/>
          <a:p>
            <a:r>
              <a:rPr lang="en-US" dirty="0"/>
              <a:t>PID Use Case: Grant Reporting</a:t>
            </a:r>
          </a:p>
        </p:txBody>
      </p:sp>
      <p:pic>
        <p:nvPicPr>
          <p:cNvPr id="292" name="Google Shape;292;p62" descr="Image title is PID use Case: Grant Reporting. It is an image of a researcher using her ORCID profile to populate her credentials into a government grant application. " title="Screenshot 2026-02-07 at 6.19.45 PM.png"/>
          <p:cNvPicPr preferRelativeResize="0"/>
          <p:nvPr/>
        </p:nvPicPr>
        <p:blipFill>
          <a:blip r:embed="rId4">
            <a:alphaModFix/>
          </a:blip>
          <a:stretch>
            <a:fillRect/>
          </a:stretch>
        </p:blipFill>
        <p:spPr>
          <a:xfrm>
            <a:off x="304800" y="841750"/>
            <a:ext cx="7157151" cy="3931540"/>
          </a:xfrm>
          <a:prstGeom prst="rect">
            <a:avLst/>
          </a:prstGeom>
          <a:noFill/>
          <a:ln>
            <a:noFill/>
          </a:ln>
        </p:spPr>
      </p:pic>
      <p:pic>
        <p:nvPicPr>
          <p:cNvPr id="293" name="Google Shape;293;p62" descr="Image title is PID use Case: Grant Reporting. It is an image of a researcher using her ORCID profile to populate her credentials into a government grant application. "/>
          <p:cNvPicPr preferRelativeResize="0"/>
          <p:nvPr/>
        </p:nvPicPr>
        <p:blipFill>
          <a:blip r:embed="rId5">
            <a:alphaModFix/>
          </a:blip>
          <a:stretch>
            <a:fillRect/>
          </a:stretch>
        </p:blipFill>
        <p:spPr>
          <a:xfrm>
            <a:off x="1332899" y="4319650"/>
            <a:ext cx="1872826" cy="466600"/>
          </a:xfrm>
          <a:prstGeom prst="rect">
            <a:avLst/>
          </a:prstGeom>
          <a:noFill/>
          <a:ln>
            <a:noFill/>
          </a:ln>
        </p:spPr>
      </p:pic>
      <p:sp>
        <p:nvSpPr>
          <p:cNvPr id="294" name="Google Shape;294;p62"/>
          <p:cNvSpPr txBox="1"/>
          <p:nvPr/>
        </p:nvSpPr>
        <p:spPr>
          <a:xfrm>
            <a:off x="1390450" y="4786250"/>
            <a:ext cx="198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https://sparcopen.org/</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3"/>
          <p:cNvSpPr txBox="1">
            <a:spLocks noGrp="1"/>
          </p:cNvSpPr>
          <p:nvPr>
            <p:ph type="title"/>
          </p:nvPr>
        </p:nvSpPr>
        <p:spPr>
          <a:xfrm>
            <a:off x="417950" y="825635"/>
            <a:ext cx="8229600" cy="823500"/>
          </a:xfrm>
          <a:prstGeom prst="rect">
            <a:avLst/>
          </a:prstGeom>
        </p:spPr>
        <p:txBody>
          <a:bodyPr spcFirstLastPara="1" wrap="square" lIns="0" tIns="0" rIns="0" bIns="0" anchor="b" anchorCtr="0">
            <a:noAutofit/>
          </a:bodyPr>
          <a:lstStyle/>
          <a:p>
            <a:pPr marL="0" lvl="0" indent="0" algn="l" rtl="0">
              <a:lnSpc>
                <a:spcPct val="100000"/>
              </a:lnSpc>
              <a:spcBef>
                <a:spcPts val="800"/>
              </a:spcBef>
              <a:spcAft>
                <a:spcPts val="0"/>
              </a:spcAft>
              <a:buNone/>
            </a:pPr>
            <a:r>
              <a:rPr lang="en" sz="4800" b="0">
                <a:solidFill>
                  <a:schemeClr val="dk1"/>
                </a:solidFill>
              </a:rPr>
              <a:t>        </a:t>
            </a:r>
            <a:r>
              <a:rPr lang="en" sz="5600" b="0">
                <a:solidFill>
                  <a:schemeClr val="dk1"/>
                </a:solidFill>
              </a:rPr>
              <a:t>Go to </a:t>
            </a:r>
            <a:r>
              <a:rPr lang="en" sz="5600" b="0" u="sng">
                <a:hlinkClick r:id="rId3"/>
              </a:rPr>
              <a:t>orcid.org</a:t>
            </a:r>
            <a:endParaRPr sz="3200"/>
          </a:p>
        </p:txBody>
      </p:sp>
      <p:sp>
        <p:nvSpPr>
          <p:cNvPr id="300" name="Google Shape;300;p63"/>
          <p:cNvSpPr txBox="1">
            <a:spLocks noGrp="1"/>
          </p:cNvSpPr>
          <p:nvPr>
            <p:ph type="body" idx="1"/>
          </p:nvPr>
        </p:nvSpPr>
        <p:spPr>
          <a:xfrm>
            <a:off x="457200" y="1978875"/>
            <a:ext cx="7882200" cy="2724900"/>
          </a:xfrm>
          <a:prstGeom prst="rect">
            <a:avLst/>
          </a:prstGeom>
        </p:spPr>
        <p:txBody>
          <a:bodyPr spcFirstLastPara="1" wrap="square" lIns="0" tIns="0" rIns="0" bIns="0" anchor="t" anchorCtr="0">
            <a:noAutofit/>
          </a:bodyPr>
          <a:lstStyle/>
          <a:p>
            <a:pPr marL="457200" lvl="0" indent="-393700" algn="l" rtl="0">
              <a:spcBef>
                <a:spcPts val="800"/>
              </a:spcBef>
              <a:spcAft>
                <a:spcPts val="0"/>
              </a:spcAft>
              <a:buSzPts val="2600"/>
              <a:buChar char="●"/>
            </a:pPr>
            <a:r>
              <a:rPr lang="en" sz="2600"/>
              <a:t>Click on “Sign in / Register” in the top right corner</a:t>
            </a:r>
            <a:endParaRPr sz="2600"/>
          </a:p>
          <a:p>
            <a:pPr marL="457200" lvl="0" indent="-393700" algn="l" rtl="0">
              <a:spcBef>
                <a:spcPts val="0"/>
              </a:spcBef>
              <a:spcAft>
                <a:spcPts val="0"/>
              </a:spcAft>
              <a:buSzPts val="2600"/>
              <a:buChar char="●"/>
            </a:pPr>
            <a:r>
              <a:rPr lang="en" sz="2600"/>
              <a:t>If you already have an ORCID record, try signing in.</a:t>
            </a:r>
            <a:endParaRPr sz="2600"/>
          </a:p>
          <a:p>
            <a:pPr marL="457200" lvl="0" indent="-393700" algn="l" rtl="0">
              <a:spcBef>
                <a:spcPts val="0"/>
              </a:spcBef>
              <a:spcAft>
                <a:spcPts val="0"/>
              </a:spcAft>
              <a:buSzPts val="2600"/>
              <a:buChar char="●"/>
            </a:pPr>
            <a:r>
              <a:rPr lang="en" sz="2600"/>
              <a:t>If you do not have an ORCID record, click “Register now”.</a:t>
            </a:r>
            <a:endParaRPr sz="2600"/>
          </a:p>
          <a:p>
            <a:pPr marL="457200" lvl="0" indent="-393700" algn="l" rtl="0">
              <a:spcBef>
                <a:spcPts val="0"/>
              </a:spcBef>
              <a:spcAft>
                <a:spcPts val="0"/>
              </a:spcAft>
              <a:buSzPts val="2600"/>
              <a:buChar char="●"/>
            </a:pPr>
            <a:r>
              <a:rPr lang="en" sz="2600"/>
              <a:t>Add a backup email to your account so you can always retrieve your account</a:t>
            </a:r>
            <a:endParaRPr sz="2600"/>
          </a:p>
        </p:txBody>
      </p:sp>
      <p:pic>
        <p:nvPicPr>
          <p:cNvPr id="301" name="Google Shape;301;p6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64"/>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ACCOUNT ALREADY EXISTS Message</a:t>
            </a:r>
            <a:endParaRPr/>
          </a:p>
        </p:txBody>
      </p:sp>
      <p:sp>
        <p:nvSpPr>
          <p:cNvPr id="307" name="Google Shape;307;p64"/>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81000" algn="l" rtl="0">
              <a:spcBef>
                <a:spcPts val="800"/>
              </a:spcBef>
              <a:spcAft>
                <a:spcPts val="0"/>
              </a:spcAft>
              <a:buSzPts val="2400"/>
              <a:buChar char="●"/>
            </a:pPr>
            <a:r>
              <a:rPr lang="en" sz="2400"/>
              <a:t>If an account with your name already exists, you may see a window pop up asking if it is you. If so, follow the prompts to retrieve this account.</a:t>
            </a:r>
            <a:endParaRPr sz="2400"/>
          </a:p>
          <a:p>
            <a:pPr marL="457200" lvl="0" indent="-381000" algn="l" rtl="0">
              <a:spcBef>
                <a:spcPts val="1000"/>
              </a:spcBef>
              <a:spcAft>
                <a:spcPts val="1000"/>
              </a:spcAft>
              <a:buSzPts val="2400"/>
              <a:buChar char="●"/>
            </a:pPr>
            <a:r>
              <a:rPr lang="en" sz="2400"/>
              <a:t>If you have duplicate records, you can contact ORCID directly and let them know which record should be closed.</a:t>
            </a:r>
            <a:endParaRPr sz="2400"/>
          </a:p>
        </p:txBody>
      </p:sp>
      <p:pic>
        <p:nvPicPr>
          <p:cNvPr id="308" name="Google Shape;308;p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5"/>
          <p:cNvSpPr txBox="1">
            <a:spLocks noGrp="1"/>
          </p:cNvSpPr>
          <p:nvPr>
            <p:ph type="title"/>
          </p:nvPr>
        </p:nvSpPr>
        <p:spPr>
          <a:xfrm>
            <a:off x="425195" y="750764"/>
            <a:ext cx="56886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ORCID iD &amp; Record (Public view)</a:t>
            </a:r>
            <a:endParaRPr/>
          </a:p>
        </p:txBody>
      </p:sp>
      <p:sp>
        <p:nvSpPr>
          <p:cNvPr id="314" name="Google Shape;314;p65"/>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pic>
        <p:nvPicPr>
          <p:cNvPr id="315" name="Google Shape;315;p65" descr="Screen shot of ORCID iD &amp; Record Public view. "/>
          <p:cNvPicPr preferRelativeResize="0"/>
          <p:nvPr/>
        </p:nvPicPr>
        <p:blipFill rotWithShape="1">
          <a:blip r:embed="rId3">
            <a:alphaModFix/>
          </a:blip>
          <a:srcRect/>
          <a:stretch/>
        </p:blipFill>
        <p:spPr>
          <a:xfrm>
            <a:off x="2048465" y="1630552"/>
            <a:ext cx="5047071" cy="3122731"/>
          </a:xfrm>
          <a:prstGeom prst="rect">
            <a:avLst/>
          </a:prstGeom>
          <a:noFill/>
          <a:ln>
            <a:noFill/>
          </a:ln>
        </p:spPr>
      </p:pic>
      <p:sp>
        <p:nvSpPr>
          <p:cNvPr id="316" name="Google Shape;316;p65"/>
          <p:cNvSpPr txBox="1"/>
          <p:nvPr/>
        </p:nvSpPr>
        <p:spPr>
          <a:xfrm>
            <a:off x="425196" y="4852661"/>
            <a:ext cx="65187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Accessed October 2024: </a:t>
            </a:r>
            <a:r>
              <a:rPr lang="en" sz="900" u="sng">
                <a:solidFill>
                  <a:schemeClr val="hlink"/>
                </a:solidFill>
                <a:latin typeface="Arial"/>
                <a:ea typeface="Arial"/>
                <a:cs typeface="Arial"/>
                <a:sym typeface="Arial"/>
                <a:hlinkClick r:id="rId4"/>
              </a:rPr>
              <a:t>orcid.org/0000-0001-5727-2427</a:t>
            </a:r>
            <a:endParaRPr sz="900">
              <a:solidFill>
                <a:schemeClr val="dk1"/>
              </a:solidFill>
              <a:latin typeface="Arial"/>
              <a:ea typeface="Arial"/>
              <a:cs typeface="Arial"/>
              <a:sym typeface="Arial"/>
            </a:endParaRPr>
          </a:p>
        </p:txBody>
      </p:sp>
      <p:pic>
        <p:nvPicPr>
          <p:cNvPr id="317" name="Google Shape;317;p6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461949" y="9"/>
            <a:ext cx="1570903" cy="15709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6"/>
          <p:cNvSpPr txBox="1">
            <a:spLocks noGrp="1"/>
          </p:cNvSpPr>
          <p:nvPr>
            <p:ph type="title"/>
          </p:nvPr>
        </p:nvSpPr>
        <p:spPr>
          <a:xfrm>
            <a:off x="425196" y="1025568"/>
            <a:ext cx="5213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ORCID iD &amp; Record (Edit view)</a:t>
            </a:r>
            <a:endParaRPr/>
          </a:p>
        </p:txBody>
      </p:sp>
      <p:sp>
        <p:nvSpPr>
          <p:cNvPr id="323" name="Google Shape;323;p66"/>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pic>
        <p:nvPicPr>
          <p:cNvPr id="324" name="Google Shape;324;p66" descr="Screen shot of ORCID iD and Record Edit view."/>
          <p:cNvPicPr preferRelativeResize="0"/>
          <p:nvPr/>
        </p:nvPicPr>
        <p:blipFill rotWithShape="1">
          <a:blip r:embed="rId3">
            <a:alphaModFix/>
          </a:blip>
          <a:srcRect/>
          <a:stretch/>
        </p:blipFill>
        <p:spPr>
          <a:xfrm>
            <a:off x="753505" y="1468766"/>
            <a:ext cx="6885729" cy="3310282"/>
          </a:xfrm>
          <a:prstGeom prst="rect">
            <a:avLst/>
          </a:prstGeom>
          <a:noFill/>
          <a:ln>
            <a:noFill/>
          </a:ln>
        </p:spPr>
      </p:pic>
      <p:sp>
        <p:nvSpPr>
          <p:cNvPr id="325" name="Google Shape;325;p66"/>
          <p:cNvSpPr txBox="1"/>
          <p:nvPr/>
        </p:nvSpPr>
        <p:spPr>
          <a:xfrm>
            <a:off x="425196" y="4852661"/>
            <a:ext cx="65187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Accessed October 2024: </a:t>
            </a:r>
            <a:r>
              <a:rPr lang="en" sz="900" u="sng">
                <a:solidFill>
                  <a:schemeClr val="hlink"/>
                </a:solidFill>
                <a:latin typeface="Arial"/>
                <a:ea typeface="Arial"/>
                <a:cs typeface="Arial"/>
                <a:sym typeface="Arial"/>
                <a:hlinkClick r:id="rId4"/>
              </a:rPr>
              <a:t>orcid.org/0000-0001-5727-2427</a:t>
            </a:r>
            <a:endParaRPr sz="900">
              <a:solidFill>
                <a:schemeClr val="dk1"/>
              </a:solidFill>
              <a:latin typeface="Arial"/>
              <a:ea typeface="Arial"/>
              <a:cs typeface="Arial"/>
              <a:sym typeface="Arial"/>
            </a:endParaRPr>
          </a:p>
        </p:txBody>
      </p:sp>
      <p:pic>
        <p:nvPicPr>
          <p:cNvPr id="326" name="Google Shape;326;p6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461949" y="9"/>
            <a:ext cx="1570903" cy="15709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7"/>
          <p:cNvSpPr txBox="1">
            <a:spLocks noGrp="1"/>
          </p:cNvSpPr>
          <p:nvPr>
            <p:ph type="title"/>
          </p:nvPr>
        </p:nvSpPr>
        <p:spPr>
          <a:xfrm>
            <a:off x="425196" y="998381"/>
            <a:ext cx="5213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ORCID Record – Works</a:t>
            </a:r>
            <a:endParaRPr/>
          </a:p>
        </p:txBody>
      </p:sp>
      <p:sp>
        <p:nvSpPr>
          <p:cNvPr id="332" name="Google Shape;332;p67"/>
          <p:cNvSpPr txBox="1">
            <a:spLocks noGrp="1"/>
          </p:cNvSpPr>
          <p:nvPr>
            <p:ph type="body" idx="1"/>
          </p:nvPr>
        </p:nvSpPr>
        <p:spPr>
          <a:xfrm>
            <a:off x="425196" y="1639062"/>
            <a:ext cx="5213700" cy="29763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pic>
        <p:nvPicPr>
          <p:cNvPr id="333" name="Google Shape;333;p67" descr="Screen shot of ORCID Record Works section. "/>
          <p:cNvPicPr preferRelativeResize="0"/>
          <p:nvPr/>
        </p:nvPicPr>
        <p:blipFill rotWithShape="1">
          <a:blip r:embed="rId3">
            <a:alphaModFix/>
          </a:blip>
          <a:srcRect b="33510"/>
          <a:stretch/>
        </p:blipFill>
        <p:spPr>
          <a:xfrm>
            <a:off x="2337269" y="1506955"/>
            <a:ext cx="4469462" cy="3519237"/>
          </a:xfrm>
          <a:prstGeom prst="rect">
            <a:avLst/>
          </a:prstGeom>
          <a:noFill/>
          <a:ln>
            <a:noFill/>
          </a:ln>
        </p:spPr>
      </p:pic>
      <p:pic>
        <p:nvPicPr>
          <p:cNvPr id="334" name="Google Shape;334;p6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8"/>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Populating your record</a:t>
            </a:r>
            <a:endParaRPr/>
          </a:p>
        </p:txBody>
      </p:sp>
      <p:sp>
        <p:nvSpPr>
          <p:cNvPr id="340" name="Google Shape;340;p68"/>
          <p:cNvSpPr txBox="1">
            <a:spLocks noGrp="1"/>
          </p:cNvSpPr>
          <p:nvPr>
            <p:ph type="body" idx="1"/>
          </p:nvPr>
        </p:nvSpPr>
        <p:spPr>
          <a:xfrm>
            <a:off x="253150" y="1201875"/>
            <a:ext cx="7601400" cy="36921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sz="1600"/>
              <a:t>Edit the Names box to add your preferred Published name, as well as some Also known as names to help people find your record.</a:t>
            </a:r>
            <a:endParaRPr sz="1600"/>
          </a:p>
          <a:p>
            <a:pPr marL="457200" lvl="0" indent="-330200" algn="l" rtl="0">
              <a:spcBef>
                <a:spcPts val="1000"/>
              </a:spcBef>
              <a:spcAft>
                <a:spcPts val="0"/>
              </a:spcAft>
              <a:buSzPts val="1600"/>
              <a:buChar char="●"/>
            </a:pPr>
            <a:r>
              <a:rPr lang="en" sz="1600"/>
              <a:t>Add your affiliations:</a:t>
            </a:r>
            <a:endParaRPr sz="1600"/>
          </a:p>
          <a:p>
            <a:pPr marL="1371600" lvl="1" indent="-317500" algn="l" rtl="0">
              <a:spcBef>
                <a:spcPts val="0"/>
              </a:spcBef>
              <a:spcAft>
                <a:spcPts val="0"/>
              </a:spcAft>
              <a:buSzPts val="1400"/>
              <a:buChar char="○"/>
            </a:pPr>
            <a:r>
              <a:rPr lang="en" sz="1600"/>
              <a:t>Add current employment to make it easier for people to identify your record from the ORCID search results page. Adding past employment could be helpful as well.</a:t>
            </a:r>
            <a:endParaRPr sz="1600"/>
          </a:p>
          <a:p>
            <a:pPr marL="457200" lvl="0" indent="-330200" algn="l" rtl="0">
              <a:spcBef>
                <a:spcPts val="1000"/>
              </a:spcBef>
              <a:spcAft>
                <a:spcPts val="0"/>
              </a:spcAft>
              <a:buSzPts val="1600"/>
              <a:buChar char="●"/>
            </a:pPr>
            <a:r>
              <a:rPr lang="en" sz="1600"/>
              <a:t>Try adding a few of your works</a:t>
            </a:r>
            <a:endParaRPr sz="1600"/>
          </a:p>
          <a:p>
            <a:pPr marL="1371600" lvl="1" indent="-317500" algn="l" rtl="0">
              <a:spcBef>
                <a:spcPts val="0"/>
              </a:spcBef>
              <a:spcAft>
                <a:spcPts val="0"/>
              </a:spcAft>
              <a:buSzPts val="1400"/>
              <a:buChar char="○"/>
            </a:pPr>
            <a:r>
              <a:rPr lang="en" sz="1600"/>
              <a:t>Enter any type of scholarly product you have authored (posters, conference talks, articles, research tools, etc.)</a:t>
            </a:r>
            <a:endParaRPr sz="1600"/>
          </a:p>
          <a:p>
            <a:pPr marL="1371600" lvl="1" indent="-317500" algn="l" rtl="0">
              <a:spcBef>
                <a:spcPts val="0"/>
              </a:spcBef>
              <a:spcAft>
                <a:spcPts val="0"/>
              </a:spcAft>
              <a:buSzPts val="1400"/>
              <a:buChar char="○"/>
            </a:pPr>
            <a:r>
              <a:rPr lang="en" sz="1600"/>
              <a:t>Utilize the uploading tools to populate for you, like Add DOI or Add PubMed ID</a:t>
            </a:r>
            <a:endParaRPr sz="1600"/>
          </a:p>
          <a:p>
            <a:pPr marL="457200" lvl="0" indent="-330200" algn="l" rtl="0">
              <a:spcBef>
                <a:spcPts val="1000"/>
              </a:spcBef>
              <a:spcAft>
                <a:spcPts val="0"/>
              </a:spcAft>
              <a:buSzPts val="1600"/>
              <a:buChar char="●"/>
            </a:pPr>
            <a:r>
              <a:rPr lang="en" sz="1600"/>
              <a:t>In the future, submitting works with your ORCID to the publisher will autopopulate your page when the work is published.</a:t>
            </a:r>
            <a:endParaRPr sz="1600"/>
          </a:p>
        </p:txBody>
      </p:sp>
      <p:pic>
        <p:nvPicPr>
          <p:cNvPr id="341" name="Google Shape;341;p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9"/>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Visibility Settings</a:t>
            </a:r>
            <a:endParaRPr/>
          </a:p>
        </p:txBody>
      </p:sp>
      <p:sp>
        <p:nvSpPr>
          <p:cNvPr id="347" name="Google Shape;347;p69"/>
          <p:cNvSpPr txBox="1">
            <a:spLocks noGrp="1"/>
          </p:cNvSpPr>
          <p:nvPr>
            <p:ph type="body" idx="1"/>
          </p:nvPr>
        </p:nvSpPr>
        <p:spPr>
          <a:xfrm>
            <a:off x="457200" y="1335025"/>
            <a:ext cx="7322400" cy="3550800"/>
          </a:xfrm>
          <a:prstGeom prst="rect">
            <a:avLst/>
          </a:prstGeom>
        </p:spPr>
        <p:txBody>
          <a:bodyPr spcFirstLastPara="1" wrap="square" lIns="0" tIns="0" rIns="0" bIns="0" anchor="t" anchorCtr="0">
            <a:noAutofit/>
          </a:bodyPr>
          <a:lstStyle/>
          <a:p>
            <a:pPr marL="457200" lvl="0" indent="-368300" algn="l" rtl="0">
              <a:spcBef>
                <a:spcPts val="800"/>
              </a:spcBef>
              <a:spcAft>
                <a:spcPts val="0"/>
              </a:spcAft>
              <a:buSzPts val="2200"/>
              <a:buChar char="●"/>
            </a:pPr>
            <a:r>
              <a:rPr lang="en" sz="2200"/>
              <a:t>In your account settings, there is a section called Visibility. </a:t>
            </a:r>
            <a:endParaRPr sz="2200"/>
          </a:p>
          <a:p>
            <a:pPr marL="457200" lvl="0" indent="-368300" algn="l" rtl="0">
              <a:spcBef>
                <a:spcPts val="1000"/>
              </a:spcBef>
              <a:spcAft>
                <a:spcPts val="0"/>
              </a:spcAft>
              <a:buSzPts val="2200"/>
              <a:buChar char="●"/>
            </a:pPr>
            <a:r>
              <a:rPr lang="en" sz="2200"/>
              <a:t>We recommend selecting Everyone. ORCID is most helpful to you and other users when it is populated for everyone to read. </a:t>
            </a:r>
            <a:endParaRPr sz="2200"/>
          </a:p>
          <a:p>
            <a:pPr marL="457200" lvl="0" indent="-368300" algn="l" rtl="0">
              <a:spcBef>
                <a:spcPts val="1000"/>
              </a:spcBef>
              <a:spcAft>
                <a:spcPts val="1000"/>
              </a:spcAft>
              <a:buSzPts val="2200"/>
              <a:buChar char="●"/>
            </a:pPr>
            <a:r>
              <a:rPr lang="en" sz="2200"/>
              <a:t>You can change the visibility of each individual item on your record. For example. You can make one of your emails public, while making your back-up email viewable to “only me”.</a:t>
            </a:r>
            <a:endParaRPr sz="2200"/>
          </a:p>
        </p:txBody>
      </p:sp>
      <p:pic>
        <p:nvPicPr>
          <p:cNvPr id="348" name="Google Shape;348;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2"/>
          <p:cNvSpPr txBox="1">
            <a:spLocks noGrp="1"/>
          </p:cNvSpPr>
          <p:nvPr>
            <p:ph type="title"/>
          </p:nvPr>
        </p:nvSpPr>
        <p:spPr>
          <a:xfrm>
            <a:off x="482146" y="707862"/>
            <a:ext cx="7886700" cy="443400"/>
          </a:xfrm>
          <a:prstGeom prst="rect">
            <a:avLst/>
          </a:prstGeom>
        </p:spPr>
        <p:txBody>
          <a:bodyPr spcFirstLastPara="1" wrap="square" lIns="68575" tIns="34275" rIns="68575" bIns="34275" anchor="b" anchorCtr="0">
            <a:spAutoFit/>
          </a:bodyPr>
          <a:lstStyle/>
          <a:p>
            <a:pPr marL="0" lvl="0" indent="0" algn="l" rtl="0">
              <a:spcBef>
                <a:spcPts val="0"/>
              </a:spcBef>
              <a:spcAft>
                <a:spcPts val="0"/>
              </a:spcAft>
              <a:buNone/>
            </a:pPr>
            <a:r>
              <a:rPr lang="en"/>
              <a:t>Training with open educational resources</a:t>
            </a:r>
            <a:endParaRPr/>
          </a:p>
        </p:txBody>
      </p:sp>
      <p:sp>
        <p:nvSpPr>
          <p:cNvPr id="214" name="Google Shape;214;p52"/>
          <p:cNvSpPr txBox="1">
            <a:spLocks noGrp="1"/>
          </p:cNvSpPr>
          <p:nvPr>
            <p:ph type="body" idx="4294967295"/>
          </p:nvPr>
        </p:nvSpPr>
        <p:spPr>
          <a:xfrm>
            <a:off x="311700" y="1193150"/>
            <a:ext cx="8520600" cy="2446500"/>
          </a:xfrm>
          <a:prstGeom prst="rect">
            <a:avLst/>
          </a:prstGeom>
        </p:spPr>
        <p:txBody>
          <a:bodyPr spcFirstLastPara="1" wrap="square" lIns="68575" tIns="34275" rIns="68575" bIns="34275" anchor="t" anchorCtr="0">
            <a:noAutofit/>
          </a:bodyPr>
          <a:lstStyle/>
          <a:p>
            <a:pPr marL="457200" lvl="0" indent="-361950" algn="l" rtl="0">
              <a:spcBef>
                <a:spcPts val="500"/>
              </a:spcBef>
              <a:spcAft>
                <a:spcPts val="0"/>
              </a:spcAft>
              <a:buSzPts val="2100"/>
              <a:buChar char="●"/>
            </a:pPr>
            <a:r>
              <a:rPr lang="en" sz="2100"/>
              <a:t>The Carpentries is a non-profit global community that teaches foundational coding and data science skills</a:t>
            </a:r>
            <a:endParaRPr sz="2100"/>
          </a:p>
          <a:p>
            <a:pPr marL="457200" lvl="0" indent="-361950" algn="l" rtl="0">
              <a:spcBef>
                <a:spcPts val="0"/>
              </a:spcBef>
              <a:spcAft>
                <a:spcPts val="0"/>
              </a:spcAft>
              <a:buSzPts val="2100"/>
              <a:buChar char="●"/>
            </a:pPr>
            <a:r>
              <a:rPr lang="en" sz="2100"/>
              <a:t>The curriculum is open and collaboratively developed to be up to date</a:t>
            </a:r>
            <a:endParaRPr sz="2100"/>
          </a:p>
          <a:p>
            <a:pPr marL="457200" lvl="0" indent="-361950" algn="l" rtl="0">
              <a:spcBef>
                <a:spcPts val="0"/>
              </a:spcBef>
              <a:spcAft>
                <a:spcPts val="0"/>
              </a:spcAft>
              <a:buSzPts val="2100"/>
              <a:buChar char="●"/>
            </a:pPr>
            <a:r>
              <a:rPr lang="en" sz="2100"/>
              <a:t>Since 2012 they have run workshops in 72 countries and on every continent to over 100,000+ learners</a:t>
            </a:r>
            <a:endParaRPr sz="2100"/>
          </a:p>
          <a:p>
            <a:pPr marL="0" lvl="0" indent="0" algn="l" rtl="0">
              <a:spcBef>
                <a:spcPts val="500"/>
              </a:spcBef>
              <a:spcAft>
                <a:spcPts val="0"/>
              </a:spcAft>
              <a:buClr>
                <a:schemeClr val="dk1"/>
              </a:buClr>
              <a:buSzPts val="1100"/>
              <a:buFont typeface="Arial"/>
              <a:buNone/>
            </a:pPr>
            <a:endParaRPr/>
          </a:p>
        </p:txBody>
      </p:sp>
      <p:pic>
        <p:nvPicPr>
          <p:cNvPr id="215" name="Google Shape;215;p52" descr="Carpentries logo. " title="TheCarpentries.png"/>
          <p:cNvPicPr preferRelativeResize="0"/>
          <p:nvPr/>
        </p:nvPicPr>
        <p:blipFill>
          <a:blip r:embed="rId3">
            <a:alphaModFix/>
          </a:blip>
          <a:stretch>
            <a:fillRect/>
          </a:stretch>
        </p:blipFill>
        <p:spPr>
          <a:xfrm>
            <a:off x="2212201" y="3828054"/>
            <a:ext cx="5734077" cy="1173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0"/>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Linking to your ORCID record</a:t>
            </a:r>
            <a:endParaRPr/>
          </a:p>
        </p:txBody>
      </p:sp>
      <p:sp>
        <p:nvSpPr>
          <p:cNvPr id="354" name="Google Shape;354;p70"/>
          <p:cNvSpPr txBox="1">
            <a:spLocks noGrp="1"/>
          </p:cNvSpPr>
          <p:nvPr>
            <p:ph type="body" idx="1"/>
          </p:nvPr>
        </p:nvSpPr>
        <p:spPr>
          <a:xfrm>
            <a:off x="457200" y="1335025"/>
            <a:ext cx="7322400" cy="30273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2200"/>
              <a:t>Place a hyperlink to your record in a few of the following places:</a:t>
            </a:r>
            <a:endParaRPr sz="2200"/>
          </a:p>
          <a:p>
            <a:pPr marL="457200" lvl="0" indent="-368300" algn="l" rtl="0">
              <a:spcBef>
                <a:spcPts val="800"/>
              </a:spcBef>
              <a:spcAft>
                <a:spcPts val="0"/>
              </a:spcAft>
              <a:buSzPts val="2200"/>
              <a:buChar char="●"/>
            </a:pPr>
            <a:r>
              <a:rPr lang="en" sz="2200"/>
              <a:t>CV header</a:t>
            </a:r>
            <a:endParaRPr sz="2200"/>
          </a:p>
          <a:p>
            <a:pPr marL="457200" lvl="0" indent="-368300" algn="l" rtl="0">
              <a:spcBef>
                <a:spcPts val="0"/>
              </a:spcBef>
              <a:spcAft>
                <a:spcPts val="0"/>
              </a:spcAft>
              <a:buSzPts val="2200"/>
              <a:buChar char="●"/>
            </a:pPr>
            <a:r>
              <a:rPr lang="en" sz="2200"/>
              <a:t>Email signature</a:t>
            </a:r>
            <a:endParaRPr sz="2200"/>
          </a:p>
          <a:p>
            <a:pPr marL="457200" lvl="0" indent="-368300" algn="l" rtl="0">
              <a:spcBef>
                <a:spcPts val="0"/>
              </a:spcBef>
              <a:spcAft>
                <a:spcPts val="0"/>
              </a:spcAft>
              <a:buSzPts val="2200"/>
              <a:buChar char="●"/>
            </a:pPr>
            <a:r>
              <a:rPr lang="en" sz="2200"/>
              <a:t>Social media bio</a:t>
            </a:r>
            <a:endParaRPr sz="2200"/>
          </a:p>
          <a:p>
            <a:pPr marL="457200" lvl="0" indent="-368300" algn="l" rtl="0">
              <a:spcBef>
                <a:spcPts val="0"/>
              </a:spcBef>
              <a:spcAft>
                <a:spcPts val="0"/>
              </a:spcAft>
              <a:buSzPts val="2200"/>
              <a:buChar char="●"/>
            </a:pPr>
            <a:r>
              <a:rPr lang="en" sz="2200"/>
              <a:t>Personal/institutional webpage</a:t>
            </a:r>
            <a:endParaRPr sz="2200"/>
          </a:p>
          <a:p>
            <a:pPr marL="457200" lvl="0" indent="-368300" algn="l" rtl="0">
              <a:spcBef>
                <a:spcPts val="0"/>
              </a:spcBef>
              <a:spcAft>
                <a:spcPts val="0"/>
              </a:spcAft>
              <a:buSzPts val="2200"/>
              <a:buChar char="●"/>
            </a:pPr>
            <a:r>
              <a:rPr lang="en" sz="2200"/>
              <a:t>Any current works in progress (scholarly papers, posters, presentations)</a:t>
            </a:r>
            <a:endParaRPr sz="2200"/>
          </a:p>
        </p:txBody>
      </p:sp>
      <p:pic>
        <p:nvPicPr>
          <p:cNvPr id="355" name="Google Shape;355;p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1"/>
          <p:cNvSpPr txBox="1">
            <a:spLocks noGrp="1"/>
          </p:cNvSpPr>
          <p:nvPr>
            <p:ph type="title"/>
          </p:nvPr>
        </p:nvSpPr>
        <p:spPr>
          <a:xfrm>
            <a:off x="457199" y="7454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ORCID Integrations</a:t>
            </a:r>
            <a:endParaRPr/>
          </a:p>
        </p:txBody>
      </p:sp>
      <p:sp>
        <p:nvSpPr>
          <p:cNvPr id="361" name="Google Shape;361;p71"/>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sz="1600"/>
              <a:t>While ORCID provides a persistent digital identifier for researchers, its full potential comes from its ability to integrate with other scholarly systems.</a:t>
            </a:r>
            <a:endParaRPr sz="1600"/>
          </a:p>
          <a:p>
            <a:pPr marL="457200" lvl="0" indent="-330200" algn="l" rtl="0">
              <a:spcBef>
                <a:spcPts val="1000"/>
              </a:spcBef>
              <a:spcAft>
                <a:spcPts val="0"/>
              </a:spcAft>
              <a:buSzPts val="1600"/>
              <a:buChar char="●"/>
            </a:pPr>
            <a:r>
              <a:rPr lang="en" sz="1600"/>
              <a:t>By connecting ORCID with other systems, you can:</a:t>
            </a:r>
            <a:endParaRPr sz="1600"/>
          </a:p>
          <a:p>
            <a:pPr marL="1371600" lvl="1" indent="-330200" algn="l" rtl="0">
              <a:spcBef>
                <a:spcPts val="0"/>
              </a:spcBef>
              <a:spcAft>
                <a:spcPts val="0"/>
              </a:spcAft>
              <a:buSzPts val="1600"/>
              <a:buChar char="○"/>
            </a:pPr>
            <a:r>
              <a:rPr lang="en" sz="1600"/>
              <a:t>Save time by reducing manual data entry</a:t>
            </a:r>
            <a:endParaRPr sz="1600"/>
          </a:p>
          <a:p>
            <a:pPr marL="1371600" lvl="1" indent="-330200" algn="l" rtl="0">
              <a:spcBef>
                <a:spcPts val="0"/>
              </a:spcBef>
              <a:spcAft>
                <a:spcPts val="0"/>
              </a:spcAft>
              <a:buSzPts val="1600"/>
              <a:buChar char="○"/>
            </a:pPr>
            <a:r>
              <a:rPr lang="en" sz="1600"/>
              <a:t>Ensure accurate attribution of your work</a:t>
            </a:r>
            <a:endParaRPr sz="1600"/>
          </a:p>
          <a:p>
            <a:pPr marL="1371600" lvl="1" indent="-330200" algn="l" rtl="0">
              <a:spcBef>
                <a:spcPts val="0"/>
              </a:spcBef>
              <a:spcAft>
                <a:spcPts val="0"/>
              </a:spcAft>
              <a:buSzPts val="1600"/>
              <a:buChar char="○"/>
            </a:pPr>
            <a:r>
              <a:rPr lang="en" sz="1600"/>
              <a:t>Increase the visibility of your research outputs</a:t>
            </a:r>
            <a:endParaRPr sz="1600"/>
          </a:p>
          <a:p>
            <a:pPr marL="1371600" lvl="1" indent="-330200" algn="l" rtl="0">
              <a:spcBef>
                <a:spcPts val="0"/>
              </a:spcBef>
              <a:spcAft>
                <a:spcPts val="0"/>
              </a:spcAft>
              <a:buSzPts val="1600"/>
              <a:buChar char="○"/>
            </a:pPr>
            <a:r>
              <a:rPr lang="en" sz="1600"/>
              <a:t>Maintain up-to-date records across multiple platforms</a:t>
            </a:r>
            <a:endParaRPr sz="1600"/>
          </a:p>
          <a:p>
            <a:pPr marL="1371600" lvl="1" indent="-330200" algn="l" rtl="0">
              <a:spcBef>
                <a:spcPts val="0"/>
              </a:spcBef>
              <a:spcAft>
                <a:spcPts val="0"/>
              </a:spcAft>
              <a:buSzPts val="1600"/>
              <a:buChar char="○"/>
            </a:pPr>
            <a:r>
              <a:rPr lang="en" sz="1600"/>
              <a:t>Track your research impact more effectively</a:t>
            </a:r>
            <a:endParaRPr sz="1600"/>
          </a:p>
          <a:p>
            <a:pPr marL="0" lvl="0" indent="0" algn="l" rtl="0">
              <a:spcBef>
                <a:spcPts val="800"/>
              </a:spcBef>
              <a:spcAft>
                <a:spcPts val="0"/>
              </a:spcAft>
              <a:buNone/>
            </a:pPr>
            <a:endParaRPr sz="1600"/>
          </a:p>
          <a:p>
            <a:pPr marL="457200" lvl="0" indent="-330200" algn="l" rtl="0">
              <a:spcBef>
                <a:spcPts val="800"/>
              </a:spcBef>
              <a:spcAft>
                <a:spcPts val="0"/>
              </a:spcAft>
              <a:buSzPts val="1600"/>
              <a:buChar char="●"/>
            </a:pPr>
            <a:r>
              <a:rPr lang="en" sz="1600"/>
              <a:t>We will connect to Crossref, DataCite, and UBs Research Connect, as well as add BibTex files from Google Scholar.  </a:t>
            </a:r>
            <a:endParaRPr sz="1600"/>
          </a:p>
        </p:txBody>
      </p:sp>
      <p:pic>
        <p:nvPicPr>
          <p:cNvPr id="362" name="Google Shape;362;p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72"/>
          <p:cNvSpPr txBox="1">
            <a:spLocks noGrp="1"/>
          </p:cNvSpPr>
          <p:nvPr>
            <p:ph type="title"/>
          </p:nvPr>
        </p:nvSpPr>
        <p:spPr>
          <a:xfrm>
            <a:off x="457199" y="7454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Crossref</a:t>
            </a:r>
            <a:endParaRPr/>
          </a:p>
        </p:txBody>
      </p:sp>
      <p:sp>
        <p:nvSpPr>
          <p:cNvPr id="368" name="Google Shape;368;p72"/>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49250" algn="l" rtl="0">
              <a:spcBef>
                <a:spcPts val="800"/>
              </a:spcBef>
              <a:spcAft>
                <a:spcPts val="0"/>
              </a:spcAft>
              <a:buSzPts val="1900"/>
              <a:buChar char="●"/>
            </a:pPr>
            <a:r>
              <a:rPr lang="en" sz="1900"/>
              <a:t>Provide your ORCID when submitting a paper to a journal. Most publishing platforms allow to enter your ORCID iD in the submission system.</a:t>
            </a:r>
            <a:endParaRPr sz="1900"/>
          </a:p>
          <a:p>
            <a:pPr marL="457200" lvl="0" indent="-349250" algn="l" rtl="0">
              <a:spcBef>
                <a:spcPts val="1000"/>
              </a:spcBef>
              <a:spcAft>
                <a:spcPts val="0"/>
              </a:spcAft>
              <a:buSzPts val="1900"/>
              <a:buChar char="●"/>
            </a:pPr>
            <a:r>
              <a:rPr lang="en" sz="1900"/>
              <a:t>Once the paper gets published, the publisher will register it with Crossref and include your ORCID iD in the metadata</a:t>
            </a:r>
            <a:endParaRPr sz="1900"/>
          </a:p>
          <a:p>
            <a:pPr marL="457200" lvl="0" indent="-349250" algn="l" rtl="0">
              <a:spcBef>
                <a:spcPts val="1000"/>
              </a:spcBef>
              <a:spcAft>
                <a:spcPts val="0"/>
              </a:spcAft>
              <a:buSzPts val="1900"/>
              <a:buChar char="●"/>
            </a:pPr>
            <a:r>
              <a:rPr lang="en" sz="1900"/>
              <a:t>You’ll receive a notification in your ORCID inbox with the subject “Crossref has made changes to your ORCID record” after you publish something.</a:t>
            </a:r>
            <a:endParaRPr sz="1900"/>
          </a:p>
          <a:p>
            <a:pPr marL="457200" lvl="0" indent="-349250" algn="l" rtl="0">
              <a:spcBef>
                <a:spcPts val="1000"/>
              </a:spcBef>
              <a:spcAft>
                <a:spcPts val="1000"/>
              </a:spcAft>
              <a:buSzPts val="1900"/>
              <a:buChar char="●"/>
            </a:pPr>
            <a:r>
              <a:rPr lang="en" sz="1900"/>
              <a:t>Authorize Crossref Auto-updates. Once you receive the notification, grant Crossref permission to update your record.</a:t>
            </a:r>
            <a:endParaRPr sz="1900"/>
          </a:p>
        </p:txBody>
      </p:sp>
      <p:pic>
        <p:nvPicPr>
          <p:cNvPr id="369" name="Google Shape;369;p7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3"/>
          <p:cNvSpPr txBox="1">
            <a:spLocks noGrp="1"/>
          </p:cNvSpPr>
          <p:nvPr>
            <p:ph type="title"/>
          </p:nvPr>
        </p:nvSpPr>
        <p:spPr>
          <a:xfrm>
            <a:off x="457199" y="7454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Connecting ORCID to DataCite</a:t>
            </a:r>
            <a:endParaRPr/>
          </a:p>
        </p:txBody>
      </p:sp>
      <p:sp>
        <p:nvSpPr>
          <p:cNvPr id="375" name="Google Shape;375;p73"/>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49250" algn="l" rtl="0">
              <a:spcBef>
                <a:spcPts val="800"/>
              </a:spcBef>
              <a:spcAft>
                <a:spcPts val="0"/>
              </a:spcAft>
              <a:buSzPts val="1900"/>
              <a:buChar char="●"/>
            </a:pPr>
            <a:r>
              <a:rPr lang="en" sz="1900"/>
              <a:t>Log in to your ORCID account</a:t>
            </a:r>
            <a:endParaRPr sz="1900"/>
          </a:p>
          <a:p>
            <a:pPr marL="457200" lvl="0" indent="-349250" algn="l" rtl="0">
              <a:spcBef>
                <a:spcPts val="1000"/>
              </a:spcBef>
              <a:spcAft>
                <a:spcPts val="0"/>
              </a:spcAft>
              <a:buSzPts val="1900"/>
              <a:buChar char="●"/>
            </a:pPr>
            <a:r>
              <a:rPr lang="en" sz="1900"/>
              <a:t>Navigate to your ORCID record</a:t>
            </a:r>
            <a:endParaRPr sz="1900"/>
          </a:p>
          <a:p>
            <a:pPr marL="457200" lvl="0" indent="-349250" algn="l" rtl="0">
              <a:spcBef>
                <a:spcPts val="1000"/>
              </a:spcBef>
              <a:spcAft>
                <a:spcPts val="0"/>
              </a:spcAft>
              <a:buSzPts val="1900"/>
              <a:buChar char="●"/>
            </a:pPr>
            <a:r>
              <a:rPr lang="en" sz="1900"/>
              <a:t>Find the “Works” section</a:t>
            </a:r>
            <a:endParaRPr sz="1900"/>
          </a:p>
          <a:p>
            <a:pPr marL="457200" lvl="0" indent="-349250" algn="l" rtl="0">
              <a:spcBef>
                <a:spcPts val="1000"/>
              </a:spcBef>
              <a:spcAft>
                <a:spcPts val="0"/>
              </a:spcAft>
              <a:buSzPts val="1900"/>
              <a:buChar char="●"/>
            </a:pPr>
            <a:r>
              <a:rPr lang="en" sz="1900"/>
              <a:t>Click on “Add”</a:t>
            </a:r>
            <a:endParaRPr sz="1900"/>
          </a:p>
          <a:p>
            <a:pPr marL="457200" lvl="0" indent="-349250" algn="l" rtl="0">
              <a:spcBef>
                <a:spcPts val="1000"/>
              </a:spcBef>
              <a:spcAft>
                <a:spcPts val="0"/>
              </a:spcAft>
              <a:buSzPts val="1900"/>
              <a:buChar char="●"/>
            </a:pPr>
            <a:r>
              <a:rPr lang="en" sz="1900"/>
              <a:t>Select “Search &amp; Link”</a:t>
            </a:r>
            <a:endParaRPr sz="1900"/>
          </a:p>
          <a:p>
            <a:pPr marL="457200" lvl="0" indent="-349250" algn="l" rtl="0">
              <a:spcBef>
                <a:spcPts val="1000"/>
              </a:spcBef>
              <a:spcAft>
                <a:spcPts val="0"/>
              </a:spcAft>
              <a:buSzPts val="1900"/>
              <a:buChar char="●"/>
            </a:pPr>
            <a:r>
              <a:rPr lang="en" sz="1900"/>
              <a:t>Look for and select the DataCite option</a:t>
            </a:r>
            <a:endParaRPr sz="1900"/>
          </a:p>
          <a:p>
            <a:pPr marL="457200" lvl="0" indent="-349250" algn="l" rtl="0">
              <a:spcBef>
                <a:spcPts val="1000"/>
              </a:spcBef>
              <a:spcAft>
                <a:spcPts val="1000"/>
              </a:spcAft>
              <a:buSzPts val="1900"/>
              <a:buChar char="●"/>
            </a:pPr>
            <a:r>
              <a:rPr lang="en" sz="1900"/>
              <a:t>Grant permissions to DataCite when prompted</a:t>
            </a:r>
            <a:endParaRPr sz="1900"/>
          </a:p>
        </p:txBody>
      </p:sp>
      <p:pic>
        <p:nvPicPr>
          <p:cNvPr id="376" name="Google Shape;376;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4"/>
          <p:cNvSpPr txBox="1">
            <a:spLocks noGrp="1"/>
          </p:cNvSpPr>
          <p:nvPr>
            <p:ph type="title"/>
          </p:nvPr>
        </p:nvSpPr>
        <p:spPr>
          <a:xfrm>
            <a:off x="457199" y="7454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Adding Grants with ORCID’s WIZARD</a:t>
            </a:r>
            <a:endParaRPr/>
          </a:p>
        </p:txBody>
      </p:sp>
      <p:sp>
        <p:nvSpPr>
          <p:cNvPr id="382" name="Google Shape;382;p74"/>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17500" algn="l" rtl="0">
              <a:spcBef>
                <a:spcPts val="800"/>
              </a:spcBef>
              <a:spcAft>
                <a:spcPts val="0"/>
              </a:spcAft>
              <a:buSzPts val="1400"/>
              <a:buChar char="●"/>
            </a:pPr>
            <a:r>
              <a:rPr lang="en"/>
              <a:t>ORCID’s Search and Link wizard can be used to select existing grants and add them to your ORCID record. Here are the steps:</a:t>
            </a:r>
            <a:endParaRPr/>
          </a:p>
          <a:p>
            <a:pPr marL="914400" lvl="1" indent="-317500" algn="l" rtl="0">
              <a:spcBef>
                <a:spcPts val="1000"/>
              </a:spcBef>
              <a:spcAft>
                <a:spcPts val="0"/>
              </a:spcAft>
              <a:buSzPts val="1400"/>
              <a:buChar char="○"/>
            </a:pPr>
            <a:r>
              <a:rPr lang="en"/>
              <a:t>Log in to your ORCID account</a:t>
            </a:r>
            <a:endParaRPr/>
          </a:p>
          <a:p>
            <a:pPr marL="914400" lvl="1" indent="-317500" algn="l" rtl="0">
              <a:spcBef>
                <a:spcPts val="1000"/>
              </a:spcBef>
              <a:spcAft>
                <a:spcPts val="0"/>
              </a:spcAft>
              <a:buSzPts val="1400"/>
              <a:buChar char="○"/>
            </a:pPr>
            <a:r>
              <a:rPr lang="en"/>
              <a:t>Go to the Funding section</a:t>
            </a:r>
            <a:endParaRPr/>
          </a:p>
          <a:p>
            <a:pPr marL="914400" lvl="1" indent="-317500" algn="l" rtl="0">
              <a:spcBef>
                <a:spcPts val="1000"/>
              </a:spcBef>
              <a:spcAft>
                <a:spcPts val="0"/>
              </a:spcAft>
              <a:buSzPts val="1400"/>
              <a:buChar char="○"/>
            </a:pPr>
            <a:r>
              <a:rPr lang="en"/>
              <a:t>Click “Add funding”</a:t>
            </a:r>
            <a:endParaRPr/>
          </a:p>
          <a:p>
            <a:pPr marL="914400" lvl="1" indent="-317500" algn="l" rtl="0">
              <a:spcBef>
                <a:spcPts val="1000"/>
              </a:spcBef>
              <a:spcAft>
                <a:spcPts val="0"/>
              </a:spcAft>
              <a:buSzPts val="1400"/>
              <a:buChar char="○"/>
            </a:pPr>
            <a:r>
              <a:rPr lang="en"/>
              <a:t>Select “Search &amp; Link”</a:t>
            </a:r>
            <a:endParaRPr/>
          </a:p>
          <a:p>
            <a:pPr marL="914400" lvl="1" indent="-317500" algn="l" rtl="0">
              <a:spcBef>
                <a:spcPts val="1000"/>
              </a:spcBef>
              <a:spcAft>
                <a:spcPts val="0"/>
              </a:spcAft>
              <a:buSzPts val="1400"/>
              <a:buChar char="○"/>
            </a:pPr>
            <a:r>
              <a:rPr lang="en"/>
              <a:t>Choose “Dimensions Wizard”</a:t>
            </a:r>
            <a:endParaRPr/>
          </a:p>
          <a:p>
            <a:pPr marL="914400" lvl="1" indent="-317500" algn="l" rtl="0">
              <a:spcBef>
                <a:spcPts val="1000"/>
              </a:spcBef>
              <a:spcAft>
                <a:spcPts val="0"/>
              </a:spcAft>
              <a:buSzPts val="1400"/>
              <a:buChar char="○"/>
            </a:pPr>
            <a:r>
              <a:rPr lang="en"/>
              <a:t>Search by your name to find associated grants, or by Grant Title. An asterisk works as a wildcard character here (e.g., “music therap*” finds “music therapy” and “music therapists”).</a:t>
            </a:r>
            <a:endParaRPr/>
          </a:p>
          <a:p>
            <a:pPr marL="914400" lvl="1" indent="-317500" algn="l" rtl="0">
              <a:spcBef>
                <a:spcPts val="1000"/>
              </a:spcBef>
              <a:spcAft>
                <a:spcPts val="1000"/>
              </a:spcAft>
              <a:buSzPts val="1400"/>
              <a:buChar char="○"/>
            </a:pPr>
            <a:r>
              <a:rPr lang="en"/>
              <a:t>Choose grants from search results and click “Next” and then “Submit to ORCID” button.</a:t>
            </a:r>
            <a:endParaRPr/>
          </a:p>
        </p:txBody>
      </p:sp>
      <p:pic>
        <p:nvPicPr>
          <p:cNvPr id="383" name="Google Shape;383;p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5"/>
          <p:cNvSpPr txBox="1">
            <a:spLocks noGrp="1"/>
          </p:cNvSpPr>
          <p:nvPr>
            <p:ph type="title"/>
          </p:nvPr>
        </p:nvSpPr>
        <p:spPr>
          <a:xfrm>
            <a:off x="425196" y="1124712"/>
            <a:ext cx="7886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Export BibTeX from Google Scholar</a:t>
            </a:r>
            <a:endParaRPr/>
          </a:p>
        </p:txBody>
      </p:sp>
      <p:pic>
        <p:nvPicPr>
          <p:cNvPr id="390" name="Google Shape;390;p75" descr="Screen shot of a Google Scholar profile showing how to export an article to BibTex. "/>
          <p:cNvPicPr preferRelativeResize="0"/>
          <p:nvPr/>
        </p:nvPicPr>
        <p:blipFill rotWithShape="1">
          <a:blip r:embed="rId3">
            <a:alphaModFix/>
          </a:blip>
          <a:srcRect/>
          <a:stretch/>
        </p:blipFill>
        <p:spPr>
          <a:xfrm>
            <a:off x="1178525" y="1822147"/>
            <a:ext cx="6160304" cy="256521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91" name="Google Shape;391;p75">
            <a:extLst>
              <a:ext uri="{C183D7F6-B498-43B3-948B-1728B52AA6E4}">
                <adec:decorative xmlns:adec="http://schemas.microsoft.com/office/drawing/2017/decorative" val="1"/>
              </a:ext>
            </a:extLst>
          </p:cNvPr>
          <p:cNvSpPr/>
          <p:nvPr/>
        </p:nvSpPr>
        <p:spPr>
          <a:xfrm>
            <a:off x="4186990" y="3293645"/>
            <a:ext cx="532500" cy="198600"/>
          </a:xfrm>
          <a:prstGeom prst="rect">
            <a:avLst/>
          </a:prstGeom>
          <a:noFill/>
          <a:ln w="381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392" name="Google Shape;392;p75">
            <a:extLst>
              <a:ext uri="{C183D7F6-B498-43B3-948B-1728B52AA6E4}">
                <adec:decorative xmlns:adec="http://schemas.microsoft.com/office/drawing/2017/decorative" val="1"/>
              </a:ext>
            </a:extLst>
          </p:cNvPr>
          <p:cNvCxnSpPr/>
          <p:nvPr/>
        </p:nvCxnSpPr>
        <p:spPr>
          <a:xfrm>
            <a:off x="3753853" y="3401929"/>
            <a:ext cx="360900" cy="0"/>
          </a:xfrm>
          <a:prstGeom prst="straightConnector1">
            <a:avLst/>
          </a:prstGeom>
          <a:noFill/>
          <a:ln w="38100" cap="flat" cmpd="sng">
            <a:solidFill>
              <a:srgbClr val="FF0000"/>
            </a:solidFill>
            <a:prstDash val="solid"/>
            <a:miter lim="800000"/>
            <a:headEnd type="none" w="sm" len="sm"/>
            <a:tailEnd type="triangle" w="med" len="med"/>
          </a:ln>
        </p:spPr>
      </p:cxnSp>
      <p:pic>
        <p:nvPicPr>
          <p:cNvPr id="393" name="Google Shape;393;p7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6"/>
          <p:cNvSpPr txBox="1">
            <a:spLocks noGrp="1"/>
          </p:cNvSpPr>
          <p:nvPr>
            <p:ph type="title"/>
          </p:nvPr>
        </p:nvSpPr>
        <p:spPr>
          <a:xfrm>
            <a:off x="425196" y="1124712"/>
            <a:ext cx="7886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Save BibTeX from Google Scholar</a:t>
            </a:r>
            <a:endParaRPr/>
          </a:p>
        </p:txBody>
      </p:sp>
      <p:pic>
        <p:nvPicPr>
          <p:cNvPr id="400" name="Google Shape;400;p76" descr="Screeen shot of saving a BibTex file by right clicking in the browser screen. "/>
          <p:cNvPicPr preferRelativeResize="0"/>
          <p:nvPr/>
        </p:nvPicPr>
        <p:blipFill rotWithShape="1">
          <a:blip r:embed="rId3">
            <a:alphaModFix/>
          </a:blip>
          <a:srcRect/>
          <a:stretch/>
        </p:blipFill>
        <p:spPr>
          <a:xfrm>
            <a:off x="1506955" y="1735016"/>
            <a:ext cx="5892466" cy="28562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01" name="Google Shape;401;p76">
            <a:extLst>
              <a:ext uri="{C183D7F6-B498-43B3-948B-1728B52AA6E4}">
                <adec:decorative xmlns:adec="http://schemas.microsoft.com/office/drawing/2017/decorative" val="1"/>
              </a:ext>
            </a:extLst>
          </p:cNvPr>
          <p:cNvSpPr/>
          <p:nvPr/>
        </p:nvSpPr>
        <p:spPr>
          <a:xfrm>
            <a:off x="3206416" y="3257550"/>
            <a:ext cx="2848500" cy="270600"/>
          </a:xfrm>
          <a:prstGeom prst="rect">
            <a:avLst/>
          </a:prstGeom>
          <a:noFill/>
          <a:ln w="381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402" name="Google Shape;402;p76">
            <a:extLst>
              <a:ext uri="{C183D7F6-B498-43B3-948B-1728B52AA6E4}">
                <adec:decorative xmlns:adec="http://schemas.microsoft.com/office/drawing/2017/decorative" val="1"/>
              </a:ext>
            </a:extLst>
          </p:cNvPr>
          <p:cNvCxnSpPr/>
          <p:nvPr/>
        </p:nvCxnSpPr>
        <p:spPr>
          <a:xfrm>
            <a:off x="2725152" y="3392906"/>
            <a:ext cx="360900" cy="0"/>
          </a:xfrm>
          <a:prstGeom prst="straightConnector1">
            <a:avLst/>
          </a:prstGeom>
          <a:noFill/>
          <a:ln w="38100" cap="flat" cmpd="sng">
            <a:solidFill>
              <a:srgbClr val="FF0000"/>
            </a:solidFill>
            <a:prstDash val="solid"/>
            <a:miter lim="800000"/>
            <a:headEnd type="none" w="sm" len="sm"/>
            <a:tailEnd type="triangle" w="med" len="med"/>
          </a:ln>
        </p:spPr>
      </p:cxnSp>
      <p:sp>
        <p:nvSpPr>
          <p:cNvPr id="403" name="Google Shape;403;p76"/>
          <p:cNvSpPr txBox="1"/>
          <p:nvPr/>
        </p:nvSpPr>
        <p:spPr>
          <a:xfrm>
            <a:off x="3086099" y="4740284"/>
            <a:ext cx="2917800" cy="284700"/>
          </a:xfrm>
          <a:prstGeom prst="rect">
            <a:avLst/>
          </a:prstGeom>
          <a:noFill/>
          <a:ln w="38100" cap="flat" cmpd="sng">
            <a:solidFill>
              <a:srgbClr val="FF000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FF0000"/>
                </a:solidFill>
                <a:latin typeface="Arial"/>
                <a:ea typeface="Arial"/>
                <a:cs typeface="Arial"/>
                <a:sym typeface="Arial"/>
              </a:rPr>
              <a:t>Right-click on your browser screen.</a:t>
            </a:r>
            <a:endParaRPr sz="1100"/>
          </a:p>
        </p:txBody>
      </p:sp>
      <p:pic>
        <p:nvPicPr>
          <p:cNvPr id="404" name="Google Shape;404;p7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7"/>
          <p:cNvSpPr txBox="1">
            <a:spLocks noGrp="1"/>
          </p:cNvSpPr>
          <p:nvPr>
            <p:ph type="title"/>
          </p:nvPr>
        </p:nvSpPr>
        <p:spPr>
          <a:xfrm>
            <a:off x="425196" y="1124712"/>
            <a:ext cx="7886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dirty="0"/>
              <a:t>Upload </a:t>
            </a:r>
            <a:r>
              <a:rPr lang="en" dirty="0" err="1"/>
              <a:t>BibTeX</a:t>
            </a:r>
            <a:r>
              <a:rPr lang="en" dirty="0"/>
              <a:t> to ORCID: Part 1</a:t>
            </a:r>
            <a:endParaRPr dirty="0"/>
          </a:p>
        </p:txBody>
      </p:sp>
      <p:sp>
        <p:nvSpPr>
          <p:cNvPr id="410" name="Google Shape;410;p77"/>
          <p:cNvSpPr txBox="1">
            <a:spLocks noGrp="1"/>
          </p:cNvSpPr>
          <p:nvPr>
            <p:ph type="body" idx="1"/>
          </p:nvPr>
        </p:nvSpPr>
        <p:spPr>
          <a:xfrm>
            <a:off x="425196" y="1639062"/>
            <a:ext cx="3375300" cy="29616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sp>
        <p:nvSpPr>
          <p:cNvPr id="411" name="Google Shape;411;p77"/>
          <p:cNvSpPr txBox="1">
            <a:spLocks noGrp="1"/>
          </p:cNvSpPr>
          <p:nvPr>
            <p:ph type="body" idx="2"/>
          </p:nvPr>
        </p:nvSpPr>
        <p:spPr>
          <a:xfrm>
            <a:off x="4057650" y="1639062"/>
            <a:ext cx="3374100" cy="29628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pic>
        <p:nvPicPr>
          <p:cNvPr id="412" name="Google Shape;412;p77" descr="Screen shot of step one of uploading a BibTex file to ORCID."/>
          <p:cNvPicPr preferRelativeResize="0"/>
          <p:nvPr/>
        </p:nvPicPr>
        <p:blipFill rotWithShape="1">
          <a:blip r:embed="rId3">
            <a:alphaModFix/>
          </a:blip>
          <a:srcRect/>
          <a:stretch/>
        </p:blipFill>
        <p:spPr>
          <a:xfrm>
            <a:off x="889540" y="1728408"/>
            <a:ext cx="6958013" cy="2678906"/>
          </a:xfrm>
          <a:prstGeom prst="rect">
            <a:avLst/>
          </a:prstGeom>
          <a:noFill/>
          <a:ln>
            <a:noFill/>
          </a:ln>
        </p:spPr>
      </p:pic>
      <p:pic>
        <p:nvPicPr>
          <p:cNvPr id="413" name="Google Shape;413;p7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8"/>
          <p:cNvSpPr txBox="1">
            <a:spLocks noGrp="1"/>
          </p:cNvSpPr>
          <p:nvPr>
            <p:ph type="title"/>
          </p:nvPr>
        </p:nvSpPr>
        <p:spPr>
          <a:xfrm>
            <a:off x="425196" y="1124712"/>
            <a:ext cx="7886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dirty="0"/>
              <a:t>Upload </a:t>
            </a:r>
            <a:r>
              <a:rPr lang="en" dirty="0" err="1"/>
              <a:t>BibTeX</a:t>
            </a:r>
            <a:r>
              <a:rPr lang="en" dirty="0"/>
              <a:t> to ORCID: Part 2</a:t>
            </a:r>
            <a:endParaRPr dirty="0"/>
          </a:p>
        </p:txBody>
      </p:sp>
      <p:sp>
        <p:nvSpPr>
          <p:cNvPr id="419" name="Google Shape;419;p78"/>
          <p:cNvSpPr txBox="1">
            <a:spLocks noGrp="1"/>
          </p:cNvSpPr>
          <p:nvPr>
            <p:ph type="body" idx="1"/>
          </p:nvPr>
        </p:nvSpPr>
        <p:spPr>
          <a:xfrm>
            <a:off x="425196" y="1639062"/>
            <a:ext cx="3375300" cy="29616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sp>
        <p:nvSpPr>
          <p:cNvPr id="420" name="Google Shape;420;p78"/>
          <p:cNvSpPr txBox="1">
            <a:spLocks noGrp="1"/>
          </p:cNvSpPr>
          <p:nvPr>
            <p:ph type="body" idx="2"/>
          </p:nvPr>
        </p:nvSpPr>
        <p:spPr>
          <a:xfrm>
            <a:off x="4057650" y="1639062"/>
            <a:ext cx="3374100" cy="2962800"/>
          </a:xfrm>
          <a:prstGeom prst="rect">
            <a:avLst/>
          </a:prstGeom>
          <a:noFill/>
          <a:ln>
            <a:noFill/>
          </a:ln>
        </p:spPr>
        <p:txBody>
          <a:bodyPr spcFirstLastPara="1" wrap="square" lIns="68575" tIns="34275" rIns="68575" bIns="34275" anchor="t" anchorCtr="0">
            <a:noAutofit/>
          </a:bodyPr>
          <a:lstStyle/>
          <a:p>
            <a:pPr marL="177800" lvl="0" indent="-76200" algn="l" rtl="0">
              <a:lnSpc>
                <a:spcPct val="130000"/>
              </a:lnSpc>
              <a:spcBef>
                <a:spcPts val="0"/>
              </a:spcBef>
              <a:spcAft>
                <a:spcPts val="0"/>
              </a:spcAft>
              <a:buSzPts val="1600"/>
              <a:buNone/>
            </a:pPr>
            <a:endParaRPr/>
          </a:p>
        </p:txBody>
      </p:sp>
      <p:pic>
        <p:nvPicPr>
          <p:cNvPr id="421" name="Google Shape;421;p78" descr="Screen shot of step two in uploading a BibTex file to ORCID."/>
          <p:cNvPicPr preferRelativeResize="0"/>
          <p:nvPr/>
        </p:nvPicPr>
        <p:blipFill rotWithShape="1">
          <a:blip r:embed="rId3">
            <a:alphaModFix/>
          </a:blip>
          <a:srcRect/>
          <a:stretch/>
        </p:blipFill>
        <p:spPr>
          <a:xfrm>
            <a:off x="967049" y="2028217"/>
            <a:ext cx="7209901" cy="1883822"/>
          </a:xfrm>
          <a:prstGeom prst="rect">
            <a:avLst/>
          </a:prstGeom>
          <a:noFill/>
          <a:ln>
            <a:noFill/>
          </a:ln>
        </p:spPr>
      </p:pic>
      <p:pic>
        <p:nvPicPr>
          <p:cNvPr id="422" name="Google Shape;422;p7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9"/>
          <p:cNvSpPr txBox="1">
            <a:spLocks noGrp="1"/>
          </p:cNvSpPr>
          <p:nvPr>
            <p:ph type="title"/>
          </p:nvPr>
        </p:nvSpPr>
        <p:spPr>
          <a:xfrm>
            <a:off x="425196" y="1200068"/>
            <a:ext cx="7886700" cy="8172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PC users…</a:t>
            </a:r>
            <a:br>
              <a:rPr lang="en"/>
            </a:br>
            <a:r>
              <a:rPr lang="en"/>
              <a:t>Not seeing your BibTeX file?  Change to All files!</a:t>
            </a:r>
            <a:endParaRPr/>
          </a:p>
        </p:txBody>
      </p:sp>
      <p:pic>
        <p:nvPicPr>
          <p:cNvPr id="429" name="Google Shape;429;p79" descr="Screen shot of the dropdown menu when to see all files on a PC."/>
          <p:cNvPicPr preferRelativeResize="0"/>
          <p:nvPr/>
        </p:nvPicPr>
        <p:blipFill rotWithShape="1">
          <a:blip r:embed="rId3">
            <a:alphaModFix/>
          </a:blip>
          <a:srcRect/>
          <a:stretch/>
        </p:blipFill>
        <p:spPr>
          <a:xfrm>
            <a:off x="796438" y="2304792"/>
            <a:ext cx="7009703" cy="91290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30" name="Google Shape;430;p79">
            <a:extLst>
              <a:ext uri="{C183D7F6-B498-43B3-948B-1728B52AA6E4}">
                <adec:decorative xmlns:adec="http://schemas.microsoft.com/office/drawing/2017/decorative" val="1"/>
              </a:ext>
            </a:extLst>
          </p:cNvPr>
          <p:cNvSpPr/>
          <p:nvPr/>
        </p:nvSpPr>
        <p:spPr>
          <a:xfrm>
            <a:off x="6253414" y="2562725"/>
            <a:ext cx="1552800" cy="654900"/>
          </a:xfrm>
          <a:prstGeom prst="rect">
            <a:avLst/>
          </a:prstGeom>
          <a:noFill/>
          <a:ln w="381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431" name="Google Shape;431;p79">
            <a:extLst>
              <a:ext uri="{C183D7F6-B498-43B3-948B-1728B52AA6E4}">
                <adec:decorative xmlns:adec="http://schemas.microsoft.com/office/drawing/2017/decorative" val="1"/>
              </a:ext>
            </a:extLst>
          </p:cNvPr>
          <p:cNvCxnSpPr/>
          <p:nvPr/>
        </p:nvCxnSpPr>
        <p:spPr>
          <a:xfrm>
            <a:off x="5342021" y="3004886"/>
            <a:ext cx="830100" cy="0"/>
          </a:xfrm>
          <a:prstGeom prst="straightConnector1">
            <a:avLst/>
          </a:prstGeom>
          <a:noFill/>
          <a:ln w="38100" cap="flat" cmpd="sng">
            <a:solidFill>
              <a:srgbClr val="FF0000"/>
            </a:solidFill>
            <a:prstDash val="solid"/>
            <a:miter lim="800000"/>
            <a:headEnd type="none" w="sm" len="sm"/>
            <a:tailEnd type="triangle" w="med" len="med"/>
          </a:ln>
        </p:spPr>
      </p:cxnSp>
      <p:pic>
        <p:nvPicPr>
          <p:cNvPr id="432" name="Google Shape;432;p7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53"/>
          <p:cNvSpPr txBox="1">
            <a:spLocks noGrp="1"/>
          </p:cNvSpPr>
          <p:nvPr>
            <p:ph type="title"/>
          </p:nvPr>
        </p:nvSpPr>
        <p:spPr>
          <a:xfrm>
            <a:off x="315310" y="746930"/>
            <a:ext cx="8229600" cy="313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2400"/>
              <a:buNone/>
            </a:pPr>
            <a:r>
              <a:rPr lang="en"/>
              <a:t>FAIR Principles</a:t>
            </a:r>
            <a:endParaRPr/>
          </a:p>
        </p:txBody>
      </p:sp>
      <p:sp>
        <p:nvSpPr>
          <p:cNvPr id="224" name="Google Shape;224;p53"/>
          <p:cNvSpPr txBox="1"/>
          <p:nvPr/>
        </p:nvSpPr>
        <p:spPr>
          <a:xfrm>
            <a:off x="188925" y="1245100"/>
            <a:ext cx="183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Government-funded research increasingly mandates the use of Persistent Identifiers (PIDs) to improve transparency, accountability, and the FAIR principles.</a:t>
            </a:r>
            <a:endParaRPr>
              <a:solidFill>
                <a:schemeClr val="dk1"/>
              </a:solidFill>
            </a:endParaRPr>
          </a:p>
        </p:txBody>
      </p:sp>
      <p:pic>
        <p:nvPicPr>
          <p:cNvPr id="222" name="Google Shape;222;p53" descr="Fair Principles chart detailing meanings behind Findable, Accessible, Interoperable, and Re-Usable."/>
          <p:cNvPicPr preferRelativeResize="0"/>
          <p:nvPr/>
        </p:nvPicPr>
        <p:blipFill rotWithShape="1">
          <a:blip r:embed="rId3">
            <a:alphaModFix/>
          </a:blip>
          <a:srcRect t="29178" r="8734"/>
          <a:stretch/>
        </p:blipFill>
        <p:spPr>
          <a:xfrm>
            <a:off x="2026424" y="1123293"/>
            <a:ext cx="7054763" cy="3391015"/>
          </a:xfrm>
          <a:prstGeom prst="rect">
            <a:avLst/>
          </a:prstGeom>
          <a:noFill/>
          <a:ln>
            <a:noFill/>
          </a:ln>
        </p:spPr>
      </p:pic>
      <p:sp>
        <p:nvSpPr>
          <p:cNvPr id="223" name="Google Shape;223;p53"/>
          <p:cNvSpPr txBox="1"/>
          <p:nvPr/>
        </p:nvSpPr>
        <p:spPr>
          <a:xfrm>
            <a:off x="2211113" y="4361807"/>
            <a:ext cx="64758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St. Lawrence Global Observatory (2018)</a:t>
            </a:r>
            <a:r>
              <a:rPr lang="en" sz="1400" b="0" i="1" u="none" strike="noStrike" cap="none">
                <a:solidFill>
                  <a:schemeClr val="dk1"/>
                </a:solidFill>
                <a:latin typeface="Arial"/>
                <a:ea typeface="Arial"/>
                <a:cs typeface="Arial"/>
                <a:sym typeface="Arial"/>
              </a:rPr>
              <a:t> FAIR Principles.  Retrieved 20190918 on </a:t>
            </a:r>
            <a:r>
              <a:rPr lang="en" sz="1400" b="0" i="1" u="sng" strike="noStrike" cap="none">
                <a:solidFill>
                  <a:schemeClr val="hlink"/>
                </a:solidFill>
                <a:latin typeface="Arial"/>
                <a:ea typeface="Arial"/>
                <a:cs typeface="Arial"/>
                <a:sym typeface="Arial"/>
                <a:hlinkClick r:id="rId4"/>
              </a:rPr>
              <a:t>https://ogsl.ca/en/fair-principles</a:t>
            </a:r>
            <a:endParaRPr sz="14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0"/>
          <p:cNvSpPr txBox="1">
            <a:spLocks noGrp="1"/>
          </p:cNvSpPr>
          <p:nvPr>
            <p:ph type="title"/>
          </p:nvPr>
        </p:nvSpPr>
        <p:spPr>
          <a:xfrm>
            <a:off x="316912" y="883007"/>
            <a:ext cx="7886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Mac users…</a:t>
            </a:r>
            <a:endParaRPr/>
          </a:p>
        </p:txBody>
      </p:sp>
      <p:pic>
        <p:nvPicPr>
          <p:cNvPr id="438" name="Google Shape;438;p80" descr="Screen shot of the dropdown menu when to see all files on a Mac."/>
          <p:cNvPicPr preferRelativeResize="0">
            <a:picLocks noGrp="1"/>
          </p:cNvPicPr>
          <p:nvPr>
            <p:ph type="body" idx="1"/>
          </p:nvPr>
        </p:nvPicPr>
        <p:blipFill rotWithShape="1">
          <a:blip r:embed="rId3">
            <a:alphaModFix/>
          </a:blip>
          <a:srcRect/>
          <a:stretch/>
        </p:blipFill>
        <p:spPr>
          <a:xfrm>
            <a:off x="253603" y="1385169"/>
            <a:ext cx="7779000" cy="3024300"/>
          </a:xfrm>
          <a:prstGeom prst="rect">
            <a:avLst/>
          </a:prstGeom>
          <a:noFill/>
          <a:ln>
            <a:noFill/>
          </a:ln>
        </p:spPr>
      </p:pic>
      <p:sp>
        <p:nvSpPr>
          <p:cNvPr id="439" name="Google Shape;439;p80"/>
          <p:cNvSpPr txBox="1">
            <a:spLocks noGrp="1"/>
          </p:cNvSpPr>
          <p:nvPr>
            <p:ph type="body" idx="2"/>
          </p:nvPr>
        </p:nvSpPr>
        <p:spPr>
          <a:xfrm>
            <a:off x="1639794" y="4409325"/>
            <a:ext cx="5006700" cy="590700"/>
          </a:xfrm>
          <a:prstGeom prst="rect">
            <a:avLst/>
          </a:prstGeom>
          <a:noFill/>
          <a:ln>
            <a:noFill/>
          </a:ln>
        </p:spPr>
        <p:txBody>
          <a:bodyPr spcFirstLastPara="1" wrap="square" lIns="68575" tIns="34275" rIns="68575" bIns="34275" anchor="t" anchorCtr="0">
            <a:noAutofit/>
          </a:bodyPr>
          <a:lstStyle/>
          <a:p>
            <a:pPr marL="0" lvl="0" indent="0" algn="ctr" rtl="0">
              <a:lnSpc>
                <a:spcPct val="130000"/>
              </a:lnSpc>
              <a:spcBef>
                <a:spcPts val="0"/>
              </a:spcBef>
              <a:spcAft>
                <a:spcPts val="0"/>
              </a:spcAft>
              <a:buSzPts val="1600"/>
              <a:buNone/>
            </a:pPr>
            <a:r>
              <a:rPr lang="en" sz="1400">
                <a:solidFill>
                  <a:schemeClr val="dk2"/>
                </a:solidFill>
                <a:latin typeface="Arial"/>
                <a:ea typeface="Arial"/>
                <a:cs typeface="Arial"/>
                <a:sym typeface="Arial"/>
              </a:rPr>
              <a:t>After selecting “Choose </a:t>
            </a:r>
            <a:r>
              <a:rPr lang="en">
                <a:solidFill>
                  <a:schemeClr val="dk2"/>
                </a:solidFill>
                <a:latin typeface="Arial"/>
                <a:ea typeface="Arial"/>
                <a:cs typeface="Arial"/>
                <a:sym typeface="Arial"/>
              </a:rPr>
              <a:t>B</a:t>
            </a:r>
            <a:r>
              <a:rPr lang="en" sz="1400">
                <a:solidFill>
                  <a:schemeClr val="dk2"/>
                </a:solidFill>
                <a:latin typeface="Arial"/>
                <a:ea typeface="Arial"/>
                <a:cs typeface="Arial"/>
                <a:sym typeface="Arial"/>
              </a:rPr>
              <a:t>ibTeX,” click “show options” in the lower left corner to get the option to switch to All Files</a:t>
            </a:r>
            <a:endParaRPr>
              <a:solidFill>
                <a:schemeClr val="dk2"/>
              </a:solidFill>
            </a:endParaRPr>
          </a:p>
        </p:txBody>
      </p:sp>
      <p:pic>
        <p:nvPicPr>
          <p:cNvPr id="440" name="Google Shape;440;p8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1"/>
          <p:cNvSpPr txBox="1">
            <a:spLocks noGrp="1"/>
          </p:cNvSpPr>
          <p:nvPr>
            <p:ph type="title"/>
          </p:nvPr>
        </p:nvSpPr>
        <p:spPr>
          <a:xfrm>
            <a:off x="425196" y="1124712"/>
            <a:ext cx="7886700" cy="4434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chemeClr val="dk2"/>
              </a:buClr>
              <a:buSzPts val="2700"/>
              <a:buFont typeface="Arial"/>
              <a:buNone/>
            </a:pPr>
            <a:r>
              <a:rPr lang="en"/>
              <a:t>Upload BibTeX to ORCID</a:t>
            </a:r>
            <a:endParaRPr/>
          </a:p>
        </p:txBody>
      </p:sp>
      <p:pic>
        <p:nvPicPr>
          <p:cNvPr id="446" name="Google Shape;446;p81" descr="A screen shot of importing the work from a BibTex file to your ORCID profile. "/>
          <p:cNvPicPr preferRelativeResize="0">
            <a:picLocks noGrp="1"/>
          </p:cNvPicPr>
          <p:nvPr>
            <p:ph type="body" idx="1"/>
          </p:nvPr>
        </p:nvPicPr>
        <p:blipFill rotWithShape="1">
          <a:blip r:embed="rId3">
            <a:alphaModFix/>
          </a:blip>
          <a:srcRect/>
          <a:stretch/>
        </p:blipFill>
        <p:spPr>
          <a:xfrm>
            <a:off x="2459273" y="1567910"/>
            <a:ext cx="3647400" cy="3378600"/>
          </a:xfrm>
          <a:prstGeom prst="rect">
            <a:avLst/>
          </a:prstGeom>
          <a:noFill/>
          <a:ln>
            <a:noFill/>
          </a:ln>
        </p:spPr>
      </p:pic>
      <p:sp>
        <p:nvSpPr>
          <p:cNvPr id="447" name="Google Shape;447;p81">
            <a:extLst>
              <a:ext uri="{C183D7F6-B498-43B3-948B-1728B52AA6E4}">
                <adec:decorative xmlns:adec="http://schemas.microsoft.com/office/drawing/2017/decorative" val="1"/>
              </a:ext>
            </a:extLst>
          </p:cNvPr>
          <p:cNvSpPr/>
          <p:nvPr/>
        </p:nvSpPr>
        <p:spPr>
          <a:xfrm>
            <a:off x="2334638" y="4647389"/>
            <a:ext cx="1342500" cy="357600"/>
          </a:xfrm>
          <a:prstGeom prst="ellipse">
            <a:avLst/>
          </a:prstGeom>
          <a:noFill/>
          <a:ln w="2857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48" name="Google Shape;448;p8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2"/>
          <p:cNvSpPr txBox="1">
            <a:spLocks noGrp="1"/>
          </p:cNvSpPr>
          <p:nvPr>
            <p:ph type="title"/>
          </p:nvPr>
        </p:nvSpPr>
        <p:spPr>
          <a:xfrm>
            <a:off x="76199" y="696159"/>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Connecting ORCID to UB Research Connect (Pure)</a:t>
            </a:r>
            <a:endParaRPr/>
          </a:p>
        </p:txBody>
      </p:sp>
      <p:pic>
        <p:nvPicPr>
          <p:cNvPr id="454" name="Google Shape;454;p8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pic>
        <p:nvPicPr>
          <p:cNvPr id="455" name="Google Shape;455;p82" descr="Top of the UB Research Connect Pure home page. The image on this page is of three scientists in white lab coats. One is looking through a microscope and the other two are looking at an discussing what is on a computer screen. " title="Screenshot 2026-02-10 at 2.38.49 PM.png"/>
          <p:cNvPicPr preferRelativeResize="0"/>
          <p:nvPr/>
        </p:nvPicPr>
        <p:blipFill>
          <a:blip r:embed="rId4">
            <a:alphaModFix/>
          </a:blip>
          <a:stretch>
            <a:fillRect/>
          </a:stretch>
        </p:blipFill>
        <p:spPr>
          <a:xfrm>
            <a:off x="869200" y="1213175"/>
            <a:ext cx="5006577" cy="2552175"/>
          </a:xfrm>
          <a:prstGeom prst="rect">
            <a:avLst/>
          </a:prstGeom>
          <a:noFill/>
          <a:ln>
            <a:noFill/>
          </a:ln>
        </p:spPr>
      </p:pic>
      <p:pic>
        <p:nvPicPr>
          <p:cNvPr id="456" name="Google Shape;456;p82" descr="Bottom of the UB Research Connect Pure home page that has the Log in to Pure link circled in red with a message that says log in at bottom of the page." title="Screenshot 2026-02-10 at 2.39.10 PM.png"/>
          <p:cNvPicPr preferRelativeResize="0"/>
          <p:nvPr/>
        </p:nvPicPr>
        <p:blipFill rotWithShape="1">
          <a:blip r:embed="rId5">
            <a:alphaModFix/>
          </a:blip>
          <a:srcRect t="34942"/>
          <a:stretch/>
        </p:blipFill>
        <p:spPr>
          <a:xfrm>
            <a:off x="571500" y="3858300"/>
            <a:ext cx="7078574" cy="953400"/>
          </a:xfrm>
          <a:prstGeom prst="rect">
            <a:avLst/>
          </a:prstGeom>
          <a:noFill/>
          <a:ln>
            <a:noFill/>
          </a:ln>
        </p:spPr>
      </p:pic>
      <p:sp>
        <p:nvSpPr>
          <p:cNvPr id="457" name="Google Shape;457;p82">
            <a:extLst>
              <a:ext uri="{C183D7F6-B498-43B3-948B-1728B52AA6E4}">
                <adec:decorative xmlns:adec="http://schemas.microsoft.com/office/drawing/2017/decorative" val="1"/>
              </a:ext>
            </a:extLst>
          </p:cNvPr>
          <p:cNvSpPr txBox="1"/>
          <p:nvPr/>
        </p:nvSpPr>
        <p:spPr>
          <a:xfrm>
            <a:off x="2346175" y="3517800"/>
            <a:ext cx="4161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2200CC"/>
                </a:solidFill>
                <a:hlinkClick r:id="rId6">
                  <a:extLst>
                    <a:ext uri="{A12FA001-AC4F-418D-AE19-62706E023703}">
                      <ahyp:hlinkClr xmlns:ahyp="http://schemas.microsoft.com/office/drawing/2018/hyperlinkcolor" val="tx"/>
                    </a:ext>
                  </a:extLst>
                </a:hlinkClick>
              </a:rPr>
              <a:t>https://researchconnect.buffalo.edu/en/</a:t>
            </a:r>
            <a:endParaRPr sz="2100">
              <a:solidFill>
                <a:schemeClr val="dk1"/>
              </a:solidFill>
            </a:endParaRPr>
          </a:p>
        </p:txBody>
      </p:sp>
      <p:sp>
        <p:nvSpPr>
          <p:cNvPr id="458" name="Google Shape;458;p82">
            <a:extLst>
              <a:ext uri="{C183D7F6-B498-43B3-948B-1728B52AA6E4}">
                <adec:decorative xmlns:adec="http://schemas.microsoft.com/office/drawing/2017/decorative" val="1"/>
              </a:ext>
            </a:extLst>
          </p:cNvPr>
          <p:cNvSpPr/>
          <p:nvPr/>
        </p:nvSpPr>
        <p:spPr>
          <a:xfrm>
            <a:off x="571500" y="4441650"/>
            <a:ext cx="1042800" cy="601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 name="Google Shape;459;p82"/>
          <p:cNvSpPr txBox="1"/>
          <p:nvPr/>
        </p:nvSpPr>
        <p:spPr>
          <a:xfrm>
            <a:off x="1874775" y="4552950"/>
            <a:ext cx="247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Log in at bottom of the page</a:t>
            </a:r>
            <a:endParaRPr>
              <a:solidFill>
                <a:srgbClr val="FF0000"/>
              </a:solidFill>
            </a:endParaRPr>
          </a:p>
        </p:txBody>
      </p:sp>
      <p:sp>
        <p:nvSpPr>
          <p:cNvPr id="460" name="Google Shape;460;p82">
            <a:extLst>
              <a:ext uri="{C183D7F6-B498-43B3-948B-1728B52AA6E4}">
                <adec:decorative xmlns:adec="http://schemas.microsoft.com/office/drawing/2017/decorative" val="1"/>
              </a:ext>
            </a:extLst>
          </p:cNvPr>
          <p:cNvSpPr/>
          <p:nvPr/>
        </p:nvSpPr>
        <p:spPr>
          <a:xfrm>
            <a:off x="1614300" y="4599150"/>
            <a:ext cx="260400" cy="3138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3"/>
          <p:cNvSpPr txBox="1">
            <a:spLocks noGrp="1"/>
          </p:cNvSpPr>
          <p:nvPr>
            <p:ph type="title"/>
          </p:nvPr>
        </p:nvSpPr>
        <p:spPr>
          <a:xfrm>
            <a:off x="457199" y="7061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Connecting ORCID to UB Research Connect</a:t>
            </a:r>
            <a:endParaRPr/>
          </a:p>
        </p:txBody>
      </p:sp>
      <p:pic>
        <p:nvPicPr>
          <p:cNvPr id="466" name="Google Shape;466;p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pic>
        <p:nvPicPr>
          <p:cNvPr id="467" name="Google Shape;467;p83" descr="Image of UB Research Connect Pure edit Profile page with the add existing ORCID button circled in red." title="UB-Pure.jpeg"/>
          <p:cNvPicPr preferRelativeResize="0"/>
          <p:nvPr/>
        </p:nvPicPr>
        <p:blipFill>
          <a:blip r:embed="rId4">
            <a:alphaModFix/>
          </a:blip>
          <a:stretch>
            <a:fillRect/>
          </a:stretch>
        </p:blipFill>
        <p:spPr>
          <a:xfrm>
            <a:off x="1888108" y="1100175"/>
            <a:ext cx="4726917" cy="4043326"/>
          </a:xfrm>
          <a:prstGeom prst="rect">
            <a:avLst/>
          </a:prstGeom>
          <a:noFill/>
          <a:ln>
            <a:noFill/>
          </a:ln>
        </p:spPr>
      </p:pic>
      <p:sp>
        <p:nvSpPr>
          <p:cNvPr id="468" name="Google Shape;468;p83">
            <a:extLst>
              <a:ext uri="{C183D7F6-B498-43B3-948B-1728B52AA6E4}">
                <adec:decorative xmlns:adec="http://schemas.microsoft.com/office/drawing/2017/decorative" val="1"/>
              </a:ext>
            </a:extLst>
          </p:cNvPr>
          <p:cNvSpPr/>
          <p:nvPr/>
        </p:nvSpPr>
        <p:spPr>
          <a:xfrm>
            <a:off x="3017925" y="3298650"/>
            <a:ext cx="1082700" cy="551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4"/>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ORCID Integrations: Part 1</a:t>
            </a:r>
            <a:endParaRPr dirty="0"/>
          </a:p>
        </p:txBody>
      </p:sp>
      <p:sp>
        <p:nvSpPr>
          <p:cNvPr id="474" name="Google Shape;474;p84"/>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sz="1600"/>
              <a:t>Because it can both integrate and be integrated into other systems, an ORCID can serve as a key to access a scholarly presence controlled by the scholar.</a:t>
            </a:r>
            <a:endParaRPr sz="1600"/>
          </a:p>
          <a:p>
            <a:pPr marL="457200" lvl="0" indent="-330200" algn="l" rtl="0">
              <a:spcBef>
                <a:spcPts val="1000"/>
              </a:spcBef>
              <a:spcAft>
                <a:spcPts val="0"/>
              </a:spcAft>
              <a:buSzPts val="1600"/>
              <a:buChar char="●"/>
            </a:pPr>
            <a:r>
              <a:rPr lang="en" sz="1600"/>
              <a:t>Many other systems which track publications have integrated ORCIDs.</a:t>
            </a:r>
            <a:endParaRPr sz="1600"/>
          </a:p>
          <a:p>
            <a:pPr marL="457200" lvl="0" indent="-330200" algn="l" rtl="0">
              <a:spcBef>
                <a:spcPts val="1000"/>
              </a:spcBef>
              <a:spcAft>
                <a:spcPts val="0"/>
              </a:spcAft>
              <a:buSzPts val="1600"/>
              <a:buChar char="●"/>
            </a:pPr>
            <a:r>
              <a:rPr lang="en" sz="1600"/>
              <a:t>An ORCID that is connected to other systems makes author identification </a:t>
            </a:r>
            <a:r>
              <a:rPr lang="en" sz="1600" i="1"/>
              <a:t>interoperable.</a:t>
            </a:r>
            <a:r>
              <a:rPr lang="en" sz="1600"/>
              <a:t> </a:t>
            </a:r>
            <a:endParaRPr sz="1600"/>
          </a:p>
          <a:p>
            <a:pPr marL="457200" lvl="0" indent="-330200" algn="l" rtl="0">
              <a:spcBef>
                <a:spcPts val="1000"/>
              </a:spcBef>
              <a:spcAft>
                <a:spcPts val="0"/>
              </a:spcAft>
              <a:buSzPts val="1600"/>
              <a:buChar char="●"/>
            </a:pPr>
            <a:r>
              <a:rPr lang="en" sz="1600"/>
              <a:t>A link to an ORCID record in a publication, repository, or Research Information Management System (RIMS) can validate that the correct person has been associated with a work they actually authored.</a:t>
            </a:r>
            <a:endParaRPr sz="1600"/>
          </a:p>
          <a:p>
            <a:pPr marL="457200" lvl="0" indent="-330200" algn="l" rtl="0">
              <a:spcBef>
                <a:spcPts val="1000"/>
              </a:spcBef>
              <a:spcAft>
                <a:spcPts val="1000"/>
              </a:spcAft>
              <a:buSzPts val="1600"/>
              <a:buChar char="●"/>
            </a:pPr>
            <a:r>
              <a:rPr lang="en" sz="1600"/>
              <a:t>By connecting to some of the major publication tracking systems, scholars can minimize the time they spend entering the same information about their published works over and over in different systems.</a:t>
            </a:r>
            <a:endParaRPr sz="1600"/>
          </a:p>
        </p:txBody>
      </p:sp>
      <p:pic>
        <p:nvPicPr>
          <p:cNvPr id="475" name="Google Shape;475;p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5"/>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ORCID Integrations: Part 2</a:t>
            </a:r>
            <a:endParaRPr dirty="0"/>
          </a:p>
        </p:txBody>
      </p:sp>
      <p:sp>
        <p:nvSpPr>
          <p:cNvPr id="481" name="Google Shape;481;p85"/>
          <p:cNvSpPr txBox="1">
            <a:spLocks noGrp="1"/>
          </p:cNvSpPr>
          <p:nvPr>
            <p:ph type="body" idx="1"/>
          </p:nvPr>
        </p:nvSpPr>
        <p:spPr>
          <a:xfrm>
            <a:off x="219875" y="1335025"/>
            <a:ext cx="7601400" cy="3690300"/>
          </a:xfrm>
          <a:prstGeom prst="rect">
            <a:avLst/>
          </a:prstGeom>
        </p:spPr>
        <p:txBody>
          <a:bodyPr spcFirstLastPara="1" wrap="square" lIns="0" tIns="0" rIns="0" bIns="0" anchor="t" anchorCtr="0">
            <a:noAutofit/>
          </a:bodyPr>
          <a:lstStyle/>
          <a:p>
            <a:pPr marL="457200" lvl="0" indent="-342900" algn="l" rtl="0">
              <a:spcBef>
                <a:spcPts val="800"/>
              </a:spcBef>
              <a:spcAft>
                <a:spcPts val="0"/>
              </a:spcAft>
              <a:buSzPts val="1800"/>
              <a:buChar char="●"/>
            </a:pPr>
            <a:r>
              <a:rPr lang="en" sz="1800"/>
              <a:t>By connecting to some of the major publication tracking systems, scholars can minimize the time they spend entering the same information about their published works over and over in different systems.</a:t>
            </a:r>
            <a:endParaRPr sz="1800"/>
          </a:p>
          <a:p>
            <a:pPr marL="457200" lvl="0" indent="-342900" algn="l" rtl="0">
              <a:spcBef>
                <a:spcPts val="1000"/>
              </a:spcBef>
              <a:spcAft>
                <a:spcPts val="0"/>
              </a:spcAft>
              <a:buSzPts val="1800"/>
              <a:buChar char="●"/>
            </a:pPr>
            <a:r>
              <a:rPr lang="en" sz="1800"/>
              <a:t>ORCID makes this data reusable. </a:t>
            </a:r>
            <a:endParaRPr sz="1800"/>
          </a:p>
          <a:p>
            <a:pPr marL="914400" lvl="1" indent="-342900" algn="l" rtl="0">
              <a:spcBef>
                <a:spcPts val="0"/>
              </a:spcBef>
              <a:spcAft>
                <a:spcPts val="0"/>
              </a:spcAft>
              <a:buSzPts val="1800"/>
              <a:buChar char="○"/>
            </a:pPr>
            <a:r>
              <a:rPr lang="en" sz="1800"/>
              <a:t>It can be verified by other tracking systems, and centralize a persistent record of a scholar’s work. </a:t>
            </a:r>
            <a:endParaRPr sz="1800"/>
          </a:p>
          <a:p>
            <a:pPr marL="914400" lvl="1" indent="-342900" algn="l" rtl="0">
              <a:spcBef>
                <a:spcPts val="0"/>
              </a:spcBef>
              <a:spcAft>
                <a:spcPts val="0"/>
              </a:spcAft>
              <a:buSzPts val="1800"/>
              <a:buChar char="○"/>
            </a:pPr>
            <a:r>
              <a:rPr lang="en" sz="1800"/>
              <a:t>Because an ORCID is institution-agnostic, it will follow the scholar when they change institutional affiliation.</a:t>
            </a:r>
            <a:endParaRPr sz="1600"/>
          </a:p>
          <a:p>
            <a:pPr marL="0" lvl="0" indent="0" algn="l" rtl="0">
              <a:spcBef>
                <a:spcPts val="800"/>
              </a:spcBef>
              <a:spcAft>
                <a:spcPts val="0"/>
              </a:spcAft>
              <a:buNone/>
            </a:pPr>
            <a:r>
              <a:rPr lang="en" sz="2400">
                <a:solidFill>
                  <a:schemeClr val="dk2"/>
                </a:solidFill>
              </a:rPr>
              <a:t>ORCID records help make scholarship FAIR: </a:t>
            </a:r>
            <a:endParaRPr sz="2400">
              <a:solidFill>
                <a:schemeClr val="dk2"/>
              </a:solidFill>
            </a:endParaRPr>
          </a:p>
          <a:p>
            <a:pPr marL="0" lvl="0" indent="0" algn="l" rtl="0">
              <a:spcBef>
                <a:spcPts val="800"/>
              </a:spcBef>
              <a:spcAft>
                <a:spcPts val="0"/>
              </a:spcAft>
              <a:buNone/>
            </a:pPr>
            <a:r>
              <a:rPr lang="en" sz="2400">
                <a:solidFill>
                  <a:schemeClr val="dk2"/>
                </a:solidFill>
              </a:rPr>
              <a:t>      (Findable, Accessible, Interoperable, and Reusable)</a:t>
            </a:r>
            <a:endParaRPr sz="2400">
              <a:solidFill>
                <a:schemeClr val="dk2"/>
              </a:solidFill>
            </a:endParaRPr>
          </a:p>
        </p:txBody>
      </p:sp>
      <p:pic>
        <p:nvPicPr>
          <p:cNvPr id="482" name="Google Shape;482;p8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6"/>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ORCID Key Points</a:t>
            </a:r>
            <a:endParaRPr/>
          </a:p>
        </p:txBody>
      </p:sp>
      <p:sp>
        <p:nvSpPr>
          <p:cNvPr id="488" name="Google Shape;488;p86"/>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36550" algn="l" rtl="0">
              <a:spcBef>
                <a:spcPts val="800"/>
              </a:spcBef>
              <a:spcAft>
                <a:spcPts val="0"/>
              </a:spcAft>
              <a:buSzPts val="1700"/>
              <a:buChar char="●"/>
            </a:pPr>
            <a:r>
              <a:rPr lang="en" sz="1700"/>
              <a:t>ORCID is an open, non-proprietary system for author disambiguation that allows you to claim and manage your scholarly online presence.</a:t>
            </a:r>
            <a:endParaRPr sz="1700"/>
          </a:p>
          <a:p>
            <a:pPr marL="457200" lvl="0" indent="-336550" algn="l" rtl="0">
              <a:spcBef>
                <a:spcPts val="1000"/>
              </a:spcBef>
              <a:spcAft>
                <a:spcPts val="0"/>
              </a:spcAft>
              <a:buSzPts val="1700"/>
              <a:buChar char="●"/>
            </a:pPr>
            <a:r>
              <a:rPr lang="en" sz="1700"/>
              <a:t>Connecting ORCID to external systems maximizes its benefit to scholarly online presence and automates the process of keeping your research profile up-to-date and comprehensive.</a:t>
            </a:r>
            <a:endParaRPr sz="1700"/>
          </a:p>
          <a:p>
            <a:pPr marL="457200" lvl="0" indent="-336550" algn="l" rtl="0">
              <a:spcBef>
                <a:spcPts val="1000"/>
              </a:spcBef>
              <a:spcAft>
                <a:spcPts val="0"/>
              </a:spcAft>
              <a:buSzPts val="1700"/>
              <a:buChar char="●"/>
            </a:pPr>
            <a:r>
              <a:rPr lang="en" sz="1700"/>
              <a:t>Regular maintenance of these connections is crucial to ensure the continued accuracy and completeness of your ORCID profile.</a:t>
            </a:r>
            <a:endParaRPr sz="1700"/>
          </a:p>
          <a:p>
            <a:pPr marL="457200" lvl="0" indent="-336550" algn="l" rtl="0">
              <a:spcBef>
                <a:spcPts val="1000"/>
              </a:spcBef>
              <a:spcAft>
                <a:spcPts val="0"/>
              </a:spcAft>
              <a:buSzPts val="1700"/>
              <a:buChar char="●"/>
            </a:pPr>
            <a:r>
              <a:rPr lang="en" sz="1700"/>
              <a:t>The value of an ORCID goes up over the course of a scholar’s career.</a:t>
            </a:r>
            <a:endParaRPr sz="1700"/>
          </a:p>
          <a:p>
            <a:pPr marL="457200" lvl="0" indent="-336550" algn="l" rtl="0">
              <a:spcBef>
                <a:spcPts val="1000"/>
              </a:spcBef>
              <a:spcAft>
                <a:spcPts val="1000"/>
              </a:spcAft>
              <a:buSzPts val="1700"/>
              <a:buChar char="●"/>
            </a:pPr>
            <a:r>
              <a:rPr lang="en" sz="1700"/>
              <a:t>ORCID records help make scholarship FAIR (Findable, Accessible, Interoperable, and Reusable).</a:t>
            </a:r>
            <a:endParaRPr sz="1700"/>
          </a:p>
        </p:txBody>
      </p:sp>
      <p:pic>
        <p:nvPicPr>
          <p:cNvPr id="489" name="Google Shape;489;p8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7"/>
          <p:cNvSpPr txBox="1">
            <a:spLocks noGrp="1"/>
          </p:cNvSpPr>
          <p:nvPr>
            <p:ph type="title"/>
          </p:nvPr>
        </p:nvSpPr>
        <p:spPr>
          <a:xfrm>
            <a:off x="92150" y="699832"/>
            <a:ext cx="7360650" cy="443168"/>
          </a:xfrm>
          <a:prstGeom prst="rect">
            <a:avLst/>
          </a:prstGeom>
        </p:spPr>
        <p:txBody>
          <a:bodyPr spcFirstLastPara="1" wrap="square" lIns="68575" tIns="34275" rIns="68575" bIns="34275" anchor="b" anchorCtr="0">
            <a:spAutoFit/>
          </a:bodyPr>
          <a:lstStyle/>
          <a:p>
            <a:pPr marL="0" lvl="0" indent="0" algn="ctr" rtl="0">
              <a:spcBef>
                <a:spcPts val="0"/>
              </a:spcBef>
              <a:spcAft>
                <a:spcPts val="0"/>
              </a:spcAft>
              <a:buNone/>
            </a:pPr>
            <a:r>
              <a:rPr lang="en" dirty="0"/>
              <a:t>UB Research Data Services Program: Services</a:t>
            </a:r>
            <a:endParaRPr dirty="0"/>
          </a:p>
        </p:txBody>
      </p:sp>
      <p:sp>
        <p:nvSpPr>
          <p:cNvPr id="495" name="Google Shape;495;p87">
            <a:extLst>
              <a:ext uri="{C183D7F6-B498-43B3-948B-1728B52AA6E4}">
                <adec:decorative xmlns:adec="http://schemas.microsoft.com/office/drawing/2017/decorative" val="1"/>
              </a:ext>
            </a:extLst>
          </p:cNvPr>
          <p:cNvSpPr txBox="1"/>
          <p:nvPr/>
        </p:nvSpPr>
        <p:spPr>
          <a:xfrm>
            <a:off x="92150" y="4428450"/>
            <a:ext cx="887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2"/>
                </a:solidFill>
                <a:latin typeface="Montserrat"/>
                <a:ea typeface="Montserrat"/>
                <a:cs typeface="Montserrat"/>
                <a:sym typeface="Montserrat"/>
              </a:rPr>
              <a:t>bit.ly/UBDATASERVICES</a:t>
            </a:r>
            <a:endParaRPr sz="2800">
              <a:solidFill>
                <a:schemeClr val="dk2"/>
              </a:solidFill>
              <a:latin typeface="Montserrat"/>
              <a:ea typeface="Montserrat"/>
              <a:cs typeface="Montserrat"/>
              <a:sym typeface="Montserrat"/>
            </a:endParaRPr>
          </a:p>
        </p:txBody>
      </p:sp>
      <p:pic>
        <p:nvPicPr>
          <p:cNvPr id="496" name="Google Shape;496;p87" descr="QR Code for the Research Data Services Department"/>
          <p:cNvPicPr preferRelativeResize="0"/>
          <p:nvPr/>
        </p:nvPicPr>
        <p:blipFill>
          <a:blip r:embed="rId3">
            <a:alphaModFix/>
          </a:blip>
          <a:stretch>
            <a:fillRect/>
          </a:stretch>
        </p:blipFill>
        <p:spPr>
          <a:xfrm>
            <a:off x="275925" y="1536900"/>
            <a:ext cx="2891550" cy="2891550"/>
          </a:xfrm>
          <a:prstGeom prst="rect">
            <a:avLst/>
          </a:prstGeom>
          <a:noFill/>
          <a:ln>
            <a:noFill/>
          </a:ln>
        </p:spPr>
      </p:pic>
      <p:sp>
        <p:nvSpPr>
          <p:cNvPr id="497" name="Google Shape;497;p87"/>
          <p:cNvSpPr txBox="1"/>
          <p:nvPr/>
        </p:nvSpPr>
        <p:spPr>
          <a:xfrm>
            <a:off x="1863500" y="1252525"/>
            <a:ext cx="5589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latin typeface="Montserrat"/>
                <a:ea typeface="Montserrat"/>
                <a:cs typeface="Montserrat"/>
                <a:sym typeface="Montserrat"/>
              </a:rPr>
              <a:t>Email: dataservices@buffalo.edu</a:t>
            </a:r>
            <a:endParaRPr sz="1800" b="1">
              <a:solidFill>
                <a:schemeClr val="dk2"/>
              </a:solidFill>
              <a:latin typeface="Montserrat"/>
              <a:ea typeface="Montserrat"/>
              <a:cs typeface="Montserrat"/>
              <a:sym typeface="Montserrat"/>
            </a:endParaRPr>
          </a:p>
        </p:txBody>
      </p:sp>
      <p:sp>
        <p:nvSpPr>
          <p:cNvPr id="498" name="Google Shape;498;p87"/>
          <p:cNvSpPr txBox="1"/>
          <p:nvPr/>
        </p:nvSpPr>
        <p:spPr>
          <a:xfrm>
            <a:off x="3968550" y="1673400"/>
            <a:ext cx="50508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Montserrat"/>
                <a:ea typeface="Montserrat"/>
                <a:cs typeface="Montserrat"/>
                <a:sym typeface="Montserrat"/>
              </a:rPr>
              <a:t>Services</a:t>
            </a:r>
            <a:endParaRPr sz="1800" b="1">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Data Discovery &amp; Access</a:t>
            </a: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Data Management Plans (DMSP)</a:t>
            </a: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Data Curation, Organization &amp; Storage</a:t>
            </a: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Data Sharing, Archiving &amp; Preservation</a:t>
            </a: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Data Education &amp; Best Practices</a:t>
            </a: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Workshops &amp; Trainings</a:t>
            </a: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a:solidFill>
                  <a:schemeClr val="dk2"/>
                </a:solidFill>
                <a:latin typeface="Montserrat"/>
                <a:ea typeface="Montserrat"/>
                <a:cs typeface="Montserrat"/>
                <a:sym typeface="Montserrat"/>
              </a:rPr>
              <a:t>Consultations</a:t>
            </a:r>
            <a:endParaRPr sz="1800">
              <a:solidFill>
                <a:schemeClr val="dk2"/>
              </a:solidFill>
              <a:latin typeface="Montserrat"/>
              <a:ea typeface="Montserrat"/>
              <a:cs typeface="Montserrat"/>
              <a:sym typeface="Montserrat"/>
            </a:endParaRPr>
          </a:p>
          <a:p>
            <a:pPr marL="0" lvl="0" indent="0" algn="l" rtl="0">
              <a:spcBef>
                <a:spcPts val="0"/>
              </a:spcBef>
              <a:spcAft>
                <a:spcPts val="0"/>
              </a:spcAft>
              <a:buNone/>
            </a:pPr>
            <a:endParaRPr sz="1700" b="1">
              <a:solidFill>
                <a:schemeClr val="dk2"/>
              </a:solidFill>
              <a:latin typeface="Montserrat"/>
              <a:ea typeface="Montserrat"/>
              <a:cs typeface="Montserrat"/>
              <a:sym typeface="Montserrat"/>
            </a:endParaRPr>
          </a:p>
        </p:txBody>
      </p:sp>
      <p:pic>
        <p:nvPicPr>
          <p:cNvPr id="499" name="Google Shape;499;p8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8"/>
          <p:cNvSpPr txBox="1">
            <a:spLocks noGrp="1"/>
          </p:cNvSpPr>
          <p:nvPr>
            <p:ph type="title"/>
          </p:nvPr>
        </p:nvSpPr>
        <p:spPr>
          <a:xfrm>
            <a:off x="-201706" y="757661"/>
            <a:ext cx="7799293" cy="415468"/>
          </a:xfrm>
          <a:prstGeom prst="rect">
            <a:avLst/>
          </a:prstGeom>
        </p:spPr>
        <p:txBody>
          <a:bodyPr spcFirstLastPara="1" wrap="square" lIns="68575" tIns="34275" rIns="68575" bIns="34275" anchor="b" anchorCtr="0">
            <a:spAutoFit/>
          </a:bodyPr>
          <a:lstStyle/>
          <a:p>
            <a:pPr marL="0" lvl="0" indent="0" algn="ctr" rtl="0">
              <a:spcBef>
                <a:spcPts val="0"/>
              </a:spcBef>
              <a:spcAft>
                <a:spcPts val="0"/>
              </a:spcAft>
              <a:buNone/>
            </a:pPr>
            <a:r>
              <a:rPr lang="en" sz="2500" dirty="0"/>
              <a:t>UB Research Data Services Program: Workshops</a:t>
            </a:r>
            <a:endParaRPr sz="2500" dirty="0"/>
          </a:p>
        </p:txBody>
      </p:sp>
      <p:sp>
        <p:nvSpPr>
          <p:cNvPr id="505" name="Google Shape;505;p88">
            <a:extLst>
              <a:ext uri="{C183D7F6-B498-43B3-948B-1728B52AA6E4}">
                <adec:decorative xmlns:adec="http://schemas.microsoft.com/office/drawing/2017/decorative" val="1"/>
              </a:ext>
            </a:extLst>
          </p:cNvPr>
          <p:cNvSpPr txBox="1"/>
          <p:nvPr/>
        </p:nvSpPr>
        <p:spPr>
          <a:xfrm>
            <a:off x="92150" y="4428450"/>
            <a:ext cx="887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2"/>
                </a:solidFill>
                <a:latin typeface="Montserrat"/>
                <a:ea typeface="Montserrat"/>
                <a:cs typeface="Montserrat"/>
                <a:sym typeface="Montserrat"/>
              </a:rPr>
              <a:t>bit.ly/UBDATASERVICES</a:t>
            </a:r>
            <a:endParaRPr sz="2800">
              <a:solidFill>
                <a:schemeClr val="dk2"/>
              </a:solidFill>
              <a:latin typeface="Montserrat"/>
              <a:ea typeface="Montserrat"/>
              <a:cs typeface="Montserrat"/>
              <a:sym typeface="Montserrat"/>
            </a:endParaRPr>
          </a:p>
        </p:txBody>
      </p:sp>
      <p:pic>
        <p:nvPicPr>
          <p:cNvPr id="506" name="Google Shape;506;p8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5925" y="1536900"/>
            <a:ext cx="2891550" cy="2891550"/>
          </a:xfrm>
          <a:prstGeom prst="rect">
            <a:avLst/>
          </a:prstGeom>
          <a:noFill/>
          <a:ln>
            <a:noFill/>
          </a:ln>
        </p:spPr>
      </p:pic>
      <p:sp>
        <p:nvSpPr>
          <p:cNvPr id="507" name="Google Shape;507;p88"/>
          <p:cNvSpPr txBox="1"/>
          <p:nvPr/>
        </p:nvSpPr>
        <p:spPr>
          <a:xfrm>
            <a:off x="1863500" y="1252525"/>
            <a:ext cx="5589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latin typeface="Montserrat"/>
                <a:ea typeface="Montserrat"/>
                <a:cs typeface="Montserrat"/>
                <a:sym typeface="Montserrat"/>
              </a:rPr>
              <a:t>Email: dataservices@buffalo.edu</a:t>
            </a:r>
            <a:endParaRPr sz="1800" b="1">
              <a:solidFill>
                <a:schemeClr val="dk2"/>
              </a:solidFill>
              <a:latin typeface="Montserrat"/>
              <a:ea typeface="Montserrat"/>
              <a:cs typeface="Montserrat"/>
              <a:sym typeface="Montserrat"/>
            </a:endParaRPr>
          </a:p>
        </p:txBody>
      </p:sp>
      <p:sp>
        <p:nvSpPr>
          <p:cNvPr id="508" name="Google Shape;508;p88"/>
          <p:cNvSpPr txBox="1"/>
          <p:nvPr/>
        </p:nvSpPr>
        <p:spPr>
          <a:xfrm>
            <a:off x="3968550" y="1673400"/>
            <a:ext cx="5050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dk2"/>
                </a:solidFill>
                <a:latin typeface="Montserrat"/>
                <a:ea typeface="Montserrat"/>
                <a:cs typeface="Montserrat"/>
                <a:sym typeface="Montserrat"/>
              </a:rPr>
              <a:t>Upcoming Spring Workshops</a:t>
            </a:r>
            <a:endParaRPr sz="1700" b="1">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Research Data Management Essentials</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Tidy Data Principles</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Intro to the Unix Shell part 1</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Intro to the Unix Shell part 2</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Intro to OpenRefine</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Intro to R: R &amp; RStudio</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Intro to R: Dataframes</a:t>
            </a:r>
            <a:endParaRPr sz="1700">
              <a:solidFill>
                <a:schemeClr val="dk2"/>
              </a:solidFill>
              <a:latin typeface="Montserrat"/>
              <a:ea typeface="Montserrat"/>
              <a:cs typeface="Montserrat"/>
              <a:sym typeface="Montserrat"/>
            </a:endParaRPr>
          </a:p>
          <a:p>
            <a:pPr marL="457200" lvl="0" indent="-336550" algn="l" rtl="0">
              <a:spcBef>
                <a:spcPts val="0"/>
              </a:spcBef>
              <a:spcAft>
                <a:spcPts val="0"/>
              </a:spcAft>
              <a:buClr>
                <a:schemeClr val="dk2"/>
              </a:buClr>
              <a:buSzPts val="1700"/>
              <a:buFont typeface="Montserrat"/>
              <a:buChar char="●"/>
            </a:pPr>
            <a:r>
              <a:rPr lang="en" sz="1700">
                <a:solidFill>
                  <a:schemeClr val="dk2"/>
                </a:solidFill>
                <a:latin typeface="Montserrat"/>
                <a:ea typeface="Montserrat"/>
                <a:cs typeface="Montserrat"/>
                <a:sym typeface="Montserrat"/>
              </a:rPr>
              <a:t>Intro to R: Visualization</a:t>
            </a: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700" b="1">
                <a:solidFill>
                  <a:schemeClr val="dk2"/>
                </a:solidFill>
                <a:latin typeface="Montserrat"/>
                <a:ea typeface="Montserrat"/>
                <a:cs typeface="Montserrat"/>
                <a:sym typeface="Montserrat"/>
              </a:rPr>
              <a:t>Office Hours following each workshop</a:t>
            </a:r>
            <a:endParaRPr sz="1700" b="1">
              <a:solidFill>
                <a:schemeClr val="dk2"/>
              </a:solidFill>
              <a:latin typeface="Montserrat"/>
              <a:ea typeface="Montserrat"/>
              <a:cs typeface="Montserrat"/>
              <a:sym typeface="Montserrat"/>
            </a:endParaRPr>
          </a:p>
        </p:txBody>
      </p:sp>
      <p:pic>
        <p:nvPicPr>
          <p:cNvPr id="509" name="Google Shape;509;p8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9"/>
          <p:cNvSpPr txBox="1">
            <a:spLocks noGrp="1"/>
          </p:cNvSpPr>
          <p:nvPr>
            <p:ph type="title"/>
          </p:nvPr>
        </p:nvSpPr>
        <p:spPr>
          <a:xfrm>
            <a:off x="439796" y="752637"/>
            <a:ext cx="7886700" cy="443400"/>
          </a:xfrm>
          <a:prstGeom prst="rect">
            <a:avLst/>
          </a:prstGeom>
        </p:spPr>
        <p:txBody>
          <a:bodyPr spcFirstLastPara="1" wrap="square" lIns="68575" tIns="34275" rIns="68575" bIns="34275" anchor="b" anchorCtr="0">
            <a:spAutoFit/>
          </a:bodyPr>
          <a:lstStyle/>
          <a:p>
            <a:pPr marL="0" lvl="0" indent="0" algn="ctr" rtl="0">
              <a:spcBef>
                <a:spcPts val="0"/>
              </a:spcBef>
              <a:spcAft>
                <a:spcPts val="0"/>
              </a:spcAft>
              <a:buNone/>
            </a:pPr>
            <a:r>
              <a:rPr lang="en"/>
              <a:t>UB Love Data Week Feedback Survey</a:t>
            </a:r>
            <a:endParaRPr/>
          </a:p>
        </p:txBody>
      </p:sp>
      <p:pic>
        <p:nvPicPr>
          <p:cNvPr id="515" name="Google Shape;515;p89" descr="QR Code for Love Data Week Feedback Survey"/>
          <p:cNvPicPr preferRelativeResize="0"/>
          <p:nvPr/>
        </p:nvPicPr>
        <p:blipFill>
          <a:blip r:embed="rId3">
            <a:alphaModFix/>
          </a:blip>
          <a:stretch>
            <a:fillRect/>
          </a:stretch>
        </p:blipFill>
        <p:spPr>
          <a:xfrm>
            <a:off x="3480200" y="1346525"/>
            <a:ext cx="2265075" cy="2265075"/>
          </a:xfrm>
          <a:prstGeom prst="rect">
            <a:avLst/>
          </a:prstGeom>
          <a:noFill/>
          <a:ln>
            <a:noFill/>
          </a:ln>
        </p:spPr>
      </p:pic>
      <p:sp>
        <p:nvSpPr>
          <p:cNvPr id="516" name="Google Shape;516;p89"/>
          <p:cNvSpPr txBox="1"/>
          <p:nvPr/>
        </p:nvSpPr>
        <p:spPr>
          <a:xfrm>
            <a:off x="1513350" y="4224350"/>
            <a:ext cx="6341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dk2"/>
                </a:solidFill>
                <a:latin typeface="Montserrat"/>
                <a:ea typeface="Montserrat"/>
                <a:cs typeface="Montserrat"/>
                <a:sym typeface="Montserrat"/>
              </a:rPr>
              <a:t>bit.ly/UBLDW26</a:t>
            </a:r>
            <a:endParaRPr sz="3000">
              <a:solidFill>
                <a:schemeClr val="dk2"/>
              </a:solidFill>
              <a:latin typeface="Montserrat"/>
              <a:ea typeface="Montserrat"/>
              <a:cs typeface="Montserrat"/>
              <a:sym typeface="Montserrat"/>
            </a:endParaRPr>
          </a:p>
        </p:txBody>
      </p:sp>
      <p:pic>
        <p:nvPicPr>
          <p:cNvPr id="517" name="Google Shape;517;p8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61949" y="9"/>
            <a:ext cx="1570903" cy="15709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54"/>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Types of Persistent Identifiers (PID)</a:t>
            </a:r>
            <a:endParaRPr/>
          </a:p>
        </p:txBody>
      </p:sp>
      <p:pic>
        <p:nvPicPr>
          <p:cNvPr id="233" name="Google Shape;233;p54" descr="Image of doi logo."/>
          <p:cNvPicPr preferRelativeResize="0"/>
          <p:nvPr/>
        </p:nvPicPr>
        <p:blipFill>
          <a:blip r:embed="rId3">
            <a:alphaModFix/>
          </a:blip>
          <a:stretch>
            <a:fillRect/>
          </a:stretch>
        </p:blipFill>
        <p:spPr>
          <a:xfrm>
            <a:off x="508727" y="1272750"/>
            <a:ext cx="1484600" cy="1484600"/>
          </a:xfrm>
          <a:prstGeom prst="rect">
            <a:avLst/>
          </a:prstGeom>
          <a:noFill/>
          <a:ln>
            <a:noFill/>
          </a:ln>
        </p:spPr>
      </p:pic>
      <p:sp>
        <p:nvSpPr>
          <p:cNvPr id="230" name="Google Shape;230;p54"/>
          <p:cNvSpPr txBox="1">
            <a:spLocks noGrp="1"/>
          </p:cNvSpPr>
          <p:nvPr>
            <p:ph type="body" idx="1"/>
          </p:nvPr>
        </p:nvSpPr>
        <p:spPr>
          <a:xfrm>
            <a:off x="457200" y="2929950"/>
            <a:ext cx="2247600" cy="16230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a:t>PIDs for Work Products</a:t>
            </a:r>
            <a:endParaRPr/>
          </a:p>
          <a:p>
            <a:pPr marL="0" lvl="0" indent="0" algn="l" rtl="0">
              <a:spcBef>
                <a:spcPts val="800"/>
              </a:spcBef>
              <a:spcAft>
                <a:spcPts val="0"/>
              </a:spcAft>
              <a:buNone/>
            </a:pPr>
            <a:r>
              <a:rPr lang="en"/>
              <a:t>Typically, digital object identifiers (DOIs) are used for work products or outputs</a:t>
            </a:r>
            <a:endParaRPr/>
          </a:p>
          <a:p>
            <a:pPr marL="0" lvl="0" indent="0" algn="l" rtl="0">
              <a:spcBef>
                <a:spcPts val="800"/>
              </a:spcBef>
              <a:spcAft>
                <a:spcPts val="0"/>
              </a:spcAft>
              <a:buNone/>
            </a:pPr>
            <a:r>
              <a:rPr lang="en"/>
              <a:t>Used as a stable method for citation and discovery</a:t>
            </a:r>
            <a:endParaRPr/>
          </a:p>
        </p:txBody>
      </p:sp>
      <p:pic>
        <p:nvPicPr>
          <p:cNvPr id="232" name="Google Shape;232;p54" descr="Image of ROR logo."/>
          <p:cNvPicPr preferRelativeResize="0"/>
          <p:nvPr/>
        </p:nvPicPr>
        <p:blipFill>
          <a:blip r:embed="rId4">
            <a:alphaModFix/>
          </a:blip>
          <a:stretch>
            <a:fillRect/>
          </a:stretch>
        </p:blipFill>
        <p:spPr>
          <a:xfrm>
            <a:off x="3455200" y="1331101"/>
            <a:ext cx="1844100" cy="1323274"/>
          </a:xfrm>
          <a:prstGeom prst="rect">
            <a:avLst/>
          </a:prstGeom>
          <a:noFill/>
          <a:ln>
            <a:noFill/>
          </a:ln>
        </p:spPr>
      </p:pic>
      <p:sp>
        <p:nvSpPr>
          <p:cNvPr id="231" name="Google Shape;231;p54"/>
          <p:cNvSpPr txBox="1"/>
          <p:nvPr/>
        </p:nvSpPr>
        <p:spPr>
          <a:xfrm>
            <a:off x="3319625" y="2679450"/>
            <a:ext cx="2327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PIDs for Organizations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most widely used PID for organizations is a Research Organization Registry ID (ROR)</a:t>
            </a:r>
            <a:endParaRPr>
              <a:solidFill>
                <a:schemeClr val="dk1"/>
              </a:solidFill>
            </a:endParaRPr>
          </a:p>
          <a:p>
            <a:pPr marL="0" lvl="0" indent="0" algn="l" rtl="0">
              <a:spcBef>
                <a:spcPts val="0"/>
              </a:spcBef>
              <a:spcAft>
                <a:spcPts val="0"/>
              </a:spcAft>
              <a:buNone/>
            </a:pPr>
            <a:r>
              <a:rPr lang="en">
                <a:solidFill>
                  <a:schemeClr val="dk1"/>
                </a:solidFill>
              </a:rPr>
              <a:t>Covers funders, employers, and research institutions</a:t>
            </a:r>
            <a:endParaRPr>
              <a:solidFill>
                <a:schemeClr val="dk1"/>
              </a:solidFill>
            </a:endParaRPr>
          </a:p>
        </p:txBody>
      </p:sp>
      <p:sp>
        <p:nvSpPr>
          <p:cNvPr id="237" name="Google Shape;237;p54"/>
          <p:cNvSpPr txBox="1"/>
          <p:nvPr/>
        </p:nvSpPr>
        <p:spPr>
          <a:xfrm>
            <a:off x="805725" y="4665200"/>
            <a:ext cx="3843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UB ROR ID: </a:t>
            </a:r>
            <a:r>
              <a:rPr lang="en" sz="1600" u="sng">
                <a:solidFill>
                  <a:schemeClr val="hlink"/>
                </a:solidFill>
                <a:hlinkClick r:id="rId5"/>
              </a:rPr>
              <a:t>https://ror.org/01y64my43</a:t>
            </a:r>
            <a:endParaRPr sz="1600">
              <a:solidFill>
                <a:schemeClr val="dk1"/>
              </a:solidFill>
            </a:endParaRPr>
          </a:p>
          <a:p>
            <a:pPr marL="0" lvl="0" indent="0" algn="l" rtl="0">
              <a:spcBef>
                <a:spcPts val="0"/>
              </a:spcBef>
              <a:spcAft>
                <a:spcPts val="0"/>
              </a:spcAft>
              <a:buNone/>
            </a:pPr>
            <a:endParaRPr>
              <a:solidFill>
                <a:schemeClr val="dk1"/>
              </a:solidFill>
            </a:endParaRPr>
          </a:p>
        </p:txBody>
      </p:sp>
      <p:pic>
        <p:nvPicPr>
          <p:cNvPr id="236" name="Google Shape;236;p54" descr="Image of ORCID logo."/>
          <p:cNvPicPr preferRelativeResize="0"/>
          <p:nvPr/>
        </p:nvPicPr>
        <p:blipFill>
          <a:blip r:embed="rId6">
            <a:alphaModFix/>
          </a:blip>
          <a:stretch>
            <a:fillRect/>
          </a:stretch>
        </p:blipFill>
        <p:spPr>
          <a:xfrm>
            <a:off x="6418823" y="1100175"/>
            <a:ext cx="1693199" cy="1693199"/>
          </a:xfrm>
          <a:prstGeom prst="rect">
            <a:avLst/>
          </a:prstGeom>
          <a:noFill/>
          <a:ln>
            <a:noFill/>
          </a:ln>
        </p:spPr>
      </p:pic>
      <p:sp>
        <p:nvSpPr>
          <p:cNvPr id="235" name="Google Shape;235;p54"/>
          <p:cNvSpPr txBox="1"/>
          <p:nvPr/>
        </p:nvSpPr>
        <p:spPr>
          <a:xfrm>
            <a:off x="6261550" y="2859750"/>
            <a:ext cx="20952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PIDs for Individuals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most notable of these PIDs is ORCID (Open Researcher and Contributor ID)</a:t>
            </a:r>
            <a:endParaRPr>
              <a:solidFill>
                <a:schemeClr val="dk1"/>
              </a:solidFill>
            </a:endParaRPr>
          </a:p>
          <a:p>
            <a:pPr marL="0" lvl="0" indent="0" algn="l" rtl="0">
              <a:spcBef>
                <a:spcPts val="0"/>
              </a:spcBef>
              <a:spcAft>
                <a:spcPts val="0"/>
              </a:spcAft>
              <a:buNone/>
            </a:pPr>
            <a:r>
              <a:rPr lang="en">
                <a:solidFill>
                  <a:schemeClr val="dk1"/>
                </a:solidFill>
              </a:rPr>
              <a:t>Used to disambiguate individuals</a:t>
            </a:r>
            <a:endParaRPr>
              <a:solidFill>
                <a:schemeClr val="dk1"/>
              </a:solidFill>
            </a:endParaRPr>
          </a:p>
        </p:txBody>
      </p:sp>
      <p:sp>
        <p:nvSpPr>
          <p:cNvPr id="234" name="Google Shape;234;p54"/>
          <p:cNvSpPr txBox="1"/>
          <p:nvPr/>
        </p:nvSpPr>
        <p:spPr>
          <a:xfrm>
            <a:off x="5629550" y="4619325"/>
            <a:ext cx="28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7"/>
              </a:rPr>
              <a:t>https://library.noaa.gov/PIDs</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5"/>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Author Disambiguation: Part 1</a:t>
            </a:r>
            <a:endParaRPr dirty="0"/>
          </a:p>
        </p:txBody>
      </p:sp>
      <p:sp>
        <p:nvSpPr>
          <p:cNvPr id="243" name="Google Shape;243;p55"/>
          <p:cNvSpPr txBox="1">
            <a:spLocks noGrp="1"/>
          </p:cNvSpPr>
          <p:nvPr>
            <p:ph type="body" idx="1"/>
          </p:nvPr>
        </p:nvSpPr>
        <p:spPr>
          <a:xfrm>
            <a:off x="219875" y="1335025"/>
            <a:ext cx="7601400" cy="34551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sz="1600"/>
              <a:t>As the number of scholars publishing work increases, the problem of telling authors apart from each other becomes more important to solve.</a:t>
            </a:r>
            <a:endParaRPr sz="1600"/>
          </a:p>
          <a:p>
            <a:pPr marL="457200" lvl="0" indent="-330200" algn="l" rtl="0">
              <a:spcBef>
                <a:spcPts val="1000"/>
              </a:spcBef>
              <a:spcAft>
                <a:spcPts val="0"/>
              </a:spcAft>
              <a:buSzPts val="1600"/>
              <a:buChar char="●"/>
            </a:pPr>
            <a:r>
              <a:rPr lang="en" sz="1600"/>
              <a:t>Especially as scholars move from institution to institution, and affiliations are listed in a variety of ways, records become harder to track.</a:t>
            </a:r>
            <a:endParaRPr sz="1600"/>
          </a:p>
          <a:p>
            <a:pPr marL="457200" lvl="0" indent="-330200" algn="l" rtl="0">
              <a:spcBef>
                <a:spcPts val="1000"/>
              </a:spcBef>
              <a:spcAft>
                <a:spcPts val="0"/>
              </a:spcAft>
              <a:buSzPts val="1600"/>
              <a:buChar char="●"/>
            </a:pPr>
            <a:r>
              <a:rPr lang="en" sz="1600"/>
              <a:t>Databases which aggregate journals may not be able to accurately distinguish among many authors with the same name.</a:t>
            </a:r>
            <a:endParaRPr sz="1600"/>
          </a:p>
          <a:p>
            <a:pPr marL="457200" lvl="0" indent="-330200" algn="l" rtl="0">
              <a:spcBef>
                <a:spcPts val="1000"/>
              </a:spcBef>
              <a:spcAft>
                <a:spcPts val="0"/>
              </a:spcAft>
              <a:buSzPts val="1600"/>
              <a:buChar char="●"/>
            </a:pPr>
            <a:r>
              <a:rPr lang="en" sz="1600"/>
              <a:t>Departments may not be able to track their publishing activity. </a:t>
            </a:r>
            <a:endParaRPr sz="1600"/>
          </a:p>
          <a:p>
            <a:pPr marL="457200" lvl="0" indent="-330200" algn="l" rtl="0">
              <a:spcBef>
                <a:spcPts val="1000"/>
              </a:spcBef>
              <a:spcAft>
                <a:spcPts val="0"/>
              </a:spcAft>
              <a:buSzPts val="1600"/>
              <a:buChar char="●"/>
            </a:pPr>
            <a:r>
              <a:rPr lang="en" sz="1600"/>
              <a:t>Researchers working in adjacent areas may not find each other to collaborate. </a:t>
            </a:r>
            <a:endParaRPr sz="1600"/>
          </a:p>
          <a:p>
            <a:pPr marL="457200" lvl="0" indent="-330200" algn="l" rtl="0">
              <a:spcBef>
                <a:spcPts val="1000"/>
              </a:spcBef>
              <a:spcAft>
                <a:spcPts val="0"/>
              </a:spcAft>
              <a:buSzPts val="1600"/>
              <a:buChar char="●"/>
            </a:pPr>
            <a:r>
              <a:rPr lang="en" sz="1600"/>
              <a:t>Recruiters may not be aware of the full scope of a researcher’s contribution to their field.</a:t>
            </a:r>
            <a:endParaRPr sz="1600"/>
          </a:p>
          <a:p>
            <a:pPr marL="0" lvl="0" indent="0" algn="l" rtl="0">
              <a:spcBef>
                <a:spcPts val="1000"/>
              </a:spcBef>
              <a:spcAft>
                <a:spcPts val="0"/>
              </a:spcAft>
              <a:buNone/>
            </a:pPr>
            <a:endParaRPr sz="1600"/>
          </a:p>
        </p:txBody>
      </p:sp>
      <p:pic>
        <p:nvPicPr>
          <p:cNvPr id="244" name="Google Shape;244;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32"/>
            <a:ext cx="1570903" cy="15709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6"/>
          <p:cNvSpPr txBox="1">
            <a:spLocks noGrp="1"/>
          </p:cNvSpPr>
          <p:nvPr>
            <p:ph type="title"/>
          </p:nvPr>
        </p:nvSpPr>
        <p:spPr>
          <a:xfrm>
            <a:off x="457199" y="735259"/>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Author Disambiguation: Part 2</a:t>
            </a:r>
            <a:endParaRPr dirty="0"/>
          </a:p>
        </p:txBody>
      </p:sp>
      <p:sp>
        <p:nvSpPr>
          <p:cNvPr id="250" name="Google Shape;250;p56"/>
          <p:cNvSpPr txBox="1">
            <a:spLocks noGrp="1"/>
          </p:cNvSpPr>
          <p:nvPr>
            <p:ph type="body" idx="1"/>
          </p:nvPr>
        </p:nvSpPr>
        <p:spPr>
          <a:xfrm>
            <a:off x="240325" y="1126425"/>
            <a:ext cx="7601400" cy="40785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sz="1600"/>
              <a:t>An ORCID disambiguates among scholars with similar or identical names by assigning one persistent, unique identifier per person which serves as the focal point of other relevant information such as affiliation and scholarly works. </a:t>
            </a:r>
            <a:endParaRPr sz="1600"/>
          </a:p>
          <a:p>
            <a:pPr marL="457200" lvl="0" indent="-330200" algn="l" rtl="0">
              <a:spcBef>
                <a:spcPts val="1000"/>
              </a:spcBef>
              <a:spcAft>
                <a:spcPts val="0"/>
              </a:spcAft>
              <a:buSzPts val="1600"/>
              <a:buChar char="●"/>
            </a:pPr>
            <a:r>
              <a:rPr lang="en" sz="1600"/>
              <a:t>Scholarly works become more </a:t>
            </a:r>
            <a:r>
              <a:rPr lang="en" sz="1600" b="1" i="1"/>
              <a:t>findable</a:t>
            </a:r>
            <a:r>
              <a:rPr lang="en" sz="1600"/>
              <a:t> when a person is matched with an ORCID.</a:t>
            </a:r>
            <a:endParaRPr sz="1600"/>
          </a:p>
          <a:p>
            <a:pPr marL="457200" lvl="0" indent="-330200" algn="l" rtl="0">
              <a:spcBef>
                <a:spcPts val="1000"/>
              </a:spcBef>
              <a:spcAft>
                <a:spcPts val="0"/>
              </a:spcAft>
              <a:buSzPts val="1600"/>
              <a:buChar char="●"/>
            </a:pPr>
            <a:r>
              <a:rPr lang="en" sz="1600"/>
              <a:t>Putting the records of an author’s scholarly products in one place that persists across systems helps make their work </a:t>
            </a:r>
            <a:r>
              <a:rPr lang="en" sz="1600" b="1" i="1"/>
              <a:t>accessible</a:t>
            </a:r>
            <a:r>
              <a:rPr lang="en" sz="1600"/>
              <a:t>. </a:t>
            </a:r>
            <a:endParaRPr sz="1600"/>
          </a:p>
          <a:p>
            <a:pPr marL="457200" lvl="0" indent="-330200" algn="l" rtl="0">
              <a:spcBef>
                <a:spcPts val="1000"/>
              </a:spcBef>
              <a:spcAft>
                <a:spcPts val="0"/>
              </a:spcAft>
              <a:buSzPts val="1600"/>
              <a:buChar char="●"/>
            </a:pPr>
            <a:r>
              <a:rPr lang="en" sz="1600"/>
              <a:t>ORCID is </a:t>
            </a:r>
            <a:r>
              <a:rPr lang="en" sz="1600" b="1" i="1"/>
              <a:t>interoperable</a:t>
            </a:r>
            <a:r>
              <a:rPr lang="en" sz="1600"/>
              <a:t> as it integrates with other systems and serves as a "digital passport" for researchers, allowing different platforms—like grant applications and journal websites—to automatically share and sync your professional information so you don't have to type it in every time.</a:t>
            </a:r>
            <a:endParaRPr sz="1600"/>
          </a:p>
          <a:p>
            <a:pPr marL="457200" lvl="0" indent="-330200" algn="l" rtl="0">
              <a:spcBef>
                <a:spcPts val="1000"/>
              </a:spcBef>
              <a:spcAft>
                <a:spcPts val="0"/>
              </a:spcAft>
              <a:buSzPts val="1600"/>
              <a:buChar char="●"/>
            </a:pPr>
            <a:r>
              <a:rPr lang="en" sz="1600"/>
              <a:t>ORCID is a pedigree, as it provides the "provenance" (the history of ownership) that makes data trustworthy enough for others to pick up and </a:t>
            </a:r>
            <a:r>
              <a:rPr lang="en" sz="1600" b="1"/>
              <a:t>reuse</a:t>
            </a:r>
            <a:r>
              <a:rPr lang="en" sz="1600"/>
              <a:t> while ensuring you get the credit. </a:t>
            </a:r>
            <a:endParaRPr sz="1600"/>
          </a:p>
          <a:p>
            <a:pPr marL="0" lvl="0" indent="0" algn="l" rtl="0">
              <a:spcBef>
                <a:spcPts val="1000"/>
              </a:spcBef>
              <a:spcAft>
                <a:spcPts val="0"/>
              </a:spcAft>
              <a:buNone/>
            </a:pPr>
            <a:endParaRPr sz="1600"/>
          </a:p>
        </p:txBody>
      </p:sp>
      <p:pic>
        <p:nvPicPr>
          <p:cNvPr id="251" name="Google Shape;251;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7"/>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ORCID?</a:t>
            </a:r>
            <a:endParaRPr/>
          </a:p>
        </p:txBody>
      </p:sp>
      <p:sp>
        <p:nvSpPr>
          <p:cNvPr id="257" name="Google Shape;257;p57"/>
          <p:cNvSpPr txBox="1">
            <a:spLocks noGrp="1"/>
          </p:cNvSpPr>
          <p:nvPr>
            <p:ph type="body" idx="1"/>
          </p:nvPr>
        </p:nvSpPr>
        <p:spPr>
          <a:xfrm>
            <a:off x="457200" y="1335025"/>
            <a:ext cx="6687000" cy="3027300"/>
          </a:xfrm>
          <a:prstGeom prst="rect">
            <a:avLst/>
          </a:prstGeom>
        </p:spPr>
        <p:txBody>
          <a:bodyPr spcFirstLastPara="1" wrap="square" lIns="0" tIns="0" rIns="0" bIns="0" anchor="t" anchorCtr="0">
            <a:noAutofit/>
          </a:bodyPr>
          <a:lstStyle/>
          <a:p>
            <a:pPr marL="457200" lvl="0" indent="-381000" algn="l" rtl="0">
              <a:spcBef>
                <a:spcPts val="800"/>
              </a:spcBef>
              <a:spcAft>
                <a:spcPts val="0"/>
              </a:spcAft>
              <a:buSzPts val="2400"/>
              <a:buChar char="●"/>
            </a:pPr>
            <a:r>
              <a:rPr lang="en" sz="2200"/>
              <a:t>ORCID is a nonprofit organization with member institutions from all over the world. (UB is a member through the Lyrasis consortium.)</a:t>
            </a:r>
            <a:endParaRPr sz="2200"/>
          </a:p>
          <a:p>
            <a:pPr marL="457200" lvl="0" indent="-381000" algn="l" rtl="0">
              <a:spcBef>
                <a:spcPts val="1000"/>
              </a:spcBef>
              <a:spcAft>
                <a:spcPts val="0"/>
              </a:spcAft>
              <a:buSzPts val="2400"/>
              <a:buChar char="●"/>
            </a:pPr>
            <a:r>
              <a:rPr lang="en" sz="2200"/>
              <a:t>You do not need to belong to a member institution to set up an ORCID for yourself, and individual ORCID records can be created and maintained at no charge.</a:t>
            </a:r>
            <a:endParaRPr sz="2200"/>
          </a:p>
          <a:p>
            <a:pPr marL="0" lvl="0" indent="0" algn="l" rtl="0">
              <a:spcBef>
                <a:spcPts val="1000"/>
              </a:spcBef>
              <a:spcAft>
                <a:spcPts val="0"/>
              </a:spcAft>
              <a:buNone/>
            </a:pPr>
            <a:endParaRPr/>
          </a:p>
        </p:txBody>
      </p:sp>
      <p:pic>
        <p:nvPicPr>
          <p:cNvPr id="258" name="Google Shape;258;p57" descr="ORCID logo in the upper right corner of all slides. "/>
          <p:cNvPicPr preferRelativeResize="0"/>
          <p:nvPr/>
        </p:nvPicPr>
        <p:blipFill rotWithShape="1">
          <a:blip r:embed="rId3">
            <a:alphaModFix/>
          </a:blip>
          <a:srcRect/>
          <a:stretch/>
        </p:blipFill>
        <p:spPr>
          <a:xfrm>
            <a:off x="7461949" y="7305"/>
            <a:ext cx="1570903" cy="15709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8"/>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an ORCID?</a:t>
            </a:r>
            <a:endParaRPr/>
          </a:p>
        </p:txBody>
      </p:sp>
      <p:sp>
        <p:nvSpPr>
          <p:cNvPr id="264" name="Google Shape;264;p58"/>
          <p:cNvSpPr txBox="1">
            <a:spLocks noGrp="1"/>
          </p:cNvSpPr>
          <p:nvPr>
            <p:ph type="body" idx="1"/>
          </p:nvPr>
        </p:nvSpPr>
        <p:spPr>
          <a:xfrm>
            <a:off x="457200" y="1335025"/>
            <a:ext cx="7322400" cy="3740700"/>
          </a:xfrm>
          <a:prstGeom prst="rect">
            <a:avLst/>
          </a:prstGeom>
        </p:spPr>
        <p:txBody>
          <a:bodyPr spcFirstLastPara="1" wrap="square" lIns="0" tIns="0" rIns="0" bIns="0" anchor="t" anchorCtr="0">
            <a:noAutofit/>
          </a:bodyPr>
          <a:lstStyle/>
          <a:p>
            <a:pPr marL="457200" lvl="0" indent="-374650" algn="l" rtl="0">
              <a:spcBef>
                <a:spcPts val="800"/>
              </a:spcBef>
              <a:spcAft>
                <a:spcPts val="0"/>
              </a:spcAft>
              <a:buSzPts val="2300"/>
              <a:buChar char="●"/>
            </a:pPr>
            <a:r>
              <a:rPr lang="en" sz="2100"/>
              <a:t>ORCID stands for Open Researcher and Contributor ID.</a:t>
            </a:r>
            <a:endParaRPr sz="2100"/>
          </a:p>
          <a:p>
            <a:pPr marL="457200" lvl="0" indent="-374650" algn="l" rtl="0">
              <a:spcBef>
                <a:spcPts val="1000"/>
              </a:spcBef>
              <a:spcAft>
                <a:spcPts val="0"/>
              </a:spcAft>
              <a:buSzPts val="2300"/>
              <a:buChar char="●"/>
            </a:pPr>
            <a:r>
              <a:rPr lang="en" sz="2100"/>
              <a:t>It is usually referred to as an ORCID iD (this is redundant, but that’s how you’ll often hear it said). </a:t>
            </a:r>
            <a:endParaRPr sz="2100"/>
          </a:p>
          <a:p>
            <a:pPr marL="457200" lvl="0" indent="-374650" algn="l" rtl="0">
              <a:spcBef>
                <a:spcPts val="1000"/>
              </a:spcBef>
              <a:spcAft>
                <a:spcPts val="0"/>
              </a:spcAft>
              <a:buSzPts val="2300"/>
              <a:buChar char="●"/>
            </a:pPr>
            <a:r>
              <a:rPr lang="en" sz="2100"/>
              <a:t>It is a 16-digit </a:t>
            </a:r>
            <a:r>
              <a:rPr lang="en" sz="2100" i="1"/>
              <a:t>persistent identifier</a:t>
            </a:r>
            <a:r>
              <a:rPr lang="en" sz="2100"/>
              <a:t> that uniquely identifies an author throughout their career. You can think of it as similar to an online curriculum vitae. </a:t>
            </a:r>
            <a:endParaRPr sz="2100"/>
          </a:p>
          <a:p>
            <a:pPr marL="457200" lvl="0" indent="-374650" algn="l" rtl="0">
              <a:spcBef>
                <a:spcPts val="1000"/>
              </a:spcBef>
              <a:spcAft>
                <a:spcPts val="0"/>
              </a:spcAft>
              <a:buSzPts val="2300"/>
              <a:buChar char="●"/>
            </a:pPr>
            <a:r>
              <a:rPr lang="en" sz="2100"/>
              <a:t>It can be very helpful for:</a:t>
            </a:r>
            <a:endParaRPr sz="2100"/>
          </a:p>
          <a:p>
            <a:pPr marL="914400" lvl="1" indent="-361950" algn="l" rtl="0">
              <a:spcBef>
                <a:spcPts val="0"/>
              </a:spcBef>
              <a:spcAft>
                <a:spcPts val="0"/>
              </a:spcAft>
              <a:buSzPts val="2100"/>
              <a:buChar char="○"/>
            </a:pPr>
            <a:r>
              <a:rPr lang="en" sz="2100"/>
              <a:t>Disambiguation of authors with similar names </a:t>
            </a:r>
            <a:endParaRPr sz="2100"/>
          </a:p>
          <a:p>
            <a:pPr marL="914400" lvl="1" indent="-361950" algn="l" rtl="0">
              <a:spcBef>
                <a:spcPts val="0"/>
              </a:spcBef>
              <a:spcAft>
                <a:spcPts val="0"/>
              </a:spcAft>
              <a:buSzPts val="2100"/>
              <a:buChar char="○"/>
            </a:pPr>
            <a:r>
              <a:rPr lang="en" sz="2100"/>
              <a:t>Tracking individual author name changes </a:t>
            </a:r>
            <a:endParaRPr sz="2100"/>
          </a:p>
          <a:p>
            <a:pPr marL="914400" lvl="1" indent="-361950" algn="l" rtl="0">
              <a:spcBef>
                <a:spcPts val="0"/>
              </a:spcBef>
              <a:spcAft>
                <a:spcPts val="0"/>
              </a:spcAft>
              <a:buSzPts val="2100"/>
              <a:buChar char="○"/>
            </a:pPr>
            <a:r>
              <a:rPr lang="en" sz="2100"/>
              <a:t>Submissions to journals and grant applications</a:t>
            </a:r>
            <a:endParaRPr sz="2100"/>
          </a:p>
          <a:p>
            <a:pPr marL="0" lvl="0" indent="0" algn="l" rtl="0">
              <a:spcBef>
                <a:spcPts val="800"/>
              </a:spcBef>
              <a:spcAft>
                <a:spcPts val="0"/>
              </a:spcAft>
              <a:buNone/>
            </a:pPr>
            <a:endParaRPr/>
          </a:p>
        </p:txBody>
      </p:sp>
      <p:pic>
        <p:nvPicPr>
          <p:cNvPr id="265" name="Google Shape;265;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9"/>
          <p:cNvSpPr txBox="1">
            <a:spLocks noGrp="1"/>
          </p:cNvSpPr>
          <p:nvPr>
            <p:ph type="title"/>
          </p:nvPr>
        </p:nvSpPr>
        <p:spPr>
          <a:xfrm>
            <a:off x="457199" y="786384"/>
            <a:ext cx="8229600" cy="31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Why use an ORCID?</a:t>
            </a:r>
            <a:endParaRPr/>
          </a:p>
        </p:txBody>
      </p:sp>
      <p:sp>
        <p:nvSpPr>
          <p:cNvPr id="271" name="Google Shape;271;p59"/>
          <p:cNvSpPr txBox="1">
            <a:spLocks noGrp="1"/>
          </p:cNvSpPr>
          <p:nvPr>
            <p:ph type="body" idx="1"/>
          </p:nvPr>
        </p:nvSpPr>
        <p:spPr>
          <a:xfrm>
            <a:off x="128450" y="1570900"/>
            <a:ext cx="8229600" cy="3347100"/>
          </a:xfrm>
          <a:prstGeom prst="rect">
            <a:avLst/>
          </a:prstGeom>
        </p:spPr>
        <p:txBody>
          <a:bodyPr spcFirstLastPara="1" wrap="square" lIns="0" tIns="0" rIns="0" bIns="0" anchor="t" anchorCtr="0">
            <a:noAutofit/>
          </a:bodyPr>
          <a:lstStyle/>
          <a:p>
            <a:pPr marL="457200" lvl="0" indent="-355600" algn="l" rtl="0">
              <a:spcBef>
                <a:spcPts val="800"/>
              </a:spcBef>
              <a:spcAft>
                <a:spcPts val="0"/>
              </a:spcAft>
              <a:buSzPts val="2000"/>
              <a:buChar char="●"/>
            </a:pPr>
            <a:r>
              <a:rPr lang="en" sz="2000"/>
              <a:t>Creating and maintaining an ORCID record allows you to claim your scholarly online presence. </a:t>
            </a:r>
            <a:endParaRPr sz="2000"/>
          </a:p>
          <a:p>
            <a:pPr marL="457200" lvl="0" indent="-355600" algn="l" rtl="0">
              <a:spcBef>
                <a:spcPts val="1000"/>
              </a:spcBef>
              <a:spcAft>
                <a:spcPts val="0"/>
              </a:spcAft>
              <a:buSzPts val="2000"/>
              <a:buChar char="●"/>
            </a:pPr>
            <a:r>
              <a:rPr lang="en" sz="2000"/>
              <a:t>You have the autonomy to list your works, grants, affiliations, etc. </a:t>
            </a:r>
            <a:endParaRPr sz="2000"/>
          </a:p>
          <a:p>
            <a:pPr marL="457200" lvl="0" indent="-355600" algn="l" rtl="0">
              <a:spcBef>
                <a:spcPts val="1000"/>
              </a:spcBef>
              <a:spcAft>
                <a:spcPts val="0"/>
              </a:spcAft>
              <a:buSzPts val="2000"/>
              <a:buChar char="●"/>
            </a:pPr>
            <a:r>
              <a:rPr lang="en" sz="2000"/>
              <a:t>On a larger scale, departments may be interested in their faculty having well maintained records to aid in tracking of scholarly output. </a:t>
            </a:r>
            <a:endParaRPr sz="2000"/>
          </a:p>
          <a:p>
            <a:pPr marL="457200" lvl="0" indent="-355600" algn="l" rtl="0">
              <a:spcBef>
                <a:spcPts val="1000"/>
              </a:spcBef>
              <a:spcAft>
                <a:spcPts val="0"/>
              </a:spcAft>
              <a:buSzPts val="2000"/>
              <a:buChar char="●"/>
            </a:pPr>
            <a:r>
              <a:rPr lang="en" sz="2000"/>
              <a:t>ORCID has an integration with many different tools online. </a:t>
            </a:r>
            <a:endParaRPr sz="2000"/>
          </a:p>
          <a:p>
            <a:pPr marL="457200" lvl="0" indent="-355600" algn="l" rtl="0">
              <a:spcBef>
                <a:spcPts val="1000"/>
              </a:spcBef>
              <a:spcAft>
                <a:spcPts val="1000"/>
              </a:spcAft>
              <a:buSzPts val="2000"/>
              <a:buChar char="●"/>
            </a:pPr>
            <a:r>
              <a:rPr lang="en" sz="2000"/>
              <a:t>By curating the ORCID record, researchers can save time later with these integrations that will auto-populate other things they need.</a:t>
            </a:r>
            <a:endParaRPr sz="2000"/>
          </a:p>
        </p:txBody>
      </p:sp>
      <p:pic>
        <p:nvPicPr>
          <p:cNvPr id="272" name="Google Shape;272;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61949" y="9"/>
            <a:ext cx="1570903" cy="157090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6464a8a-f8ed-40b1-99e2-5f6b50a20250}" enabled="0" method="" siteId="{96464a8a-f8ed-40b1-99e2-5f6b50a20250}" removed="1"/>
</clbl:labelList>
</file>

<file path=docProps/app.xml><?xml version="1.0" encoding="utf-8"?>
<Properties xmlns="http://schemas.openxmlformats.org/officeDocument/2006/extended-properties" xmlns:vt="http://schemas.openxmlformats.org/officeDocument/2006/docPropsVTypes">
  <TotalTime>33</TotalTime>
  <Words>3022</Words>
  <Application>Microsoft Macintosh PowerPoint</Application>
  <PresentationFormat>On-screen Show (16:9)</PresentationFormat>
  <Paragraphs>253</Paragraphs>
  <Slides>39</Slides>
  <Notes>39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Lato</vt:lpstr>
      <vt:lpstr>Montserrat</vt:lpstr>
      <vt:lpstr>NTR</vt:lpstr>
      <vt:lpstr>Simple Light</vt:lpstr>
      <vt:lpstr>Office Theme</vt:lpstr>
      <vt:lpstr>Office Theme</vt:lpstr>
      <vt:lpstr>Open Research &amp; Contributor IDs (ORCID) </vt:lpstr>
      <vt:lpstr>Training with open educational resources</vt:lpstr>
      <vt:lpstr>FAIR Principles</vt:lpstr>
      <vt:lpstr>Types of Persistent Identifiers (PID)</vt:lpstr>
      <vt:lpstr>Author Disambiguation: Part 1</vt:lpstr>
      <vt:lpstr>Author Disambiguation: Part 2</vt:lpstr>
      <vt:lpstr>What is ORCID?</vt:lpstr>
      <vt:lpstr>What is an ORCID?</vt:lpstr>
      <vt:lpstr>Why use an ORCID?</vt:lpstr>
      <vt:lpstr>Range of Scholarly Products</vt:lpstr>
      <vt:lpstr>Funding Requirements</vt:lpstr>
      <vt:lpstr>PID Use Case: Grant Reporting</vt:lpstr>
      <vt:lpstr>        Go to orcid.org</vt:lpstr>
      <vt:lpstr>ACCOUNT ALREADY EXISTS Message</vt:lpstr>
      <vt:lpstr>ORCID iD &amp; Record (Public view)</vt:lpstr>
      <vt:lpstr>ORCID iD &amp; Record (Edit view)</vt:lpstr>
      <vt:lpstr>ORCID Record – Works</vt:lpstr>
      <vt:lpstr>Populating your record</vt:lpstr>
      <vt:lpstr>Visibility Settings</vt:lpstr>
      <vt:lpstr>Linking to your ORCID record</vt:lpstr>
      <vt:lpstr> ORCID Integrations</vt:lpstr>
      <vt:lpstr> Crossref</vt:lpstr>
      <vt:lpstr> Connecting ORCID to DataCite</vt:lpstr>
      <vt:lpstr> Adding Grants with ORCID’s WIZARD</vt:lpstr>
      <vt:lpstr>Export BibTeX from Google Scholar</vt:lpstr>
      <vt:lpstr>Save BibTeX from Google Scholar</vt:lpstr>
      <vt:lpstr>Upload BibTeX to ORCID: Part 1</vt:lpstr>
      <vt:lpstr>Upload BibTeX to ORCID: Part 2</vt:lpstr>
      <vt:lpstr>PC users… Not seeing your BibTeX file?  Change to All files!</vt:lpstr>
      <vt:lpstr>Mac users…</vt:lpstr>
      <vt:lpstr>Upload BibTeX to ORCID</vt:lpstr>
      <vt:lpstr>Connecting ORCID to UB Research Connect (Pure)</vt:lpstr>
      <vt:lpstr>Connecting ORCID to UB Research Connect</vt:lpstr>
      <vt:lpstr>ORCID Integrations: Part 1</vt:lpstr>
      <vt:lpstr>ORCID Integrations: Part 2</vt:lpstr>
      <vt:lpstr>ORCID Key Points</vt:lpstr>
      <vt:lpstr>UB Research Data Services Program: Services</vt:lpstr>
      <vt:lpstr>UB Research Data Services Program: Workshops</vt:lpstr>
      <vt:lpstr>UB Love Data Week 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Scott Peterson</cp:lastModifiedBy>
  <cp:revision>4</cp:revision>
  <dcterms:modified xsi:type="dcterms:W3CDTF">2026-02-12T17:57:06Z</dcterms:modified>
</cp:coreProperties>
</file>