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256" r:id="rId2"/>
    <p:sldId id="257" r:id="rId3"/>
    <p:sldId id="278" r:id="rId4"/>
    <p:sldId id="280" r:id="rId5"/>
    <p:sldId id="279" r:id="rId6"/>
    <p:sldId id="281" r:id="rId7"/>
    <p:sldId id="283" r:id="rId8"/>
    <p:sldId id="284" r:id="rId9"/>
    <p:sldId id="282" r:id="rId10"/>
    <p:sldId id="285" r:id="rId11"/>
    <p:sldId id="286" r:id="rId12"/>
    <p:sldId id="277" r:id="rId13"/>
    <p:sldId id="287"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CC00"/>
    <a:srgbClr val="828383"/>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67070" autoAdjust="0"/>
  </p:normalViewPr>
  <p:slideViewPr>
    <p:cSldViewPr snapToGrid="0" snapToObjects="1">
      <p:cViewPr varScale="1">
        <p:scale>
          <a:sx n="66" d="100"/>
          <a:sy n="66" d="100"/>
        </p:scale>
        <p:origin x="1326" y="28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Odden" userId="10589006053_tp_box_2" providerId="OAuth2" clId="{9DA6DE60-8BA9-4461-8885-7BF6433C655D}"/>
    <pc:docChg chg="custSel modSld">
      <pc:chgData name="Mary Odden" userId="10589006053_tp_box_2" providerId="OAuth2" clId="{9DA6DE60-8BA9-4461-8885-7BF6433C655D}" dt="2026-02-12T18:56:28.348" v="5121" actId="962"/>
      <pc:docMkLst>
        <pc:docMk/>
      </pc:docMkLst>
      <pc:sldChg chg="modNotesTx">
        <pc:chgData name="Mary Odden" userId="10589006053_tp_box_2" providerId="OAuth2" clId="{9DA6DE60-8BA9-4461-8885-7BF6433C655D}" dt="2026-02-12T18:19:10.944" v="54" actId="20577"/>
        <pc:sldMkLst>
          <pc:docMk/>
          <pc:sldMk cId="3500251951" sldId="256"/>
        </pc:sldMkLst>
      </pc:sldChg>
      <pc:sldChg chg="modNotesTx">
        <pc:chgData name="Mary Odden" userId="10589006053_tp_box_2" providerId="OAuth2" clId="{9DA6DE60-8BA9-4461-8885-7BF6433C655D}" dt="2026-02-12T18:25:11.440" v="998" actId="313"/>
        <pc:sldMkLst>
          <pc:docMk/>
          <pc:sldMk cId="3184501994" sldId="257"/>
        </pc:sldMkLst>
      </pc:sldChg>
      <pc:sldChg chg="modSp mod modNotesTx">
        <pc:chgData name="Mary Odden" userId="10589006053_tp_box_2" providerId="OAuth2" clId="{9DA6DE60-8BA9-4461-8885-7BF6433C655D}" dt="2026-02-12T18:56:28.348" v="5121" actId="962"/>
        <pc:sldMkLst>
          <pc:docMk/>
          <pc:sldMk cId="1435060123" sldId="278"/>
        </pc:sldMkLst>
        <pc:spChg chg="mod">
          <ac:chgData name="Mary Odden" userId="10589006053_tp_box_2" providerId="OAuth2" clId="{9DA6DE60-8BA9-4461-8885-7BF6433C655D}" dt="2026-02-12T18:56:27.804" v="5120" actId="962"/>
          <ac:spMkLst>
            <pc:docMk/>
            <pc:sldMk cId="1435060123" sldId="278"/>
            <ac:spMk id="4" creationId="{079C51B9-124A-94F8-CE76-7F3CD589FB2B}"/>
          </ac:spMkLst>
        </pc:spChg>
        <pc:spChg chg="mod">
          <ac:chgData name="Mary Odden" userId="10589006053_tp_box_2" providerId="OAuth2" clId="{9DA6DE60-8BA9-4461-8885-7BF6433C655D}" dt="2026-02-12T18:56:28.348" v="5121" actId="962"/>
          <ac:spMkLst>
            <pc:docMk/>
            <pc:sldMk cId="1435060123" sldId="278"/>
            <ac:spMk id="5" creationId="{0485C39F-2F0E-8668-00ED-02DFB43CC446}"/>
          </ac:spMkLst>
        </pc:spChg>
      </pc:sldChg>
      <pc:sldChg chg="modNotesTx">
        <pc:chgData name="Mary Odden" userId="10589006053_tp_box_2" providerId="OAuth2" clId="{9DA6DE60-8BA9-4461-8885-7BF6433C655D}" dt="2026-02-12T18:44:02.520" v="5115" actId="20577"/>
        <pc:sldMkLst>
          <pc:docMk/>
          <pc:sldMk cId="1640437989" sldId="279"/>
        </pc:sldMkLst>
      </pc:sldChg>
      <pc:sldChg chg="modNotesTx">
        <pc:chgData name="Mary Odden" userId="10589006053_tp_box_2" providerId="OAuth2" clId="{9DA6DE60-8BA9-4461-8885-7BF6433C655D}" dt="2026-02-12T18:42:04.104" v="4584" actId="20577"/>
        <pc:sldMkLst>
          <pc:docMk/>
          <pc:sldMk cId="3574582116" sldId="280"/>
        </pc:sldMkLst>
      </pc:sldChg>
      <pc:sldChg chg="modSp mod">
        <pc:chgData name="Mary Odden" userId="10589006053_tp_box_2" providerId="OAuth2" clId="{9DA6DE60-8BA9-4461-8885-7BF6433C655D}" dt="2026-02-12T18:55:25.326" v="5117" actId="962"/>
        <pc:sldMkLst>
          <pc:docMk/>
          <pc:sldMk cId="2767114804" sldId="286"/>
        </pc:sldMkLst>
        <pc:spChg chg="mod">
          <ac:chgData name="Mary Odden" userId="10589006053_tp_box_2" providerId="OAuth2" clId="{9DA6DE60-8BA9-4461-8885-7BF6433C655D}" dt="2026-02-12T18:55:25.326" v="5117" actId="962"/>
          <ac:spMkLst>
            <pc:docMk/>
            <pc:sldMk cId="2767114804" sldId="286"/>
            <ac:spMk id="13" creationId="{C9522344-95F3-3E42-9637-F46C95B0EFBB}"/>
          </ac:spMkLst>
        </pc:spChg>
        <pc:picChg chg="mod">
          <ac:chgData name="Mary Odden" userId="10589006053_tp_box_2" providerId="OAuth2" clId="{9DA6DE60-8BA9-4461-8885-7BF6433C655D}" dt="2026-02-12T18:55:22.102" v="5116" actId="962"/>
          <ac:picMkLst>
            <pc:docMk/>
            <pc:sldMk cId="2767114804" sldId="286"/>
            <ac:picMk id="12" creationId="{8D19CB7F-E410-69F5-F217-3F34251A7DD9}"/>
          </ac:picMkLst>
        </pc:picChg>
      </pc:sldChg>
      <pc:sldChg chg="modSp mod">
        <pc:chgData name="Mary Odden" userId="10589006053_tp_box_2" providerId="OAuth2" clId="{9DA6DE60-8BA9-4461-8885-7BF6433C655D}" dt="2026-02-12T18:55:39.467" v="5119" actId="962"/>
        <pc:sldMkLst>
          <pc:docMk/>
          <pc:sldMk cId="2134249809" sldId="287"/>
        </pc:sldMkLst>
        <pc:picChg chg="mod">
          <ac:chgData name="Mary Odden" userId="10589006053_tp_box_2" providerId="OAuth2" clId="{9DA6DE60-8BA9-4461-8885-7BF6433C655D}" dt="2026-02-12T18:55:39.467" v="5119" actId="962"/>
          <ac:picMkLst>
            <pc:docMk/>
            <pc:sldMk cId="2134249809" sldId="287"/>
            <ac:picMk id="5" creationId="{586FF96E-1AE5-2A6B-9380-E6E8DA0339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2/12/2026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2/12/2026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buffalo-my.sharepoint.com/:w:/r/personal/maryfish_buffalo_edu/Documents/LDW_Basic%20Prompt.docx?d=wfa51b1c2dbd842799b46638aeca27be8&amp;csf=1&amp;web=1&amp;e=lvF6J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buffalo-my.sharepoint.com/:w:/r/personal/maryfish_buffalo_edu/Documents/LDW_Basic%20Prompt.docx?d=wfa51b1c2dbd842799b46638aeca27be8&amp;csf=1&amp;web=1&amp;e=lvF6J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buffalo-my.sharepoint.com/:w:/r/personal/maryfish_buffalo_edu/Documents/LDW_COSTAR%20Prompt.docx?d=w2c3a2797953a419f8ad3461a5585afcd&amp;csf=1&amp;web=1&amp;e=BjFeS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endParaRPr lang="en-US" dirty="0"/>
          </a:p>
          <a:p>
            <a:r>
              <a:rPr lang="en-US" dirty="0"/>
              <a:t>Why I wanted to present on this</a:t>
            </a:r>
          </a:p>
          <a:p>
            <a:endParaRPr lang="en-US" dirty="0"/>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310544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deep dive on what Generative AI is or how it works, nor is it a hard take on its pros and cons in society. I do have strong opinions on that, actually, one might describe me as quite a Luddite in the historical sense in that I am quite mistrustful of the corporations who create and manage these programs, and I think we should be extremely vigilant about when or if we decide to use Generative AI in our operations so that we can protect our right to fair wages, a safe and healthy environment, and intellectual property….but I digress. Today is really just about “hey, I have a large set of de-identified data that I need to do some thematic analysis on, how can I best do that quickly and reliably in a way that helps me help my students and faculty?”</a:t>
            </a:r>
          </a:p>
        </p:txBody>
      </p:sp>
      <p:sp>
        <p:nvSpPr>
          <p:cNvPr id="4" name="Slide Number Placeholder 3"/>
          <p:cNvSpPr>
            <a:spLocks noGrp="1"/>
          </p:cNvSpPr>
          <p:nvPr>
            <p:ph type="sldNum" sz="quarter" idx="5"/>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276148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I just want to level set by reminding everyone that when you are writing AI prompts, regardless of the tool you are using—whether its CoPilot, or Claude, or ChatGPT, or whatever—that this is not like a search engine. Search engines are designed to respond to keywords, and can be optimized by adding all sorts of modifiers like Plus and minus signs, and all sorts of tricks. Of course now with GenAI even this is getting blurry, but the point is A standard search in a search engine was originally only bogged down if you were putting full sentences or concepts into the search bar. It was mostly a string of nouns and verbs</a:t>
            </a:r>
          </a:p>
          <a:p>
            <a:endParaRPr lang="en-US" dirty="0"/>
          </a:p>
          <a:p>
            <a:r>
              <a:rPr lang="en-US" dirty="0"/>
              <a:t>Obviously with writing a good prompt, it is designed for you to actually converse with it. But don’t get confused, it is still very much a machine, and a machine will still be optimized by a directive—phrasing that is “do this in this way to this degree by this time.”</a:t>
            </a:r>
          </a:p>
          <a:p>
            <a:endParaRPr lang="en-US" dirty="0"/>
          </a:p>
          <a:p>
            <a:r>
              <a:rPr lang="en-US" dirty="0"/>
              <a:t>Maybe this is why I appreciate a good prompt because my background is in Learning Outcomes, and if anyone listening has experience with writing a good learning outcome, or objective, or SMART goal, you know that all of these things require really </a:t>
            </a:r>
            <a:r>
              <a:rPr lang="en-US" dirty="0" err="1"/>
              <a:t>really</a:t>
            </a:r>
            <a:r>
              <a:rPr lang="en-US" dirty="0"/>
              <a:t> clear statements that include things like Audience, Conditions, Behaviors, Degrees, Timebound, etc. </a:t>
            </a:r>
          </a:p>
          <a:p>
            <a:endParaRPr lang="en-US" dirty="0"/>
          </a:p>
          <a:p>
            <a:r>
              <a:rPr lang="en-US" dirty="0"/>
              <a:t>Specifically today, I want to share with you an mnemonic that I have learned in my own professional development around AI that I have found especially helpful, and that’s CO-STAR</a:t>
            </a:r>
          </a:p>
        </p:txBody>
      </p:sp>
      <p:sp>
        <p:nvSpPr>
          <p:cNvPr id="4" name="Slide Number Placeholder 3"/>
          <p:cNvSpPr>
            <a:spLocks noGrp="1"/>
          </p:cNvSpPr>
          <p:nvPr>
            <p:ph type="sldNum" sz="quarter" idx="5"/>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26837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situation I find myself using this COSTAR method in. I not only work thousands of quantitative data responses but qualitative responses as well, and we know that qualitative data is GOOD data, its just hard to manually parse. Its time consuming. It is always worth it though; it provides such good texture and context to the </a:t>
            </a:r>
            <a:r>
              <a:rPr lang="en-US" dirty="0" err="1"/>
              <a:t>quantitatve</a:t>
            </a:r>
            <a:r>
              <a:rPr lang="en-US" dirty="0"/>
              <a:t> responses, it often gives faculty and chairs and directors insight into the “why” the student responses are the way they are. But Our office has 4 people in it, and I am technically the only designated data person, so, something like GenAI can really ease that burden. But it is truly essential that I use it properly to get something actionable out of it.</a:t>
            </a:r>
          </a:p>
          <a:p>
            <a:endParaRPr lang="en-US" dirty="0"/>
          </a:p>
          <a:p>
            <a:r>
              <a:rPr lang="en-US" dirty="0"/>
              <a:t>So, these are the kinds of questions we ask—and forget for a moment that we are asking these questions 5 different ways—actually, don’t forget, because that’s really realistic I think that while I would love for there to be a standard way to ask these questions, isn’t that the way? But actually this is nice because with something as flexible as AI, it can adjust to see how two questions that are thematically similar can be paired together so their corresponding responses can be paired together as well.</a:t>
            </a:r>
          </a:p>
          <a:p>
            <a:endParaRPr lang="en-US" dirty="0"/>
          </a:p>
          <a:p>
            <a:r>
              <a:rPr lang="en-US" dirty="0"/>
              <a:t>I want to use a course evaluation that I analyzed with CoPilot just as an example of how I did this, so you can see how you might be able to apply this to the qualitative data analysis that you do.</a:t>
            </a:r>
          </a:p>
        </p:txBody>
      </p:sp>
      <p:sp>
        <p:nvSpPr>
          <p:cNvPr id="4" name="Slide Number Placeholder 3"/>
          <p:cNvSpPr>
            <a:spLocks noGrp="1"/>
          </p:cNvSpPr>
          <p:nvPr>
            <p:ph type="sldNum" sz="quarter" idx="5"/>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339120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remember that AI is your partner, not the actual authority. This is Jarvis before he became Vison. He wants to suck up to you, so he will only tell you what you want to hear. So it is really </a:t>
            </a:r>
            <a:r>
              <a:rPr lang="en-US" dirty="0" err="1"/>
              <a:t>really</a:t>
            </a:r>
            <a:r>
              <a:rPr lang="en-US" dirty="0"/>
              <a:t> important that you understand what you want. So if you aren’t sure what you want, ask yourself some questions. Prompt yourself if you have to.  Be prepared to ask the AI follow up questions, that’s totally fine, you aren’t doing it wrong if you do that. </a:t>
            </a:r>
          </a:p>
        </p:txBody>
      </p:sp>
      <p:sp>
        <p:nvSpPr>
          <p:cNvPr id="4" name="Slide Number Placeholder 3"/>
          <p:cNvSpPr>
            <a:spLocks noGrp="1"/>
          </p:cNvSpPr>
          <p:nvPr>
            <p:ph type="sldNum" sz="quarter" idx="5"/>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425929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LDW_Basic</a:t>
            </a:r>
            <a:r>
              <a:rPr lang="en-US" dirty="0">
                <a:hlinkClick r:id="rId3"/>
              </a:rPr>
              <a:t> Prompt</a:t>
            </a:r>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313534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E2DD6-9E2E-4F64-D4EA-0DC015E11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D051D-06FF-8D11-5A17-17E0DECA9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9E37E-A6A9-B2E1-9028-3F6C5C8F9573}"/>
              </a:ext>
            </a:extLst>
          </p:cNvPr>
          <p:cNvSpPr>
            <a:spLocks noGrp="1"/>
          </p:cNvSpPr>
          <p:nvPr>
            <p:ph type="body" idx="1"/>
          </p:nvPr>
        </p:nvSpPr>
        <p:spPr/>
        <p:txBody>
          <a:bodyPr/>
          <a:lstStyle/>
          <a:p>
            <a:r>
              <a:rPr lang="en-US" dirty="0" err="1">
                <a:hlinkClick r:id="rId3"/>
              </a:rPr>
              <a:t>LDW_Basic</a:t>
            </a:r>
            <a:r>
              <a:rPr lang="en-US" dirty="0">
                <a:hlinkClick r:id="rId3"/>
              </a:rPr>
              <a:t> Prompt</a:t>
            </a:r>
            <a:endParaRPr lang="en-US" dirty="0"/>
          </a:p>
        </p:txBody>
      </p:sp>
      <p:sp>
        <p:nvSpPr>
          <p:cNvPr id="4" name="Slide Number Placeholder 3">
            <a:extLst>
              <a:ext uri="{FF2B5EF4-FFF2-40B4-BE49-F238E27FC236}">
                <a16:creationId xmlns:a16="http://schemas.microsoft.com/office/drawing/2014/main" id="{126700A1-5C81-4DD2-62A4-131CA0534871}"/>
              </a:ext>
            </a:extLst>
          </p:cNvPr>
          <p:cNvSpPr>
            <a:spLocks noGrp="1"/>
          </p:cNvSpPr>
          <p:nvPr>
            <p:ph type="sldNum" sz="quarter" idx="5"/>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38883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LDW_COSTAR Prompt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234223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318192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42C4-058A-4E55-C083-23E7FFA8B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E2104-A63D-B8C8-2EC5-6D65E77BA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5D43CE-A4E2-BC48-0CF9-B6AF545A070D}"/>
              </a:ext>
            </a:extLst>
          </p:cNvPr>
          <p:cNvSpPr>
            <a:spLocks noGrp="1"/>
          </p:cNvSpPr>
          <p:nvPr>
            <p:ph type="dt" sz="half" idx="10"/>
          </p:nvPr>
        </p:nvSpPr>
        <p:spPr/>
        <p:txBody>
          <a:bodyPr/>
          <a:lstStyle/>
          <a:p>
            <a:fld id="{747B8425-1C0E-4830-B926-3BB2F60DB1E6}" type="datetimeFigureOut">
              <a:rPr lang="en-US" smtClean="0"/>
              <a:t>2/12/2026</a:t>
            </a:fld>
            <a:endParaRPr lang="en-US"/>
          </a:p>
        </p:txBody>
      </p:sp>
      <p:sp>
        <p:nvSpPr>
          <p:cNvPr id="5" name="Footer Placeholder 4">
            <a:extLst>
              <a:ext uri="{FF2B5EF4-FFF2-40B4-BE49-F238E27FC236}">
                <a16:creationId xmlns:a16="http://schemas.microsoft.com/office/drawing/2014/main" id="{12258793-FA95-5FCD-5CFA-0CA249C41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684A4-BCC9-CA6B-265F-9921BCE4EC57}"/>
              </a:ext>
            </a:extLst>
          </p:cNvPr>
          <p:cNvSpPr>
            <a:spLocks noGrp="1"/>
          </p:cNvSpPr>
          <p:nvPr>
            <p:ph type="sldNum" sz="quarter" idx="12"/>
          </p:nvPr>
        </p:nvSpPr>
        <p:spPr/>
        <p:txBody>
          <a:bodyPr/>
          <a:lstStyle/>
          <a:p>
            <a:fld id="{031914A9-2637-4F24-8C32-773BAC0AB1E8}" type="slidenum">
              <a:rPr lang="en-US" smtClean="0"/>
              <a:t>‹#›</a:t>
            </a:fld>
            <a:endParaRPr lang="en-US"/>
          </a:p>
        </p:txBody>
      </p:sp>
    </p:spTree>
    <p:extLst>
      <p:ext uri="{BB962C8B-B14F-4D97-AF65-F5344CB8AC3E}">
        <p14:creationId xmlns:p14="http://schemas.microsoft.com/office/powerpoint/2010/main" val="138949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2C22-F76F-4A62-25C6-02BE0347B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21408-E475-BE02-A0CC-C653FBCAA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59955-40E0-4F48-CFAD-790555D3C10C}"/>
              </a:ext>
            </a:extLst>
          </p:cNvPr>
          <p:cNvSpPr>
            <a:spLocks noGrp="1"/>
          </p:cNvSpPr>
          <p:nvPr>
            <p:ph type="dt" sz="half" idx="10"/>
          </p:nvPr>
        </p:nvSpPr>
        <p:spPr/>
        <p:txBody>
          <a:bodyPr/>
          <a:lstStyle/>
          <a:p>
            <a:fld id="{747B8425-1C0E-4830-B926-3BB2F60DB1E6}" type="datetimeFigureOut">
              <a:rPr lang="en-US" smtClean="0"/>
              <a:t>2/12/2026</a:t>
            </a:fld>
            <a:endParaRPr lang="en-US"/>
          </a:p>
        </p:txBody>
      </p:sp>
      <p:sp>
        <p:nvSpPr>
          <p:cNvPr id="5" name="Footer Placeholder 4">
            <a:extLst>
              <a:ext uri="{FF2B5EF4-FFF2-40B4-BE49-F238E27FC236}">
                <a16:creationId xmlns:a16="http://schemas.microsoft.com/office/drawing/2014/main" id="{62FE12F7-E932-4D7B-58FD-ECCCAE767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CDAFF-9A23-35C8-1DE3-8D82725EE762}"/>
              </a:ext>
            </a:extLst>
          </p:cNvPr>
          <p:cNvSpPr>
            <a:spLocks noGrp="1"/>
          </p:cNvSpPr>
          <p:nvPr>
            <p:ph type="sldNum" sz="quarter" idx="12"/>
          </p:nvPr>
        </p:nvSpPr>
        <p:spPr/>
        <p:txBody>
          <a:bodyPr/>
          <a:lstStyle/>
          <a:p>
            <a:fld id="{031914A9-2637-4F24-8C32-773BAC0AB1E8}" type="slidenum">
              <a:rPr lang="en-US" smtClean="0"/>
              <a:t>‹#›</a:t>
            </a:fld>
            <a:endParaRPr lang="en-US"/>
          </a:p>
        </p:txBody>
      </p:sp>
    </p:spTree>
    <p:extLst>
      <p:ext uri="{BB962C8B-B14F-4D97-AF65-F5344CB8AC3E}">
        <p14:creationId xmlns:p14="http://schemas.microsoft.com/office/powerpoint/2010/main" val="424299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 id="2147483908" r:id="rId10"/>
    <p:sldLayoutId id="2147483909" r:id="rId11"/>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maryfish@buffalo.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ubuffalo-my.sharepoint.com/personal/maryfish_buffalo_edu/Documents/LDW_Basic%20Prompt.docx?web=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ubuffalo-my.sharepoint.com/personal/maryfish_buffalo_edu/Documents/LDW_Mid%20Prompt.docx?web=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image.email.aamc.org/lib/fe8e13727c63047f73/m/1/3d55a3aa-b3ba-4c14-a447-8c60e27a6f05.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mage.email.aamc.org/lib/fe8e13727c63047f73/m/1/3d55a3aa-b3ba-4c14-a447-8c60e27a6f05.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ubuffalo-my.sharepoint.com/personal/maryfish_buffalo_edu/Documents/LDW_COSTAR%20Prompt.docx?w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2B27-823F-E186-1015-BB11DAB9DD08}"/>
              </a:ext>
            </a:extLst>
          </p:cNvPr>
          <p:cNvSpPr>
            <a:spLocks noGrp="1"/>
          </p:cNvSpPr>
          <p:nvPr>
            <p:ph type="ctrTitle"/>
          </p:nvPr>
        </p:nvSpPr>
        <p:spPr/>
        <p:txBody>
          <a:bodyPr>
            <a:normAutofit fontScale="90000"/>
          </a:bodyPr>
          <a:lstStyle/>
          <a:p>
            <a:r>
              <a:rPr lang="en-US" dirty="0"/>
              <a:t>	</a:t>
            </a:r>
            <a:br>
              <a:rPr lang="en-US" dirty="0"/>
            </a:br>
            <a:r>
              <a:rPr lang="en-US" dirty="0"/>
              <a:t>Managing Qualitative Responses with Smart AI Prompting</a:t>
            </a:r>
          </a:p>
        </p:txBody>
      </p:sp>
      <p:sp>
        <p:nvSpPr>
          <p:cNvPr id="3" name="Subtitle 2">
            <a:extLst>
              <a:ext uri="{FF2B5EF4-FFF2-40B4-BE49-F238E27FC236}">
                <a16:creationId xmlns:a16="http://schemas.microsoft.com/office/drawing/2014/main" id="{A2C70049-0F98-CFFE-F4C3-01300B2E77C4}"/>
              </a:ext>
            </a:extLst>
          </p:cNvPr>
          <p:cNvSpPr>
            <a:spLocks noGrp="1"/>
          </p:cNvSpPr>
          <p:nvPr>
            <p:ph type="subTitle" idx="1"/>
          </p:nvPr>
        </p:nvSpPr>
        <p:spPr/>
        <p:txBody>
          <a:bodyPr>
            <a:normAutofit fontScale="70000" lnSpcReduction="20000"/>
          </a:bodyPr>
          <a:lstStyle/>
          <a:p>
            <a:r>
              <a:rPr lang="en-US" sz="3100" b="1" dirty="0"/>
              <a:t>Applying the COSTAR method</a:t>
            </a:r>
          </a:p>
          <a:p>
            <a:endParaRPr lang="en-US" dirty="0"/>
          </a:p>
          <a:p>
            <a:r>
              <a:rPr lang="en-US" dirty="0"/>
              <a:t>Mary Odden, M.S.</a:t>
            </a:r>
          </a:p>
          <a:p>
            <a:r>
              <a:rPr lang="en-US" dirty="0"/>
              <a:t>Office of Accreditation and Quality Improvement</a:t>
            </a:r>
          </a:p>
          <a:p>
            <a:r>
              <a:rPr lang="en-US" dirty="0"/>
              <a:t>JSMBS</a:t>
            </a:r>
          </a:p>
        </p:txBody>
      </p:sp>
    </p:spTree>
    <p:extLst>
      <p:ext uri="{BB962C8B-B14F-4D97-AF65-F5344CB8AC3E}">
        <p14:creationId xmlns:p14="http://schemas.microsoft.com/office/powerpoint/2010/main" val="350025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169BD2-3581-DD60-823C-400610F3830E}"/>
              </a:ext>
            </a:extLst>
          </p:cNvPr>
          <p:cNvSpPr>
            <a:spLocks noGrp="1"/>
          </p:cNvSpPr>
          <p:nvPr>
            <p:ph type="title"/>
          </p:nvPr>
        </p:nvSpPr>
        <p:spPr/>
        <p:txBody>
          <a:bodyPr/>
          <a:lstStyle/>
          <a:p>
            <a:r>
              <a:rPr lang="en-US" dirty="0"/>
              <a:t>COSTAR Prompt: What works?</a:t>
            </a:r>
          </a:p>
        </p:txBody>
      </p:sp>
      <p:sp>
        <p:nvSpPr>
          <p:cNvPr id="2" name="Text Placeholder 1">
            <a:extLst>
              <a:ext uri="{FF2B5EF4-FFF2-40B4-BE49-F238E27FC236}">
                <a16:creationId xmlns:a16="http://schemas.microsoft.com/office/drawing/2014/main" id="{41A37862-C6FB-7D8C-C83A-18DECF0144B0}"/>
              </a:ext>
            </a:extLst>
          </p:cNvPr>
          <p:cNvSpPr>
            <a:spLocks noGrp="1"/>
          </p:cNvSpPr>
          <p:nvPr>
            <p:ph type="body" idx="1"/>
          </p:nvPr>
        </p:nvSpPr>
        <p:spPr/>
        <p:txBody>
          <a:bodyPr/>
          <a:lstStyle/>
          <a:p>
            <a:r>
              <a:rPr lang="en-US" dirty="0"/>
              <a:t>Executive Summary</a:t>
            </a:r>
          </a:p>
          <a:p>
            <a:r>
              <a:rPr lang="en-US" dirty="0"/>
              <a:t>Frequency Stats</a:t>
            </a:r>
          </a:p>
          <a:p>
            <a:r>
              <a:rPr lang="en-US" dirty="0"/>
              <a:t>SWOT by meaningful competencies (the WHY)</a:t>
            </a:r>
          </a:p>
          <a:p>
            <a:r>
              <a:rPr lang="en-US" dirty="0"/>
              <a:t>Prioritized Action Steps</a:t>
            </a:r>
          </a:p>
          <a:p>
            <a:r>
              <a:rPr lang="en-US" dirty="0"/>
              <a:t>Suggested Metrics for Committee Members</a:t>
            </a:r>
          </a:p>
          <a:p>
            <a:r>
              <a:rPr lang="en-US" dirty="0"/>
              <a:t>Output is more human-friendly</a:t>
            </a:r>
          </a:p>
        </p:txBody>
      </p:sp>
    </p:spTree>
    <p:extLst>
      <p:ext uri="{BB962C8B-B14F-4D97-AF65-F5344CB8AC3E}">
        <p14:creationId xmlns:p14="http://schemas.microsoft.com/office/powerpoint/2010/main" val="370682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D19CB7F-E410-69F5-F217-3F34251A7DD9}"/>
              </a:ext>
              <a:ext uri="{C183D7F6-B498-43B3-948B-1728B52AA6E4}">
                <adec:decorative xmlns:adec="http://schemas.microsoft.com/office/drawing/2017/decorative" val="1"/>
              </a:ext>
            </a:extLst>
          </p:cNvPr>
          <p:cNvPicPr>
            <a:picLocks noGrp="1" noChangeAspect="1"/>
          </p:cNvPicPr>
          <p:nvPr>
            <p:ph type="pic" idx="13"/>
          </p:nvPr>
        </p:nvPicPr>
        <p:blipFill>
          <a:blip r:embed="rId3"/>
          <a:srcRect t="6738" b="6738"/>
          <a:stretch/>
        </p:blipFill>
        <p:spPr>
          <a:xfrm>
            <a:off x="0" y="950373"/>
            <a:ext cx="12192000" cy="5930900"/>
          </a:xfrm>
          <a:prstGeom prst="rect">
            <a:avLst/>
          </a:prstGeom>
          <a:solidFill>
            <a:srgbClr val="FFFFFF">
              <a:lumMod val="75000"/>
            </a:srgbClr>
          </a:solidFill>
          <a:ln>
            <a:noFill/>
          </a:ln>
        </p:spPr>
      </p:pic>
      <p:sp>
        <p:nvSpPr>
          <p:cNvPr id="4" name="Text Placeholder 3">
            <a:extLst>
              <a:ext uri="{FF2B5EF4-FFF2-40B4-BE49-F238E27FC236}">
                <a16:creationId xmlns:a16="http://schemas.microsoft.com/office/drawing/2014/main" id="{204A5914-780B-5410-AA0D-5B8C44F4E641}"/>
              </a:ext>
            </a:extLst>
          </p:cNvPr>
          <p:cNvSpPr>
            <a:spLocks noGrp="1"/>
          </p:cNvSpPr>
          <p:nvPr>
            <p:ph type="title" idx="4294967295"/>
          </p:nvPr>
        </p:nvSpPr>
        <p:spPr>
          <a:xfrm>
            <a:off x="2795588" y="3109913"/>
            <a:ext cx="5313362" cy="3748087"/>
          </a:xfrm>
          <a:prstGeom prst="rect">
            <a:avLst/>
          </a:prstGeom>
          <a:solidFill>
            <a:schemeClr val="bg1"/>
          </a:solidFill>
          <a:ln>
            <a:solidFill>
              <a:schemeClr val="tx1">
                <a:lumMod val="50000"/>
              </a:schemeClr>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rgbClr val="005BBB"/>
              </a:buClr>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charset="0"/>
                <a:ea typeface="Arial" charset="0"/>
                <a:cs typeface="Arial" charset="0"/>
              </a:rPr>
              <a:t>Next step: SCALE IT!</a:t>
            </a:r>
          </a:p>
          <a:p>
            <a:pPr marL="228600" marR="0" lvl="0" indent="-228600" algn="l" defTabSz="914400" rtl="0" eaLnBrk="1" fontAlgn="auto" latinLnBrk="0" hangingPunct="1">
              <a:lnSpc>
                <a:spcPct val="90000"/>
              </a:lnSpc>
              <a:spcBef>
                <a:spcPts val="1000"/>
              </a:spcBef>
              <a:spcAft>
                <a:spcPts val="0"/>
              </a:spcAft>
              <a:buClr>
                <a:srgbClr val="005BB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charset="0"/>
                <a:ea typeface="Arial" charset="0"/>
                <a:cs typeface="Arial" charset="0"/>
              </a:rPr>
              <a:t>Collaborate with AI to design a repeatable prompt that you can re-use as part of a Standard Operating Procedure</a:t>
            </a:r>
          </a:p>
        </p:txBody>
      </p:sp>
      <p:sp>
        <p:nvSpPr>
          <p:cNvPr id="13" name="Rectangle 12">
            <a:extLst>
              <a:ext uri="{FF2B5EF4-FFF2-40B4-BE49-F238E27FC236}">
                <a16:creationId xmlns:a16="http://schemas.microsoft.com/office/drawing/2014/main" id="{C9522344-95F3-3E42-9637-F46C95B0EFBB}"/>
              </a:ext>
              <a:ext uri="{C183D7F6-B498-43B3-948B-1728B52AA6E4}">
                <adec:decorative xmlns:adec="http://schemas.microsoft.com/office/drawing/2017/decorative" val="1"/>
              </a:ext>
            </a:extLst>
          </p:cNvPr>
          <p:cNvSpPr/>
          <p:nvPr/>
        </p:nvSpPr>
        <p:spPr>
          <a:xfrm>
            <a:off x="9491730" y="3429000"/>
            <a:ext cx="1970467" cy="125569"/>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11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D967-F88A-FDA5-56EA-B36864FAEA82}"/>
              </a:ext>
            </a:extLst>
          </p:cNvPr>
          <p:cNvSpPr>
            <a:spLocks noGrp="1"/>
          </p:cNvSpPr>
          <p:nvPr>
            <p:ph type="title"/>
          </p:nvPr>
        </p:nvSpPr>
        <p:spPr/>
        <p:txBody>
          <a:bodyPr/>
          <a:lstStyle/>
          <a:p>
            <a:r>
              <a:rPr lang="en-US" dirty="0"/>
              <a:t>Wrap-up Review:</a:t>
            </a:r>
          </a:p>
        </p:txBody>
      </p:sp>
      <p:sp>
        <p:nvSpPr>
          <p:cNvPr id="3" name="Content Placeholder 2">
            <a:extLst>
              <a:ext uri="{FF2B5EF4-FFF2-40B4-BE49-F238E27FC236}">
                <a16:creationId xmlns:a16="http://schemas.microsoft.com/office/drawing/2014/main" id="{F768681E-1546-2097-A25F-845F50FBCDEC}"/>
              </a:ext>
            </a:extLst>
          </p:cNvPr>
          <p:cNvSpPr>
            <a:spLocks noGrp="1"/>
          </p:cNvSpPr>
          <p:nvPr>
            <p:ph idx="1"/>
          </p:nvPr>
        </p:nvSpPr>
        <p:spPr/>
        <p:txBody>
          <a:bodyPr>
            <a:normAutofit/>
          </a:bodyPr>
          <a:lstStyle/>
          <a:p>
            <a:r>
              <a:rPr lang="en-US" dirty="0"/>
              <a:t>AI is a Partner, not an authority</a:t>
            </a:r>
          </a:p>
          <a:p>
            <a:r>
              <a:rPr lang="en-US" dirty="0"/>
              <a:t>The more specific you can be, the better it can be</a:t>
            </a:r>
          </a:p>
          <a:p>
            <a:r>
              <a:rPr lang="en-US" u="sng" dirty="0"/>
              <a:t>You</a:t>
            </a:r>
            <a:r>
              <a:rPr lang="en-US" dirty="0"/>
              <a:t> must know the </a:t>
            </a:r>
            <a:r>
              <a:rPr lang="en-US" b="1" dirty="0"/>
              <a:t>who</a:t>
            </a:r>
            <a:r>
              <a:rPr lang="en-US" dirty="0"/>
              <a:t>, </a:t>
            </a:r>
            <a:r>
              <a:rPr lang="en-US" b="1" dirty="0"/>
              <a:t>what</a:t>
            </a:r>
            <a:r>
              <a:rPr lang="en-US" dirty="0"/>
              <a:t>, </a:t>
            </a:r>
            <a:r>
              <a:rPr lang="en-US" b="1" dirty="0"/>
              <a:t>how</a:t>
            </a:r>
            <a:r>
              <a:rPr lang="en-US" dirty="0"/>
              <a:t>, and </a:t>
            </a:r>
            <a:r>
              <a:rPr lang="en-US" b="1" dirty="0"/>
              <a:t>why</a:t>
            </a:r>
            <a:r>
              <a:rPr lang="en-US" dirty="0"/>
              <a:t> so that it can execute effectively.</a:t>
            </a:r>
          </a:p>
          <a:p>
            <a:r>
              <a:rPr lang="en-US" dirty="0"/>
              <a:t>Question AI – challenge it, feed it more, ask it how it came it its conclusions.</a:t>
            </a:r>
          </a:p>
          <a:p>
            <a:pPr marL="0" indent="0">
              <a:buNone/>
            </a:pPr>
            <a:endParaRPr lang="en-US" dirty="0"/>
          </a:p>
          <a:p>
            <a:r>
              <a:rPr lang="en-US" dirty="0"/>
              <a:t>Consensus/Decisions on outcomes and objectives are CRITICAL for AI to be worthwhile.</a:t>
            </a:r>
          </a:p>
          <a:p>
            <a:pPr marL="0" indent="0">
              <a:buNone/>
            </a:pPr>
            <a:endParaRPr lang="en-US" dirty="0"/>
          </a:p>
        </p:txBody>
      </p:sp>
    </p:spTree>
    <p:extLst>
      <p:ext uri="{BB962C8B-B14F-4D97-AF65-F5344CB8AC3E}">
        <p14:creationId xmlns:p14="http://schemas.microsoft.com/office/powerpoint/2010/main" val="247305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A54C6-9C49-AA00-33C1-6FED97A3FA8A}"/>
              </a:ext>
            </a:extLst>
          </p:cNvPr>
          <p:cNvSpPr>
            <a:spLocks noGrp="1"/>
          </p:cNvSpPr>
          <p:nvPr>
            <p:ph type="title"/>
          </p:nvPr>
        </p:nvSpPr>
        <p:spPr/>
        <p:txBody>
          <a:bodyPr/>
          <a:lstStyle/>
          <a:p>
            <a:r>
              <a:rPr lang="en-US" dirty="0"/>
              <a:t>Thanks!</a:t>
            </a:r>
          </a:p>
        </p:txBody>
      </p:sp>
      <p:sp>
        <p:nvSpPr>
          <p:cNvPr id="2" name="Text Placeholder 1">
            <a:extLst>
              <a:ext uri="{FF2B5EF4-FFF2-40B4-BE49-F238E27FC236}">
                <a16:creationId xmlns:a16="http://schemas.microsoft.com/office/drawing/2014/main" id="{A788D822-A8E2-FD5A-3A32-80C4925A51E2}"/>
              </a:ext>
            </a:extLst>
          </p:cNvPr>
          <p:cNvSpPr>
            <a:spLocks noGrp="1"/>
          </p:cNvSpPr>
          <p:nvPr>
            <p:ph type="body" idx="1"/>
          </p:nvPr>
        </p:nvSpPr>
        <p:spPr/>
        <p:txBody>
          <a:bodyPr/>
          <a:lstStyle/>
          <a:p>
            <a:r>
              <a:rPr lang="en-US" dirty="0"/>
              <a:t>Mary Odden</a:t>
            </a:r>
          </a:p>
          <a:p>
            <a:r>
              <a:rPr lang="en-US" dirty="0"/>
              <a:t>Data Analyst/Manager</a:t>
            </a:r>
          </a:p>
          <a:p>
            <a:r>
              <a:rPr lang="en-US" dirty="0"/>
              <a:t>Office of Accreditation and Quality Improvement</a:t>
            </a:r>
          </a:p>
          <a:p>
            <a:r>
              <a:rPr lang="en-US" dirty="0"/>
              <a:t>Jacobs School of Medicine and Biomedical Science</a:t>
            </a:r>
          </a:p>
          <a:p>
            <a:r>
              <a:rPr lang="en-US" dirty="0">
                <a:hlinkClick r:id="rId2"/>
              </a:rPr>
              <a:t>maryfish@buffalo.edu</a:t>
            </a:r>
            <a:endParaRPr lang="en-US" dirty="0"/>
          </a:p>
          <a:p>
            <a:endParaRPr lang="en-US" dirty="0"/>
          </a:p>
        </p:txBody>
      </p:sp>
      <p:pic>
        <p:nvPicPr>
          <p:cNvPr id="5" name="Picture 4" descr="QR code to Survey the Audience">
            <a:extLst>
              <a:ext uri="{FF2B5EF4-FFF2-40B4-BE49-F238E27FC236}">
                <a16:creationId xmlns:a16="http://schemas.microsoft.com/office/drawing/2014/main" id="{586FF96E-1AE5-2A6B-9380-E6E8DA0339CD}"/>
              </a:ext>
            </a:extLst>
          </p:cNvPr>
          <p:cNvPicPr>
            <a:picLocks noChangeAspect="1"/>
          </p:cNvPicPr>
          <p:nvPr/>
        </p:nvPicPr>
        <p:blipFill>
          <a:blip r:embed="rId3"/>
          <a:stretch>
            <a:fillRect/>
          </a:stretch>
        </p:blipFill>
        <p:spPr>
          <a:xfrm>
            <a:off x="8293928" y="2189263"/>
            <a:ext cx="1914792" cy="1914792"/>
          </a:xfrm>
          <a:prstGeom prst="rect">
            <a:avLst/>
          </a:prstGeom>
        </p:spPr>
      </p:pic>
    </p:spTree>
    <p:extLst>
      <p:ext uri="{BB962C8B-B14F-4D97-AF65-F5344CB8AC3E}">
        <p14:creationId xmlns:p14="http://schemas.microsoft.com/office/powerpoint/2010/main" val="213424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9B86-011F-FF55-EF09-21B04FD27E6F}"/>
              </a:ext>
            </a:extLst>
          </p:cNvPr>
          <p:cNvSpPr>
            <a:spLocks noGrp="1"/>
          </p:cNvSpPr>
          <p:nvPr>
            <p:ph type="title"/>
          </p:nvPr>
        </p:nvSpPr>
        <p:spPr/>
        <p:txBody>
          <a:bodyPr/>
          <a:lstStyle/>
          <a:p>
            <a:r>
              <a:rPr lang="en-US" dirty="0"/>
              <a:t>What we will be covering</a:t>
            </a:r>
          </a:p>
        </p:txBody>
      </p:sp>
      <p:sp>
        <p:nvSpPr>
          <p:cNvPr id="3" name="Content Placeholder 2">
            <a:extLst>
              <a:ext uri="{FF2B5EF4-FFF2-40B4-BE49-F238E27FC236}">
                <a16:creationId xmlns:a16="http://schemas.microsoft.com/office/drawing/2014/main" id="{D4E6B5DE-6D30-BFBC-570C-FFB86B33510B}"/>
              </a:ext>
            </a:extLst>
          </p:cNvPr>
          <p:cNvSpPr>
            <a:spLocks noGrp="1"/>
          </p:cNvSpPr>
          <p:nvPr>
            <p:ph idx="1"/>
          </p:nvPr>
        </p:nvSpPr>
        <p:spPr/>
        <p:txBody>
          <a:bodyPr/>
          <a:lstStyle/>
          <a:p>
            <a:r>
              <a:rPr lang="en-US" dirty="0"/>
              <a:t>What is the COSTAR Method of Writing AI prompts</a:t>
            </a:r>
          </a:p>
          <a:p>
            <a:r>
              <a:rPr lang="en-US" dirty="0"/>
              <a:t>Applying COSTAR to Open-Ended Course Evaluation Questions</a:t>
            </a:r>
          </a:p>
          <a:p>
            <a:r>
              <a:rPr lang="en-US" dirty="0"/>
              <a:t>How to best apply this information</a:t>
            </a:r>
          </a:p>
          <a:p>
            <a:pPr marL="0" indent="0">
              <a:buNone/>
            </a:pPr>
            <a:endParaRPr lang="en-US" dirty="0"/>
          </a:p>
          <a:p>
            <a:endParaRPr lang="en-US" dirty="0"/>
          </a:p>
        </p:txBody>
      </p:sp>
    </p:spTree>
    <p:extLst>
      <p:ext uri="{BB962C8B-B14F-4D97-AF65-F5344CB8AC3E}">
        <p14:creationId xmlns:p14="http://schemas.microsoft.com/office/powerpoint/2010/main" val="318450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E2AF-8F5F-479F-E88B-A951571E8246}"/>
              </a:ext>
            </a:extLst>
          </p:cNvPr>
          <p:cNvSpPr>
            <a:spLocks noGrp="1"/>
          </p:cNvSpPr>
          <p:nvPr>
            <p:ph type="title"/>
          </p:nvPr>
        </p:nvSpPr>
        <p:spPr/>
        <p:txBody>
          <a:bodyPr/>
          <a:lstStyle/>
          <a:p>
            <a:r>
              <a:rPr lang="en-US" dirty="0"/>
              <a:t>Writing AI prompts</a:t>
            </a:r>
          </a:p>
        </p:txBody>
      </p:sp>
      <p:sp>
        <p:nvSpPr>
          <p:cNvPr id="3" name="Content Placeholder 2">
            <a:extLst>
              <a:ext uri="{FF2B5EF4-FFF2-40B4-BE49-F238E27FC236}">
                <a16:creationId xmlns:a16="http://schemas.microsoft.com/office/drawing/2014/main" id="{F02FFDED-6562-31B5-F9AE-1FAEB6B01535}"/>
              </a:ext>
            </a:extLst>
          </p:cNvPr>
          <p:cNvSpPr>
            <a:spLocks noGrp="1"/>
          </p:cNvSpPr>
          <p:nvPr>
            <p:ph idx="1"/>
          </p:nvPr>
        </p:nvSpPr>
        <p:spPr/>
        <p:txBody>
          <a:bodyPr/>
          <a:lstStyle/>
          <a:p>
            <a:r>
              <a:rPr lang="en-US" dirty="0"/>
              <a:t>Not like a Search engine search</a:t>
            </a:r>
          </a:p>
          <a:p>
            <a:pPr lvl="1"/>
            <a:r>
              <a:rPr lang="en-US" dirty="0"/>
              <a:t>Keywords</a:t>
            </a:r>
            <a:br>
              <a:rPr lang="en-US" dirty="0"/>
            </a:br>
            <a:endParaRPr lang="en-US" dirty="0"/>
          </a:p>
          <a:p>
            <a:r>
              <a:rPr lang="en-US" dirty="0"/>
              <a:t>Provide a Directive, but can be more conversational</a:t>
            </a:r>
          </a:p>
          <a:p>
            <a:pPr lvl="1"/>
            <a:r>
              <a:rPr lang="en-US" dirty="0"/>
              <a:t>COSTAR</a:t>
            </a:r>
          </a:p>
          <a:p>
            <a:pPr lvl="2"/>
            <a:r>
              <a:rPr lang="en-US" b="1" dirty="0"/>
              <a:t>C</a:t>
            </a:r>
            <a:r>
              <a:rPr lang="en-US" dirty="0"/>
              <a:t>ontext</a:t>
            </a:r>
          </a:p>
          <a:p>
            <a:pPr lvl="2"/>
            <a:r>
              <a:rPr lang="en-US" b="1" dirty="0"/>
              <a:t>O</a:t>
            </a:r>
            <a:r>
              <a:rPr lang="en-US" dirty="0"/>
              <a:t>bjective</a:t>
            </a:r>
          </a:p>
          <a:p>
            <a:pPr lvl="2"/>
            <a:r>
              <a:rPr lang="en-US" b="1" dirty="0"/>
              <a:t>S</a:t>
            </a:r>
            <a:r>
              <a:rPr lang="en-US" dirty="0"/>
              <a:t>tyle</a:t>
            </a:r>
          </a:p>
          <a:p>
            <a:pPr lvl="2"/>
            <a:r>
              <a:rPr lang="en-US" b="1" dirty="0"/>
              <a:t>T</a:t>
            </a:r>
            <a:r>
              <a:rPr lang="en-US" dirty="0"/>
              <a:t>one</a:t>
            </a:r>
          </a:p>
          <a:p>
            <a:pPr lvl="2"/>
            <a:r>
              <a:rPr lang="en-US" b="1" dirty="0"/>
              <a:t>A</a:t>
            </a:r>
            <a:r>
              <a:rPr lang="en-US" dirty="0"/>
              <a:t>udience</a:t>
            </a:r>
          </a:p>
          <a:p>
            <a:pPr lvl="2"/>
            <a:r>
              <a:rPr lang="en-US" b="1" dirty="0"/>
              <a:t>R</a:t>
            </a:r>
            <a:r>
              <a:rPr lang="en-US" dirty="0"/>
              <a:t>esponse Format</a:t>
            </a:r>
          </a:p>
          <a:p>
            <a:pPr lvl="2"/>
            <a:endParaRPr lang="en-US" dirty="0"/>
          </a:p>
        </p:txBody>
      </p:sp>
      <p:sp>
        <p:nvSpPr>
          <p:cNvPr id="4" name="Footer Placeholder 3">
            <a:extLst>
              <a:ext uri="{FF2B5EF4-FFF2-40B4-BE49-F238E27FC236}">
                <a16:creationId xmlns:a16="http://schemas.microsoft.com/office/drawing/2014/main" id="{079C51B9-124A-94F8-CE76-7F3CD589FB2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85C39F-2F0E-8668-00ED-02DFB43CC446}"/>
              </a:ext>
              <a:ext uri="{C183D7F6-B498-43B3-948B-1728B52AA6E4}">
                <adec:decorative xmlns:adec="http://schemas.microsoft.com/office/drawing/2017/decorative" val="1"/>
              </a:ext>
            </a:extLst>
          </p:cNvPr>
          <p:cNvSpPr>
            <a:spLocks noGrp="1"/>
          </p:cNvSpPr>
          <p:nvPr>
            <p:ph type="sldNum" sz="quarter" idx="12"/>
          </p:nvPr>
        </p:nvSpPr>
        <p:spPr/>
        <p:txBody>
          <a:bodyPr/>
          <a:lstStyle/>
          <a:p>
            <a:fld id="{031914A9-2637-4F24-8C32-773BAC0AB1E8}" type="slidenum">
              <a:rPr lang="en-US" smtClean="0"/>
              <a:t>3</a:t>
            </a:fld>
            <a:endParaRPr lang="en-US"/>
          </a:p>
        </p:txBody>
      </p:sp>
    </p:spTree>
    <p:extLst>
      <p:ext uri="{BB962C8B-B14F-4D97-AF65-F5344CB8AC3E}">
        <p14:creationId xmlns:p14="http://schemas.microsoft.com/office/powerpoint/2010/main" val="143506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50F3-9232-F0FF-D0EC-0F8541F34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6C0A3-139D-A81C-4123-77ECD4180001}"/>
              </a:ext>
            </a:extLst>
          </p:cNvPr>
          <p:cNvSpPr>
            <a:spLocks noGrp="1"/>
          </p:cNvSpPr>
          <p:nvPr>
            <p:ph type="title"/>
          </p:nvPr>
        </p:nvSpPr>
        <p:spPr/>
        <p:txBody>
          <a:bodyPr/>
          <a:lstStyle/>
          <a:p>
            <a:r>
              <a:rPr lang="en-US" dirty="0"/>
              <a:t>Qualitative data is messy and vast</a:t>
            </a:r>
          </a:p>
        </p:txBody>
      </p:sp>
      <p:sp>
        <p:nvSpPr>
          <p:cNvPr id="3" name="Content Placeholder 2">
            <a:extLst>
              <a:ext uri="{FF2B5EF4-FFF2-40B4-BE49-F238E27FC236}">
                <a16:creationId xmlns:a16="http://schemas.microsoft.com/office/drawing/2014/main" id="{B17D3B2F-439F-C935-E107-9AD6910D3889}"/>
              </a:ext>
            </a:extLst>
          </p:cNvPr>
          <p:cNvSpPr>
            <a:spLocks noGrp="1"/>
          </p:cNvSpPr>
          <p:nvPr>
            <p:ph idx="1"/>
          </p:nvPr>
        </p:nvSpPr>
        <p:spPr/>
        <p:txBody>
          <a:bodyPr/>
          <a:lstStyle/>
          <a:p>
            <a:r>
              <a:rPr lang="en-US" dirty="0"/>
              <a:t>Example: Questions from Course Evaluation form(s):</a:t>
            </a:r>
          </a:p>
          <a:p>
            <a:pPr lvl="1"/>
            <a:r>
              <a:rPr lang="en-US" dirty="0"/>
              <a:t> “What are the strengths of this course?”</a:t>
            </a:r>
          </a:p>
          <a:p>
            <a:pPr lvl="1"/>
            <a:r>
              <a:rPr lang="en-US" dirty="0"/>
              <a:t>“Comments about the learning environment”</a:t>
            </a:r>
          </a:p>
          <a:p>
            <a:pPr lvl="1"/>
            <a:r>
              <a:rPr lang="en-US" dirty="0"/>
              <a:t>“How can we improve this course?”</a:t>
            </a:r>
          </a:p>
          <a:p>
            <a:pPr lvl="1"/>
            <a:r>
              <a:rPr lang="en-US" dirty="0"/>
              <a:t>“Please Identify one or two specific suggestions for improvement”</a:t>
            </a:r>
          </a:p>
          <a:p>
            <a:pPr lvl="1"/>
            <a:r>
              <a:rPr lang="en-US" dirty="0"/>
              <a:t>“Please share specific suggestions or opportunities for us to incorporate diverse perspectives in the course.”</a:t>
            </a:r>
          </a:p>
          <a:p>
            <a:pPr lvl="1"/>
            <a:endParaRPr lang="en-US" dirty="0"/>
          </a:p>
          <a:p>
            <a:r>
              <a:rPr lang="en-US" dirty="0"/>
              <a:t>1 Course, 3 Semesters, 24 contributing faculty, 525 Responses</a:t>
            </a:r>
          </a:p>
        </p:txBody>
      </p:sp>
      <p:sp>
        <p:nvSpPr>
          <p:cNvPr id="4" name="Footer Placeholder 3">
            <a:extLst>
              <a:ext uri="{FF2B5EF4-FFF2-40B4-BE49-F238E27FC236}">
                <a16:creationId xmlns:a16="http://schemas.microsoft.com/office/drawing/2014/main" id="{761A9428-7428-CA3C-7340-B96B8A4E7D5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75B45-2479-FBDA-6D6E-328A62B2FD8E}"/>
              </a:ext>
              <a:ext uri="{C183D7F6-B498-43B3-948B-1728B52AA6E4}">
                <adec:decorative xmlns:adec="http://schemas.microsoft.com/office/drawing/2017/decorative" val="1"/>
              </a:ext>
            </a:extLst>
          </p:cNvPr>
          <p:cNvSpPr>
            <a:spLocks noGrp="1"/>
          </p:cNvSpPr>
          <p:nvPr>
            <p:ph type="sldNum" sz="quarter" idx="12"/>
          </p:nvPr>
        </p:nvSpPr>
        <p:spPr/>
        <p:txBody>
          <a:bodyPr/>
          <a:lstStyle/>
          <a:p>
            <a:fld id="{031914A9-2637-4F24-8C32-773BAC0AB1E8}" type="slidenum">
              <a:rPr lang="en-US" smtClean="0"/>
              <a:t>4</a:t>
            </a:fld>
            <a:endParaRPr lang="en-US"/>
          </a:p>
        </p:txBody>
      </p:sp>
    </p:spTree>
    <p:extLst>
      <p:ext uri="{BB962C8B-B14F-4D97-AF65-F5344CB8AC3E}">
        <p14:creationId xmlns:p14="http://schemas.microsoft.com/office/powerpoint/2010/main" val="357458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E7D-9008-68B5-91C0-A097856FDADC}"/>
              </a:ext>
            </a:extLst>
          </p:cNvPr>
          <p:cNvSpPr>
            <a:spLocks noGrp="1"/>
          </p:cNvSpPr>
          <p:nvPr>
            <p:ph type="title"/>
          </p:nvPr>
        </p:nvSpPr>
        <p:spPr/>
        <p:txBody>
          <a:bodyPr/>
          <a:lstStyle/>
          <a:p>
            <a:r>
              <a:rPr lang="en-US" dirty="0"/>
              <a:t>The AI is a partner, not an authority.</a:t>
            </a:r>
          </a:p>
        </p:txBody>
      </p:sp>
      <p:sp>
        <p:nvSpPr>
          <p:cNvPr id="3" name="Content Placeholder 2">
            <a:extLst>
              <a:ext uri="{FF2B5EF4-FFF2-40B4-BE49-F238E27FC236}">
                <a16:creationId xmlns:a16="http://schemas.microsoft.com/office/drawing/2014/main" id="{3618B154-9D12-14D5-6C0D-0369DDE9C626}"/>
              </a:ext>
            </a:extLst>
          </p:cNvPr>
          <p:cNvSpPr>
            <a:spLocks noGrp="1"/>
          </p:cNvSpPr>
          <p:nvPr>
            <p:ph idx="1"/>
          </p:nvPr>
        </p:nvSpPr>
        <p:spPr/>
        <p:txBody>
          <a:bodyPr/>
          <a:lstStyle/>
          <a:p>
            <a:r>
              <a:rPr lang="en-US" dirty="0"/>
              <a:t>You are the author of the report, so you need to have a clear purpose in mind.</a:t>
            </a:r>
          </a:p>
          <a:p>
            <a:r>
              <a:rPr lang="en-US" dirty="0"/>
              <a:t>Who is going to be receiving your report? What do they care about? (The why)</a:t>
            </a:r>
          </a:p>
          <a:p>
            <a:r>
              <a:rPr lang="en-US" dirty="0"/>
              <a:t>What should this sound like?</a:t>
            </a:r>
          </a:p>
          <a:p>
            <a:r>
              <a:rPr lang="en-US" dirty="0"/>
              <a:t>Is the data clean and standardized? How can you double check it?</a:t>
            </a:r>
          </a:p>
          <a:p>
            <a:r>
              <a:rPr lang="en-US" dirty="0"/>
              <a:t>What are you going to be doing with this data? (Closing the loop)</a:t>
            </a:r>
          </a:p>
          <a:p>
            <a:endParaRPr lang="en-US" dirty="0"/>
          </a:p>
          <a:p>
            <a:pPr marL="0" indent="0">
              <a:buNone/>
            </a:pPr>
            <a:endParaRPr lang="en-US" dirty="0"/>
          </a:p>
          <a:p>
            <a:pPr marL="0" indent="0" algn="ctr">
              <a:buNone/>
            </a:pPr>
            <a:r>
              <a:rPr lang="en-US" sz="2400" b="1" dirty="0"/>
              <a:t>These questions help inform COSTAR</a:t>
            </a:r>
          </a:p>
        </p:txBody>
      </p:sp>
      <p:sp>
        <p:nvSpPr>
          <p:cNvPr id="4" name="Footer Placeholder 3">
            <a:extLst>
              <a:ext uri="{FF2B5EF4-FFF2-40B4-BE49-F238E27FC236}">
                <a16:creationId xmlns:a16="http://schemas.microsoft.com/office/drawing/2014/main" id="{9D60B865-0C32-4534-CEA6-B82CEAB9FCF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13FC27-8DD6-0531-3893-DC3379FB5A34}"/>
              </a:ext>
              <a:ext uri="{C183D7F6-B498-43B3-948B-1728B52AA6E4}">
                <adec:decorative xmlns:adec="http://schemas.microsoft.com/office/drawing/2017/decorative" val="1"/>
              </a:ext>
            </a:extLst>
          </p:cNvPr>
          <p:cNvSpPr>
            <a:spLocks noGrp="1"/>
          </p:cNvSpPr>
          <p:nvPr>
            <p:ph type="sldNum" sz="quarter" idx="12"/>
          </p:nvPr>
        </p:nvSpPr>
        <p:spPr/>
        <p:txBody>
          <a:bodyPr/>
          <a:lstStyle/>
          <a:p>
            <a:fld id="{031914A9-2637-4F24-8C32-773BAC0AB1E8}" type="slidenum">
              <a:rPr lang="en-US" smtClean="0"/>
              <a:t>5</a:t>
            </a:fld>
            <a:endParaRPr lang="en-US"/>
          </a:p>
        </p:txBody>
      </p:sp>
    </p:spTree>
    <p:extLst>
      <p:ext uri="{BB962C8B-B14F-4D97-AF65-F5344CB8AC3E}">
        <p14:creationId xmlns:p14="http://schemas.microsoft.com/office/powerpoint/2010/main" val="164043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525A-4ACF-477C-4389-93CD9A47E990}"/>
              </a:ext>
            </a:extLst>
          </p:cNvPr>
          <p:cNvSpPr>
            <a:spLocks noGrp="1"/>
          </p:cNvSpPr>
          <p:nvPr>
            <p:ph type="title"/>
          </p:nvPr>
        </p:nvSpPr>
        <p:spPr/>
        <p:txBody>
          <a:bodyPr/>
          <a:lstStyle/>
          <a:p>
            <a:r>
              <a:rPr lang="en-US" dirty="0"/>
              <a:t>Surface level prompting</a:t>
            </a:r>
          </a:p>
        </p:txBody>
      </p:sp>
      <p:sp>
        <p:nvSpPr>
          <p:cNvPr id="3" name="Content Placeholder 2">
            <a:extLst>
              <a:ext uri="{FF2B5EF4-FFF2-40B4-BE49-F238E27FC236}">
                <a16:creationId xmlns:a16="http://schemas.microsoft.com/office/drawing/2014/main" id="{297F4E57-B9CE-4C19-868A-F138DB3D46BA}"/>
              </a:ext>
            </a:extLst>
          </p:cNvPr>
          <p:cNvSpPr>
            <a:spLocks noGrp="1"/>
          </p:cNvSpPr>
          <p:nvPr>
            <p:ph type="body" idx="10"/>
          </p:nvPr>
        </p:nvSpPr>
        <p:spPr/>
        <p:txBody>
          <a:bodyPr/>
          <a:lstStyle/>
          <a:p>
            <a:r>
              <a:rPr lang="en-US" sz="2000" b="1" dirty="0"/>
              <a:t>“Review this course evaluation data. What are the strengths of this course?”</a:t>
            </a:r>
          </a:p>
          <a:p>
            <a:endParaRPr lang="en-US" dirty="0"/>
          </a:p>
          <a:p>
            <a:r>
              <a:rPr lang="en-US" dirty="0" err="1">
                <a:hlinkClick r:id="rId3"/>
              </a:rPr>
              <a:t>LDW_Basic</a:t>
            </a:r>
            <a:r>
              <a:rPr lang="en-US" dirty="0">
                <a:hlinkClick r:id="rId3"/>
              </a:rPr>
              <a:t> Prompt</a:t>
            </a:r>
            <a:endParaRPr lang="en-US" dirty="0"/>
          </a:p>
          <a:p>
            <a:pPr lvl="1"/>
            <a:endParaRPr lang="en-US" dirty="0"/>
          </a:p>
          <a:p>
            <a:pPr lvl="1"/>
            <a:endParaRPr lang="en-US" dirty="0"/>
          </a:p>
        </p:txBody>
      </p:sp>
      <p:sp>
        <p:nvSpPr>
          <p:cNvPr id="8" name="Text Placeholder 7">
            <a:extLst>
              <a:ext uri="{FF2B5EF4-FFF2-40B4-BE49-F238E27FC236}">
                <a16:creationId xmlns:a16="http://schemas.microsoft.com/office/drawing/2014/main" id="{61FC2E8A-FEEF-48C7-07D2-CEE58F5F5432}"/>
              </a:ext>
            </a:extLst>
          </p:cNvPr>
          <p:cNvSpPr>
            <a:spLocks noGrp="1"/>
          </p:cNvSpPr>
          <p:nvPr>
            <p:ph type="body" idx="11"/>
          </p:nvPr>
        </p:nvSpPr>
        <p:spPr>
          <a:xfrm>
            <a:off x="4563374" y="2185415"/>
            <a:ext cx="6521694" cy="3511409"/>
          </a:xfrm>
        </p:spPr>
        <p:txBody>
          <a:bodyPr/>
          <a:lstStyle/>
          <a:p>
            <a:r>
              <a:rPr lang="en-US" dirty="0"/>
              <a:t>What Works:</a:t>
            </a:r>
          </a:p>
          <a:p>
            <a:pPr marL="285750" indent="-285750">
              <a:buFont typeface="Arial" panose="020B0604020202020204" pitchFamily="34" charset="0"/>
              <a:buChar char="•"/>
            </a:pPr>
            <a:r>
              <a:rPr lang="en-US" dirty="0"/>
              <a:t>Gives examples that are searchable</a:t>
            </a:r>
          </a:p>
          <a:p>
            <a:pPr marL="285750" indent="-285750">
              <a:buFont typeface="Arial" panose="020B0604020202020204" pitchFamily="34" charset="0"/>
              <a:buChar char="•"/>
            </a:pPr>
            <a:r>
              <a:rPr lang="en-US" dirty="0"/>
              <a:t>Gave a frequency</a:t>
            </a:r>
          </a:p>
          <a:p>
            <a:r>
              <a:rPr lang="en-US" dirty="0"/>
              <a:t>What doesn’t work:</a:t>
            </a:r>
          </a:p>
          <a:p>
            <a:pPr marL="285750" indent="-285750">
              <a:buFont typeface="Arial" panose="020B0604020202020204" pitchFamily="34" charset="0"/>
              <a:buChar char="•"/>
            </a:pPr>
            <a:r>
              <a:rPr lang="en-US" dirty="0"/>
              <a:t>So what? </a:t>
            </a:r>
          </a:p>
          <a:p>
            <a:pPr marL="285750" indent="-285750">
              <a:buFont typeface="Arial" panose="020B0604020202020204" pitchFamily="34" charset="0"/>
              <a:buChar char="•"/>
            </a:pPr>
            <a:r>
              <a:rPr lang="en-US" dirty="0"/>
              <a:t>Now what?</a:t>
            </a:r>
          </a:p>
          <a:p>
            <a:pPr marL="285750" indent="-285750">
              <a:buFont typeface="Arial" panose="020B0604020202020204" pitchFamily="34" charset="0"/>
              <a:buChar char="•"/>
            </a:pPr>
            <a:r>
              <a:rPr lang="en-US" dirty="0"/>
              <a:t>Actually, Committee wanted a SWOT analysis, not just why things are fine as-is. Where could improvements lie?</a:t>
            </a:r>
          </a:p>
        </p:txBody>
      </p:sp>
      <p:sp>
        <p:nvSpPr>
          <p:cNvPr id="5" name="Slide Number Placeholder 4">
            <a:extLst>
              <a:ext uri="{FF2B5EF4-FFF2-40B4-BE49-F238E27FC236}">
                <a16:creationId xmlns:a16="http://schemas.microsoft.com/office/drawing/2014/main" id="{70C28354-6379-444C-8927-655DC96DDE7C}"/>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031914A9-2637-4F24-8C32-773BAC0AB1E8}" type="slidenum">
              <a:rPr lang="en-US" smtClean="0"/>
              <a:t>6</a:t>
            </a:fld>
            <a:endParaRPr lang="en-US"/>
          </a:p>
        </p:txBody>
      </p:sp>
    </p:spTree>
    <p:extLst>
      <p:ext uri="{BB962C8B-B14F-4D97-AF65-F5344CB8AC3E}">
        <p14:creationId xmlns:p14="http://schemas.microsoft.com/office/powerpoint/2010/main" val="406169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6C3F-3A52-9505-2032-648B9956C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A154E-78DC-4867-6344-3F5EFDF03490}"/>
              </a:ext>
            </a:extLst>
          </p:cNvPr>
          <p:cNvSpPr>
            <a:spLocks noGrp="1"/>
          </p:cNvSpPr>
          <p:nvPr>
            <p:ph type="title"/>
          </p:nvPr>
        </p:nvSpPr>
        <p:spPr/>
        <p:txBody>
          <a:bodyPr/>
          <a:lstStyle/>
          <a:p>
            <a:r>
              <a:rPr lang="en-US" dirty="0"/>
              <a:t>Iterative Prompting</a:t>
            </a:r>
          </a:p>
        </p:txBody>
      </p:sp>
      <p:sp>
        <p:nvSpPr>
          <p:cNvPr id="3" name="Content Placeholder 2">
            <a:extLst>
              <a:ext uri="{FF2B5EF4-FFF2-40B4-BE49-F238E27FC236}">
                <a16:creationId xmlns:a16="http://schemas.microsoft.com/office/drawing/2014/main" id="{E1929EB9-6034-5E6E-875A-A4058AF0EEBC}"/>
              </a:ext>
            </a:extLst>
          </p:cNvPr>
          <p:cNvSpPr>
            <a:spLocks noGrp="1"/>
          </p:cNvSpPr>
          <p:nvPr>
            <p:ph type="body" idx="10"/>
          </p:nvPr>
        </p:nvSpPr>
        <p:spPr/>
        <p:txBody>
          <a:bodyPr/>
          <a:lstStyle/>
          <a:p>
            <a:r>
              <a:rPr lang="en-US" sz="2000" b="1" dirty="0"/>
              <a:t>“</a:t>
            </a:r>
            <a:r>
              <a:rPr lang="en-US" sz="2000" b="1" i="1" dirty="0"/>
              <a:t>Do a swot analysis of the “SPECIFIC” course. provide an example of your categorization by referencing the response id that you pulled it from. This swot analysis is for our Curriculum committee so we can decide how to improve the “SPECIFIC” course”</a:t>
            </a:r>
            <a:r>
              <a:rPr lang="en-US" sz="2000" b="1" dirty="0"/>
              <a:t> </a:t>
            </a:r>
          </a:p>
          <a:p>
            <a:pPr lvl="1"/>
            <a:r>
              <a:rPr lang="en-US" dirty="0" err="1">
                <a:hlinkClick r:id="rId3"/>
              </a:rPr>
              <a:t>LDW_Mid</a:t>
            </a:r>
            <a:r>
              <a:rPr lang="en-US" dirty="0">
                <a:hlinkClick r:id="rId3"/>
              </a:rPr>
              <a:t> Prompt</a:t>
            </a:r>
            <a:endParaRPr lang="en-US" dirty="0"/>
          </a:p>
          <a:p>
            <a:pPr lvl="1"/>
            <a:endParaRPr lang="en-US" dirty="0"/>
          </a:p>
        </p:txBody>
      </p:sp>
      <p:sp>
        <p:nvSpPr>
          <p:cNvPr id="8" name="Text Placeholder 7">
            <a:extLst>
              <a:ext uri="{FF2B5EF4-FFF2-40B4-BE49-F238E27FC236}">
                <a16:creationId xmlns:a16="http://schemas.microsoft.com/office/drawing/2014/main" id="{E0829719-B273-1DDC-150A-E731AFEA3BA9}"/>
              </a:ext>
            </a:extLst>
          </p:cNvPr>
          <p:cNvSpPr>
            <a:spLocks noGrp="1"/>
          </p:cNvSpPr>
          <p:nvPr>
            <p:ph type="body" idx="11"/>
          </p:nvPr>
        </p:nvSpPr>
        <p:spPr>
          <a:xfrm>
            <a:off x="5080959" y="2185415"/>
            <a:ext cx="6544113" cy="3511409"/>
          </a:xfrm>
        </p:spPr>
        <p:txBody>
          <a:bodyPr/>
          <a:lstStyle/>
          <a:p>
            <a:r>
              <a:rPr lang="en-US" dirty="0"/>
              <a:t>What Works:</a:t>
            </a:r>
          </a:p>
          <a:p>
            <a:pPr marL="285750" indent="-285750">
              <a:buFont typeface="Arial" panose="020B0604020202020204" pitchFamily="34" charset="0"/>
              <a:buChar char="•"/>
            </a:pPr>
            <a:r>
              <a:rPr lang="en-US" dirty="0"/>
              <a:t>Gives examples that are searchable</a:t>
            </a:r>
          </a:p>
          <a:p>
            <a:pPr marL="285750" indent="-285750">
              <a:buFont typeface="Arial" panose="020B0604020202020204" pitchFamily="34" charset="0"/>
              <a:buChar char="•"/>
            </a:pPr>
            <a:r>
              <a:rPr lang="en-US" dirty="0"/>
              <a:t>Gave a frequency</a:t>
            </a:r>
          </a:p>
          <a:p>
            <a:pPr marL="285750" indent="-285750">
              <a:buFont typeface="Arial" panose="020B0604020202020204" pitchFamily="34" charset="0"/>
              <a:buChar char="•"/>
            </a:pPr>
            <a:r>
              <a:rPr lang="en-US" dirty="0"/>
              <a:t>Executive Summary of working AND Not working</a:t>
            </a:r>
          </a:p>
          <a:p>
            <a:r>
              <a:rPr lang="en-US" dirty="0"/>
              <a:t>What doesn’t work:</a:t>
            </a:r>
          </a:p>
          <a:p>
            <a:pPr marL="285750" indent="-285750">
              <a:buFont typeface="Arial" panose="020B0604020202020204" pitchFamily="34" charset="0"/>
              <a:buChar char="•"/>
            </a:pPr>
            <a:r>
              <a:rPr lang="en-US" dirty="0"/>
              <a:t>Pushback from skeptical faculty (“this is anecdotal/not enough responses/So what”)</a:t>
            </a:r>
          </a:p>
          <a:p>
            <a:pPr marL="285750" indent="-285750">
              <a:buFont typeface="Arial" panose="020B0604020202020204" pitchFamily="34" charset="0"/>
              <a:buChar char="•"/>
            </a:pPr>
            <a:r>
              <a:rPr lang="en-US" dirty="0"/>
              <a:t>Clarity on next steps – action steps are here, but can we make it more digestible, prioritized, measurable?</a:t>
            </a:r>
          </a:p>
        </p:txBody>
      </p:sp>
      <p:sp>
        <p:nvSpPr>
          <p:cNvPr id="5" name="Slide Number Placeholder 4">
            <a:extLst>
              <a:ext uri="{FF2B5EF4-FFF2-40B4-BE49-F238E27FC236}">
                <a16:creationId xmlns:a16="http://schemas.microsoft.com/office/drawing/2014/main" id="{E7BE6EC9-06F0-BD82-C12E-BEA5ADDC7CA9}"/>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031914A9-2637-4F24-8C32-773BAC0AB1E8}" type="slidenum">
              <a:rPr lang="en-US" smtClean="0"/>
              <a:t>7</a:t>
            </a:fld>
            <a:endParaRPr lang="en-US"/>
          </a:p>
        </p:txBody>
      </p:sp>
    </p:spTree>
    <p:extLst>
      <p:ext uri="{BB962C8B-B14F-4D97-AF65-F5344CB8AC3E}">
        <p14:creationId xmlns:p14="http://schemas.microsoft.com/office/powerpoint/2010/main" val="322334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9363CA-A39C-E23B-C8C2-DA1A4A375A2F}"/>
              </a:ext>
            </a:extLst>
          </p:cNvPr>
          <p:cNvSpPr>
            <a:spLocks noGrp="1"/>
          </p:cNvSpPr>
          <p:nvPr>
            <p:ph type="title"/>
          </p:nvPr>
        </p:nvSpPr>
        <p:spPr/>
        <p:txBody>
          <a:bodyPr/>
          <a:lstStyle/>
          <a:p>
            <a:r>
              <a:rPr lang="en-US" dirty="0"/>
              <a:t>COSTAR</a:t>
            </a:r>
          </a:p>
        </p:txBody>
      </p:sp>
      <p:sp>
        <p:nvSpPr>
          <p:cNvPr id="4" name="Text Placeholder 3">
            <a:extLst>
              <a:ext uri="{FF2B5EF4-FFF2-40B4-BE49-F238E27FC236}">
                <a16:creationId xmlns:a16="http://schemas.microsoft.com/office/drawing/2014/main" id="{AF688842-4AA5-7228-2306-E97EE0454A4D}"/>
              </a:ext>
            </a:extLst>
          </p:cNvPr>
          <p:cNvSpPr>
            <a:spLocks noGrp="1"/>
          </p:cNvSpPr>
          <p:nvPr>
            <p:ph type="body" idx="10"/>
          </p:nvPr>
        </p:nvSpPr>
        <p:spPr/>
        <p:txBody>
          <a:bodyPr/>
          <a:lstStyle/>
          <a:p>
            <a:r>
              <a:rPr lang="en-US" dirty="0"/>
              <a:t>Context</a:t>
            </a:r>
          </a:p>
          <a:p>
            <a:r>
              <a:rPr lang="en-US" dirty="0"/>
              <a:t>Objective</a:t>
            </a:r>
          </a:p>
          <a:p>
            <a:r>
              <a:rPr lang="en-US" dirty="0"/>
              <a:t>Style</a:t>
            </a:r>
          </a:p>
          <a:p>
            <a:r>
              <a:rPr lang="en-US" dirty="0"/>
              <a:t>Tone</a:t>
            </a:r>
          </a:p>
          <a:p>
            <a:r>
              <a:rPr lang="en-US" dirty="0"/>
              <a:t>Audience</a:t>
            </a:r>
          </a:p>
          <a:p>
            <a:r>
              <a:rPr lang="en-US" dirty="0"/>
              <a:t>Response Format</a:t>
            </a:r>
          </a:p>
        </p:txBody>
      </p:sp>
      <p:sp>
        <p:nvSpPr>
          <p:cNvPr id="5" name="Text Placeholder 4">
            <a:extLst>
              <a:ext uri="{FF2B5EF4-FFF2-40B4-BE49-F238E27FC236}">
                <a16:creationId xmlns:a16="http://schemas.microsoft.com/office/drawing/2014/main" id="{71D52F21-98E9-92F2-D471-6F084D150FF2}"/>
              </a:ext>
            </a:extLst>
          </p:cNvPr>
          <p:cNvSpPr>
            <a:spLocks noGrp="1"/>
          </p:cNvSpPr>
          <p:nvPr>
            <p:ph type="body" idx="11"/>
          </p:nvPr>
        </p:nvSpPr>
        <p:spPr>
          <a:xfrm>
            <a:off x="4746681" y="1529808"/>
            <a:ext cx="7030528" cy="3511409"/>
          </a:xfrm>
        </p:spPr>
        <p:txBody>
          <a:bodyPr/>
          <a:lstStyle/>
          <a:p>
            <a:pPr marL="285750" indent="-285750">
              <a:buFont typeface="Arial" panose="020B0604020202020204" pitchFamily="34" charset="0"/>
              <a:buChar char="•"/>
            </a:pPr>
            <a:r>
              <a:rPr lang="en-US" dirty="0"/>
              <a:t>Report for the curriculum committee on the strengths and weaknesses of the “SPECIFIC” course that was revamped in the last year.</a:t>
            </a:r>
          </a:p>
          <a:p>
            <a:pPr marL="285750" indent="-285750">
              <a:buFont typeface="Arial" panose="020B0604020202020204" pitchFamily="34" charset="0"/>
              <a:buChar char="•"/>
            </a:pPr>
            <a:r>
              <a:rPr lang="en-US" dirty="0"/>
              <a:t>Identify what students are concerned about in the course, and what is working—particularly around supporting students in achieving AAMC Foundational Competencies </a:t>
            </a:r>
            <a:r>
              <a:rPr lang="en-US" i="1" dirty="0">
                <a:hlinkClick r:id="rId2"/>
              </a:rPr>
              <a:t>https://image.email.aamc.org/lib/fe8e13727c63047f73/m/1/3d55a3aa-b3ba-4c14-a447-8c60e27a6f05.pdf</a:t>
            </a:r>
            <a:r>
              <a:rPr lang="en-US" i="1" dirty="0"/>
              <a:t>)</a:t>
            </a:r>
          </a:p>
          <a:p>
            <a:pPr marL="285750" indent="-285750">
              <a:buFont typeface="Arial" panose="020B0604020202020204" pitchFamily="34" charset="0"/>
              <a:buChar char="•"/>
            </a:pPr>
            <a:r>
              <a:rPr lang="en-US" dirty="0"/>
              <a:t>Style should be clean and neat, Tone should be professional, yet accessible. </a:t>
            </a:r>
          </a:p>
          <a:p>
            <a:pPr marL="285750" indent="-285750">
              <a:buFont typeface="Arial" panose="020B0604020202020204" pitchFamily="34" charset="0"/>
              <a:buChar char="•"/>
            </a:pPr>
            <a:r>
              <a:rPr lang="en-US" dirty="0"/>
              <a:t>Audience is the Curriculum committee – Faculty and administrators.</a:t>
            </a:r>
          </a:p>
          <a:p>
            <a:pPr marL="285750" indent="-285750">
              <a:buFont typeface="Arial" panose="020B0604020202020204" pitchFamily="34" charset="0"/>
              <a:buChar char="•"/>
            </a:pPr>
            <a:r>
              <a:rPr lang="en-US" dirty="0"/>
              <a:t>The format is a SWOT analysis. Each category in the SWOT analysis has an example that I can verify by </a:t>
            </a:r>
            <a:r>
              <a:rPr lang="en-US" dirty="0" err="1"/>
              <a:t>Respondent_ID</a:t>
            </a:r>
            <a:r>
              <a:rPr lang="en-US" dirty="0"/>
              <a:t>. </a:t>
            </a:r>
          </a:p>
        </p:txBody>
      </p:sp>
    </p:spTree>
    <p:extLst>
      <p:ext uri="{BB962C8B-B14F-4D97-AF65-F5344CB8AC3E}">
        <p14:creationId xmlns:p14="http://schemas.microsoft.com/office/powerpoint/2010/main" val="398855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7D6229-8BDC-F33E-8C67-D37F09DAC7C6}"/>
              </a:ext>
            </a:extLst>
          </p:cNvPr>
          <p:cNvSpPr>
            <a:spLocks noGrp="1"/>
          </p:cNvSpPr>
          <p:nvPr>
            <p:ph type="title"/>
          </p:nvPr>
        </p:nvSpPr>
        <p:spPr/>
        <p:txBody>
          <a:bodyPr/>
          <a:lstStyle/>
          <a:p>
            <a:r>
              <a:rPr lang="en-US" dirty="0"/>
              <a:t>COSTAR Prompting</a:t>
            </a:r>
          </a:p>
        </p:txBody>
      </p:sp>
      <p:sp>
        <p:nvSpPr>
          <p:cNvPr id="2" name="Text Placeholder 1">
            <a:extLst>
              <a:ext uri="{FF2B5EF4-FFF2-40B4-BE49-F238E27FC236}">
                <a16:creationId xmlns:a16="http://schemas.microsoft.com/office/drawing/2014/main" id="{D9EEE96E-3766-933F-3B28-6773DF61995A}"/>
              </a:ext>
            </a:extLst>
          </p:cNvPr>
          <p:cNvSpPr>
            <a:spLocks noGrp="1"/>
          </p:cNvSpPr>
          <p:nvPr>
            <p:ph type="body" idx="1"/>
          </p:nvPr>
        </p:nvSpPr>
        <p:spPr>
          <a:xfrm>
            <a:off x="569468" y="2189263"/>
            <a:ext cx="10515600" cy="3790483"/>
          </a:xfrm>
        </p:spPr>
        <p:txBody>
          <a:bodyPr/>
          <a:lstStyle/>
          <a:p>
            <a:r>
              <a:rPr lang="en-US" sz="2000" b="1" i="1" dirty="0">
                <a:solidFill>
                  <a:schemeClr val="accent4"/>
                </a:solidFill>
              </a:rPr>
              <a:t>I want to prepare a report for Curriculum Committee on the strengths and weaknesses of the COURSE </a:t>
            </a:r>
            <a:r>
              <a:rPr lang="en-US" sz="2000" b="1" i="1" dirty="0" err="1">
                <a:solidFill>
                  <a:schemeClr val="accent4"/>
                </a:solidFill>
              </a:rPr>
              <a:t>course</a:t>
            </a:r>
            <a:r>
              <a:rPr lang="en-US" sz="2000" b="1" i="1" dirty="0">
                <a:solidFill>
                  <a:schemeClr val="accent4"/>
                </a:solidFill>
              </a:rPr>
              <a:t> that was revamped this past year. attached are qualitative feedback from the last 3 semesters. I need to identify areas of concern where we can adjust either the curriculum or our teaching and adjust, and maintain the areas that are working well. I'd like this report to be professional, but accessible, and in the form of a SWOT analysis, ensuring that each category in the SWOT has an example that I can verify by </a:t>
            </a:r>
            <a:r>
              <a:rPr lang="en-US" sz="2000" b="1" i="1" dirty="0" err="1">
                <a:solidFill>
                  <a:schemeClr val="accent4"/>
                </a:solidFill>
              </a:rPr>
              <a:t>Respondent_ID</a:t>
            </a:r>
            <a:r>
              <a:rPr lang="en-US" sz="2000" b="1" i="1" dirty="0">
                <a:solidFill>
                  <a:schemeClr val="accent4"/>
                </a:solidFill>
              </a:rPr>
              <a:t>. Please frame your analysis around Foundational Competencies for Undergraduate Medical Education (</a:t>
            </a:r>
            <a:r>
              <a:rPr lang="en-US" sz="2000" b="1" i="1" dirty="0">
                <a:solidFill>
                  <a:schemeClr val="accent4"/>
                </a:solidFill>
                <a:hlinkClick r:id="rId3"/>
              </a:rPr>
              <a:t>https://image.email.aamc.org/lib/fe8e13727c63047f73/m/1/3d55a3aa-b3ba-4c14-a447-8c60e27a6f05.pdf</a:t>
            </a:r>
            <a:r>
              <a:rPr lang="en-US" sz="2000" b="1" i="1" dirty="0">
                <a:solidFill>
                  <a:schemeClr val="accent4"/>
                </a:solidFill>
              </a:rPr>
              <a:t>)”</a:t>
            </a:r>
            <a:r>
              <a:rPr lang="en-US" sz="2000" b="1" dirty="0">
                <a:solidFill>
                  <a:schemeClr val="accent4"/>
                </a:solidFill>
              </a:rPr>
              <a:t> </a:t>
            </a:r>
          </a:p>
          <a:p>
            <a:endParaRPr lang="en-US" sz="2000" b="1" dirty="0">
              <a:solidFill>
                <a:schemeClr val="accent4"/>
              </a:solidFill>
            </a:endParaRPr>
          </a:p>
          <a:p>
            <a:r>
              <a:rPr lang="en-US" sz="2000" b="1" dirty="0">
                <a:solidFill>
                  <a:schemeClr val="accent4"/>
                </a:solidFill>
                <a:hlinkClick r:id="rId4"/>
              </a:rPr>
              <a:t>LDW_COSTAR Prompt</a:t>
            </a:r>
            <a:endParaRPr lang="en-US" sz="2000" b="1" dirty="0">
              <a:solidFill>
                <a:schemeClr val="accent4"/>
              </a:solidFill>
            </a:endParaRPr>
          </a:p>
        </p:txBody>
      </p:sp>
    </p:spTree>
    <p:extLst>
      <p:ext uri="{BB962C8B-B14F-4D97-AF65-F5344CB8AC3E}">
        <p14:creationId xmlns:p14="http://schemas.microsoft.com/office/powerpoint/2010/main" val="2076477714"/>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12649</TotalTime>
  <Words>1718</Words>
  <Application>Microsoft Office PowerPoint</Application>
  <PresentationFormat>Widescreen</PresentationFormat>
  <Paragraphs>132</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  Managing Qualitative Responses with Smart AI Prompting</vt:lpstr>
      <vt:lpstr>What we will be covering</vt:lpstr>
      <vt:lpstr>Writing AI prompts</vt:lpstr>
      <vt:lpstr>Qualitative data is messy and vast</vt:lpstr>
      <vt:lpstr>The AI is a partner, not an authority.</vt:lpstr>
      <vt:lpstr>Surface level prompting</vt:lpstr>
      <vt:lpstr>Iterative Prompting</vt:lpstr>
      <vt:lpstr>COSTAR</vt:lpstr>
      <vt:lpstr>COSTAR Prompting</vt:lpstr>
      <vt:lpstr>COSTAR Prompt: What works?</vt:lpstr>
      <vt:lpstr>Next step: SCALE IT! Collaborate with AI to design a repeatable prompt that you can re-use as part of a Standard Operating Procedure</vt:lpstr>
      <vt:lpstr>Wrap-up Review:</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Dan English</cp:lastModifiedBy>
  <cp:revision>221</cp:revision>
  <cp:lastPrinted>2015-10-19T19:01:41Z</cp:lastPrinted>
  <dcterms:created xsi:type="dcterms:W3CDTF">2016-06-28T14:05:07Z</dcterms:created>
  <dcterms:modified xsi:type="dcterms:W3CDTF">2026-02-12T19:48:11Z</dcterms:modified>
  <cp:category/>
</cp:coreProperties>
</file>