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5"/>
  </p:notesMasterIdLst>
  <p:handoutMasterIdLst>
    <p:handoutMasterId r:id="rId26"/>
  </p:handoutMasterIdLst>
  <p:sldIdLst>
    <p:sldId id="527" r:id="rId2"/>
    <p:sldId id="1082" r:id="rId3"/>
    <p:sldId id="767" r:id="rId4"/>
    <p:sldId id="1073" r:id="rId5"/>
    <p:sldId id="1104" r:id="rId6"/>
    <p:sldId id="1103" r:id="rId7"/>
    <p:sldId id="1101" r:id="rId8"/>
    <p:sldId id="1105" r:id="rId9"/>
    <p:sldId id="1106" r:id="rId10"/>
    <p:sldId id="1109" r:id="rId11"/>
    <p:sldId id="1107" r:id="rId12"/>
    <p:sldId id="1108" r:id="rId13"/>
    <p:sldId id="1111" r:id="rId14"/>
    <p:sldId id="1110" r:id="rId15"/>
    <p:sldId id="1112" r:id="rId16"/>
    <p:sldId id="1117" r:id="rId17"/>
    <p:sldId id="641" r:id="rId18"/>
    <p:sldId id="893" r:id="rId19"/>
    <p:sldId id="715" r:id="rId20"/>
    <p:sldId id="1115" r:id="rId21"/>
    <p:sldId id="674" r:id="rId22"/>
    <p:sldId id="1116" r:id="rId23"/>
    <p:sldId id="675" r:id="rId2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87093" autoAdjust="0"/>
  </p:normalViewPr>
  <p:slideViewPr>
    <p:cSldViewPr snapToGrid="0" snapToObjects="1">
      <p:cViewPr varScale="1">
        <p:scale>
          <a:sx n="53" d="100"/>
          <a:sy n="53" d="100"/>
        </p:scale>
        <p:origin x="68" y="22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2/10/2026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2/10/2026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err="1">
                <a:solidFill>
                  <a:schemeClr val="tx1"/>
                </a:solidFill>
                <a:effectLst/>
                <a:latin typeface="Arial" charset="0"/>
                <a:ea typeface="+mn-ea"/>
                <a:cs typeface="+mn-cs"/>
              </a:rPr>
              <a:t>LoveDataWeek</a:t>
            </a:r>
            <a:r>
              <a:rPr lang="en-US" sz="1600" b="1" i="0" kern="1200" dirty="0">
                <a:solidFill>
                  <a:schemeClr val="tx1"/>
                </a:solidFill>
                <a:effectLst/>
                <a:latin typeface="Arial" charset="0"/>
                <a:ea typeface="+mn-ea"/>
                <a:cs typeface="+mn-cs"/>
              </a:rPr>
              <a:t>: The Human Side of Numbers - How Stories Make Data Matter </a:t>
            </a:r>
          </a:p>
          <a:p>
            <a:r>
              <a:rPr lang="en-US" dirty="0"/>
              <a:t>Session Description: </a:t>
            </a:r>
          </a:p>
          <a:p>
            <a:r>
              <a:rPr lang="en-US" sz="1600" b="0" i="0" kern="1200" dirty="0">
                <a:solidFill>
                  <a:schemeClr val="tx1"/>
                </a:solidFill>
                <a:effectLst/>
                <a:latin typeface="Arial" charset="0"/>
                <a:ea typeface="+mn-ea"/>
                <a:cs typeface="+mn-cs"/>
              </a:rPr>
              <a:t>In a world increasingly driven by dashboards, metrics, and algorithms, the ability to make meaning from data has never been more essential. This session explores how storytelling—long a core strength of the humanities—can transform data from static numbers into narratives that inform, persuade, and inspire action. </a:t>
            </a:r>
          </a:p>
          <a:p>
            <a:r>
              <a:rPr lang="en-US" sz="1600" b="0" i="0" kern="1200" dirty="0">
                <a:solidFill>
                  <a:schemeClr val="tx1"/>
                </a:solidFill>
                <a:effectLst/>
                <a:latin typeface="Arial" charset="0"/>
                <a:ea typeface="+mn-ea"/>
                <a:cs typeface="+mn-cs"/>
              </a:rPr>
              <a:t>Participants will gain insight into the unique value that humanities scholars bring to data-centered work, from critical thinking and audience awareness to ethical reasoning and cultural analysis. </a:t>
            </a:r>
          </a:p>
          <a:p>
            <a:r>
              <a:rPr lang="en-US" sz="1600" b="0" i="0" kern="1200" dirty="0">
                <a:solidFill>
                  <a:schemeClr val="tx1"/>
                </a:solidFill>
                <a:effectLst/>
                <a:latin typeface="Arial" charset="0"/>
                <a:ea typeface="+mn-ea"/>
                <a:cs typeface="+mn-cs"/>
              </a:rPr>
              <a:t>This interactive session will highlight emerging career paths at the intersection of data and the humanities—including data communication, visualization, UX research, digital scholarship, and research outreach—and offer practical strategies for helping students connect their storytelling skills to data-driven roles. </a:t>
            </a:r>
          </a:p>
          <a:p>
            <a:r>
              <a:rPr lang="en-US" sz="1600" b="0" i="0" kern="1200" dirty="0">
                <a:solidFill>
                  <a:schemeClr val="tx1"/>
                </a:solidFill>
                <a:effectLst/>
                <a:latin typeface="Arial" charset="0"/>
                <a:ea typeface="+mn-ea"/>
                <a:cs typeface="+mn-cs"/>
              </a:rPr>
              <a:t>Join us to explore why data needs storytellers, and how UB’s humanities community can play a powerful role in shaping meaningful, responsible data narratives.</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164853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334449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https://www.buffalo.edu/oia/initiatives/love-data-week.html </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193400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1:00-1:15pm – Holly </a:t>
            </a:r>
          </a:p>
          <a:p>
            <a:r>
              <a:rPr lang="en-US" dirty="0"/>
              <a:t>1:15-1:45pm – Nate (30 minutes) </a:t>
            </a:r>
          </a:p>
          <a:p>
            <a:r>
              <a:rPr lang="en-US" dirty="0"/>
              <a:t>1:45-1:50pm – Holly – wrap up </a:t>
            </a:r>
          </a:p>
        </p:txBody>
      </p:sp>
      <p:sp>
        <p:nvSpPr>
          <p:cNvPr id="4" name="Slide Number Placeholder 3"/>
          <p:cNvSpPr>
            <a:spLocks noGrp="1"/>
          </p:cNvSpPr>
          <p:nvPr>
            <p:ph type="sldNum" sz="quarter" idx="5"/>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223816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charset="0"/>
                <a:ea typeface="+mn-ea"/>
                <a:cs typeface="+mn-cs"/>
              </a:rPr>
              <a:t>data science has emerged as one of the most in-demand professions of recent years – taking hold with a hype that normally only surrounds celebrities </a:t>
            </a:r>
          </a:p>
          <a:p>
            <a:endParaRPr lang="en-US" sz="1600" b="0" i="0" kern="1200" dirty="0">
              <a:solidFill>
                <a:schemeClr val="tx1"/>
              </a:solidFill>
              <a:effectLst/>
              <a:latin typeface="Arial" charset="0"/>
              <a:ea typeface="+mn-ea"/>
              <a:cs typeface="+mn-cs"/>
            </a:endParaRPr>
          </a:p>
          <a:p>
            <a:r>
              <a:rPr lang="en-US" dirty="0"/>
              <a:t>Analytics isn’t just math—it's interpretation + communication + judgment </a:t>
            </a:r>
          </a:p>
          <a:p>
            <a:r>
              <a:rPr lang="en-US" dirty="0"/>
              <a:t>Data informs but stories create meaning</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315830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a:t>
            </a:r>
            <a:r>
              <a:rPr lang="en-US" dirty="0"/>
              <a:t> analyst work is often like </a:t>
            </a:r>
            <a:r>
              <a:rPr lang="en-US" i="1" dirty="0"/>
              <a:t>journalism</a:t>
            </a:r>
            <a:r>
              <a:rPr lang="en-US" dirty="0"/>
              <a:t>:</a:t>
            </a:r>
          </a:p>
          <a:p>
            <a:r>
              <a:rPr lang="en-US" dirty="0"/>
              <a:t>investigate questions</a:t>
            </a:r>
          </a:p>
          <a:p>
            <a:r>
              <a:rPr lang="en-US" dirty="0"/>
              <a:t>build evidence</a:t>
            </a:r>
          </a:p>
          <a:p>
            <a:r>
              <a:rPr lang="en-US" dirty="0"/>
              <a:t>find patterns</a:t>
            </a:r>
          </a:p>
          <a:p>
            <a:r>
              <a:rPr lang="en-US" dirty="0"/>
              <a:t>persuade through clear storytelling + visuals</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17342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AI can automate significant portions of a data scientist's workflow, including data cleaning, preprocessing, exploratory data analysis, and generating boilerplate code.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 Which sounds like some of the work of Data Engineers and Data Scientists but not the work of Data Analysts. </a:t>
            </a:r>
          </a:p>
          <a:p>
            <a:endParaRPr lang="en-US" sz="1600" b="0" i="0" kern="1200" dirty="0">
              <a:solidFill>
                <a:schemeClr val="tx1"/>
              </a:solidFill>
              <a:effectLst/>
              <a:latin typeface="Arial" charset="0"/>
              <a:ea typeface="+mn-ea"/>
              <a:cs typeface="+mn-cs"/>
            </a:endParaRPr>
          </a:p>
          <a:p>
            <a:pPr lvl="0"/>
            <a:r>
              <a:rPr lang="en-US" sz="1600" b="1" kern="1200" dirty="0">
                <a:solidFill>
                  <a:schemeClr val="tx1"/>
                </a:solidFill>
                <a:effectLst/>
                <a:latin typeface="Arial" charset="0"/>
                <a:ea typeface="+mn-ea"/>
                <a:cs typeface="+mn-cs"/>
              </a:rPr>
              <a:t>Limitations of AI in Data Science: </a:t>
            </a:r>
            <a:endParaRPr lang="en-US" sz="1600" kern="1200" dirty="0">
              <a:solidFill>
                <a:schemeClr val="tx1"/>
              </a:solidFill>
              <a:effectLst/>
              <a:latin typeface="Arial" charset="0"/>
              <a:ea typeface="+mn-ea"/>
              <a:cs typeface="+mn-cs"/>
            </a:endParaRPr>
          </a:p>
          <a:p>
            <a:pPr lvl="0"/>
            <a:r>
              <a:rPr lang="en-US" sz="1600" kern="1200" dirty="0">
                <a:solidFill>
                  <a:schemeClr val="tx1"/>
                </a:solidFill>
                <a:effectLst/>
                <a:latin typeface="Arial" charset="0"/>
                <a:ea typeface="+mn-ea"/>
                <a:cs typeface="+mn-cs"/>
              </a:rPr>
              <a:t>While AI can handle these tasks, it cannot fully understand the organizational context, meaning, or strategic impact of data. Data scientists are still required to validate AI results, ensure accuracy, and translate business needs into technical solutions. </a:t>
            </a:r>
          </a:p>
          <a:p>
            <a:endParaRPr lang="en-US" sz="1600" b="0" i="0" kern="1200" dirty="0">
              <a:solidFill>
                <a:schemeClr val="tx1"/>
              </a:solidFill>
              <a:effectLst/>
              <a:latin typeface="Arial" charset="0"/>
              <a:ea typeface="+mn-ea"/>
              <a:cs typeface="+mn-cs"/>
            </a:endParaRPr>
          </a:p>
          <a:p>
            <a:r>
              <a:rPr lang="en-US" sz="1600" b="0" i="0" kern="1200" dirty="0">
                <a:solidFill>
                  <a:schemeClr val="tx1"/>
                </a:solidFill>
                <a:effectLst/>
                <a:latin typeface="Arial" charset="0"/>
                <a:ea typeface="+mn-ea"/>
                <a:cs typeface="+mn-cs"/>
              </a:rPr>
              <a:t>AI can automate significant portions of a data scientist's workflow, including data cleaning, preprocessing, exploratory data analysis, and generating boilerplate code. It enables faster, iterative model building, automates data visualization, and generates reports. AI enhances predictive modeling and accelerates exploratory data analysis, allowing for rapid, high-level analysis. </a:t>
            </a:r>
          </a:p>
          <a:p>
            <a:r>
              <a:rPr lang="en-US" sz="1600" b="0" i="0" kern="1200" dirty="0">
                <a:solidFill>
                  <a:schemeClr val="tx1"/>
                </a:solidFill>
                <a:effectLst/>
                <a:latin typeface="Arial" charset="0"/>
                <a:ea typeface="+mn-ea"/>
                <a:cs typeface="+mn-cs"/>
              </a:rPr>
              <a:t>Key tasks AI can perform that are typically done by data scientists include:</a:t>
            </a:r>
          </a:p>
          <a:p>
            <a:r>
              <a:rPr lang="en-US" sz="1600" b="1" i="0" kern="1200" dirty="0">
                <a:solidFill>
                  <a:schemeClr val="tx1"/>
                </a:solidFill>
                <a:effectLst/>
                <a:latin typeface="Arial" charset="0"/>
                <a:ea typeface="+mn-ea"/>
                <a:cs typeface="+mn-cs"/>
              </a:rPr>
              <a:t>Data Cleaning and Prep:</a:t>
            </a:r>
            <a:r>
              <a:rPr lang="en-US" sz="1600" b="0" i="0" kern="1200" dirty="0">
                <a:solidFill>
                  <a:schemeClr val="tx1"/>
                </a:solidFill>
                <a:effectLst/>
                <a:latin typeface="Arial" charset="0"/>
                <a:ea typeface="+mn-ea"/>
                <a:cs typeface="+mn-cs"/>
              </a:rPr>
              <a:t> Automating the preparation of raw data, fixing errors, and structuring datasets.</a:t>
            </a:r>
          </a:p>
          <a:p>
            <a:r>
              <a:rPr lang="en-US" sz="1600" b="1" i="0" kern="1200" dirty="0">
                <a:solidFill>
                  <a:schemeClr val="tx1"/>
                </a:solidFill>
                <a:effectLst/>
                <a:latin typeface="Arial" charset="0"/>
                <a:ea typeface="+mn-ea"/>
                <a:cs typeface="+mn-cs"/>
              </a:rPr>
              <a:t>Code Generation:</a:t>
            </a:r>
            <a:r>
              <a:rPr lang="en-US" sz="1600" b="0" i="0" kern="1200" dirty="0">
                <a:solidFill>
                  <a:schemeClr val="tx1"/>
                </a:solidFill>
                <a:effectLst/>
                <a:latin typeface="Arial" charset="0"/>
                <a:ea typeface="+mn-ea"/>
                <a:cs typeface="+mn-cs"/>
              </a:rPr>
              <a:t> Using tools to write basic code for data manipulation, cleaning, and model building.</a:t>
            </a:r>
          </a:p>
          <a:p>
            <a:r>
              <a:rPr lang="en-US" sz="1600" b="1" i="0" kern="1200" dirty="0">
                <a:solidFill>
                  <a:schemeClr val="tx1"/>
                </a:solidFill>
                <a:effectLst/>
                <a:latin typeface="Arial" charset="0"/>
                <a:ea typeface="+mn-ea"/>
                <a:cs typeface="+mn-cs"/>
              </a:rPr>
              <a:t>Data Visualization and Reporting:</a:t>
            </a:r>
            <a:r>
              <a:rPr lang="en-US" sz="1600" b="0" i="0" kern="1200" dirty="0">
                <a:solidFill>
                  <a:schemeClr val="tx1"/>
                </a:solidFill>
                <a:effectLst/>
                <a:latin typeface="Arial" charset="0"/>
                <a:ea typeface="+mn-ea"/>
                <a:cs typeface="+mn-cs"/>
              </a:rPr>
              <a:t> Creating charts and summaries to communicate insights.</a:t>
            </a:r>
          </a:p>
          <a:p>
            <a:r>
              <a:rPr lang="en-US" sz="1600" b="1" i="0" kern="1200" dirty="0">
                <a:solidFill>
                  <a:schemeClr val="tx1"/>
                </a:solidFill>
                <a:effectLst/>
                <a:latin typeface="Arial" charset="0"/>
                <a:ea typeface="+mn-ea"/>
                <a:cs typeface="+mn-cs"/>
              </a:rPr>
              <a:t>Exploratory Data Analysis (EDA):</a:t>
            </a:r>
            <a:r>
              <a:rPr lang="en-US" sz="1600" b="0" i="0" kern="1200" dirty="0">
                <a:solidFill>
                  <a:schemeClr val="tx1"/>
                </a:solidFill>
                <a:effectLst/>
                <a:latin typeface="Arial" charset="0"/>
                <a:ea typeface="+mn-ea"/>
                <a:cs typeface="+mn-cs"/>
              </a:rPr>
              <a:t> Detecting patterns, anomalies, and outliers in datasets.</a:t>
            </a:r>
          </a:p>
          <a:p>
            <a:r>
              <a:rPr lang="en-US" sz="1600" b="1" i="0" kern="1200" dirty="0">
                <a:solidFill>
                  <a:schemeClr val="tx1"/>
                </a:solidFill>
                <a:effectLst/>
                <a:latin typeface="Arial" charset="0"/>
                <a:ea typeface="+mn-ea"/>
                <a:cs typeface="+mn-cs"/>
              </a:rPr>
              <a:t>Model Generation and Selection:</a:t>
            </a:r>
            <a:r>
              <a:rPr lang="en-US" sz="1600" b="0" i="0" kern="1200" dirty="0">
                <a:solidFill>
                  <a:schemeClr val="tx1"/>
                </a:solidFill>
                <a:effectLst/>
                <a:latin typeface="Arial" charset="0"/>
                <a:ea typeface="+mn-ea"/>
                <a:cs typeface="+mn-cs"/>
              </a:rPr>
              <a:t> Creating hundreds of model variations and simulating to find the best performing one.</a:t>
            </a:r>
          </a:p>
          <a:p>
            <a:r>
              <a:rPr lang="en-US" sz="1600" b="1" i="0" kern="1200" dirty="0">
                <a:solidFill>
                  <a:schemeClr val="tx1"/>
                </a:solidFill>
                <a:effectLst/>
                <a:latin typeface="Arial" charset="0"/>
                <a:ea typeface="+mn-ea"/>
                <a:cs typeface="+mn-cs"/>
              </a:rPr>
              <a:t>Natural Language Processing (NLP):</a:t>
            </a:r>
            <a:r>
              <a:rPr lang="en-US" sz="1600" b="0" i="0" kern="1200" dirty="0">
                <a:solidFill>
                  <a:schemeClr val="tx1"/>
                </a:solidFill>
                <a:effectLst/>
                <a:latin typeface="Arial" charset="0"/>
                <a:ea typeface="+mn-ea"/>
                <a:cs typeface="+mn-cs"/>
              </a:rPr>
              <a:t> Summarizing text, performing sentiment analysis, and providing conversational search capabilities. </a:t>
            </a:r>
          </a:p>
          <a:p>
            <a:r>
              <a:rPr lang="en-US" sz="1600" b="1" i="0" kern="1200" dirty="0">
                <a:solidFill>
                  <a:schemeClr val="tx1"/>
                </a:solidFill>
                <a:effectLst/>
                <a:latin typeface="Arial" charset="0"/>
                <a:ea typeface="+mn-ea"/>
                <a:cs typeface="+mn-cs"/>
              </a:rPr>
              <a:t>Limitations of AI in Data Science:</a:t>
            </a:r>
            <a:br>
              <a:rPr lang="en-US" sz="1600" b="0" i="0" kern="1200" dirty="0">
                <a:solidFill>
                  <a:schemeClr val="tx1"/>
                </a:solidFill>
                <a:effectLst/>
                <a:latin typeface="Arial" charset="0"/>
                <a:ea typeface="+mn-ea"/>
                <a:cs typeface="+mn-cs"/>
              </a:rPr>
            </a:br>
            <a:r>
              <a:rPr lang="en-US" sz="1600" b="0" i="0" kern="1200" dirty="0">
                <a:solidFill>
                  <a:schemeClr val="tx1"/>
                </a:solidFill>
                <a:effectLst/>
                <a:latin typeface="Arial" charset="0"/>
                <a:ea typeface="+mn-ea"/>
                <a:cs typeface="+mn-cs"/>
              </a:rPr>
              <a:t>While AI can handle these tasks, it cannot fully understand the organizational context, meaning, or strategic impact of data. Data scientists are still required to validate AI results, ensure accuracy, and translate business needs into technical solutions. </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392596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a:t>
            </a:r>
            <a:r>
              <a:rPr lang="en-US" dirty="0"/>
              <a:t> analyst work is often like </a:t>
            </a:r>
            <a:r>
              <a:rPr lang="en-US" i="1" dirty="0"/>
              <a:t>journalism</a:t>
            </a:r>
            <a:r>
              <a:rPr lang="en-US" dirty="0"/>
              <a:t>:</a:t>
            </a:r>
          </a:p>
          <a:p>
            <a:r>
              <a:rPr lang="en-US" dirty="0"/>
              <a:t>investigate questions</a:t>
            </a:r>
          </a:p>
          <a:p>
            <a:r>
              <a:rPr lang="en-US" dirty="0"/>
              <a:t>build evidence</a:t>
            </a:r>
          </a:p>
          <a:p>
            <a:r>
              <a:rPr lang="en-US" dirty="0"/>
              <a:t>find patterns</a:t>
            </a:r>
          </a:p>
          <a:p>
            <a:r>
              <a:rPr lang="en-US" dirty="0"/>
              <a:t>persuade through clear storytelling + visuals</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36720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Arial" charset="0"/>
                <a:ea typeface="+mn-ea"/>
                <a:cs typeface="+mn-cs"/>
              </a:rPr>
              <a:t>This session explores how storytelling—long a core strength of the humanities—can transform data from static numbers into narratives that inform, persuade, and inspire action. </a:t>
            </a:r>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401510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https://www.linkedin.com/in/nathaniel-royal-phd/ </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266381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Arial" charset="0"/>
                <a:ea typeface="+mn-ea"/>
                <a:cs typeface="+mn-cs"/>
              </a:rPr>
              <a:t>Questions for Nate</a:t>
            </a:r>
          </a:p>
          <a:p>
            <a:pPr lvl="0"/>
            <a:r>
              <a:rPr lang="en-US" sz="1600" kern="1200" dirty="0">
                <a:solidFill>
                  <a:schemeClr val="tx1"/>
                </a:solidFill>
                <a:effectLst/>
                <a:latin typeface="Arial" charset="0"/>
                <a:ea typeface="+mn-ea"/>
                <a:cs typeface="+mn-cs"/>
              </a:rPr>
              <a:t>Tell us about your current role. &amp; Tell us about your career journey. </a:t>
            </a:r>
          </a:p>
          <a:p>
            <a:pPr lvl="0"/>
            <a:r>
              <a:rPr lang="en-US" sz="1600" kern="1200" dirty="0">
                <a:solidFill>
                  <a:schemeClr val="tx1"/>
                </a:solidFill>
                <a:effectLst/>
                <a:latin typeface="Arial" charset="0"/>
                <a:ea typeface="+mn-ea"/>
                <a:cs typeface="+mn-cs"/>
              </a:rPr>
              <a:t>Based on your experience how do the skills from a Humanities degree come into play in the work of data analysts? </a:t>
            </a:r>
          </a:p>
          <a:p>
            <a:pPr lvl="0"/>
            <a:r>
              <a:rPr lang="en-US" sz="1600" kern="1200" dirty="0">
                <a:solidFill>
                  <a:schemeClr val="tx1"/>
                </a:solidFill>
                <a:effectLst/>
                <a:latin typeface="Arial" charset="0"/>
                <a:ea typeface="+mn-ea"/>
                <a:cs typeface="+mn-cs"/>
              </a:rPr>
              <a:t>In my presentation I conveyed that telling the story of the data is key to helping leaders make informed decisions. What is your perspective? </a:t>
            </a:r>
          </a:p>
          <a:p>
            <a:pPr lvl="0"/>
            <a:r>
              <a:rPr lang="en-US" sz="1600" kern="1200" dirty="0">
                <a:solidFill>
                  <a:schemeClr val="tx1"/>
                </a:solidFill>
                <a:effectLst/>
                <a:latin typeface="Arial" charset="0"/>
                <a:ea typeface="+mn-ea"/>
                <a:cs typeface="+mn-cs"/>
              </a:rPr>
              <a:t>How have you seen the work of data analysts evolving or splitting into multiple specialty areas? </a:t>
            </a:r>
          </a:p>
          <a:p>
            <a:pPr lvl="0"/>
            <a:r>
              <a:rPr lang="en-US" sz="1600" kern="1200" dirty="0">
                <a:solidFill>
                  <a:schemeClr val="tx1"/>
                </a:solidFill>
                <a:effectLst/>
                <a:latin typeface="Arial" charset="0"/>
                <a:ea typeface="+mn-ea"/>
                <a:cs typeface="+mn-cs"/>
              </a:rPr>
              <a:t>How can individuals from the Humanities connect their storytelling skills to data-driven roles. What can help them stand out in a competitive job market? </a:t>
            </a:r>
          </a:p>
          <a:p>
            <a:pPr lvl="0"/>
            <a:r>
              <a:rPr lang="en-US" sz="1600" kern="1200" dirty="0">
                <a:solidFill>
                  <a:schemeClr val="tx1"/>
                </a:solidFill>
                <a:effectLst/>
                <a:latin typeface="Arial" charset="0"/>
                <a:ea typeface="+mn-ea"/>
                <a:cs typeface="+mn-cs"/>
              </a:rPr>
              <a:t>Q&amp;A from audience. </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4249875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6046265"/>
            <a:ext cx="4650699" cy="344911"/>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6" y="366636"/>
            <a:ext cx="4800588" cy="356028"/>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online.hbs.edu/blog/post/data-storytelling" TargetMode="External"/><Relationship Id="rId3" Type="http://schemas.openxmlformats.org/officeDocument/2006/relationships/hyperlink" Target="https://medium.com/data-science/how-to-start-a-career-as-a-data-analyst-from-a-background-in-the-arts-and-why-913b3ac6710d" TargetMode="External"/><Relationship Id="rId7" Type="http://schemas.openxmlformats.org/officeDocument/2006/relationships/hyperlink" Target="https://wonkhe.com/blogs/arts-and-humanities-support-the-skill-of-storytelli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carlow.edu/storytelling-a-critical-data-analytics-skill/" TargetMode="External"/><Relationship Id="rId5" Type="http://schemas.openxmlformats.org/officeDocument/2006/relationships/hyperlink" Target="https://education-reimagined.org/beyond-technical-skills-the-case-for-a-liberal-arts-approach-to-data-analytics/" TargetMode="External"/><Relationship Id="rId4" Type="http://schemas.openxmlformats.org/officeDocument/2006/relationships/hyperlink" Target="https://www.linkedin.com/pulse/data-ai-career-paths-arts-humanities-graduates-why-your-akinsande-abnv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8368" y="1855694"/>
            <a:ext cx="7087138" cy="2973414"/>
          </a:xfrm>
        </p:spPr>
        <p:txBody>
          <a:bodyPr>
            <a:normAutofit fontScale="90000"/>
          </a:bodyPr>
          <a:lstStyle/>
          <a:p>
            <a:r>
              <a:rPr lang="en-US" dirty="0"/>
              <a:t>The human side of numbers – how stories make data matter</a:t>
            </a:r>
          </a:p>
        </p:txBody>
      </p:sp>
      <p:sp>
        <p:nvSpPr>
          <p:cNvPr id="2" name="Text Placeholder 1"/>
          <p:cNvSpPr>
            <a:spLocks noGrp="1"/>
          </p:cNvSpPr>
          <p:nvPr>
            <p:ph type="body" sz="quarter" idx="10"/>
          </p:nvPr>
        </p:nvSpPr>
        <p:spPr>
          <a:xfrm>
            <a:off x="658368" y="5034579"/>
            <a:ext cx="6638544" cy="584298"/>
          </a:xfrm>
        </p:spPr>
        <p:txBody>
          <a:bodyPr>
            <a:normAutofit/>
          </a:bodyPr>
          <a:lstStyle/>
          <a:p>
            <a:r>
              <a:rPr lang="en-US" dirty="0">
                <a:cs typeface="Arial"/>
              </a:rPr>
              <a:t>Love Data Week 2026</a:t>
            </a:r>
          </a:p>
          <a:p>
            <a:pPr>
              <a:lnSpc>
                <a:spcPct val="80000"/>
              </a:lnSpc>
              <a:defRPr/>
            </a:pPr>
            <a:endParaRPr lang="en-US" sz="2600" dirty="0"/>
          </a:p>
        </p:txBody>
      </p:sp>
    </p:spTree>
    <p:extLst>
      <p:ext uri="{BB962C8B-B14F-4D97-AF65-F5344CB8AC3E}">
        <p14:creationId xmlns:p14="http://schemas.microsoft.com/office/powerpoint/2010/main" val="391751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9B00E-FFC4-19E7-D2BB-550C8EF1B8AD}"/>
              </a:ext>
            </a:extLst>
          </p:cNvPr>
          <p:cNvSpPr>
            <a:spLocks noGrp="1"/>
          </p:cNvSpPr>
          <p:nvPr>
            <p:ph type="body" idx="10"/>
          </p:nvPr>
        </p:nvSpPr>
        <p:spPr>
          <a:xfrm>
            <a:off x="566928" y="1907764"/>
            <a:ext cx="10097647" cy="4267005"/>
          </a:xfrm>
        </p:spPr>
        <p:txBody>
          <a:bodyPr/>
          <a:lstStyle/>
          <a:p>
            <a:r>
              <a:rPr lang="en-US" dirty="0"/>
              <a:t>The skills that are cultivated in the pursuit of a humanities degree have even more relevance than ever to the Big Data industry.  We must question and interrogate the data.</a:t>
            </a:r>
          </a:p>
          <a:p>
            <a:pPr lvl="0"/>
            <a:r>
              <a:rPr lang="en-US" b="1" dirty="0"/>
              <a:t>Critical thinking:</a:t>
            </a:r>
            <a:r>
              <a:rPr lang="en-US" dirty="0"/>
              <a:t> questioning assumptions, spotting weak conclusions</a:t>
            </a:r>
          </a:p>
          <a:p>
            <a:pPr lvl="0"/>
            <a:r>
              <a:rPr lang="en-US" b="1" dirty="0"/>
              <a:t>Context &amp; interpretation:</a:t>
            </a:r>
            <a:r>
              <a:rPr lang="en-US" dirty="0"/>
              <a:t> meaning, culture, ambiguity, nuance</a:t>
            </a:r>
          </a:p>
          <a:p>
            <a:pPr lvl="0"/>
            <a:r>
              <a:rPr lang="en-US" b="1" dirty="0"/>
              <a:t>Ethical reasoning:</a:t>
            </a:r>
            <a:r>
              <a:rPr lang="en-US" dirty="0"/>
              <a:t> what’s fair, what’s missing, what could harm</a:t>
            </a:r>
          </a:p>
          <a:p>
            <a:pPr lvl="0"/>
            <a:r>
              <a:rPr lang="en-US" b="1" dirty="0"/>
              <a:t>Communication:</a:t>
            </a:r>
            <a:r>
              <a:rPr lang="en-US" dirty="0"/>
              <a:t> clarity, persuasion, audience awareness</a:t>
            </a:r>
          </a:p>
          <a:p>
            <a:pPr lvl="0"/>
            <a:r>
              <a:rPr lang="en-US" b="1" dirty="0"/>
              <a:t>Curiosity + asking better questions:</a:t>
            </a:r>
            <a:r>
              <a:rPr lang="en-US" dirty="0"/>
              <a:t> analytics is only as good as the question</a:t>
            </a:r>
          </a:p>
          <a:p>
            <a:pPr lvl="0"/>
            <a:r>
              <a:rPr lang="en-US" b="1" dirty="0"/>
              <a:t>Holistic thinking:</a:t>
            </a:r>
            <a:r>
              <a:rPr lang="en-US" dirty="0"/>
              <a:t> seeing systems, multiple viewpoints, “wood for the trees”</a:t>
            </a:r>
          </a:p>
          <a:p>
            <a:pPr marL="50800" lvl="0" indent="0">
              <a:buNone/>
            </a:pPr>
            <a:r>
              <a:rPr lang="en-US" dirty="0"/>
              <a:t>Skilled at crafting the narrative, telling the story of the data</a:t>
            </a:r>
          </a:p>
          <a:p>
            <a:endParaRPr lang="en-US" dirty="0"/>
          </a:p>
        </p:txBody>
      </p:sp>
      <p:sp>
        <p:nvSpPr>
          <p:cNvPr id="3" name="Title 2">
            <a:extLst>
              <a:ext uri="{FF2B5EF4-FFF2-40B4-BE49-F238E27FC236}">
                <a16:creationId xmlns:a16="http://schemas.microsoft.com/office/drawing/2014/main" id="{5688D11B-957F-D510-EF6D-20F63D18A22D}"/>
              </a:ext>
            </a:extLst>
          </p:cNvPr>
          <p:cNvSpPr>
            <a:spLocks noGrp="1"/>
          </p:cNvSpPr>
          <p:nvPr>
            <p:ph type="title"/>
          </p:nvPr>
        </p:nvSpPr>
        <p:spPr>
          <a:xfrm>
            <a:off x="566928" y="1039334"/>
            <a:ext cx="10515600" cy="868430"/>
          </a:xfrm>
        </p:spPr>
        <p:txBody>
          <a:bodyPr/>
          <a:lstStyle/>
          <a:p>
            <a:r>
              <a:rPr lang="en-US" dirty="0"/>
              <a:t>The Humanities degree advantage</a:t>
            </a:r>
          </a:p>
        </p:txBody>
      </p:sp>
      <p:pic>
        <p:nvPicPr>
          <p:cNvPr id="4" name="Picture 3" descr="A colorful diagram depicting an open book with a cloud-shaped cluster of humanities-related words above it. Key terms like &quot;HUMANITIES,&quot; &quot;language,&quot; &quot;culture,&quot; &quot;history,&quot; and various languages are highlighted in black and yellow, emphasizing interdisciplinary study areas within humanities.">
            <a:extLst>
              <a:ext uri="{FF2B5EF4-FFF2-40B4-BE49-F238E27FC236}">
                <a16:creationId xmlns:a16="http://schemas.microsoft.com/office/drawing/2014/main" id="{929209A3-931C-0FAA-1931-D5DBCF6F9F03}"/>
              </a:ext>
            </a:extLst>
          </p:cNvPr>
          <p:cNvPicPr>
            <a:picLocks noChangeAspect="1"/>
          </p:cNvPicPr>
          <p:nvPr/>
        </p:nvPicPr>
        <p:blipFill>
          <a:blip r:embed="rId2"/>
          <a:stretch>
            <a:fillRect/>
          </a:stretch>
        </p:blipFill>
        <p:spPr>
          <a:xfrm>
            <a:off x="9082355" y="2630226"/>
            <a:ext cx="2542717" cy="2166019"/>
          </a:xfrm>
          <a:prstGeom prst="rect">
            <a:avLst/>
          </a:prstGeom>
        </p:spPr>
      </p:pic>
    </p:spTree>
    <p:extLst>
      <p:ext uri="{BB962C8B-B14F-4D97-AF65-F5344CB8AC3E}">
        <p14:creationId xmlns:p14="http://schemas.microsoft.com/office/powerpoint/2010/main" val="13572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3C5A8-5C86-8F40-79BC-70F36A6A1DBB}"/>
              </a:ext>
            </a:extLst>
          </p:cNvPr>
          <p:cNvSpPr>
            <a:spLocks noGrp="1"/>
          </p:cNvSpPr>
          <p:nvPr>
            <p:ph type="title"/>
          </p:nvPr>
        </p:nvSpPr>
        <p:spPr/>
        <p:txBody>
          <a:bodyPr/>
          <a:lstStyle/>
          <a:p>
            <a:r>
              <a:rPr lang="en-US" dirty="0"/>
              <a:t>The psychological power of storytelling</a:t>
            </a:r>
          </a:p>
        </p:txBody>
      </p:sp>
      <p:sp>
        <p:nvSpPr>
          <p:cNvPr id="2" name="Text Placeholder 1">
            <a:extLst>
              <a:ext uri="{FF2B5EF4-FFF2-40B4-BE49-F238E27FC236}">
                <a16:creationId xmlns:a16="http://schemas.microsoft.com/office/drawing/2014/main" id="{6E780B46-FF2B-EAB9-76B4-1A1E1F469073}"/>
              </a:ext>
            </a:extLst>
          </p:cNvPr>
          <p:cNvSpPr>
            <a:spLocks noGrp="1"/>
          </p:cNvSpPr>
          <p:nvPr>
            <p:ph type="body" idx="10"/>
          </p:nvPr>
        </p:nvSpPr>
        <p:spPr>
          <a:xfrm>
            <a:off x="566929" y="2185416"/>
            <a:ext cx="6227276" cy="3732425"/>
          </a:xfrm>
        </p:spPr>
        <p:txBody>
          <a:bodyPr/>
          <a:lstStyle/>
          <a:p>
            <a:pPr lvl="0"/>
            <a:r>
              <a:rPr lang="en-US" dirty="0"/>
              <a:t>Humans remember meaning better than raw numbers</a:t>
            </a:r>
          </a:p>
          <a:p>
            <a:pPr lvl="0"/>
            <a:r>
              <a:rPr lang="en-US" dirty="0"/>
              <a:t>Stories reduce overload and create structure</a:t>
            </a:r>
          </a:p>
          <a:p>
            <a:pPr lvl="0"/>
            <a:r>
              <a:rPr lang="en-US" dirty="0"/>
              <a:t>Stories improve recall, attention and empathy</a:t>
            </a:r>
          </a:p>
          <a:p>
            <a:endParaRPr lang="en-US" dirty="0"/>
          </a:p>
          <a:p>
            <a:r>
              <a:rPr lang="en-US" dirty="0"/>
              <a:t>Storytelling can transform data from static numbers into narratives that inform, persuade, and inspire action. </a:t>
            </a:r>
          </a:p>
          <a:p>
            <a:endParaRPr lang="en-US" dirty="0"/>
          </a:p>
        </p:txBody>
      </p:sp>
      <p:pic>
        <p:nvPicPr>
          <p:cNvPr id="5" name="Picture 4" descr="Photograph of an open book held by two hands with warm fairy lights placed on its pages, creating a cozy and magical ambiance. Soft lighting highlights text on cream-colored pages against a dark, textured background.">
            <a:extLst>
              <a:ext uri="{FF2B5EF4-FFF2-40B4-BE49-F238E27FC236}">
                <a16:creationId xmlns:a16="http://schemas.microsoft.com/office/drawing/2014/main" id="{1D88608C-8EE8-8B6B-B817-0999ACAEDADA}"/>
              </a:ext>
            </a:extLst>
          </p:cNvPr>
          <p:cNvPicPr>
            <a:picLocks noChangeAspect="1"/>
          </p:cNvPicPr>
          <p:nvPr/>
        </p:nvPicPr>
        <p:blipFill>
          <a:blip r:embed="rId3"/>
          <a:stretch>
            <a:fillRect/>
          </a:stretch>
        </p:blipFill>
        <p:spPr>
          <a:xfrm>
            <a:off x="6863924" y="2296807"/>
            <a:ext cx="4761148" cy="3168328"/>
          </a:xfrm>
          <a:prstGeom prst="rect">
            <a:avLst/>
          </a:prstGeom>
        </p:spPr>
      </p:pic>
    </p:spTree>
    <p:extLst>
      <p:ext uri="{BB962C8B-B14F-4D97-AF65-F5344CB8AC3E}">
        <p14:creationId xmlns:p14="http://schemas.microsoft.com/office/powerpoint/2010/main" val="11016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6DCC74-A50C-26F8-7D91-48D7DB7E3904}"/>
              </a:ext>
            </a:extLst>
          </p:cNvPr>
          <p:cNvSpPr>
            <a:spLocks noGrp="1"/>
          </p:cNvSpPr>
          <p:nvPr>
            <p:ph type="title"/>
          </p:nvPr>
        </p:nvSpPr>
        <p:spPr/>
        <p:txBody>
          <a:bodyPr/>
          <a:lstStyle/>
          <a:p>
            <a:r>
              <a:rPr lang="en-US" dirty="0"/>
              <a:t>Why does storytelling matter in business?</a:t>
            </a:r>
          </a:p>
        </p:txBody>
      </p:sp>
      <p:sp>
        <p:nvSpPr>
          <p:cNvPr id="2" name="Text Placeholder 1">
            <a:extLst>
              <a:ext uri="{FF2B5EF4-FFF2-40B4-BE49-F238E27FC236}">
                <a16:creationId xmlns:a16="http://schemas.microsoft.com/office/drawing/2014/main" id="{808ADF78-86A0-2392-5FF6-01872C5E5BDA}"/>
              </a:ext>
            </a:extLst>
          </p:cNvPr>
          <p:cNvSpPr>
            <a:spLocks noGrp="1"/>
          </p:cNvSpPr>
          <p:nvPr>
            <p:ph type="body" idx="10"/>
          </p:nvPr>
        </p:nvSpPr>
        <p:spPr>
          <a:xfrm>
            <a:off x="566928" y="2185416"/>
            <a:ext cx="5220555" cy="3732425"/>
          </a:xfrm>
        </p:spPr>
        <p:txBody>
          <a:bodyPr/>
          <a:lstStyle/>
          <a:p>
            <a:pPr lvl="0"/>
            <a:r>
              <a:rPr lang="en-US" dirty="0"/>
              <a:t>Leaders / decision makers have limited attention</a:t>
            </a:r>
          </a:p>
          <a:p>
            <a:pPr lvl="0"/>
            <a:r>
              <a:rPr lang="en-US" dirty="0"/>
              <a:t>Stories and visuals create clarity and understanding which can then drive decisions. </a:t>
            </a:r>
          </a:p>
          <a:p>
            <a:endParaRPr lang="en-US" dirty="0"/>
          </a:p>
        </p:txBody>
      </p:sp>
      <p:pic>
        <p:nvPicPr>
          <p:cNvPr id="9" name="Picture 8" descr="Photograph of a person in a suit interacting with a digital interface featuring hexagonal icons related to business concepts. Central hexagon labeled &quot;BUSINESS DECISIONS&quot; is highlighted in blue, surrounded by terms like &quot;Analysis,&quot; &quot;Management,&quot; and &quot;Deal,&quot; emphasizing decision-making process in business strategy.">
            <a:extLst>
              <a:ext uri="{FF2B5EF4-FFF2-40B4-BE49-F238E27FC236}">
                <a16:creationId xmlns:a16="http://schemas.microsoft.com/office/drawing/2014/main" id="{CDBA5D56-AE07-AB7A-3786-F1D9F0F2894A}"/>
              </a:ext>
            </a:extLst>
          </p:cNvPr>
          <p:cNvPicPr>
            <a:picLocks noChangeAspect="1"/>
          </p:cNvPicPr>
          <p:nvPr/>
        </p:nvPicPr>
        <p:blipFill>
          <a:blip r:embed="rId2"/>
          <a:stretch>
            <a:fillRect/>
          </a:stretch>
        </p:blipFill>
        <p:spPr>
          <a:xfrm>
            <a:off x="5977054" y="2258772"/>
            <a:ext cx="5372564" cy="3008636"/>
          </a:xfrm>
          <a:prstGeom prst="rect">
            <a:avLst/>
          </a:prstGeom>
        </p:spPr>
      </p:pic>
    </p:spTree>
    <p:extLst>
      <p:ext uri="{BB962C8B-B14F-4D97-AF65-F5344CB8AC3E}">
        <p14:creationId xmlns:p14="http://schemas.microsoft.com/office/powerpoint/2010/main" val="411095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9322-9EB7-8780-774A-D66683C9AB40}"/>
              </a:ext>
            </a:extLst>
          </p:cNvPr>
          <p:cNvSpPr>
            <a:spLocks noGrp="1"/>
          </p:cNvSpPr>
          <p:nvPr>
            <p:ph type="ctrTitle"/>
          </p:nvPr>
        </p:nvSpPr>
        <p:spPr/>
        <p:txBody>
          <a:bodyPr/>
          <a:lstStyle/>
          <a:p>
            <a:r>
              <a:rPr lang="en-US" dirty="0"/>
              <a:t>What this looks like in real life</a:t>
            </a:r>
          </a:p>
        </p:txBody>
      </p:sp>
      <p:sp>
        <p:nvSpPr>
          <p:cNvPr id="3" name="Subtitle 2">
            <a:extLst>
              <a:ext uri="{FF2B5EF4-FFF2-40B4-BE49-F238E27FC236}">
                <a16:creationId xmlns:a16="http://schemas.microsoft.com/office/drawing/2014/main" id="{00987F79-9CD0-EF24-AC8C-DF7E9CCED0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301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553E7-F57F-28D4-65BC-C30F137522ED}"/>
              </a:ext>
            </a:extLst>
          </p:cNvPr>
          <p:cNvSpPr>
            <a:spLocks noGrp="1"/>
          </p:cNvSpPr>
          <p:nvPr>
            <p:ph type="title"/>
          </p:nvPr>
        </p:nvSpPr>
        <p:spPr/>
        <p:txBody>
          <a:bodyPr/>
          <a:lstStyle/>
          <a:p>
            <a:r>
              <a:rPr lang="en-US" dirty="0"/>
              <a:t>Nathaniel Royal, PhD </a:t>
            </a:r>
          </a:p>
        </p:txBody>
      </p:sp>
      <p:sp>
        <p:nvSpPr>
          <p:cNvPr id="2" name="Text Placeholder 1">
            <a:extLst>
              <a:ext uri="{FF2B5EF4-FFF2-40B4-BE49-F238E27FC236}">
                <a16:creationId xmlns:a16="http://schemas.microsoft.com/office/drawing/2014/main" id="{BE8037ED-BBFE-8774-E5A6-C4079A4ACF1A}"/>
              </a:ext>
            </a:extLst>
          </p:cNvPr>
          <p:cNvSpPr>
            <a:spLocks noGrp="1"/>
          </p:cNvSpPr>
          <p:nvPr>
            <p:ph type="body" idx="10"/>
          </p:nvPr>
        </p:nvSpPr>
        <p:spPr>
          <a:xfrm>
            <a:off x="566928" y="2185416"/>
            <a:ext cx="5710582" cy="3732425"/>
          </a:xfrm>
        </p:spPr>
        <p:txBody>
          <a:bodyPr/>
          <a:lstStyle/>
          <a:p>
            <a:r>
              <a:rPr lang="en-US" dirty="0"/>
              <a:t>Director of the Data Alliance &amp; Data Strategist</a:t>
            </a:r>
          </a:p>
          <a:p>
            <a:r>
              <a:rPr lang="en-US" dirty="0"/>
              <a:t>Moody’s Analytics </a:t>
            </a:r>
          </a:p>
        </p:txBody>
      </p:sp>
      <p:pic>
        <p:nvPicPr>
          <p:cNvPr id="4" name="Picture 3" descr="LinkedIn professional head shot picture of Dr. Nathaniel Royal">
            <a:extLst>
              <a:ext uri="{FF2B5EF4-FFF2-40B4-BE49-F238E27FC236}">
                <a16:creationId xmlns:a16="http://schemas.microsoft.com/office/drawing/2014/main" id="{A0B2A4B0-5E85-319D-EDC5-F16F4584BD86}"/>
              </a:ext>
            </a:extLst>
          </p:cNvPr>
          <p:cNvPicPr>
            <a:picLocks noChangeAspect="1"/>
          </p:cNvPicPr>
          <p:nvPr/>
        </p:nvPicPr>
        <p:blipFill>
          <a:blip r:embed="rId3"/>
          <a:stretch>
            <a:fillRect/>
          </a:stretch>
        </p:blipFill>
        <p:spPr>
          <a:xfrm>
            <a:off x="6666321" y="1513868"/>
            <a:ext cx="4027396" cy="4027396"/>
          </a:xfrm>
          <a:prstGeom prst="rect">
            <a:avLst/>
          </a:prstGeom>
        </p:spPr>
      </p:pic>
    </p:spTree>
    <p:extLst>
      <p:ext uri="{BB962C8B-B14F-4D97-AF65-F5344CB8AC3E}">
        <p14:creationId xmlns:p14="http://schemas.microsoft.com/office/powerpoint/2010/main" val="47213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D7329-87BE-3641-7F1E-66DAE6E52855}"/>
              </a:ext>
            </a:extLst>
          </p:cNvPr>
          <p:cNvSpPr>
            <a:spLocks noGrp="1"/>
          </p:cNvSpPr>
          <p:nvPr>
            <p:ph type="title"/>
          </p:nvPr>
        </p:nvSpPr>
        <p:spPr/>
        <p:txBody>
          <a:bodyPr/>
          <a:lstStyle/>
          <a:p>
            <a:r>
              <a:rPr lang="en-US" dirty="0"/>
              <a:t>How Stories Make Data Matter</a:t>
            </a:r>
          </a:p>
        </p:txBody>
      </p:sp>
      <p:sp>
        <p:nvSpPr>
          <p:cNvPr id="2" name="Text Placeholder 1">
            <a:extLst>
              <a:ext uri="{FF2B5EF4-FFF2-40B4-BE49-F238E27FC236}">
                <a16:creationId xmlns:a16="http://schemas.microsoft.com/office/drawing/2014/main" id="{4B5D8169-8D7B-0196-206F-ABCDD6BD21C4}"/>
              </a:ext>
            </a:extLst>
          </p:cNvPr>
          <p:cNvSpPr>
            <a:spLocks noGrp="1"/>
          </p:cNvSpPr>
          <p:nvPr>
            <p:ph type="body" idx="1"/>
          </p:nvPr>
        </p:nvSpPr>
        <p:spPr>
          <a:xfrm>
            <a:off x="569467" y="2455524"/>
            <a:ext cx="8646451" cy="3524222"/>
          </a:xfrm>
        </p:spPr>
        <p:txBody>
          <a:bodyPr/>
          <a:lstStyle/>
          <a:p>
            <a:r>
              <a:rPr lang="en-US" sz="2400" dirty="0"/>
              <a:t>The value that a humanities education brings to the world of data. </a:t>
            </a:r>
          </a:p>
        </p:txBody>
      </p:sp>
    </p:spTree>
    <p:extLst>
      <p:ext uri="{BB962C8B-B14F-4D97-AF65-F5344CB8AC3E}">
        <p14:creationId xmlns:p14="http://schemas.microsoft.com/office/powerpoint/2010/main" val="294106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03AB73-9E75-19A7-53FB-F7B16E61E0A2}"/>
              </a:ext>
            </a:extLst>
          </p:cNvPr>
          <p:cNvSpPr>
            <a:spLocks noGrp="1"/>
          </p:cNvSpPr>
          <p:nvPr>
            <p:ph type="title"/>
          </p:nvPr>
        </p:nvSpPr>
        <p:spPr/>
        <p:txBody>
          <a:bodyPr/>
          <a:lstStyle/>
          <a:p>
            <a:r>
              <a:rPr lang="en-US" dirty="0"/>
              <a:t>Thank you to Dr. Royal</a:t>
            </a:r>
          </a:p>
        </p:txBody>
      </p:sp>
    </p:spTree>
    <p:extLst>
      <p:ext uri="{BB962C8B-B14F-4D97-AF65-F5344CB8AC3E}">
        <p14:creationId xmlns:p14="http://schemas.microsoft.com/office/powerpoint/2010/main" val="5542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UB Career Design Center </a:t>
            </a:r>
          </a:p>
        </p:txBody>
      </p:sp>
      <p:sp>
        <p:nvSpPr>
          <p:cNvPr id="3" name="Subtitle 2"/>
          <p:cNvSpPr>
            <a:spLocks noGrp="1"/>
          </p:cNvSpPr>
          <p:nvPr>
            <p:ph type="subTitle" idx="1"/>
          </p:nvPr>
        </p:nvSpPr>
        <p:spPr/>
        <p:txBody>
          <a:bodyPr/>
          <a:lstStyle/>
          <a:p>
            <a:r>
              <a:rPr lang="en-US" dirty="0"/>
              <a:t>Resources &amp; Services </a:t>
            </a:r>
          </a:p>
        </p:txBody>
      </p:sp>
    </p:spTree>
    <p:extLst>
      <p:ext uri="{BB962C8B-B14F-4D97-AF65-F5344CB8AC3E}">
        <p14:creationId xmlns:p14="http://schemas.microsoft.com/office/powerpoint/2010/main" val="315073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928" y="764426"/>
            <a:ext cx="10515600" cy="868430"/>
          </a:xfrm>
        </p:spPr>
        <p:txBody>
          <a:bodyPr/>
          <a:lstStyle/>
          <a:p>
            <a:r>
              <a:rPr lang="en-US" sz="3200" dirty="0"/>
              <a:t>Career Design Center Resources &amp; Services</a:t>
            </a:r>
            <a:endParaRPr lang="en-US" dirty="0"/>
          </a:p>
        </p:txBody>
      </p:sp>
      <p:sp>
        <p:nvSpPr>
          <p:cNvPr id="2" name="Text Placeholder 1"/>
          <p:cNvSpPr>
            <a:spLocks noGrp="1"/>
          </p:cNvSpPr>
          <p:nvPr>
            <p:ph type="body" idx="10"/>
          </p:nvPr>
        </p:nvSpPr>
        <p:spPr>
          <a:xfrm>
            <a:off x="566928" y="1668270"/>
            <a:ext cx="10515600" cy="4892018"/>
          </a:xfrm>
        </p:spPr>
        <p:txBody>
          <a:bodyPr numCol="2"/>
          <a:lstStyle/>
          <a:p>
            <a:pPr indent="-457200">
              <a:lnSpc>
                <a:spcPct val="80000"/>
              </a:lnSpc>
              <a:buFont typeface="Arial" panose="020B0604020202020204" pitchFamily="34" charset="0"/>
              <a:buChar char="•"/>
            </a:pPr>
            <a:r>
              <a:rPr lang="en-US" dirty="0"/>
              <a:t>Individual Career Coaching Appointments</a:t>
            </a:r>
          </a:p>
          <a:p>
            <a:pPr indent="-457200">
              <a:lnSpc>
                <a:spcPct val="80000"/>
              </a:lnSpc>
              <a:buFont typeface="Arial" panose="020B0604020202020204" pitchFamily="34" charset="0"/>
              <a:buChar char="•"/>
            </a:pPr>
            <a:r>
              <a:rPr lang="en-US" dirty="0"/>
              <a:t>Bullseye powered by Handshake</a:t>
            </a:r>
          </a:p>
          <a:p>
            <a:pPr marL="971550" lvl="1" indent="-514350">
              <a:lnSpc>
                <a:spcPct val="80000"/>
              </a:lnSpc>
              <a:buFont typeface="+mj-lt"/>
              <a:buAutoNum type="alphaLcParenR"/>
            </a:pPr>
            <a:r>
              <a:rPr lang="en-US" sz="1600" dirty="0"/>
              <a:t>Internship &amp; job postings</a:t>
            </a:r>
          </a:p>
          <a:p>
            <a:pPr marL="971550" lvl="1" indent="-514350">
              <a:lnSpc>
                <a:spcPct val="80000"/>
              </a:lnSpc>
              <a:buFont typeface="+mj-lt"/>
              <a:buAutoNum type="alphaLcParenR"/>
            </a:pPr>
            <a:r>
              <a:rPr lang="en-US" sz="1600" dirty="0"/>
              <a:t>Part-time On &amp; Off campus jobs  </a:t>
            </a:r>
          </a:p>
          <a:p>
            <a:pPr indent="-457200">
              <a:lnSpc>
                <a:spcPct val="80000"/>
              </a:lnSpc>
              <a:buFont typeface="Arial" panose="020B0604020202020204" pitchFamily="34" charset="0"/>
              <a:buChar char="•"/>
            </a:pPr>
            <a:r>
              <a:rPr lang="en-US" dirty="0"/>
              <a:t>Career &amp; Job Fairs</a:t>
            </a:r>
          </a:p>
          <a:p>
            <a:pPr indent="-457200">
              <a:lnSpc>
                <a:spcPct val="80000"/>
              </a:lnSpc>
              <a:buFont typeface="Arial" panose="020B0604020202020204" pitchFamily="34" charset="0"/>
              <a:buChar char="•"/>
            </a:pPr>
            <a:r>
              <a:rPr lang="en-US" dirty="0"/>
              <a:t>Big Resume </a:t>
            </a:r>
            <a:r>
              <a:rPr lang="en-US" sz="1800" dirty="0"/>
              <a:t>(formerly Resume A.I.)</a:t>
            </a:r>
          </a:p>
          <a:p>
            <a:pPr indent="-457200">
              <a:lnSpc>
                <a:spcPct val="80000"/>
              </a:lnSpc>
              <a:buFont typeface="Arial" panose="020B0604020202020204" pitchFamily="34" charset="0"/>
              <a:buChar char="•"/>
            </a:pPr>
            <a:r>
              <a:rPr lang="en-US" dirty="0"/>
              <a:t>Big Interview</a:t>
            </a:r>
          </a:p>
          <a:p>
            <a:pPr indent="-457200">
              <a:lnSpc>
                <a:spcPct val="80000"/>
              </a:lnSpc>
              <a:buFont typeface="Arial" panose="020B0604020202020204" pitchFamily="34" charset="0"/>
              <a:buChar char="•"/>
            </a:pPr>
            <a:r>
              <a:rPr lang="en-US" dirty="0"/>
              <a:t>Practice Interviews</a:t>
            </a:r>
          </a:p>
          <a:p>
            <a:pPr indent="-457200">
              <a:lnSpc>
                <a:spcPct val="80000"/>
              </a:lnSpc>
              <a:buFont typeface="Arial" panose="020B0604020202020204" pitchFamily="34" charset="0"/>
              <a:buChar char="•"/>
            </a:pPr>
            <a:r>
              <a:rPr lang="en-US" dirty="0" err="1"/>
              <a:t>Interstride</a:t>
            </a:r>
            <a:endParaRPr lang="en-US" dirty="0"/>
          </a:p>
          <a:p>
            <a:pPr indent="-457200">
              <a:lnSpc>
                <a:spcPct val="80000"/>
              </a:lnSpc>
              <a:buFont typeface="Arial" panose="020B0604020202020204" pitchFamily="34" charset="0"/>
              <a:buChar char="•"/>
            </a:pPr>
            <a:r>
              <a:rPr lang="en-US" dirty="0"/>
              <a:t>Career Design STUDIO</a:t>
            </a:r>
          </a:p>
          <a:p>
            <a:pPr indent="-457200">
              <a:lnSpc>
                <a:spcPct val="80000"/>
              </a:lnSpc>
              <a:buFont typeface="Arial" panose="020B0604020202020204" pitchFamily="34" charset="0"/>
              <a:buChar char="•"/>
            </a:pPr>
            <a:r>
              <a:rPr lang="en-US" dirty="0"/>
              <a:t>Career Communities </a:t>
            </a:r>
            <a:r>
              <a:rPr lang="en-US" sz="1800" dirty="0"/>
              <a:t>(curated content)</a:t>
            </a:r>
          </a:p>
          <a:p>
            <a:pPr indent="-457200">
              <a:lnSpc>
                <a:spcPct val="80000"/>
              </a:lnSpc>
              <a:buFont typeface="Arial" panose="020B0604020202020204" pitchFamily="34" charset="0"/>
              <a:buChar char="•"/>
            </a:pPr>
            <a:r>
              <a:rPr lang="en-US" dirty="0"/>
              <a:t>Making Connections</a:t>
            </a:r>
          </a:p>
          <a:p>
            <a:pPr lvl="2" indent="-457200">
              <a:lnSpc>
                <a:spcPct val="80000"/>
              </a:lnSpc>
              <a:buFont typeface="Arial" panose="020B0604020202020204" pitchFamily="34" charset="0"/>
              <a:buChar char="•"/>
            </a:pPr>
            <a:r>
              <a:rPr lang="en-US" sz="1900" b="1" dirty="0">
                <a:solidFill>
                  <a:srgbClr val="0070C0"/>
                </a:solidFill>
              </a:rPr>
              <a:t>Connect-a-Bull</a:t>
            </a:r>
            <a:r>
              <a:rPr lang="en-US" sz="1900" dirty="0"/>
              <a:t> </a:t>
            </a:r>
            <a:r>
              <a:rPr lang="en-US" sz="1900" dirty="0">
                <a:solidFill>
                  <a:schemeClr val="tx1"/>
                </a:solidFill>
              </a:rPr>
              <a:t>– mentoring platform</a:t>
            </a:r>
          </a:p>
          <a:p>
            <a:pPr lvl="2" indent="-457200">
              <a:lnSpc>
                <a:spcPct val="80000"/>
              </a:lnSpc>
              <a:buFont typeface="Arial" panose="020B0604020202020204" pitchFamily="34" charset="0"/>
              <a:buChar char="•"/>
            </a:pPr>
            <a:r>
              <a:rPr lang="en-US" sz="1900" dirty="0">
                <a:solidFill>
                  <a:schemeClr val="tx1"/>
                </a:solidFill>
              </a:rPr>
              <a:t>LinkedIn Review &amp; Optimization</a:t>
            </a:r>
          </a:p>
        </p:txBody>
      </p:sp>
      <p:pic>
        <p:nvPicPr>
          <p:cNvPr id="6" name="Picture 4" descr="Photograph of two people seated facing each other in an office setting, engaged in conversation. The woman wears a black top and red skirt, while the man wears a light blue shirt and dark pants, with large windows and greenery visible in the background."/>
          <p:cNvPicPr>
            <a:picLocks noChangeAspect="1" noChangeArrowheads="1"/>
          </p:cNvPicPr>
          <p:nvPr/>
        </p:nvPicPr>
        <p:blipFill>
          <a:blip r:embed="rId2" cstate="print"/>
          <a:srcRect/>
          <a:stretch>
            <a:fillRect/>
          </a:stretch>
        </p:blipFill>
        <p:spPr bwMode="auto">
          <a:xfrm>
            <a:off x="6096000" y="2591384"/>
            <a:ext cx="3950642" cy="2633760"/>
          </a:xfrm>
          <a:prstGeom prst="rect">
            <a:avLst/>
          </a:prstGeom>
          <a:noFill/>
        </p:spPr>
      </p:pic>
      <p:pic>
        <p:nvPicPr>
          <p:cNvPr id="8" name="Picture 2" descr="Image result for HANDSHAKE YELLOW HAND CHAIR">
            <a:extLst>
              <a:ext uri="{FF2B5EF4-FFF2-40B4-BE49-F238E27FC236}">
                <a16:creationId xmlns:a16="http://schemas.microsoft.com/office/drawing/2014/main" id="{192759F5-576D-2A89-F9B1-7100568B5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474" y="3871691"/>
            <a:ext cx="1538107" cy="226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2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928" y="1055147"/>
            <a:ext cx="10515600" cy="868430"/>
          </a:xfrm>
        </p:spPr>
        <p:txBody>
          <a:bodyPr/>
          <a:lstStyle/>
          <a:p>
            <a:r>
              <a:rPr lang="en-US" dirty="0"/>
              <a:t>Bullseye powered by Handshake</a:t>
            </a:r>
          </a:p>
        </p:txBody>
      </p:sp>
      <p:sp>
        <p:nvSpPr>
          <p:cNvPr id="2" name="Text Placeholder 1"/>
          <p:cNvSpPr>
            <a:spLocks noGrp="1"/>
          </p:cNvSpPr>
          <p:nvPr>
            <p:ph type="body" idx="4294967295"/>
          </p:nvPr>
        </p:nvSpPr>
        <p:spPr>
          <a:xfrm>
            <a:off x="782828" y="2039609"/>
            <a:ext cx="10083800" cy="3992563"/>
          </a:xfrm>
        </p:spPr>
        <p:txBody>
          <a:bodyPr/>
          <a:lstStyle/>
          <a:p>
            <a:r>
              <a:rPr lang="en-US" sz="2200" dirty="0"/>
              <a:t>Job &amp; internship posting system </a:t>
            </a:r>
          </a:p>
          <a:p>
            <a:r>
              <a:rPr lang="en-US" sz="2200" dirty="0"/>
              <a:t>Event – Career Fairs, workshops, Employer information sessions, networking events, and much more! </a:t>
            </a:r>
          </a:p>
          <a:p>
            <a:r>
              <a:rPr lang="en-US" sz="2200" dirty="0"/>
              <a:t>Connect - Opportunity to connect to alumni, UB students and students in the Handshake community </a:t>
            </a:r>
          </a:p>
          <a:p>
            <a:r>
              <a:rPr lang="en-US" sz="2200" dirty="0"/>
              <a:t>5x – How much you increase your chance of being contacted by an employer if you complete your profile in Bullseye powered by Handshake! </a:t>
            </a:r>
          </a:p>
          <a:p>
            <a:r>
              <a:rPr lang="en-US" sz="2200" dirty="0"/>
              <a:t>Join a Career Community! </a:t>
            </a:r>
          </a:p>
        </p:txBody>
      </p:sp>
      <p:pic>
        <p:nvPicPr>
          <p:cNvPr id="4" name="Picture 4" descr="Image result for HANDSHAKE YELLOW HAND C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889" y="5384632"/>
            <a:ext cx="6761512" cy="119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4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D866E-60F2-F73C-18CB-160234471697}"/>
              </a:ext>
            </a:extLst>
          </p:cNvPr>
          <p:cNvSpPr>
            <a:spLocks noGrp="1"/>
          </p:cNvSpPr>
          <p:nvPr>
            <p:ph type="ctrTitle"/>
          </p:nvPr>
        </p:nvSpPr>
        <p:spPr>
          <a:xfrm>
            <a:off x="658367" y="1490663"/>
            <a:ext cx="7119411" cy="2387600"/>
          </a:xfrm>
        </p:spPr>
        <p:txBody>
          <a:bodyPr/>
          <a:lstStyle/>
          <a:p>
            <a:r>
              <a:rPr lang="en-US" dirty="0"/>
              <a:t>Career Design center</a:t>
            </a:r>
          </a:p>
        </p:txBody>
      </p:sp>
      <p:sp>
        <p:nvSpPr>
          <p:cNvPr id="2" name="Text Placeholder 1">
            <a:extLst>
              <a:ext uri="{FF2B5EF4-FFF2-40B4-BE49-F238E27FC236}">
                <a16:creationId xmlns:a16="http://schemas.microsoft.com/office/drawing/2014/main" id="{DA1CAFB6-54E5-8BE2-2B16-C832300F1DC3}"/>
              </a:ext>
            </a:extLst>
          </p:cNvPr>
          <p:cNvSpPr>
            <a:spLocks noGrp="1"/>
          </p:cNvSpPr>
          <p:nvPr>
            <p:ph type="subTitle" idx="1"/>
          </p:nvPr>
        </p:nvSpPr>
        <p:spPr/>
        <p:txBody>
          <a:bodyPr/>
          <a:lstStyle/>
          <a:p>
            <a:r>
              <a:rPr lang="en-US" altLang="en-US" dirty="0"/>
              <a:t>259 Capen Hall</a:t>
            </a:r>
          </a:p>
          <a:p>
            <a:r>
              <a:rPr lang="en-US" altLang="en-US" dirty="0"/>
              <a:t>jobs@buffalo.edu</a:t>
            </a:r>
          </a:p>
          <a:p>
            <a:r>
              <a:rPr lang="en-US" dirty="0"/>
              <a:t>buffalo.edu/career.html</a:t>
            </a:r>
          </a:p>
        </p:txBody>
      </p:sp>
    </p:spTree>
    <p:extLst>
      <p:ext uri="{BB962C8B-B14F-4D97-AF65-F5344CB8AC3E}">
        <p14:creationId xmlns:p14="http://schemas.microsoft.com/office/powerpoint/2010/main" val="62467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4E9B8-FB83-384E-3D4D-E4016075A645}"/>
              </a:ext>
            </a:extLst>
          </p:cNvPr>
          <p:cNvSpPr>
            <a:spLocks noGrp="1"/>
          </p:cNvSpPr>
          <p:nvPr>
            <p:ph type="title"/>
          </p:nvPr>
        </p:nvSpPr>
        <p:spPr/>
        <p:txBody>
          <a:bodyPr/>
          <a:lstStyle/>
          <a:p>
            <a:r>
              <a:rPr lang="en-US" dirty="0"/>
              <a:t>Assessment QR code</a:t>
            </a:r>
          </a:p>
        </p:txBody>
      </p:sp>
      <p:pic>
        <p:nvPicPr>
          <p:cNvPr id="5" name="Picture 4" descr="QR code containing encoded data, likely used for quick access to a website or digital information. The pattern consists of black squares arranged on a white grid, designed for scanning by mobile devices.">
            <a:extLst>
              <a:ext uri="{FF2B5EF4-FFF2-40B4-BE49-F238E27FC236}">
                <a16:creationId xmlns:a16="http://schemas.microsoft.com/office/drawing/2014/main" id="{5B9872EE-F552-7D32-CE04-C84ED9E8081B}"/>
              </a:ext>
            </a:extLst>
          </p:cNvPr>
          <p:cNvPicPr>
            <a:picLocks noChangeAspect="1"/>
          </p:cNvPicPr>
          <p:nvPr/>
        </p:nvPicPr>
        <p:blipFill>
          <a:blip r:embed="rId2"/>
          <a:stretch>
            <a:fillRect/>
          </a:stretch>
        </p:blipFill>
        <p:spPr>
          <a:xfrm>
            <a:off x="3452117" y="2198057"/>
            <a:ext cx="3691779" cy="3842807"/>
          </a:xfrm>
          <a:prstGeom prst="rect">
            <a:avLst/>
          </a:prstGeom>
        </p:spPr>
      </p:pic>
    </p:spTree>
    <p:extLst>
      <p:ext uri="{BB962C8B-B14F-4D97-AF65-F5344CB8AC3E}">
        <p14:creationId xmlns:p14="http://schemas.microsoft.com/office/powerpoint/2010/main" val="104985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68" y="2662286"/>
            <a:ext cx="6638544" cy="1099503"/>
          </a:xfrm>
        </p:spPr>
        <p:txBody>
          <a:bodyPr>
            <a:normAutofit/>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356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D4E7F1-C9DB-CB99-E043-2DB34828F79C}"/>
              </a:ext>
            </a:extLst>
          </p:cNvPr>
          <p:cNvSpPr>
            <a:spLocks noGrp="1"/>
          </p:cNvSpPr>
          <p:nvPr>
            <p:ph type="title"/>
          </p:nvPr>
        </p:nvSpPr>
        <p:spPr/>
        <p:txBody>
          <a:bodyPr/>
          <a:lstStyle/>
          <a:p>
            <a:r>
              <a:rPr lang="en-US" dirty="0"/>
              <a:t>References</a:t>
            </a:r>
          </a:p>
        </p:txBody>
      </p:sp>
      <p:sp>
        <p:nvSpPr>
          <p:cNvPr id="2" name="Text Placeholder 1">
            <a:extLst>
              <a:ext uri="{FF2B5EF4-FFF2-40B4-BE49-F238E27FC236}">
                <a16:creationId xmlns:a16="http://schemas.microsoft.com/office/drawing/2014/main" id="{313F9A89-A465-6070-8833-5AD78FE02866}"/>
              </a:ext>
            </a:extLst>
          </p:cNvPr>
          <p:cNvSpPr>
            <a:spLocks noGrp="1"/>
          </p:cNvSpPr>
          <p:nvPr>
            <p:ph type="body" idx="10"/>
          </p:nvPr>
        </p:nvSpPr>
        <p:spPr/>
        <p:txBody>
          <a:bodyPr/>
          <a:lstStyle/>
          <a:p>
            <a:r>
              <a:rPr lang="en-US" dirty="0">
                <a:hlinkClick r:id="rId3"/>
              </a:rPr>
              <a:t>How to Start a Career as a Data Analyst from the Arts, and Why</a:t>
            </a:r>
            <a:r>
              <a:rPr lang="en-US" dirty="0"/>
              <a:t> </a:t>
            </a:r>
          </a:p>
          <a:p>
            <a:r>
              <a:rPr lang="en-US" dirty="0">
                <a:hlinkClick r:id="rId4"/>
              </a:rPr>
              <a:t>Data &amp; AI Career Paths for Arts &amp; Humanities Graduates: Why Your Background Matters + How to Get Started</a:t>
            </a:r>
            <a:r>
              <a:rPr lang="en-US" dirty="0"/>
              <a:t> </a:t>
            </a:r>
          </a:p>
          <a:p>
            <a:r>
              <a:rPr lang="en-US" dirty="0">
                <a:hlinkClick r:id="rId5"/>
              </a:rPr>
              <a:t>Beyond Technical Skills: The Case for a Liberal Arts Approach to Data Analytics</a:t>
            </a:r>
            <a:r>
              <a:rPr lang="en-US" dirty="0"/>
              <a:t> </a:t>
            </a:r>
          </a:p>
          <a:p>
            <a:r>
              <a:rPr lang="en-US" dirty="0">
                <a:hlinkClick r:id="rId6"/>
              </a:rPr>
              <a:t>Why Storytelling is a Critical Data Analytics Skill</a:t>
            </a:r>
            <a:r>
              <a:rPr lang="en-US" dirty="0"/>
              <a:t> </a:t>
            </a:r>
          </a:p>
          <a:p>
            <a:r>
              <a:rPr lang="en-US" dirty="0">
                <a:hlinkClick r:id="rId7"/>
              </a:rPr>
              <a:t>Arts and humanities support the skill of storytelling</a:t>
            </a:r>
            <a:r>
              <a:rPr lang="en-US" dirty="0"/>
              <a:t> </a:t>
            </a:r>
          </a:p>
          <a:p>
            <a:r>
              <a:rPr lang="en-US" dirty="0">
                <a:hlinkClick r:id="rId8"/>
              </a:rPr>
              <a:t>Data Storytelling: How to Effectively Tell a Story with Data</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4777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320800"/>
            <a:ext cx="10515600" cy="716084"/>
          </a:xfrm>
        </p:spPr>
        <p:txBody>
          <a:bodyPr>
            <a:normAutofit/>
          </a:bodyPr>
          <a:lstStyle/>
          <a:p>
            <a:r>
              <a:rPr lang="en-US" sz="3600" dirty="0"/>
              <a:t>Contact Us!</a:t>
            </a:r>
          </a:p>
        </p:txBody>
      </p:sp>
      <p:sp>
        <p:nvSpPr>
          <p:cNvPr id="2" name="Text Placeholder 2"/>
          <p:cNvSpPr>
            <a:spLocks noGrp="1"/>
          </p:cNvSpPr>
          <p:nvPr>
            <p:ph type="body" idx="10"/>
          </p:nvPr>
        </p:nvSpPr>
        <p:spPr>
          <a:xfrm>
            <a:off x="751197" y="2114340"/>
            <a:ext cx="10227855" cy="2378148"/>
          </a:xfrm>
        </p:spPr>
        <p:txBody>
          <a:bodyPr/>
          <a:lstStyle/>
          <a:p>
            <a:pPr marL="50800" indent="0">
              <a:lnSpc>
                <a:spcPct val="100000"/>
              </a:lnSpc>
              <a:buNone/>
            </a:pPr>
            <a:r>
              <a:rPr lang="en-US" sz="2400" b="1" dirty="0"/>
              <a:t>Career Design Center</a:t>
            </a:r>
          </a:p>
          <a:p>
            <a:pPr>
              <a:lnSpc>
                <a:spcPct val="100000"/>
              </a:lnSpc>
            </a:pPr>
            <a:r>
              <a:rPr lang="en-US" dirty="0"/>
              <a:t>Monday - Friday  |  8:30 a.m. - 5 p.m.</a:t>
            </a:r>
          </a:p>
          <a:p>
            <a:pPr>
              <a:lnSpc>
                <a:spcPct val="100000"/>
              </a:lnSpc>
            </a:pPr>
            <a:r>
              <a:rPr lang="en-US" dirty="0"/>
              <a:t>259 Capen Hall, North Campus</a:t>
            </a:r>
          </a:p>
          <a:p>
            <a:pPr>
              <a:lnSpc>
                <a:spcPct val="100000"/>
              </a:lnSpc>
            </a:pPr>
            <a:r>
              <a:rPr lang="en-US" dirty="0"/>
              <a:t>Phone: 716-645-2231</a:t>
            </a:r>
          </a:p>
          <a:p>
            <a:pPr>
              <a:lnSpc>
                <a:spcPct val="100000"/>
              </a:lnSpc>
            </a:pPr>
            <a:r>
              <a:rPr lang="en-US" sz="2400" dirty="0">
                <a:solidFill>
                  <a:srgbClr val="005BBB"/>
                </a:solidFill>
              </a:rPr>
              <a:t>You Talk. We Listen. </a:t>
            </a:r>
            <a:r>
              <a:rPr lang="en-US" sz="2400" b="1" dirty="0">
                <a:solidFill>
                  <a:srgbClr val="005BBB"/>
                </a:solidFill>
              </a:rPr>
              <a:t>Book online.</a:t>
            </a:r>
          </a:p>
        </p:txBody>
      </p:sp>
      <p:sp>
        <p:nvSpPr>
          <p:cNvPr id="4" name="Use QR Code 3"/>
          <p:cNvSpPr txBox="1"/>
          <p:nvPr/>
        </p:nvSpPr>
        <p:spPr>
          <a:xfrm>
            <a:off x="5115586" y="5039362"/>
            <a:ext cx="2643743" cy="1323439"/>
          </a:xfrm>
          <a:prstGeom prst="rect">
            <a:avLst/>
          </a:prstGeom>
          <a:noFill/>
        </p:spPr>
        <p:txBody>
          <a:bodyPr wrap="square" rtlCol="0">
            <a:spAutoFit/>
          </a:bodyPr>
          <a:lstStyle/>
          <a:p>
            <a:pPr algn="ctr"/>
            <a:r>
              <a:rPr lang="en-US" sz="1600" dirty="0">
                <a:solidFill>
                  <a:srgbClr val="00C7B1"/>
                </a:solidFill>
                <a:latin typeface="Arial" charset="0"/>
                <a:ea typeface="Arial" charset="0"/>
                <a:cs typeface="Arial" charset="0"/>
              </a:rPr>
              <a:t>Use this QR code to book a career design appointment or chat with Virtual Vic about your career questions 24/7.</a:t>
            </a:r>
          </a:p>
        </p:txBody>
      </p:sp>
      <p:sp>
        <p:nvSpPr>
          <p:cNvPr id="5" name="Arc 4" title="Arrow"/>
          <p:cNvSpPr/>
          <p:nvPr/>
        </p:nvSpPr>
        <p:spPr>
          <a:xfrm rot="13914345" flipV="1">
            <a:off x="6464579" y="3475191"/>
            <a:ext cx="1760144" cy="2189508"/>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7" name="website"/>
          <p:cNvSpPr/>
          <p:nvPr/>
        </p:nvSpPr>
        <p:spPr>
          <a:xfrm>
            <a:off x="8527789" y="4670458"/>
            <a:ext cx="2813671" cy="307777"/>
          </a:xfrm>
          <a:prstGeom prst="rect">
            <a:avLst/>
          </a:prstGeom>
        </p:spPr>
        <p:txBody>
          <a:bodyPr wrap="square">
            <a:spAutoFit/>
          </a:bodyPr>
          <a:lstStyle/>
          <a:p>
            <a:pPr algn="ctr"/>
            <a:r>
              <a:rPr lang="en-US" sz="1400" dirty="0"/>
              <a:t>buffalo.edu/career/appointments</a:t>
            </a:r>
          </a:p>
        </p:txBody>
      </p:sp>
      <p:grpSp>
        <p:nvGrpSpPr>
          <p:cNvPr id="11" name="Group" descr="Square brackets."/>
          <p:cNvGrpSpPr/>
          <p:nvPr/>
        </p:nvGrpSpPr>
        <p:grpSpPr>
          <a:xfrm>
            <a:off x="5012592" y="4921109"/>
            <a:ext cx="2819588" cy="1441691"/>
            <a:chOff x="5019037" y="4722326"/>
            <a:chExt cx="2819588" cy="814385"/>
          </a:xfrm>
        </p:grpSpPr>
        <p:sp>
          <p:nvSpPr>
            <p:cNvPr id="9" name="Freeform" descr="Left square bracket."/>
            <p:cNvSpPr/>
            <p:nvPr/>
          </p:nvSpPr>
          <p:spPr>
            <a:xfrm>
              <a:off x="5019037" y="4722326"/>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0" name="Freeform" descr="Right square bracket."/>
            <p:cNvSpPr/>
            <p:nvPr/>
          </p:nvSpPr>
          <p:spPr>
            <a:xfrm rot="10800000">
              <a:off x="7665901" y="473964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pic>
        <p:nvPicPr>
          <p:cNvPr id="6" name="Picture 5" descr="A QR code giving direct access to book an appointment with the Career Design Center." title="A QR Code to appoint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229" y="1349031"/>
            <a:ext cx="3376789" cy="3376789"/>
          </a:xfrm>
          <a:prstGeom prst="rect">
            <a:avLst/>
          </a:prstGeom>
        </p:spPr>
      </p:pic>
      <p:pic>
        <p:nvPicPr>
          <p:cNvPr id="13" name="Picture 12" descr="The logo for Virtual Vic, the virtual assistance chatbot for the Career Design Center." title="Virtual V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414" y="5437516"/>
            <a:ext cx="1298173" cy="1331247"/>
          </a:xfrm>
          <a:prstGeom prst="rect">
            <a:avLst/>
          </a:prstGeom>
        </p:spPr>
      </p:pic>
    </p:spTree>
    <p:extLst>
      <p:ext uri="{BB962C8B-B14F-4D97-AF65-F5344CB8AC3E}">
        <p14:creationId xmlns:p14="http://schemas.microsoft.com/office/powerpoint/2010/main" val="192560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3653" y="1678844"/>
            <a:ext cx="4684694" cy="868430"/>
          </a:xfrm>
        </p:spPr>
        <p:txBody>
          <a:bodyPr>
            <a:normAutofit fontScale="90000"/>
          </a:bodyPr>
          <a:lstStyle/>
          <a:p>
            <a:r>
              <a:rPr lang="en-US" dirty="0"/>
              <a:t>Please scan QR </a:t>
            </a:r>
            <a:br>
              <a:rPr lang="en-US" dirty="0"/>
            </a:br>
            <a:r>
              <a:rPr lang="en-US" dirty="0"/>
              <a:t>code to check-in</a:t>
            </a:r>
          </a:p>
        </p:txBody>
      </p:sp>
      <p:pic>
        <p:nvPicPr>
          <p:cNvPr id="4" name="Picture 3" descr="QR code graphic with text promoting &quot;Love Data Week – The Human Side of Numbers – How Stories Make Data Matter.&quot; Text instructs viewers to scan code to check in for the event.">
            <a:extLst>
              <a:ext uri="{FF2B5EF4-FFF2-40B4-BE49-F238E27FC236}">
                <a16:creationId xmlns:a16="http://schemas.microsoft.com/office/drawing/2014/main" id="{8DA8D59D-6115-66C4-FCD3-152CA3C327BF}"/>
              </a:ext>
            </a:extLst>
          </p:cNvPr>
          <p:cNvPicPr>
            <a:picLocks noChangeAspect="1"/>
          </p:cNvPicPr>
          <p:nvPr/>
        </p:nvPicPr>
        <p:blipFill>
          <a:blip r:embed="rId2"/>
          <a:stretch>
            <a:fillRect/>
          </a:stretch>
        </p:blipFill>
        <p:spPr>
          <a:xfrm>
            <a:off x="2882520" y="997346"/>
            <a:ext cx="6171386" cy="4920569"/>
          </a:xfrm>
          <a:prstGeom prst="rect">
            <a:avLst/>
          </a:prstGeom>
        </p:spPr>
      </p:pic>
    </p:spTree>
    <p:extLst>
      <p:ext uri="{BB962C8B-B14F-4D97-AF65-F5344CB8AC3E}">
        <p14:creationId xmlns:p14="http://schemas.microsoft.com/office/powerpoint/2010/main" val="338331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F132B-1E3C-12A4-DC05-98D9DF8FB1A2}"/>
              </a:ext>
            </a:extLst>
          </p:cNvPr>
          <p:cNvSpPr>
            <a:spLocks noGrp="1"/>
          </p:cNvSpPr>
          <p:nvPr>
            <p:ph type="title"/>
          </p:nvPr>
        </p:nvSpPr>
        <p:spPr>
          <a:xfrm>
            <a:off x="566928" y="1029060"/>
            <a:ext cx="10515600" cy="707273"/>
          </a:xfrm>
        </p:spPr>
        <p:txBody>
          <a:bodyPr/>
          <a:lstStyle/>
          <a:p>
            <a:r>
              <a:rPr lang="en-US" dirty="0"/>
              <a:t>Data informs but stories create meaning</a:t>
            </a:r>
          </a:p>
        </p:txBody>
      </p:sp>
      <p:pic>
        <p:nvPicPr>
          <p:cNvPr id="4" name="Picture 3" descr="A photograph showing multiple open and closed hardcover books stacked and spread on a wooden surface with a blurred bookshelf background. The image highlights the texture of pages and covers, emphasizing a study or reading environment.">
            <a:extLst>
              <a:ext uri="{FF2B5EF4-FFF2-40B4-BE49-F238E27FC236}">
                <a16:creationId xmlns:a16="http://schemas.microsoft.com/office/drawing/2014/main" id="{620A958D-4AC1-5D4B-8BE8-F936B8E73A1E}"/>
              </a:ext>
            </a:extLst>
          </p:cNvPr>
          <p:cNvPicPr>
            <a:picLocks noChangeAspect="1"/>
          </p:cNvPicPr>
          <p:nvPr/>
        </p:nvPicPr>
        <p:blipFill>
          <a:blip r:embed="rId3"/>
          <a:stretch>
            <a:fillRect/>
          </a:stretch>
        </p:blipFill>
        <p:spPr>
          <a:xfrm>
            <a:off x="798080" y="2413854"/>
            <a:ext cx="5171540" cy="2537287"/>
          </a:xfrm>
          <a:prstGeom prst="rect">
            <a:avLst/>
          </a:prstGeom>
        </p:spPr>
      </p:pic>
      <p:pic>
        <p:nvPicPr>
          <p:cNvPr id="5" name="Picture 4" descr="Photograph of actress Nicole Kidman with shoulder-length blonde hair wearing a dark pinstripe blazer, set against a background of warm, golden bokeh lights. The lighting creates a glowing halo effect around the head, emphasizing a soft, radiant atmosphere.">
            <a:extLst>
              <a:ext uri="{FF2B5EF4-FFF2-40B4-BE49-F238E27FC236}">
                <a16:creationId xmlns:a16="http://schemas.microsoft.com/office/drawing/2014/main" id="{68ED933F-D4F6-CF60-1D62-770805BB4FEA}"/>
              </a:ext>
            </a:extLst>
          </p:cNvPr>
          <p:cNvPicPr>
            <a:picLocks noChangeAspect="1"/>
          </p:cNvPicPr>
          <p:nvPr/>
        </p:nvPicPr>
        <p:blipFill>
          <a:blip r:embed="rId4"/>
          <a:stretch>
            <a:fillRect/>
          </a:stretch>
        </p:blipFill>
        <p:spPr>
          <a:xfrm>
            <a:off x="6222382" y="2413854"/>
            <a:ext cx="5286986" cy="2643493"/>
          </a:xfrm>
          <a:prstGeom prst="rect">
            <a:avLst/>
          </a:prstGeom>
        </p:spPr>
      </p:pic>
    </p:spTree>
    <p:extLst>
      <p:ext uri="{BB962C8B-B14F-4D97-AF65-F5344CB8AC3E}">
        <p14:creationId xmlns:p14="http://schemas.microsoft.com/office/powerpoint/2010/main" val="262152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FE7A3C-CBD3-5F2B-6485-1B6C53F04356}"/>
              </a:ext>
            </a:extLst>
          </p:cNvPr>
          <p:cNvSpPr>
            <a:spLocks noGrp="1"/>
          </p:cNvSpPr>
          <p:nvPr>
            <p:ph type="title"/>
          </p:nvPr>
        </p:nvSpPr>
        <p:spPr>
          <a:xfrm>
            <a:off x="566928" y="1018786"/>
            <a:ext cx="10515600" cy="868430"/>
          </a:xfrm>
        </p:spPr>
        <p:txBody>
          <a:bodyPr/>
          <a:lstStyle/>
          <a:p>
            <a:r>
              <a:rPr lang="en-US" dirty="0"/>
              <a:t>A world overloaded with data </a:t>
            </a:r>
          </a:p>
        </p:txBody>
      </p:sp>
      <p:pic>
        <p:nvPicPr>
          <p:cNvPr id="2050" name="Picture 2" descr="Data Overload? Consider These 8 Metrics ...">
            <a:extLst>
              <a:ext uri="{FF2B5EF4-FFF2-40B4-BE49-F238E27FC236}">
                <a16:creationId xmlns:a16="http://schemas.microsoft.com/office/drawing/2014/main" id="{9DCFA96B-CBBE-A404-7670-585C705BC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162" y="1993188"/>
            <a:ext cx="8571944" cy="447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8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3AD7D-161A-0794-C503-705169C8BFA2}"/>
              </a:ext>
            </a:extLst>
          </p:cNvPr>
          <p:cNvSpPr>
            <a:spLocks noGrp="1"/>
          </p:cNvSpPr>
          <p:nvPr>
            <p:ph type="title"/>
          </p:nvPr>
        </p:nvSpPr>
        <p:spPr>
          <a:xfrm>
            <a:off x="566928" y="940159"/>
            <a:ext cx="10515600" cy="868430"/>
          </a:xfrm>
        </p:spPr>
        <p:txBody>
          <a:bodyPr/>
          <a:lstStyle/>
          <a:p>
            <a:r>
              <a:rPr lang="en-US" dirty="0"/>
              <a:t>What does a Data Analyst actually do? </a:t>
            </a:r>
          </a:p>
        </p:txBody>
      </p:sp>
      <p:sp>
        <p:nvSpPr>
          <p:cNvPr id="2" name="Text Placeholder 1">
            <a:extLst>
              <a:ext uri="{FF2B5EF4-FFF2-40B4-BE49-F238E27FC236}">
                <a16:creationId xmlns:a16="http://schemas.microsoft.com/office/drawing/2014/main" id="{CA40D5A9-B3A9-1005-7591-4665C7E0C868}"/>
              </a:ext>
            </a:extLst>
          </p:cNvPr>
          <p:cNvSpPr>
            <a:spLocks noGrp="1"/>
          </p:cNvSpPr>
          <p:nvPr>
            <p:ph type="body" idx="10"/>
          </p:nvPr>
        </p:nvSpPr>
        <p:spPr>
          <a:xfrm>
            <a:off x="566928" y="2185416"/>
            <a:ext cx="9193521" cy="3732425"/>
          </a:xfrm>
        </p:spPr>
        <p:txBody>
          <a:bodyPr/>
          <a:lstStyle/>
          <a:p>
            <a:pPr marL="50800" lvl="0" indent="0">
              <a:buNone/>
            </a:pPr>
            <a:r>
              <a:rPr lang="en-US" dirty="0"/>
              <a:t>Three typical roles </a:t>
            </a:r>
          </a:p>
          <a:p>
            <a:pPr lvl="0"/>
            <a:r>
              <a:rPr lang="en-US" dirty="0"/>
              <a:t>Data Scientist (models/predictions)</a:t>
            </a:r>
          </a:p>
          <a:p>
            <a:pPr marL="800089" lvl="1" indent="-342900">
              <a:buFont typeface="Courier New" panose="02070309020205020404" pitchFamily="49" charset="0"/>
              <a:buChar char="o"/>
            </a:pPr>
            <a:r>
              <a:rPr lang="en-US" dirty="0"/>
              <a:t>Builds software that can be used by the business to make predictions, personalize recommendations and more.</a:t>
            </a:r>
          </a:p>
          <a:p>
            <a:pPr lvl="0"/>
            <a:r>
              <a:rPr lang="en-US" dirty="0"/>
              <a:t>Data Engineer (infrastructure)</a:t>
            </a:r>
          </a:p>
          <a:p>
            <a:pPr marL="800089" lvl="1" indent="-342900">
              <a:buFont typeface="Courier New" panose="02070309020205020404" pitchFamily="49" charset="0"/>
              <a:buChar char="o"/>
            </a:pPr>
            <a:r>
              <a:rPr lang="en-US" dirty="0"/>
              <a:t>Manages the computing tools necessary for the collection, storage and access of ‘big’ data.</a:t>
            </a:r>
          </a:p>
          <a:p>
            <a:pPr lvl="0"/>
            <a:r>
              <a:rPr lang="en-US" dirty="0"/>
              <a:t>Data Analyst (insights + decisions)</a:t>
            </a:r>
          </a:p>
          <a:p>
            <a:pPr marL="800089" lvl="1" indent="-342900">
              <a:buFont typeface="Courier New" panose="02070309020205020404" pitchFamily="49" charset="0"/>
              <a:buChar char="o"/>
            </a:pPr>
            <a:r>
              <a:rPr lang="en-US" dirty="0"/>
              <a:t>Explores data for insights that can be used for business decision making.</a:t>
            </a:r>
          </a:p>
          <a:p>
            <a:endParaRPr lang="en-US" dirty="0"/>
          </a:p>
        </p:txBody>
      </p:sp>
    </p:spTree>
    <p:extLst>
      <p:ext uri="{BB962C8B-B14F-4D97-AF65-F5344CB8AC3E}">
        <p14:creationId xmlns:p14="http://schemas.microsoft.com/office/powerpoint/2010/main" val="159712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A8FFB-FE27-4194-4895-8F4A8C574562}"/>
              </a:ext>
            </a:extLst>
          </p:cNvPr>
          <p:cNvSpPr>
            <a:spLocks noGrp="1"/>
          </p:cNvSpPr>
          <p:nvPr>
            <p:ph type="title"/>
          </p:nvPr>
        </p:nvSpPr>
        <p:spPr/>
        <p:txBody>
          <a:bodyPr/>
          <a:lstStyle/>
          <a:p>
            <a:r>
              <a:rPr lang="en-US" dirty="0"/>
              <a:t>Job Outlook </a:t>
            </a:r>
          </a:p>
        </p:txBody>
      </p:sp>
      <p:sp>
        <p:nvSpPr>
          <p:cNvPr id="2" name="Text Placeholder 1">
            <a:extLst>
              <a:ext uri="{FF2B5EF4-FFF2-40B4-BE49-F238E27FC236}">
                <a16:creationId xmlns:a16="http://schemas.microsoft.com/office/drawing/2014/main" id="{1C0EB3A9-FCB7-DBB7-6364-5F9F1583E148}"/>
              </a:ext>
            </a:extLst>
          </p:cNvPr>
          <p:cNvSpPr>
            <a:spLocks noGrp="1"/>
          </p:cNvSpPr>
          <p:nvPr>
            <p:ph type="body" idx="1"/>
          </p:nvPr>
        </p:nvSpPr>
        <p:spPr>
          <a:xfrm>
            <a:off x="569468" y="2321960"/>
            <a:ext cx="4111502" cy="3657786"/>
          </a:xfrm>
        </p:spPr>
        <p:txBody>
          <a:bodyPr/>
          <a:lstStyle/>
          <a:p>
            <a:r>
              <a:rPr lang="en-US" dirty="0"/>
              <a:t>Employment of data scientists is projected to grow 34 percent from 2024 to 2034, much faster than the average for all occupations.</a:t>
            </a:r>
          </a:p>
          <a:p>
            <a:r>
              <a:rPr lang="en-US" dirty="0"/>
              <a:t>In OOH Data Scientist is being used as a broad overarching term encompassing</a:t>
            </a:r>
          </a:p>
          <a:p>
            <a:pPr marL="285750" indent="-285750">
              <a:buFontTx/>
              <a:buChar char="-"/>
            </a:pPr>
            <a:r>
              <a:rPr lang="en-US" dirty="0"/>
              <a:t>Data Scientist </a:t>
            </a:r>
          </a:p>
          <a:p>
            <a:pPr marL="285750" indent="-285750">
              <a:buFontTx/>
              <a:buChar char="-"/>
            </a:pPr>
            <a:r>
              <a:rPr lang="en-US" dirty="0"/>
              <a:t>Data Engineer</a:t>
            </a:r>
          </a:p>
          <a:p>
            <a:pPr marL="285750" indent="-285750">
              <a:buFontTx/>
              <a:buChar char="-"/>
            </a:pPr>
            <a:r>
              <a:rPr lang="en-US" dirty="0"/>
              <a:t>Data Analyst</a:t>
            </a:r>
          </a:p>
        </p:txBody>
      </p:sp>
      <p:pic>
        <p:nvPicPr>
          <p:cNvPr id="6" name="Picture 5" descr="Bar chart showing projected percent change in employment from 2024 to 2034 for data scientists, mathematical science occupations, and total occupations in the U.S. Data scientists have the highest growth at 34%, followed by mathematical science occupations at 27%, and total occupations at 3%, with color-coded horizontal bars and percentage labels.">
            <a:extLst>
              <a:ext uri="{FF2B5EF4-FFF2-40B4-BE49-F238E27FC236}">
                <a16:creationId xmlns:a16="http://schemas.microsoft.com/office/drawing/2014/main" id="{0ABF9716-4620-26AC-3AAA-D38A0AAC8086}"/>
              </a:ext>
            </a:extLst>
          </p:cNvPr>
          <p:cNvPicPr>
            <a:picLocks noChangeAspect="1"/>
          </p:cNvPicPr>
          <p:nvPr/>
        </p:nvPicPr>
        <p:blipFill>
          <a:blip r:embed="rId2"/>
          <a:stretch>
            <a:fillRect/>
          </a:stretch>
        </p:blipFill>
        <p:spPr>
          <a:xfrm>
            <a:off x="4680970" y="1042654"/>
            <a:ext cx="5830114" cy="4772691"/>
          </a:xfrm>
          <a:prstGeom prst="rect">
            <a:avLst/>
          </a:prstGeom>
        </p:spPr>
      </p:pic>
      <p:sp>
        <p:nvSpPr>
          <p:cNvPr id="4" name="TextBox 3">
            <a:extLst>
              <a:ext uri="{FF2B5EF4-FFF2-40B4-BE49-F238E27FC236}">
                <a16:creationId xmlns:a16="http://schemas.microsoft.com/office/drawing/2014/main" id="{7F7780C3-8083-3F9F-D596-67821189138B}"/>
              </a:ext>
            </a:extLst>
          </p:cNvPr>
          <p:cNvSpPr txBox="1"/>
          <p:nvPr/>
        </p:nvSpPr>
        <p:spPr>
          <a:xfrm>
            <a:off x="3256908" y="5979746"/>
            <a:ext cx="7387119" cy="338554"/>
          </a:xfrm>
          <a:prstGeom prst="rect">
            <a:avLst/>
          </a:prstGeom>
          <a:noFill/>
        </p:spPr>
        <p:txBody>
          <a:bodyPr wrap="square" rtlCol="0">
            <a:spAutoFit/>
          </a:bodyPr>
          <a:lstStyle/>
          <a:p>
            <a:r>
              <a:rPr lang="en-US" sz="1600" dirty="0"/>
              <a:t>Reference: https://www.bls.gov/ooh/math/data-scientists.htm#tab-6</a:t>
            </a:r>
          </a:p>
        </p:txBody>
      </p:sp>
    </p:spTree>
    <p:extLst>
      <p:ext uri="{BB962C8B-B14F-4D97-AF65-F5344CB8AC3E}">
        <p14:creationId xmlns:p14="http://schemas.microsoft.com/office/powerpoint/2010/main" val="1187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4FC05-B4DD-6B54-0728-AE15D1A0A6F1}"/>
              </a:ext>
            </a:extLst>
          </p:cNvPr>
          <p:cNvSpPr>
            <a:spLocks noGrp="1"/>
          </p:cNvSpPr>
          <p:nvPr>
            <p:ph type="body" idx="10"/>
          </p:nvPr>
        </p:nvSpPr>
        <p:spPr>
          <a:xfrm>
            <a:off x="566928" y="2185416"/>
            <a:ext cx="9183247" cy="3732425"/>
          </a:xfrm>
        </p:spPr>
        <p:txBody>
          <a:bodyPr/>
          <a:lstStyle/>
          <a:p>
            <a:r>
              <a:rPr lang="en-US" dirty="0"/>
              <a:t>How do you think the rise of AI has impacted the data science job market? </a:t>
            </a:r>
          </a:p>
          <a:p>
            <a:r>
              <a:rPr lang="en-US" dirty="0"/>
              <a:t>AI can automate significant portions of a data scientist's workflow, including data cleaning, preprocessing, exploratory data analysis, and generating boilerplate code.</a:t>
            </a:r>
          </a:p>
          <a:p>
            <a:pPr lvl="1"/>
            <a:r>
              <a:rPr lang="en-US" dirty="0"/>
              <a:t>Which job role(s) does this impact the most? Data Analyst, Data Engineer, Data Scientist?</a:t>
            </a:r>
          </a:p>
          <a:p>
            <a:pPr marL="50800" lvl="0" indent="0">
              <a:buNone/>
            </a:pPr>
            <a:r>
              <a:rPr lang="en-US" b="1" dirty="0"/>
              <a:t>Limitations of AI in Data Science: </a:t>
            </a:r>
            <a:endParaRPr lang="en-US" dirty="0"/>
          </a:p>
          <a:p>
            <a:pPr lvl="0"/>
            <a:r>
              <a:rPr lang="en-US" dirty="0"/>
              <a:t>While AI can handle these tasks, it cannot fully understand the organizational context, meaning, or strategic impact of data. </a:t>
            </a:r>
          </a:p>
          <a:p>
            <a:pPr lvl="0"/>
            <a:r>
              <a:rPr lang="en-US" dirty="0"/>
              <a:t>Now more than ever we must question and interrogate the data.</a:t>
            </a:r>
          </a:p>
        </p:txBody>
      </p:sp>
      <p:sp>
        <p:nvSpPr>
          <p:cNvPr id="3" name="Title 2">
            <a:extLst>
              <a:ext uri="{FF2B5EF4-FFF2-40B4-BE49-F238E27FC236}">
                <a16:creationId xmlns:a16="http://schemas.microsoft.com/office/drawing/2014/main" id="{2C49A984-064C-735D-4D1A-FFE5F6E56902}"/>
              </a:ext>
            </a:extLst>
          </p:cNvPr>
          <p:cNvSpPr>
            <a:spLocks noGrp="1"/>
          </p:cNvSpPr>
          <p:nvPr>
            <p:ph type="title"/>
          </p:nvPr>
        </p:nvSpPr>
        <p:spPr/>
        <p:txBody>
          <a:bodyPr/>
          <a:lstStyle/>
          <a:p>
            <a:r>
              <a:rPr lang="en-US" dirty="0"/>
              <a:t>Impact of AI on the Data Scientist job market</a:t>
            </a:r>
          </a:p>
        </p:txBody>
      </p:sp>
    </p:spTree>
    <p:extLst>
      <p:ext uri="{BB962C8B-B14F-4D97-AF65-F5344CB8AC3E}">
        <p14:creationId xmlns:p14="http://schemas.microsoft.com/office/powerpoint/2010/main" val="293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50260-E707-0CC6-C1E5-92F95F50866F}"/>
              </a:ext>
            </a:extLst>
          </p:cNvPr>
          <p:cNvSpPr>
            <a:spLocks noGrp="1"/>
          </p:cNvSpPr>
          <p:nvPr>
            <p:ph type="title"/>
          </p:nvPr>
        </p:nvSpPr>
        <p:spPr/>
        <p:txBody>
          <a:bodyPr/>
          <a:lstStyle/>
          <a:p>
            <a:r>
              <a:rPr lang="en-US" dirty="0"/>
              <a:t>Data Analyst – the Investigative Journalist</a:t>
            </a:r>
          </a:p>
        </p:txBody>
      </p:sp>
      <p:sp>
        <p:nvSpPr>
          <p:cNvPr id="5" name="Text Placeholder 4">
            <a:extLst>
              <a:ext uri="{FF2B5EF4-FFF2-40B4-BE49-F238E27FC236}">
                <a16:creationId xmlns:a16="http://schemas.microsoft.com/office/drawing/2014/main" id="{02B183A6-FDD6-5344-9DAA-CCC1ECE28D00}"/>
              </a:ext>
            </a:extLst>
          </p:cNvPr>
          <p:cNvSpPr>
            <a:spLocks noGrp="1"/>
          </p:cNvSpPr>
          <p:nvPr>
            <p:ph type="body" idx="10"/>
          </p:nvPr>
        </p:nvSpPr>
        <p:spPr/>
        <p:txBody>
          <a:bodyPr/>
          <a:lstStyle/>
          <a:p>
            <a:pPr marL="50800" indent="0">
              <a:buNone/>
            </a:pPr>
            <a:r>
              <a:rPr lang="en-US" dirty="0"/>
              <a:t>Data Analysts need to</a:t>
            </a:r>
          </a:p>
          <a:p>
            <a:pPr lvl="0"/>
            <a:r>
              <a:rPr lang="en-US" dirty="0"/>
              <a:t>investigate questions</a:t>
            </a:r>
          </a:p>
          <a:p>
            <a:pPr lvl="0"/>
            <a:r>
              <a:rPr lang="en-US" dirty="0"/>
              <a:t>build evidence</a:t>
            </a:r>
          </a:p>
          <a:p>
            <a:pPr lvl="0"/>
            <a:r>
              <a:rPr lang="en-US" dirty="0"/>
              <a:t>find patterns</a:t>
            </a:r>
          </a:p>
          <a:p>
            <a:pPr lvl="0"/>
            <a:r>
              <a:rPr lang="en-US" dirty="0"/>
              <a:t>question and verify sources</a:t>
            </a:r>
          </a:p>
          <a:p>
            <a:pPr lvl="0"/>
            <a:r>
              <a:rPr lang="en-US" dirty="0"/>
              <a:t>persuade through clear storytelling + visuals</a:t>
            </a:r>
          </a:p>
          <a:p>
            <a:endParaRPr lang="en-US" dirty="0"/>
          </a:p>
        </p:txBody>
      </p:sp>
      <p:pic>
        <p:nvPicPr>
          <p:cNvPr id="3074" name="Picture 2" descr="Diagram displaying six common chart types: column, pie, line, bar, area, and column-line combination. Each chart is color-coded with distinct segments or lines, illustrating different data visualization methods for comparing values, proportions, trends, and mixed data sets.">
            <a:extLst>
              <a:ext uri="{FF2B5EF4-FFF2-40B4-BE49-F238E27FC236}">
                <a16:creationId xmlns:a16="http://schemas.microsoft.com/office/drawing/2014/main" id="{D05FABCF-2A8F-9680-665A-C264067F7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476" y="2320675"/>
            <a:ext cx="5121025" cy="286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39752"/>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6464a8a-f8ed-40b1-99e2-5f6b50a20250}" enabled="0" method="" siteId="{96464a8a-f8ed-40b1-99e2-5f6b50a20250}" removed="1"/>
</clbl:labelList>
</file>

<file path=docProps/app.xml><?xml version="1.0" encoding="utf-8"?>
<Properties xmlns="http://schemas.openxmlformats.org/officeDocument/2006/extended-properties" xmlns:vt="http://schemas.openxmlformats.org/officeDocument/2006/docPropsVTypes">
  <Template/>
  <TotalTime>6056</TotalTime>
  <Words>1646</Words>
  <Application>Microsoft Office PowerPoint</Application>
  <PresentationFormat>Widescreen</PresentationFormat>
  <Paragraphs>165</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Courier New</vt:lpstr>
      <vt:lpstr>Georgia</vt:lpstr>
      <vt:lpstr>LucidaGrande</vt:lpstr>
      <vt:lpstr>UB Powerpoint Template</vt:lpstr>
      <vt:lpstr>The human side of numbers – how stories make data matter</vt:lpstr>
      <vt:lpstr>Career Design center</vt:lpstr>
      <vt:lpstr>Please scan QR  code to check-in</vt:lpstr>
      <vt:lpstr>Data informs but stories create meaning</vt:lpstr>
      <vt:lpstr>A world overloaded with data </vt:lpstr>
      <vt:lpstr>What does a Data Analyst actually do? </vt:lpstr>
      <vt:lpstr>Job Outlook </vt:lpstr>
      <vt:lpstr>Impact of AI on the Data Scientist job market</vt:lpstr>
      <vt:lpstr>Data Analyst – the Investigative Journalist</vt:lpstr>
      <vt:lpstr>The Humanities degree advantage</vt:lpstr>
      <vt:lpstr>The psychological power of storytelling</vt:lpstr>
      <vt:lpstr>Why does storytelling matter in business?</vt:lpstr>
      <vt:lpstr>What this looks like in real life</vt:lpstr>
      <vt:lpstr>Nathaniel Royal, PhD </vt:lpstr>
      <vt:lpstr>How Stories Make Data Matter</vt:lpstr>
      <vt:lpstr>Thank you to Dr. Royal</vt:lpstr>
      <vt:lpstr>UB Career Design Center </vt:lpstr>
      <vt:lpstr>Career Design Center Resources &amp; Services</vt:lpstr>
      <vt:lpstr>Bullseye powered by Handshake</vt:lpstr>
      <vt:lpstr>Assessment QR code</vt:lpstr>
      <vt:lpstr>Questions?</vt:lpstr>
      <vt:lpstr>References</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Holly Justice</cp:lastModifiedBy>
  <cp:revision>314</cp:revision>
  <cp:lastPrinted>2016-07-18T17:32:49Z</cp:lastPrinted>
  <dcterms:created xsi:type="dcterms:W3CDTF">2016-06-28T14:05:07Z</dcterms:created>
  <dcterms:modified xsi:type="dcterms:W3CDTF">2026-02-10T18:30:03Z</dcterms:modified>
  <cp:category/>
</cp:coreProperties>
</file>