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Black" panose="00000A00000000000000" pitchFamily="2" charset="0"/>
      <p:bold r:id="rId22"/>
      <p:boldItalic r:id="rId23"/>
    </p:embeddedFont>
    <p:embeddedFont>
      <p:font typeface="Montserrat ExtraBold" panose="00000900000000000000" pitchFamily="2" charset="0"/>
      <p:bold r:id="rId24"/>
      <p:boldItalic r:id="rId25"/>
    </p:embeddedFont>
    <p:embeddedFont>
      <p:font typeface="Montserrat SemiBold" panose="00000700000000000000" pitchFamily="2" charset="0"/>
      <p:regular r:id="rId26"/>
      <p:bold r:id="rId27"/>
      <p:italic r:id="rId28"/>
      <p:boldItalic r:id="rId29"/>
    </p:embeddedFont>
    <p:embeddedFont>
      <p:font typeface="Work Sans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402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93669190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393669190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c4473bcd5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c4473bcd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93669190aa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393669190a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93669190aa_2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393669190aa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93669190aa_2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93669190aa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938c641b2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938c641b2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93669190aa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393669190aa_0_5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393669190aa_0_5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93669190aa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393669190a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93669190aa_2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393669190aa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38c641b26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3938c641b2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3669190aa_0_3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393669190aa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93669190aa_0_4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93669190aa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c416bf821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3c416bf821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c416bf821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3c416bf82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c4473bcd5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c4473bcd5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janedai@buffalo.edu" TargetMode="External"/><Relationship Id="rId13" Type="http://schemas.openxmlformats.org/officeDocument/2006/relationships/hyperlink" Target="mailto:sraja@buffalo.edu" TargetMode="External"/><Relationship Id="rId3" Type="http://schemas.openxmlformats.org/officeDocument/2006/relationships/image" Target="../media/image9.png"/><Relationship Id="rId7" Type="http://schemas.openxmlformats.org/officeDocument/2006/relationships/hyperlink" Target="mailto:foodsystems@ap.buffalo.edu" TargetMode="External"/><Relationship Id="rId12" Type="http://schemas.openxmlformats.org/officeDocument/2006/relationships/hyperlink" Target="mailto:ajudelso@buffalo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nhays2@buffalo.edu" TargetMode="External"/><Relationship Id="rId11" Type="http://schemas.openxmlformats.org/officeDocument/2006/relationships/hyperlink" Target="mailto:maetman@buffalo.ed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mailto:ad97@buffalo.edu" TargetMode="External"/><Relationship Id="rId4" Type="http://schemas.openxmlformats.org/officeDocument/2006/relationships/image" Target="../media/image10.png"/><Relationship Id="rId9" Type="http://schemas.openxmlformats.org/officeDocument/2006/relationships/hyperlink" Target="mailto:mollyrio@buffalo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47373"/>
            <a:ext cx="1342200" cy="2296200"/>
          </a:xfrm>
          <a:prstGeom prst="corner">
            <a:avLst>
              <a:gd name="adj1" fmla="val 47982"/>
              <a:gd name="adj2" fmla="val 48654"/>
            </a:avLst>
          </a:prstGeom>
          <a:solidFill>
            <a:srgbClr val="2C4C7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802051" y="82"/>
            <a:ext cx="1327200" cy="3422100"/>
          </a:xfrm>
          <a:prstGeom prst="corner">
            <a:avLst>
              <a:gd name="adj1" fmla="val 50000"/>
              <a:gd name="adj2" fmla="val 48655"/>
            </a:avLst>
          </a:prstGeom>
          <a:solidFill>
            <a:srgbClr val="3A8D6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5690" y="560439"/>
            <a:ext cx="8037900" cy="404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3FB8B-862B-1B07-EE10-26A4E95AB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8" y="-2052600"/>
            <a:ext cx="8520600" cy="20526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dirty="0"/>
              <a:t>Data Justice for Food Justice</a:t>
            </a:r>
          </a:p>
        </p:txBody>
      </p:sp>
      <p:pic>
        <p:nvPicPr>
          <p:cNvPr id="59" name="Google Shape;59;p14" descr="Data Justice for Food Justice splash graph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312" y="993434"/>
            <a:ext cx="7558680" cy="21317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61" name="Google Shape;61;p14" descr="UB Food Systems Planning and Healthy Communities Lab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300" y="3739513"/>
            <a:ext cx="2354950" cy="60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748200" y="3643725"/>
            <a:ext cx="35958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Love Data Week </a:t>
            </a: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February 12, 2026</a:t>
            </a: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Jane Dai, Kate Hays, and Molly Riordan</a:t>
            </a: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53016"/>
            <a:ext cx="1342200" cy="1290300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E5B85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674" y="435950"/>
            <a:ext cx="5745000" cy="430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3"/>
          <p:cNvSpPr txBox="1">
            <a:spLocks noGrp="1"/>
          </p:cNvSpPr>
          <p:nvPr>
            <p:ph type="title" idx="4294967295"/>
          </p:nvPr>
        </p:nvSpPr>
        <p:spPr>
          <a:xfrm>
            <a:off x="671051" y="635253"/>
            <a:ext cx="4610100" cy="531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A8D6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Small Group Activity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3" descr="A person holding a basket of vegetables&#10;"/>
          <p:cNvPicPr preferRelativeResize="0"/>
          <p:nvPr/>
        </p:nvPicPr>
        <p:blipFill rotWithShape="1">
          <a:blip r:embed="rId3">
            <a:alphaModFix/>
          </a:blip>
          <a:srcRect l="21449" t="631" r="20039" b="631"/>
          <a:stretch/>
        </p:blipFill>
        <p:spPr>
          <a:xfrm>
            <a:off x="5052789" y="866398"/>
            <a:ext cx="3483600" cy="3527100"/>
          </a:xfrm>
          <a:prstGeom prst="teardrop">
            <a:avLst>
              <a:gd name="adj" fmla="val 100000"/>
            </a:avLst>
          </a:prstGeom>
          <a:noFill/>
          <a:ln w="8097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8" name="Google Shape;178;p23"/>
          <p:cNvSpPr txBox="1"/>
          <p:nvPr/>
        </p:nvSpPr>
        <p:spPr>
          <a:xfrm>
            <a:off x="671050" y="1876475"/>
            <a:ext cx="43818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Share-out about your user experiences:</a:t>
            </a:r>
            <a:endParaRPr sz="15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ork Sans"/>
              <a:buChar char="●"/>
            </a:pPr>
            <a:r>
              <a:rPr lang="en" sz="15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East Buffalo Food and Health Equity Dashboard</a:t>
            </a:r>
            <a:endParaRPr sz="15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ork Sans"/>
              <a:buChar char="●"/>
            </a:pPr>
            <a:r>
              <a:rPr lang="en" sz="15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Growing Connections, Nourishing a Region (WNY)</a:t>
            </a:r>
            <a:endParaRPr sz="15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79" name="Google Shape;179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99254" y="105867"/>
            <a:ext cx="3203565" cy="490779"/>
            <a:chOff x="5210817" y="143699"/>
            <a:chExt cx="3745108" cy="573809"/>
          </a:xfrm>
        </p:grpSpPr>
        <p:pic>
          <p:nvPicPr>
            <p:cNvPr id="180" name="Google Shape;180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59149" y="143699"/>
              <a:ext cx="496776" cy="49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23"/>
            <p:cNvSpPr txBox="1"/>
            <p:nvPr/>
          </p:nvSpPr>
          <p:spPr>
            <a:xfrm>
              <a:off x="5210817" y="149008"/>
              <a:ext cx="32880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00" tIns="78200" rIns="78200" bIns="7820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Justice </a:t>
              </a:r>
              <a:r>
                <a:rPr lang="en" sz="1111">
                  <a:solidFill>
                    <a:srgbClr val="749E9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</a:t>
              </a:r>
              <a:r>
                <a:rPr lang="en" sz="111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1111">
                <a:solidFill>
                  <a:srgbClr val="2C4C7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3A8D6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Food Justice</a:t>
              </a:r>
              <a:endParaRPr sz="1111" b="1">
                <a:solidFill>
                  <a:srgbClr val="3A8D6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82" name="Google Shape;182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53200"/>
            <a:ext cx="3303000" cy="1290300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3A8D6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6050" y="653550"/>
            <a:ext cx="8018100" cy="383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4"/>
          <p:cNvSpPr txBox="1">
            <a:spLocks noGrp="1"/>
          </p:cNvSpPr>
          <p:nvPr>
            <p:ph type="title" idx="4294967295"/>
          </p:nvPr>
        </p:nvSpPr>
        <p:spPr>
          <a:xfrm>
            <a:off x="1085200" y="1001150"/>
            <a:ext cx="5371500" cy="992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2C4C7E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Data Justice &amp; Dashboard Outcomes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C4C7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13375" y="4767263"/>
            <a:ext cx="20574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91" name="Google Shape;191;p24"/>
          <p:cNvSpPr txBox="1"/>
          <p:nvPr/>
        </p:nvSpPr>
        <p:spPr>
          <a:xfrm>
            <a:off x="1085200" y="2290751"/>
            <a:ext cx="6213600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latin typeface="Work Sans"/>
                <a:ea typeface="Work Sans"/>
                <a:cs typeface="Work Sans"/>
                <a:sym typeface="Work Sans"/>
              </a:rPr>
              <a:t>What happens as a result of the dashboard?</a:t>
            </a:r>
            <a:endParaRPr sz="1700" b="1" i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b="1" i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 b="1" i="1">
                <a:latin typeface="Work Sans"/>
                <a:ea typeface="Work Sans"/>
                <a:cs typeface="Work Sans"/>
                <a:sym typeface="Work Sans"/>
              </a:rPr>
              <a:t>Does it change the outcomes for the group it is meant to serve?</a:t>
            </a:r>
            <a:endParaRPr sz="1700" b="1" i="1"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92" name="Google Shape;192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99254" y="105867"/>
            <a:ext cx="3203565" cy="490779"/>
            <a:chOff x="5210817" y="143699"/>
            <a:chExt cx="3745108" cy="573809"/>
          </a:xfrm>
        </p:grpSpPr>
        <p:pic>
          <p:nvPicPr>
            <p:cNvPr id="193" name="Google Shape;193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59149" y="143699"/>
              <a:ext cx="496776" cy="49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24"/>
            <p:cNvSpPr txBox="1"/>
            <p:nvPr/>
          </p:nvSpPr>
          <p:spPr>
            <a:xfrm>
              <a:off x="5210817" y="149008"/>
              <a:ext cx="32880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00" tIns="78200" rIns="78200" bIns="7820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Justice </a:t>
              </a:r>
              <a:r>
                <a:rPr lang="en" sz="1111">
                  <a:solidFill>
                    <a:srgbClr val="749E9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</a:t>
              </a:r>
              <a:r>
                <a:rPr lang="en" sz="111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1111">
                <a:solidFill>
                  <a:srgbClr val="2C4C7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3A8D6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Food Justice</a:t>
              </a:r>
              <a:endParaRPr sz="1111" b="1">
                <a:solidFill>
                  <a:srgbClr val="3A8D6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53200"/>
            <a:ext cx="3303000" cy="1290300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3A8D6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6050" y="653550"/>
            <a:ext cx="8018100" cy="383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5"/>
          <p:cNvSpPr txBox="1">
            <a:spLocks noGrp="1"/>
          </p:cNvSpPr>
          <p:nvPr>
            <p:ph type="title" idx="4294967295"/>
          </p:nvPr>
        </p:nvSpPr>
        <p:spPr>
          <a:xfrm>
            <a:off x="1085200" y="1001150"/>
            <a:ext cx="5371500" cy="992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2C4C7E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Data Justice &amp; Dashboard Outcomes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C4C7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13375" y="4767263"/>
            <a:ext cx="20574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03" name="Google Shape;203;p25"/>
          <p:cNvSpPr txBox="1"/>
          <p:nvPr/>
        </p:nvSpPr>
        <p:spPr>
          <a:xfrm>
            <a:off x="1085200" y="2110549"/>
            <a:ext cx="6213600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Work Sans"/>
              <a:buChar char="➔"/>
            </a:pPr>
            <a:r>
              <a:rPr lang="en" sz="1700">
                <a:latin typeface="Work Sans"/>
                <a:ea typeface="Work Sans"/>
                <a:cs typeface="Work Sans"/>
                <a:sym typeface="Work Sans"/>
              </a:rPr>
              <a:t>Depends whether outcomes measurement is part of the design</a:t>
            </a:r>
            <a:endParaRPr sz="1700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Font typeface="Work Sans"/>
              <a:buChar char="➔"/>
            </a:pPr>
            <a:r>
              <a:rPr lang="en" sz="1700">
                <a:latin typeface="Work Sans"/>
                <a:ea typeface="Work Sans"/>
                <a:cs typeface="Work Sans"/>
                <a:sym typeface="Work Sans"/>
              </a:rPr>
              <a:t>Depends whether users were part of designing it</a:t>
            </a:r>
            <a:endParaRPr sz="1700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1000"/>
              </a:spcAft>
              <a:buSzPts val="1700"/>
              <a:buFont typeface="Work Sans"/>
              <a:buChar char="➔"/>
            </a:pPr>
            <a:r>
              <a:rPr lang="en" sz="1700">
                <a:latin typeface="Work Sans"/>
                <a:ea typeface="Work Sans"/>
                <a:cs typeface="Work Sans"/>
                <a:sym typeface="Work Sans"/>
              </a:rPr>
              <a:t>Depends on if the dashboard meets the need</a:t>
            </a:r>
            <a:endParaRPr sz="1700"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204" name="Google Shape;204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99254" y="105867"/>
            <a:ext cx="3203565" cy="490779"/>
            <a:chOff x="5210817" y="143699"/>
            <a:chExt cx="3745108" cy="573809"/>
          </a:xfrm>
        </p:grpSpPr>
        <p:pic>
          <p:nvPicPr>
            <p:cNvPr id="205" name="Google Shape;205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59149" y="143699"/>
              <a:ext cx="496776" cy="49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25"/>
            <p:cNvSpPr txBox="1"/>
            <p:nvPr/>
          </p:nvSpPr>
          <p:spPr>
            <a:xfrm>
              <a:off x="5210817" y="149008"/>
              <a:ext cx="32880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00" tIns="78200" rIns="78200" bIns="7820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Justice </a:t>
              </a:r>
              <a:r>
                <a:rPr lang="en" sz="1111">
                  <a:solidFill>
                    <a:srgbClr val="749E9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</a:t>
              </a:r>
              <a:r>
                <a:rPr lang="en" sz="111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1111">
                <a:solidFill>
                  <a:srgbClr val="2C4C7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3A8D6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Food Justice</a:t>
              </a:r>
              <a:endParaRPr sz="1111" b="1">
                <a:solidFill>
                  <a:srgbClr val="3A8D6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53016"/>
            <a:ext cx="1342200" cy="1290300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E5B85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674" y="435950"/>
            <a:ext cx="5745000" cy="430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title" idx="4294967295"/>
          </p:nvPr>
        </p:nvSpPr>
        <p:spPr>
          <a:xfrm>
            <a:off x="671051" y="635253"/>
            <a:ext cx="4610100" cy="531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A8D6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Small Group Activity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6" descr="Two people collaborating over a laptop"/>
          <p:cNvPicPr preferRelativeResize="0"/>
          <p:nvPr/>
        </p:nvPicPr>
        <p:blipFill rotWithShape="1">
          <a:blip r:embed="rId3">
            <a:alphaModFix/>
          </a:blip>
          <a:srcRect l="9086" r="25067"/>
          <a:stretch/>
        </p:blipFill>
        <p:spPr>
          <a:xfrm>
            <a:off x="5052789" y="866398"/>
            <a:ext cx="3483600" cy="3527100"/>
          </a:xfrm>
          <a:prstGeom prst="teardrop">
            <a:avLst>
              <a:gd name="adj" fmla="val 100000"/>
            </a:avLst>
          </a:prstGeom>
          <a:noFill/>
          <a:ln w="8097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5" name="Google Shape;215;p26"/>
          <p:cNvSpPr txBox="1"/>
          <p:nvPr/>
        </p:nvSpPr>
        <p:spPr>
          <a:xfrm>
            <a:off x="671050" y="1876475"/>
            <a:ext cx="4381800" cy="16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Return to breakout groups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Read your “User Profile” and answer the questions in the prompt based on the dashboard you previously reviewed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10 minutes, then brief share-back (2 min ea)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216" name="Google Shape;216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99254" y="105867"/>
            <a:ext cx="3203565" cy="490779"/>
            <a:chOff x="5210817" y="143699"/>
            <a:chExt cx="3745108" cy="573809"/>
          </a:xfrm>
        </p:grpSpPr>
        <p:pic>
          <p:nvPicPr>
            <p:cNvPr id="217" name="Google Shape;217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59149" y="143699"/>
              <a:ext cx="496776" cy="49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26"/>
            <p:cNvSpPr txBox="1"/>
            <p:nvPr/>
          </p:nvSpPr>
          <p:spPr>
            <a:xfrm>
              <a:off x="5210817" y="149008"/>
              <a:ext cx="32880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00" tIns="78200" rIns="78200" bIns="7820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Justice </a:t>
              </a:r>
              <a:r>
                <a:rPr lang="en" sz="1111">
                  <a:solidFill>
                    <a:srgbClr val="749E9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</a:t>
              </a:r>
              <a:r>
                <a:rPr lang="en" sz="111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1111">
                <a:solidFill>
                  <a:srgbClr val="2C4C7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3A8D6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Food Justice</a:t>
              </a:r>
              <a:endParaRPr sz="1111" b="1">
                <a:solidFill>
                  <a:srgbClr val="3A8D6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19" name="Google Shape;219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814642-6F4A-83E7-A61C-0A1A7DA0B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8" y="-2052600"/>
            <a:ext cx="8520600" cy="20526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dirty="0"/>
              <a:t>Community Evaluators</a:t>
            </a:r>
          </a:p>
        </p:txBody>
      </p:sp>
      <p:pic>
        <p:nvPicPr>
          <p:cNvPr id="225" name="Google Shape;225;p27" descr="PAID OPPORTUNITY: Call for Community Evaluato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723" y="492575"/>
            <a:ext cx="2960950" cy="396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 descr="Call for Community Evaluators QR Cod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254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62" y="320748"/>
            <a:ext cx="8457600" cy="4531500"/>
          </a:xfrm>
          <a:prstGeom prst="roundRect">
            <a:avLst>
              <a:gd name="adj" fmla="val 3655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0943" y="0"/>
            <a:ext cx="1593056" cy="158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0" y="3557588"/>
            <a:ext cx="1593056" cy="1585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01975" y="592350"/>
            <a:ext cx="0" cy="3923700"/>
          </a:xfrm>
          <a:prstGeom prst="straightConnector1">
            <a:avLst/>
          </a:prstGeom>
          <a:noFill/>
          <a:ln w="19050" cap="flat" cmpd="sng">
            <a:solidFill>
              <a:srgbClr val="2C4C7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C2783B7-6A49-0099-BCA6-3FFA0EEC6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8" y="-2052600"/>
            <a:ext cx="8520600" cy="20526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dirty="0"/>
              <a:t>Survey and Questions</a:t>
            </a:r>
          </a:p>
        </p:txBody>
      </p:sp>
      <p:sp>
        <p:nvSpPr>
          <p:cNvPr id="240" name="Google Shape;240;p28"/>
          <p:cNvSpPr txBox="1"/>
          <p:nvPr/>
        </p:nvSpPr>
        <p:spPr>
          <a:xfrm>
            <a:off x="1139150" y="742775"/>
            <a:ext cx="2091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C4C7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Survey</a:t>
            </a:r>
            <a:endParaRPr/>
          </a:p>
        </p:txBody>
      </p:sp>
      <p:sp>
        <p:nvSpPr>
          <p:cNvPr id="241" name="Google Shape;241;p28"/>
          <p:cNvSpPr txBox="1"/>
          <p:nvPr/>
        </p:nvSpPr>
        <p:spPr>
          <a:xfrm>
            <a:off x="1139150" y="1277785"/>
            <a:ext cx="1905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Please leave feedback by filling out the survey linked here:</a:t>
            </a:r>
            <a:endParaRPr/>
          </a:p>
        </p:txBody>
      </p:sp>
      <p:pic>
        <p:nvPicPr>
          <p:cNvPr id="239" name="Google Shape;239;p28" descr="Survey QR Cod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9150" y="2170525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 txBox="1"/>
          <p:nvPr/>
        </p:nvSpPr>
        <p:spPr>
          <a:xfrm>
            <a:off x="3772900" y="708375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2C4C7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Questions?</a:t>
            </a:r>
            <a:endParaRPr dirty="0"/>
          </a:p>
        </p:txBody>
      </p:sp>
      <p:sp>
        <p:nvSpPr>
          <p:cNvPr id="237" name="Google Shape;237;p28"/>
          <p:cNvSpPr txBox="1"/>
          <p:nvPr/>
        </p:nvSpPr>
        <p:spPr>
          <a:xfrm>
            <a:off x="3789875" y="1277775"/>
            <a:ext cx="2606400" cy="30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For more information,, 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reach out to: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Kate Hays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Research Coordinator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 dirty="0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6"/>
              </a:rPr>
              <a:t>cnhays2@buffalo.edu</a:t>
            </a: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 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UB Food Lab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 dirty="0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7"/>
              </a:rPr>
              <a:t>foodsystems@ap.buffalo.edu</a:t>
            </a: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  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Jane Dai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Postdoc Scholar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8"/>
              </a:rPr>
              <a:t>janedai@buffalo.edu</a:t>
            </a: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Molly Riordan 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Learning Circle Lead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9"/>
              </a:rPr>
              <a:t>mollyrio@buffalo.edu</a:t>
            </a: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6214544" y="1277775"/>
            <a:ext cx="1977900" cy="27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Alissa Ujie Diamond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Investigator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 dirty="0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10"/>
              </a:rPr>
              <a:t>ad97@buffalo.edu</a:t>
            </a: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  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Mohamed Aly Etman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Investigator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 dirty="0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11"/>
              </a:rPr>
              <a:t>maetman@buffalo.edu</a:t>
            </a: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Alex Judelsohn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Principal Investigator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 dirty="0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12"/>
              </a:rPr>
              <a:t>ajudelso@buffalo.edu</a:t>
            </a: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Samina Raja 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Principal Investigator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 dirty="0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13"/>
              </a:rPr>
              <a:t>sraja@buffalo.edu</a:t>
            </a: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221854"/>
            <a:ext cx="3203400" cy="1921500"/>
          </a:xfrm>
          <a:prstGeom prst="corner">
            <a:avLst>
              <a:gd name="adj1" fmla="val 53363"/>
              <a:gd name="adj2" fmla="val 50000"/>
            </a:avLst>
          </a:prstGeom>
          <a:solidFill>
            <a:srgbClr val="3A8D6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075" y="642900"/>
            <a:ext cx="7876200" cy="391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70" name="Google Shape;70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99254" y="105867"/>
            <a:ext cx="3203565" cy="490779"/>
            <a:chOff x="5210817" y="143699"/>
            <a:chExt cx="3745108" cy="573809"/>
          </a:xfrm>
        </p:grpSpPr>
        <p:pic>
          <p:nvPicPr>
            <p:cNvPr id="71" name="Google Shape;71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59149" y="143699"/>
              <a:ext cx="496776" cy="49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15"/>
            <p:cNvSpPr txBox="1"/>
            <p:nvPr/>
          </p:nvSpPr>
          <p:spPr>
            <a:xfrm>
              <a:off x="5210817" y="149008"/>
              <a:ext cx="32880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00" tIns="78200" rIns="78200" bIns="7820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Justice </a:t>
              </a:r>
              <a:r>
                <a:rPr lang="en" sz="1111">
                  <a:solidFill>
                    <a:srgbClr val="749E9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</a:t>
              </a:r>
              <a:r>
                <a:rPr lang="en" sz="111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1111">
                <a:solidFill>
                  <a:srgbClr val="2C4C7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3A8D6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Food Justice</a:t>
              </a:r>
              <a:endParaRPr sz="1111" b="1">
                <a:solidFill>
                  <a:srgbClr val="3A8D6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3" name="Google Shape;73;p15"/>
          <p:cNvSpPr txBox="1">
            <a:spLocks noGrp="1"/>
          </p:cNvSpPr>
          <p:nvPr>
            <p:ph type="title" idx="4294967295"/>
          </p:nvPr>
        </p:nvSpPr>
        <p:spPr>
          <a:xfrm>
            <a:off x="850226" y="773468"/>
            <a:ext cx="6095400" cy="554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2C4C7E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Agenda 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2C4C7E"/>
              </a:solidFill>
              <a:effectLst/>
              <a:uLnTx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9" name="Google Shape;79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0225" y="17182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C4C7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 sz="2100">
              <a:solidFill>
                <a:srgbClr val="2C4C7E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1" name="Google Shape;81;p15" descr="1"/>
          <p:cNvSpPr/>
          <p:nvPr/>
        </p:nvSpPr>
        <p:spPr>
          <a:xfrm>
            <a:off x="923425" y="1781300"/>
            <a:ext cx="402300" cy="406500"/>
          </a:xfrm>
          <a:prstGeom prst="ellipse">
            <a:avLst/>
          </a:prstGeom>
          <a:noFill/>
          <a:ln w="38100" cap="flat" cmpd="sng">
            <a:solidFill>
              <a:srgbClr val="E5B8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1398925" y="1718239"/>
            <a:ext cx="6400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2C4C7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Food systems dashboards &amp; data justice</a:t>
            </a:r>
            <a:endParaRPr sz="2000" dirty="0">
              <a:solidFill>
                <a:srgbClr val="2C4C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0225" y="2640925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C4C7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 sz="2100">
              <a:solidFill>
                <a:srgbClr val="2C4C7E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0" name="Google Shape;80;p15" descr="2"/>
          <p:cNvSpPr/>
          <p:nvPr/>
        </p:nvSpPr>
        <p:spPr>
          <a:xfrm>
            <a:off x="923425" y="2719966"/>
            <a:ext cx="402300" cy="406500"/>
          </a:xfrm>
          <a:prstGeom prst="ellipse">
            <a:avLst/>
          </a:prstGeom>
          <a:noFill/>
          <a:ln w="38100" cap="flat" cmpd="sng">
            <a:solidFill>
              <a:srgbClr val="E5B8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1398925" y="2648883"/>
            <a:ext cx="6400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C4C7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 justice &amp; dashboard user experience</a:t>
            </a:r>
            <a:endParaRPr sz="2000">
              <a:solidFill>
                <a:srgbClr val="2C4C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5" descr="3"/>
          <p:cNvSpPr/>
          <p:nvPr/>
        </p:nvSpPr>
        <p:spPr>
          <a:xfrm>
            <a:off x="923425" y="3642759"/>
            <a:ext cx="402300" cy="406500"/>
          </a:xfrm>
          <a:prstGeom prst="ellipse">
            <a:avLst/>
          </a:prstGeom>
          <a:noFill/>
          <a:ln w="38100" cap="flat" cmpd="sng">
            <a:solidFill>
              <a:srgbClr val="E5B8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1398914" y="3579498"/>
            <a:ext cx="6400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C4C7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 justice &amp; dashboard outcomes</a:t>
            </a:r>
            <a:endParaRPr sz="2000">
              <a:solidFill>
                <a:srgbClr val="2C4C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0225" y="35795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C4C7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</a:t>
            </a:r>
            <a:endParaRPr sz="2100">
              <a:solidFill>
                <a:srgbClr val="2C4C7E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53200"/>
            <a:ext cx="3303000" cy="1290300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3A8D6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6050" y="653550"/>
            <a:ext cx="8018100" cy="383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 idx="4294967295"/>
          </p:nvPr>
        </p:nvSpPr>
        <p:spPr>
          <a:xfrm>
            <a:off x="908650" y="923000"/>
            <a:ext cx="7038600" cy="992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2C4C7E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Food Systems Dashboards &amp; Data Justice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C4C7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13375" y="4767263"/>
            <a:ext cx="20574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981100" y="2180700"/>
            <a:ext cx="6893700" cy="16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Work Sans"/>
              <a:buChar char="➔"/>
            </a:pP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Researchers and practitioners are increasingly using data dashboards to visualize the complexities of the food system</a:t>
            </a:r>
            <a:endParaRPr sz="1600" dirty="0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Work Sans"/>
              <a:buChar char="➔"/>
            </a:pP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Inequities in the food system are reinforced by inequities in data systems</a:t>
            </a:r>
            <a:endParaRPr sz="1600" dirty="0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 dirty="0"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92" name="Google Shape;92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99254" y="105867"/>
            <a:ext cx="3203565" cy="490779"/>
            <a:chOff x="5210817" y="143699"/>
            <a:chExt cx="3745108" cy="573809"/>
          </a:xfrm>
        </p:grpSpPr>
        <p:pic>
          <p:nvPicPr>
            <p:cNvPr id="93" name="Google Shape;93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59149" y="143699"/>
              <a:ext cx="496776" cy="49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6"/>
            <p:cNvSpPr txBox="1"/>
            <p:nvPr/>
          </p:nvSpPr>
          <p:spPr>
            <a:xfrm>
              <a:off x="5210817" y="149008"/>
              <a:ext cx="32880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00" tIns="78200" rIns="78200" bIns="7820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Justice </a:t>
              </a:r>
              <a:r>
                <a:rPr lang="en" sz="1111">
                  <a:solidFill>
                    <a:srgbClr val="749E9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</a:t>
              </a:r>
              <a:r>
                <a:rPr lang="en" sz="111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1111">
                <a:solidFill>
                  <a:srgbClr val="2C4C7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3A8D6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Food Justice</a:t>
              </a:r>
              <a:endParaRPr sz="1111" b="1">
                <a:solidFill>
                  <a:srgbClr val="3A8D6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53200"/>
            <a:ext cx="3303000" cy="1290300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3A8D6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6050" y="653550"/>
            <a:ext cx="8018100" cy="383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4294967295"/>
          </p:nvPr>
        </p:nvSpPr>
        <p:spPr>
          <a:xfrm>
            <a:off x="908650" y="923000"/>
            <a:ext cx="4890600" cy="531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2C4C7E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Three Problems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C4C7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13375" y="4767263"/>
            <a:ext cx="20574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1053925" y="1454000"/>
            <a:ext cx="7143300" cy="278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ct val="50000"/>
              <a:buFont typeface="Work Sans"/>
              <a:buChar char="●"/>
            </a:pP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There is a gap between how communities seek to represent their food-related experiences and challenges, and how these are typically measured, reported, and visualized in data dashboards </a:t>
            </a:r>
            <a:endParaRPr sz="1600" dirty="0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ct val="50000"/>
              <a:buFont typeface="Work Sans"/>
              <a:buChar char="●"/>
            </a:pP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Scaling-up and standardizing of data has far-ranging consequences for health equity (from surveillance to extraction)</a:t>
            </a:r>
            <a:endParaRPr sz="1600" dirty="0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SzPct val="50000"/>
              <a:buFont typeface="Work Sans"/>
              <a:buChar char="●"/>
            </a:pPr>
            <a:r>
              <a:rPr lang="en" sz="1600" dirty="0">
                <a:latin typeface="Work Sans"/>
                <a:ea typeface="Work Sans"/>
                <a:cs typeface="Work Sans"/>
                <a:sym typeface="Work Sans"/>
              </a:rPr>
              <a:t>Misgovernance of data systems and food systems create intersecting inequities for Black, brown, Indigenous, and New American communities</a:t>
            </a:r>
            <a:endParaRPr sz="1600" dirty="0"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04" name="Google Shape;104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99254" y="105867"/>
            <a:ext cx="3203565" cy="490779"/>
            <a:chOff x="5210817" y="143699"/>
            <a:chExt cx="3745108" cy="573809"/>
          </a:xfrm>
        </p:grpSpPr>
        <p:pic>
          <p:nvPicPr>
            <p:cNvPr id="105" name="Google Shape;105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59149" y="143699"/>
              <a:ext cx="496776" cy="49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7"/>
            <p:cNvSpPr txBox="1"/>
            <p:nvPr/>
          </p:nvSpPr>
          <p:spPr>
            <a:xfrm>
              <a:off x="5210817" y="149008"/>
              <a:ext cx="32880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00" tIns="78200" rIns="78200" bIns="7820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Justice </a:t>
              </a:r>
              <a:r>
                <a:rPr lang="en" sz="1111">
                  <a:solidFill>
                    <a:srgbClr val="749E9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</a:t>
              </a:r>
              <a:r>
                <a:rPr lang="en" sz="111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1111">
                <a:solidFill>
                  <a:srgbClr val="2C4C7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3A8D6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Food Justice</a:t>
              </a:r>
              <a:endParaRPr sz="1111" b="1">
                <a:solidFill>
                  <a:srgbClr val="3A8D6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53016"/>
            <a:ext cx="1342200" cy="1290300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E5B85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674" y="435950"/>
            <a:ext cx="5745000" cy="430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 idx="4294967295"/>
          </p:nvPr>
        </p:nvSpPr>
        <p:spPr>
          <a:xfrm>
            <a:off x="671051" y="635253"/>
            <a:ext cx="4610100" cy="484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3A8D6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Small Group Discussion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8" descr="Big Data Technology for Business Finance Concept. (Provided by Getty Images)"/>
          <p:cNvPicPr preferRelativeResize="0"/>
          <p:nvPr/>
        </p:nvPicPr>
        <p:blipFill rotWithShape="1">
          <a:blip r:embed="rId3">
            <a:alphaModFix/>
          </a:blip>
          <a:srcRect l="34123" t="1650" b="-1649"/>
          <a:stretch/>
        </p:blipFill>
        <p:spPr>
          <a:xfrm>
            <a:off x="4988839" y="866385"/>
            <a:ext cx="3483600" cy="3527100"/>
          </a:xfrm>
          <a:prstGeom prst="teardrop">
            <a:avLst>
              <a:gd name="adj" fmla="val 100000"/>
            </a:avLst>
          </a:prstGeom>
          <a:noFill/>
          <a:ln w="8097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5" name="Google Shape;115;p18"/>
          <p:cNvSpPr txBox="1"/>
          <p:nvPr/>
        </p:nvSpPr>
        <p:spPr>
          <a:xfrm>
            <a:off x="671050" y="1688875"/>
            <a:ext cx="4039800" cy="23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 your group, discuss the following:</a:t>
            </a:r>
            <a:endParaRPr sz="15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What are some ways that data is used in your field, and how is that data governed? 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What data injustices are you aware of, and what impact have they had on communities? 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What does data justice mean to you?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16" name="Google Shape;116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99254" y="105867"/>
            <a:ext cx="3203565" cy="490779"/>
            <a:chOff x="5210817" y="143699"/>
            <a:chExt cx="3745108" cy="573809"/>
          </a:xfrm>
        </p:grpSpPr>
        <p:pic>
          <p:nvPicPr>
            <p:cNvPr id="117" name="Google Shape;117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59149" y="143699"/>
              <a:ext cx="496776" cy="49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18"/>
            <p:cNvSpPr txBox="1"/>
            <p:nvPr/>
          </p:nvSpPr>
          <p:spPr>
            <a:xfrm>
              <a:off x="5210817" y="149008"/>
              <a:ext cx="32880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00" tIns="78200" rIns="78200" bIns="7820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Justice </a:t>
              </a:r>
              <a:r>
                <a:rPr lang="en" sz="1111">
                  <a:solidFill>
                    <a:srgbClr val="749E9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</a:t>
              </a:r>
              <a:r>
                <a:rPr lang="en" sz="111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1111">
                <a:solidFill>
                  <a:srgbClr val="2C4C7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3A8D6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Food Justice</a:t>
              </a:r>
              <a:endParaRPr sz="1111" b="1">
                <a:solidFill>
                  <a:srgbClr val="3A8D6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19" name="Google Shape;119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53200"/>
            <a:ext cx="3303000" cy="1290300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3A8D6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6050" y="653550"/>
            <a:ext cx="8018100" cy="383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4294967295"/>
          </p:nvPr>
        </p:nvSpPr>
        <p:spPr>
          <a:xfrm>
            <a:off x="1085200" y="1001150"/>
            <a:ext cx="4890600" cy="992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2C4C7E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Data Justice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2C4C7E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User Experience (UX)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C4C7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13375" y="4767263"/>
            <a:ext cx="20574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1085200" y="2125360"/>
            <a:ext cx="6213600" cy="13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latin typeface="Work Sans"/>
                <a:ea typeface="Work Sans"/>
                <a:cs typeface="Work Sans"/>
                <a:sym typeface="Work Sans"/>
              </a:rPr>
              <a:t>Consider:</a:t>
            </a:r>
            <a:endParaRPr sz="1700" dirty="0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ct val="50000"/>
              <a:buFont typeface="Work Sans"/>
              <a:buChar char="●"/>
            </a:pPr>
            <a:r>
              <a:rPr lang="en" sz="1700" dirty="0">
                <a:latin typeface="Work Sans"/>
                <a:ea typeface="Work Sans"/>
                <a:cs typeface="Work Sans"/>
                <a:sym typeface="Work Sans"/>
              </a:rPr>
              <a:t>What matters for user experience?</a:t>
            </a:r>
            <a:endParaRPr sz="1700" dirty="0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ct val="50000"/>
              <a:buFont typeface="Work Sans"/>
              <a:buChar char="●"/>
            </a:pPr>
            <a:r>
              <a:rPr lang="en" sz="1700" dirty="0">
                <a:latin typeface="Work Sans"/>
                <a:ea typeface="Work Sans"/>
                <a:cs typeface="Work Sans"/>
                <a:sym typeface="Work Sans"/>
              </a:rPr>
              <a:t>Are there sites and software you use that stand out as having a good user experience?</a:t>
            </a:r>
            <a:endParaRPr sz="1700" dirty="0"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29" name="Google Shape;129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99254" y="105867"/>
            <a:ext cx="3203565" cy="490779"/>
            <a:chOff x="5210817" y="143699"/>
            <a:chExt cx="3745108" cy="573809"/>
          </a:xfrm>
        </p:grpSpPr>
        <p:pic>
          <p:nvPicPr>
            <p:cNvPr id="130" name="Google Shape;130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59149" y="143699"/>
              <a:ext cx="496776" cy="49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19"/>
            <p:cNvSpPr txBox="1"/>
            <p:nvPr/>
          </p:nvSpPr>
          <p:spPr>
            <a:xfrm>
              <a:off x="5210817" y="149008"/>
              <a:ext cx="32880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00" tIns="78200" rIns="78200" bIns="7820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Justice </a:t>
              </a:r>
              <a:r>
                <a:rPr lang="en" sz="1111">
                  <a:solidFill>
                    <a:srgbClr val="749E9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</a:t>
              </a:r>
              <a:r>
                <a:rPr lang="en" sz="111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1111">
                <a:solidFill>
                  <a:srgbClr val="2C4C7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3A8D6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Food Justice</a:t>
              </a:r>
              <a:endParaRPr sz="1111" b="1">
                <a:solidFill>
                  <a:srgbClr val="3A8D6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53200"/>
            <a:ext cx="3303000" cy="1290300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3A8D6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6050" y="653550"/>
            <a:ext cx="8018100" cy="383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 txBox="1">
            <a:spLocks noGrp="1"/>
          </p:cNvSpPr>
          <p:nvPr>
            <p:ph type="title" idx="4294967295"/>
          </p:nvPr>
        </p:nvSpPr>
        <p:spPr>
          <a:xfrm>
            <a:off x="1085200" y="1001150"/>
            <a:ext cx="4890600" cy="992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2C4C7E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Data Justice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2C4C7E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User Experience (UX)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C4C7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13375" y="4767263"/>
            <a:ext cx="20574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1085200" y="2125360"/>
            <a:ext cx="62136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latin typeface="Work Sans"/>
                <a:ea typeface="Work Sans"/>
                <a:cs typeface="Work Sans"/>
                <a:sym typeface="Work Sans"/>
              </a:rPr>
              <a:t>What is </a:t>
            </a:r>
            <a:r>
              <a:rPr lang="en" sz="1700" b="1" dirty="0">
                <a:latin typeface="Work Sans"/>
                <a:ea typeface="Work Sans"/>
                <a:cs typeface="Work Sans"/>
                <a:sym typeface="Work Sans"/>
              </a:rPr>
              <a:t>User Experience?</a:t>
            </a:r>
            <a:endParaRPr sz="1700" b="1" dirty="0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Font typeface="Work Sans"/>
              <a:buChar char="→"/>
            </a:pPr>
            <a:r>
              <a:rPr lang="en" sz="17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The user’s journey of interacting with a digital tool</a:t>
            </a:r>
            <a:endParaRPr sz="17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Work Sans"/>
              <a:buChar char="→"/>
            </a:pPr>
            <a:r>
              <a:rPr lang="en" sz="17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Includes more than “usability”</a:t>
            </a:r>
            <a:endParaRPr sz="17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Work Sans"/>
              <a:buChar char="→"/>
            </a:pPr>
            <a:r>
              <a:rPr lang="en" sz="17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 truly spectacular user experience is when user needs are met – simply, easily, and consistently</a:t>
            </a:r>
            <a:endParaRPr sz="17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41" name="Google Shape;141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99254" y="105867"/>
            <a:ext cx="3203565" cy="490779"/>
            <a:chOff x="5210817" y="143699"/>
            <a:chExt cx="3745108" cy="573809"/>
          </a:xfrm>
        </p:grpSpPr>
        <p:pic>
          <p:nvPicPr>
            <p:cNvPr id="142" name="Google Shape;142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59149" y="143699"/>
              <a:ext cx="496776" cy="49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0"/>
            <p:cNvSpPr txBox="1"/>
            <p:nvPr/>
          </p:nvSpPr>
          <p:spPr>
            <a:xfrm>
              <a:off x="5210817" y="149008"/>
              <a:ext cx="32880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00" tIns="78200" rIns="78200" bIns="7820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Justice </a:t>
              </a:r>
              <a:r>
                <a:rPr lang="en" sz="1111">
                  <a:solidFill>
                    <a:srgbClr val="749E9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</a:t>
              </a:r>
              <a:r>
                <a:rPr lang="en" sz="111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1111">
                <a:solidFill>
                  <a:srgbClr val="2C4C7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3A8D6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Food Justice</a:t>
              </a:r>
              <a:endParaRPr sz="1111" b="1">
                <a:solidFill>
                  <a:srgbClr val="3A8D6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53016"/>
            <a:ext cx="1342200" cy="1290300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E5B85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674" y="435950"/>
            <a:ext cx="5745000" cy="430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1" descr="A person holding a basket of vegetables&#10;"/>
          <p:cNvPicPr preferRelativeResize="0"/>
          <p:nvPr/>
        </p:nvPicPr>
        <p:blipFill rotWithShape="1">
          <a:blip r:embed="rId3">
            <a:alphaModFix/>
          </a:blip>
          <a:srcRect l="21449" t="631" r="20039" b="631"/>
          <a:stretch/>
        </p:blipFill>
        <p:spPr>
          <a:xfrm>
            <a:off x="5052789" y="866398"/>
            <a:ext cx="3483600" cy="3527100"/>
          </a:xfrm>
          <a:prstGeom prst="teardrop">
            <a:avLst>
              <a:gd name="adj" fmla="val 100000"/>
            </a:avLst>
          </a:prstGeom>
          <a:noFill/>
          <a:ln w="8097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1" name="Google Shape;151;p21"/>
          <p:cNvSpPr txBox="1">
            <a:spLocks noGrp="1"/>
          </p:cNvSpPr>
          <p:nvPr>
            <p:ph type="title" idx="4294967295"/>
          </p:nvPr>
        </p:nvSpPr>
        <p:spPr>
          <a:xfrm>
            <a:off x="671051" y="635253"/>
            <a:ext cx="4610100" cy="531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A8D6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Small Group Activity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671050" y="1876475"/>
            <a:ext cx="4342500" cy="21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Fiddle around with two existing food system dashboards that service our area:</a:t>
            </a:r>
            <a:endParaRPr sz="15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ork Sans"/>
              <a:buChar char="●"/>
            </a:pPr>
            <a:r>
              <a:rPr lang="en" sz="15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Click on everything! </a:t>
            </a:r>
            <a:endParaRPr sz="15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ork Sans"/>
              <a:buChar char="●"/>
            </a:pPr>
            <a:r>
              <a:rPr lang="en" sz="15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Notice what is easy, fun, intuitive</a:t>
            </a:r>
            <a:endParaRPr sz="15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ork Sans"/>
              <a:buChar char="○"/>
            </a:pPr>
            <a:r>
              <a:rPr lang="en" sz="15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…and if something becomes annoying as you use it more</a:t>
            </a:r>
            <a:endParaRPr sz="15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ork Sans"/>
              <a:buChar char="●"/>
            </a:pPr>
            <a:r>
              <a:rPr lang="en" sz="15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Notice what bothers you</a:t>
            </a:r>
            <a:endParaRPr sz="15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ork Sans"/>
              <a:buChar char="●"/>
            </a:pPr>
            <a:r>
              <a:rPr lang="en" sz="15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Do YOU, personally, like it?</a:t>
            </a:r>
            <a:endParaRPr sz="15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53" name="Google Shape;153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99254" y="105867"/>
            <a:ext cx="3203565" cy="490779"/>
            <a:chOff x="5210817" y="143699"/>
            <a:chExt cx="3745108" cy="573809"/>
          </a:xfrm>
        </p:grpSpPr>
        <p:pic>
          <p:nvPicPr>
            <p:cNvPr id="154" name="Google Shape;154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59149" y="143699"/>
              <a:ext cx="496776" cy="49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21"/>
            <p:cNvSpPr txBox="1"/>
            <p:nvPr/>
          </p:nvSpPr>
          <p:spPr>
            <a:xfrm>
              <a:off x="5210817" y="149008"/>
              <a:ext cx="32880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00" tIns="78200" rIns="78200" bIns="7820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Justice </a:t>
              </a:r>
              <a:r>
                <a:rPr lang="en" sz="1111">
                  <a:solidFill>
                    <a:srgbClr val="749E9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</a:t>
              </a:r>
              <a:r>
                <a:rPr lang="en" sz="111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1111">
                <a:solidFill>
                  <a:srgbClr val="2C4C7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3A8D6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Food Justice</a:t>
              </a:r>
              <a:endParaRPr sz="1111" b="1">
                <a:solidFill>
                  <a:srgbClr val="3A8D6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56" name="Google Shape;156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53016"/>
            <a:ext cx="1342200" cy="1290300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E5B85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674" y="435950"/>
            <a:ext cx="5745000" cy="430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671051" y="635253"/>
            <a:ext cx="4610100" cy="531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A8D6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Small Group Activity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2" descr="A person holding a basket of vegetables&#10;"/>
          <p:cNvPicPr preferRelativeResize="0"/>
          <p:nvPr/>
        </p:nvPicPr>
        <p:blipFill rotWithShape="1">
          <a:blip r:embed="rId3">
            <a:alphaModFix/>
          </a:blip>
          <a:srcRect l="21449" t="631" r="20039" b="631"/>
          <a:stretch/>
        </p:blipFill>
        <p:spPr>
          <a:xfrm>
            <a:off x="5052789" y="866398"/>
            <a:ext cx="3483600" cy="3527100"/>
          </a:xfrm>
          <a:prstGeom prst="teardrop">
            <a:avLst>
              <a:gd name="adj" fmla="val 100000"/>
            </a:avLst>
          </a:prstGeom>
          <a:noFill/>
          <a:ln w="8097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5" name="Google Shape;165;p22"/>
          <p:cNvSpPr txBox="1"/>
          <p:nvPr/>
        </p:nvSpPr>
        <p:spPr>
          <a:xfrm>
            <a:off x="671050" y="1876475"/>
            <a:ext cx="4342500" cy="21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 breakout groups, work together to find: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AutoNum type="arabicPeriod"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Something new (that you learned)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AutoNum type="arabicPeriod"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Something that needs to be updated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AutoNum type="arabicPeriod"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Something that is difficult to see because of color contrast, text size, etc.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AutoNum type="arabicPeriod"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Something about the user interface that would not work for everyone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66" name="Google Shape;166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99254" y="105867"/>
            <a:ext cx="3203565" cy="490779"/>
            <a:chOff x="5210817" y="143699"/>
            <a:chExt cx="3745108" cy="573809"/>
          </a:xfrm>
        </p:grpSpPr>
        <p:pic>
          <p:nvPicPr>
            <p:cNvPr id="167" name="Google Shape;167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59149" y="143699"/>
              <a:ext cx="496776" cy="49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2"/>
            <p:cNvSpPr txBox="1"/>
            <p:nvPr/>
          </p:nvSpPr>
          <p:spPr>
            <a:xfrm>
              <a:off x="5210817" y="149008"/>
              <a:ext cx="32880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00" tIns="78200" rIns="78200" bIns="7820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Justice </a:t>
              </a:r>
              <a:r>
                <a:rPr lang="en" sz="1111">
                  <a:solidFill>
                    <a:srgbClr val="749E9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</a:t>
              </a:r>
              <a:r>
                <a:rPr lang="en" sz="1111">
                  <a:solidFill>
                    <a:srgbClr val="2C4C7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1111">
                <a:solidFill>
                  <a:srgbClr val="2C4C7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11" b="1">
                  <a:solidFill>
                    <a:srgbClr val="3A8D6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Food Justice</a:t>
              </a:r>
              <a:endParaRPr sz="1111" b="1">
                <a:solidFill>
                  <a:srgbClr val="3A8D6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9" name="Google Shape;169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680</Words>
  <Application>Microsoft Office PowerPoint</Application>
  <PresentationFormat>On-screen Show (16:9)</PresentationFormat>
  <Paragraphs>145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Montserrat Black</vt:lpstr>
      <vt:lpstr>Montserrat SemiBold</vt:lpstr>
      <vt:lpstr>Montserrat</vt:lpstr>
      <vt:lpstr>Montserrat ExtraBold</vt:lpstr>
      <vt:lpstr>Arial</vt:lpstr>
      <vt:lpstr>Work Sans</vt:lpstr>
      <vt:lpstr>Simple Light</vt:lpstr>
      <vt:lpstr>Data Justice for Food Justice</vt:lpstr>
      <vt:lpstr>Agenda </vt:lpstr>
      <vt:lpstr>Food Systems Dashboards &amp; Data Justice</vt:lpstr>
      <vt:lpstr>Three Problems</vt:lpstr>
      <vt:lpstr>Small Group Discussion</vt:lpstr>
      <vt:lpstr>Data Justice &amp;  User Experience (UX)</vt:lpstr>
      <vt:lpstr>Data Justice &amp;  User Experience (UX)</vt:lpstr>
      <vt:lpstr>Small Group Activity</vt:lpstr>
      <vt:lpstr>Small Group Activity</vt:lpstr>
      <vt:lpstr>Small Group Activity</vt:lpstr>
      <vt:lpstr>Data Justice &amp; Dashboard Outcomes</vt:lpstr>
      <vt:lpstr>Data Justice &amp; Dashboard Outcomes</vt:lpstr>
      <vt:lpstr>Small Group Activity</vt:lpstr>
      <vt:lpstr>Community Evaluators</vt:lpstr>
      <vt:lpstr>Survey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Dan English</cp:lastModifiedBy>
  <cp:revision>2</cp:revision>
  <dcterms:modified xsi:type="dcterms:W3CDTF">2026-02-13T19:02:31Z</dcterms:modified>
</cp:coreProperties>
</file>