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7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04132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52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3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36643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199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2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2" y="6041329"/>
            <a:ext cx="4800595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5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50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3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8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13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63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1/relationships/webextension" Target="../webextensions/webextension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1DA4C2-E0AA-E95F-26F4-38FD0F52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topic">
            <a:extLst>
              <a:ext uri="{FF2B5EF4-FFF2-40B4-BE49-F238E27FC236}">
                <a16:creationId xmlns:a16="http://schemas.microsoft.com/office/drawing/2014/main" id="{664E170B-F538-1278-94F9-2FE188EDE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392" y="3998334"/>
            <a:ext cx="6638544" cy="16503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DiNunzio,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Assistant Director, Resource Planning</a:t>
            </a:r>
          </a:p>
          <a:p>
            <a:pPr>
              <a:spcBef>
                <a:spcPts val="200"/>
              </a:spcBef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 Chen,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Senior Resource Analyst, Resource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4399F-73DE-5DC8-E3BD-08CC3651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267" r="2382"/>
          <a:stretch>
            <a:fillRect/>
          </a:stretch>
        </p:blipFill>
        <p:spPr>
          <a:xfrm>
            <a:off x="6629405" y="9832"/>
            <a:ext cx="5546558" cy="6858000"/>
          </a:xfrm>
          <a:prstGeom prst="rect">
            <a:avLst/>
          </a:prstGeom>
        </p:spPr>
      </p:pic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0388A26E-E9CA-0245-77CC-13D04675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392" y="1611750"/>
            <a:ext cx="6956871" cy="238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Ethical </a:t>
            </a:r>
            <a:br>
              <a:rPr lang="en-US" sz="4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dilemmas in </a:t>
            </a:r>
            <a:br>
              <a:rPr lang="en-US" sz="4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56206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BD000-6C05-023C-F238-18774A27C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5131AB-BB9A-FE2B-1C82-4788043BF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2329440"/>
            <a:chOff x="4387515" y="215221"/>
            <a:chExt cx="6091800" cy="2329440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F85A0FDC-0ECF-C74D-E951-B8A31E5A1B50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578AFE-B694-B44E-264C-5913807E4860}"/>
                </a:ext>
              </a:extLst>
            </p:cNvPr>
            <p:cNvGrpSpPr/>
            <p:nvPr/>
          </p:nvGrpSpPr>
          <p:grpSpPr>
            <a:xfrm>
              <a:off x="4507685" y="678128"/>
              <a:ext cx="5971630" cy="1866533"/>
              <a:chOff x="6951967" y="2368230"/>
              <a:chExt cx="4814698" cy="150491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2D7ACB-B646-C85F-765B-467EBBE6AF67}"/>
                  </a:ext>
                </a:extLst>
              </p:cNvPr>
              <p:cNvSpPr txBox="1"/>
              <p:nvPr/>
            </p:nvSpPr>
            <p:spPr>
              <a:xfrm>
                <a:off x="7082446" y="2396659"/>
                <a:ext cx="4684219" cy="1476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Overreliance on a Projection Model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3F1354A-25DE-205A-C2C5-A002A8A13A2E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D27ABD-8999-36A9-6A78-7D4BA036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99181-6A92-DB05-D9AD-5C564F2B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17B05-206B-67AC-21C8-EFD057ACE30A}"/>
              </a:ext>
            </a:extLst>
          </p:cNvPr>
          <p:cNvSpPr txBox="1"/>
          <p:nvPr/>
        </p:nvSpPr>
        <p:spPr>
          <a:xfrm>
            <a:off x="6885692" y="1758370"/>
            <a:ext cx="4821035" cy="442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A department provides a 5-year budget for salary expenses and, since they want to ask for an increased budget, they assume 3% year-over-year salary increases for all five years. The 3% figure comes from known annual salary increases.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What should have also been considered?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9B998-0190-AF83-AF6F-0ACCC92F2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1504252" y="3465094"/>
            <a:ext cx="2774979" cy="2774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818F1C-683D-6076-864A-BCE43B223A49}"/>
              </a:ext>
            </a:extLst>
          </p:cNvPr>
          <p:cNvSpPr txBox="1"/>
          <p:nvPr/>
        </p:nvSpPr>
        <p:spPr>
          <a:xfrm>
            <a:off x="-108623" y="6599201"/>
            <a:ext cx="25871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https://www.flaticon.com/authors/juicy-fish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922903-C162-6328-7ACA-71557FC1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-590931"/>
            <a:ext cx="9540633" cy="590931"/>
          </a:xfr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Overreliance on a projection Model</a:t>
            </a:r>
          </a:p>
        </p:txBody>
      </p:sp>
    </p:spTree>
    <p:extLst>
      <p:ext uri="{BB962C8B-B14F-4D97-AF65-F5344CB8AC3E}">
        <p14:creationId xmlns:p14="http://schemas.microsoft.com/office/powerpoint/2010/main" val="16677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7CDCC2-5DB7-5B75-63F4-7CEE95D16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D4EA9-B0AF-2956-C508-6178A815B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90BE8-E2CB-D834-2AE9-F93C1B22A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6A4E4911-76AA-8940-F928-EFAE722F46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13697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6A4E4911-76AA-8940-F928-EFAE722F46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2AC7A7EB-A26E-C102-154A-C8A0156D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#2</a:t>
            </a:r>
          </a:p>
        </p:txBody>
      </p:sp>
    </p:spTree>
    <p:extLst>
      <p:ext uri="{BB962C8B-B14F-4D97-AF65-F5344CB8AC3E}">
        <p14:creationId xmlns:p14="http://schemas.microsoft.com/office/powerpoint/2010/main" val="255505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E0C44-4F62-0B5A-7454-2DFDE6B7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5F3D48-5FF8-AEF6-2E80-8D8647490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2406383"/>
            <a:chOff x="4387515" y="215221"/>
            <a:chExt cx="6091800" cy="2406383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4BB39E78-3BA5-0003-4DF2-AB2C9B4049C7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B68642-572A-344D-F506-5E1D16160603}"/>
                </a:ext>
              </a:extLst>
            </p:cNvPr>
            <p:cNvGrpSpPr/>
            <p:nvPr/>
          </p:nvGrpSpPr>
          <p:grpSpPr>
            <a:xfrm>
              <a:off x="4507685" y="678129"/>
              <a:ext cx="5971630" cy="1943475"/>
              <a:chOff x="6951967" y="2368230"/>
              <a:chExt cx="4814698" cy="156695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794F07-DDC9-EA3C-028B-006FD28DE208}"/>
                  </a:ext>
                </a:extLst>
              </p:cNvPr>
              <p:cNvSpPr txBox="1"/>
              <p:nvPr/>
            </p:nvSpPr>
            <p:spPr>
              <a:xfrm>
                <a:off x="7082446" y="2396659"/>
                <a:ext cx="4684219" cy="1538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Omitting Known 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Future Costs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9FA8FB9-9131-45E0-738D-7ADBF7730843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364F19F-8694-EC7C-9834-80B710C64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DD83A-57D3-03BE-3799-A4BAC5E88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5465B-8427-3EE4-C9C3-E562F55971DE}"/>
              </a:ext>
            </a:extLst>
          </p:cNvPr>
          <p:cNvSpPr txBox="1"/>
          <p:nvPr/>
        </p:nvSpPr>
        <p:spPr>
          <a:xfrm>
            <a:off x="6885692" y="1758370"/>
            <a:ext cx="4821035" cy="4989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15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A regional office provides a three-year budget. In year three, a newly built facility will be opening that will increase square footage by 20%. Due to recent adverse market conditions, they decided to omit or underestimate known year-three recurring costs.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E6E3D2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What should have been included?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B4BCD8-E153-C480-43DC-76C78A6A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</a:blip>
          <a:stretch>
            <a:fillRect/>
          </a:stretch>
        </p:blipFill>
        <p:spPr>
          <a:xfrm>
            <a:off x="408882" y="2983831"/>
            <a:ext cx="4569130" cy="30448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04B8FC0-FAD8-39FB-94BE-D4468542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Omitting Known Future Costs</a:t>
            </a:r>
          </a:p>
        </p:txBody>
      </p:sp>
    </p:spTree>
    <p:extLst>
      <p:ext uri="{BB962C8B-B14F-4D97-AF65-F5344CB8AC3E}">
        <p14:creationId xmlns:p14="http://schemas.microsoft.com/office/powerpoint/2010/main" val="16026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D3D94-9D45-0216-9E18-6A231D6E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DEC953-59A3-8D8E-0163-611EEDDE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98F3A-34F0-AB3A-BE46-4B5DCC913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DE320E2B-8A43-7504-8031-FA9933F99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194255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DE320E2B-8A43-7504-8031-FA9933F99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D23CEFC-4F9C-B542-2001-2250D4AE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#3</a:t>
            </a:r>
          </a:p>
        </p:txBody>
      </p:sp>
    </p:spTree>
    <p:extLst>
      <p:ext uri="{BB962C8B-B14F-4D97-AF65-F5344CB8AC3E}">
        <p14:creationId xmlns:p14="http://schemas.microsoft.com/office/powerpoint/2010/main" val="214537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29ED3-B117-95E7-0E03-B9CBCD26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F680C5-26B8-3E57-2681-6C7332F6C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1985210"/>
            <a:chOff x="4387515" y="215221"/>
            <a:chExt cx="6091800" cy="1985210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C5221838-22F4-8310-8D28-FCF1F17D9AE0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BB0B700-E1DF-4420-98F4-BD3284B195CE}"/>
                </a:ext>
              </a:extLst>
            </p:cNvPr>
            <p:cNvGrpSpPr/>
            <p:nvPr/>
          </p:nvGrpSpPr>
          <p:grpSpPr>
            <a:xfrm>
              <a:off x="4507685" y="678129"/>
              <a:ext cx="5971630" cy="1486702"/>
              <a:chOff x="6951967" y="2368230"/>
              <a:chExt cx="4814698" cy="119867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F7B4DF-C4DD-0009-0A77-D1B04C3B0FB7}"/>
                  </a:ext>
                </a:extLst>
              </p:cNvPr>
              <p:cNvSpPr txBox="1"/>
              <p:nvPr/>
            </p:nvSpPr>
            <p:spPr>
              <a:xfrm>
                <a:off x="7082446" y="2537083"/>
                <a:ext cx="4684219" cy="1029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Inconsistent Metrics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916B5E6-D956-2102-2B70-AEFE8C506FEE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C388FFC-2067-E2CB-16F5-8AD486E5C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87438-D3E1-0B3B-5F2E-203F48724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6B953-1033-6790-C745-E1C1C23E86AE}"/>
              </a:ext>
            </a:extLst>
          </p:cNvPr>
          <p:cNvSpPr txBox="1"/>
          <p:nvPr/>
        </p:nvSpPr>
        <p:spPr>
          <a:xfrm>
            <a:off x="6885692" y="1758370"/>
            <a:ext cx="4821035" cy="423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department uses headcount to support a budget increase request  when it is known that the rest of the organization uses FTE. The department has 50 part-time employees working .5 FTE.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What should they do?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D196D-4636-4187-6E27-8BF2D983E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61399" y="3152272"/>
            <a:ext cx="4513606" cy="30078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850331-0346-62E5-674E-E60F63DA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Inconsistent Metrics</a:t>
            </a:r>
          </a:p>
        </p:txBody>
      </p:sp>
    </p:spTree>
    <p:extLst>
      <p:ext uri="{BB962C8B-B14F-4D97-AF65-F5344CB8AC3E}">
        <p14:creationId xmlns:p14="http://schemas.microsoft.com/office/powerpoint/2010/main" val="18305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81C84-622C-F8BF-C22A-E12A67ABF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25A40-D753-2EC6-FA61-DA54D1EF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85CA6-9E5B-68DF-805C-E7CBEC8A6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3C777812-A0A5-1E01-36DD-24CD1B651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589516"/>
                  </p:ext>
                </p:extLst>
              </p:nvPr>
            </p:nvGraphicFramePr>
            <p:xfrm>
              <a:off x="0" y="-1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3C777812-A0A5-1E01-36DD-24CD1B651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"/>
                <a:ext cx="12192000" cy="685799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1B66217-9BE6-8074-15A9-ED89F1B9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#4</a:t>
            </a:r>
          </a:p>
        </p:txBody>
      </p:sp>
    </p:spTree>
    <p:extLst>
      <p:ext uri="{BB962C8B-B14F-4D97-AF65-F5344CB8AC3E}">
        <p14:creationId xmlns:p14="http://schemas.microsoft.com/office/powerpoint/2010/main" val="185467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44583-CE35-170B-B879-2F274E5F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825BE8-40BC-5754-A78B-E1579E81A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2387494"/>
            <a:chOff x="4387515" y="215221"/>
            <a:chExt cx="6091800" cy="2387494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0DCE479B-C004-B266-7F9E-E2526DB1C333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449595-C63F-AC68-A205-F3FB15302229}"/>
                </a:ext>
              </a:extLst>
            </p:cNvPr>
            <p:cNvGrpSpPr/>
            <p:nvPr/>
          </p:nvGrpSpPr>
          <p:grpSpPr>
            <a:xfrm>
              <a:off x="4507685" y="678129"/>
              <a:ext cx="5971630" cy="1924586"/>
              <a:chOff x="6951967" y="2368230"/>
              <a:chExt cx="4814698" cy="155172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F417F8-E9F1-3ECC-1C46-B5603DD4721A}"/>
                  </a:ext>
                </a:extLst>
              </p:cNvPr>
              <p:cNvSpPr txBox="1"/>
              <p:nvPr/>
            </p:nvSpPr>
            <p:spPr>
              <a:xfrm>
                <a:off x="7082446" y="2443467"/>
                <a:ext cx="4684219" cy="1476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Pressure to Alter Assumptions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9B7416A-E774-6F22-0F6B-F6B865B28FE1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729CFB-4B6C-C3DB-3C54-74D3EECA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7EC55-8FEB-B4A9-84C2-02C9579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7F146-5474-1141-A709-8EBD5360DDAE}"/>
              </a:ext>
            </a:extLst>
          </p:cNvPr>
          <p:cNvSpPr txBox="1"/>
          <p:nvPr/>
        </p:nvSpPr>
        <p:spPr>
          <a:xfrm>
            <a:off x="6885692" y="1758370"/>
            <a:ext cx="4821035" cy="3564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Leadership wants to remove all cost inflation assumptions to ensure budgets are balanced.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How does one push back respectfully?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D5543-E571-C591-8D31-FF6FFEF74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1302073" y="2863973"/>
            <a:ext cx="3018592" cy="37658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A50CEE-F0A3-7191-1C37-046C80CD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Pressure to Alter Assumptions</a:t>
            </a:r>
          </a:p>
        </p:txBody>
      </p:sp>
    </p:spTree>
    <p:extLst>
      <p:ext uri="{BB962C8B-B14F-4D97-AF65-F5344CB8AC3E}">
        <p14:creationId xmlns:p14="http://schemas.microsoft.com/office/powerpoint/2010/main" val="29030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B4669-042F-A3CA-AC50-D3942E86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A2615-FFDF-67B2-20AB-28E888CF6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159FF-73B4-733B-BE1F-0B3122BB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AE85BE38-1104-F823-7F70-429DDB98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5655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AE85BE38-1104-F823-7F70-429DDB98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FBFC5BC-0060-13A9-56D4-B56A3718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#5</a:t>
            </a:r>
          </a:p>
        </p:txBody>
      </p:sp>
    </p:spTree>
    <p:extLst>
      <p:ext uri="{BB962C8B-B14F-4D97-AF65-F5344CB8AC3E}">
        <p14:creationId xmlns:p14="http://schemas.microsoft.com/office/powerpoint/2010/main" val="201505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2C1F7-91DB-8E75-1D83-82F91B92E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3673574-DFF6-CB5E-8423-94944D460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2361498"/>
            <a:chOff x="4387515" y="215221"/>
            <a:chExt cx="6091800" cy="2361498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F29B4568-DFD5-E1DE-FEFB-A1B33B1AB3FD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47BA5C-2705-2FBD-FDD0-011942D783CA}"/>
                </a:ext>
              </a:extLst>
            </p:cNvPr>
            <p:cNvGrpSpPr/>
            <p:nvPr/>
          </p:nvGrpSpPr>
          <p:grpSpPr>
            <a:xfrm>
              <a:off x="4507685" y="668503"/>
              <a:ext cx="5971630" cy="1908216"/>
              <a:chOff x="6951967" y="2360469"/>
              <a:chExt cx="4814698" cy="153852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EF0579-7172-7B7F-B6A9-1BAACD7A480E}"/>
                  </a:ext>
                </a:extLst>
              </p:cNvPr>
              <p:cNvSpPr txBox="1"/>
              <p:nvPr/>
            </p:nvSpPr>
            <p:spPr>
              <a:xfrm>
                <a:off x="7082446" y="2360469"/>
                <a:ext cx="4684219" cy="1538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 Privacy 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Violations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9858D5A-8B83-EB2B-484B-AAEC939227B5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210B636-0F6A-B902-60E8-25DC5C5F3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B9529-946B-74D5-F123-2C12F013A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009A4-E25D-DFAB-2E81-FCE93D01719C}"/>
              </a:ext>
            </a:extLst>
          </p:cNvPr>
          <p:cNvSpPr txBox="1"/>
          <p:nvPr/>
        </p:nvSpPr>
        <p:spPr>
          <a:xfrm>
            <a:off x="6885692" y="1758370"/>
            <a:ext cx="4821035" cy="46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A supervisor includes a budget note saying: “Employee is on long-term medical leave—expect higher overtime next quarter” in a budget document visible to multiple departments.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How should this have been handled?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EEEF6-1F31-9C1B-558D-3729528F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20000"/>
          </a:blip>
          <a:stretch>
            <a:fillRect/>
          </a:stretch>
        </p:blipFill>
        <p:spPr>
          <a:xfrm>
            <a:off x="505136" y="3073852"/>
            <a:ext cx="3561539" cy="35615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6CBC4D6-4C62-8566-823B-FF7CCB1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Data Privacy Violations</a:t>
            </a:r>
          </a:p>
        </p:txBody>
      </p:sp>
    </p:spTree>
    <p:extLst>
      <p:ext uri="{BB962C8B-B14F-4D97-AF65-F5344CB8AC3E}">
        <p14:creationId xmlns:p14="http://schemas.microsoft.com/office/powerpoint/2010/main" val="15108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85BB6-CA27-C4BE-C953-418D09EA3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B93EB7-24F1-CFDC-FB45-A3E8A5CA1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1420C-9A9D-839B-2D63-FFC55804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EA8A3077-B7A3-D546-4B1B-EBEA53B282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53420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EA8A3077-B7A3-D546-4B1B-EBEA53B282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F6D8185-B239-4168-CC43-C82E0763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#6</a:t>
            </a:r>
          </a:p>
        </p:txBody>
      </p:sp>
    </p:spTree>
    <p:extLst>
      <p:ext uri="{BB962C8B-B14F-4D97-AF65-F5344CB8AC3E}">
        <p14:creationId xmlns:p14="http://schemas.microsoft.com/office/powerpoint/2010/main" val="523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059C2-EF41-3467-6D02-7CBAF8026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751DD5-2142-4FF1-CAD8-544E8827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2294" y="0"/>
            <a:ext cx="806970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715BC-4911-2681-5012-55B302E01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761" y="0"/>
            <a:ext cx="725424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8F132-1D1A-0CCB-7296-93FC77555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8848" y="0"/>
            <a:ext cx="5905152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5B736-3001-0FDC-A667-2FAB38F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29192"/>
            <a:ext cx="4044269" cy="2765820"/>
            <a:chOff x="4387515" y="215221"/>
            <a:chExt cx="5551170" cy="3019905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10A5D44F-6144-5690-4046-0B77D845F2E1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5F4CB0-175F-1188-581C-4B4A31BAB1A1}"/>
                </a:ext>
              </a:extLst>
            </p:cNvPr>
            <p:cNvSpPr txBox="1"/>
            <p:nvPr/>
          </p:nvSpPr>
          <p:spPr>
            <a:xfrm>
              <a:off x="4387515" y="2226973"/>
              <a:ext cx="5551170" cy="100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AGENDA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E1DEF9-F919-A057-F1C7-FE1B62A59148}"/>
              </a:ext>
            </a:extLst>
          </p:cNvPr>
          <p:cNvSpPr/>
          <p:nvPr/>
        </p:nvSpPr>
        <p:spPr>
          <a:xfrm>
            <a:off x="5735306" y="404419"/>
            <a:ext cx="6228273" cy="5891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haroni" panose="02010803020104030203" pitchFamily="2" charset="-79"/>
              </a:rPr>
              <a:t>Impacts of Ethical Budgeting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haroni" panose="02010803020104030203" pitchFamily="2" charset="-79"/>
              </a:rPr>
              <a:t>Common Ethical Data Dilemmas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haroni" panose="02010803020104030203" pitchFamily="2" charset="-79"/>
              </a:rPr>
              <a:t>Strengthening Ethical Budget Culture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haroni" panose="02010803020104030203" pitchFamily="2" charset="-79"/>
              </a:rPr>
              <a:t>Summary: Dos and Don’ts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haroni" panose="02010803020104030203" pitchFamily="2" charset="-79"/>
              </a:rPr>
              <a:t>Discussion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57D045-574C-EA2E-F944-87504016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053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A208B-B573-01FA-A015-DCD2F066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801E44-6474-C7FD-1F87-2A851F33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2349461"/>
            <a:chOff x="4387515" y="215221"/>
            <a:chExt cx="6091800" cy="2349461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5A2E7AA8-2BD5-B66A-258F-77223F2B4BCF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BA103B7-40F7-D4D1-21EF-4E298AA88F8A}"/>
                </a:ext>
              </a:extLst>
            </p:cNvPr>
            <p:cNvGrpSpPr/>
            <p:nvPr/>
          </p:nvGrpSpPr>
          <p:grpSpPr>
            <a:xfrm>
              <a:off x="4507685" y="656466"/>
              <a:ext cx="5971630" cy="1908216"/>
              <a:chOff x="6951967" y="2350763"/>
              <a:chExt cx="4814698" cy="153852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0A775-DADD-81F2-66A3-2773BD5BDA53}"/>
                  </a:ext>
                </a:extLst>
              </p:cNvPr>
              <p:cNvSpPr txBox="1"/>
              <p:nvPr/>
            </p:nvSpPr>
            <p:spPr>
              <a:xfrm>
                <a:off x="7082446" y="2350763"/>
                <a:ext cx="4684219" cy="153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Using Restricted 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Funds Improperly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A7090E0-3419-2928-D24C-B642BC92FA23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9061E23-8571-7437-E94E-78707560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A70A5-844C-7793-29E9-64736079D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38533-3E8B-D240-FF36-7CE72E9BE979}"/>
              </a:ext>
            </a:extLst>
          </p:cNvPr>
          <p:cNvSpPr txBox="1"/>
          <p:nvPr/>
        </p:nvSpPr>
        <p:spPr>
          <a:xfrm>
            <a:off x="6885692" y="1758370"/>
            <a:ext cx="4821035" cy="352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An employee budgets restricted funds for expenses that do not meet the criteria for their use, assuming the misuse will go unnoticed.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What are the risks?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FFA09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14D60-8F42-A1C3-BD1D-67A6FB3CC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347752" y="3705727"/>
            <a:ext cx="2499988" cy="24785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FB3CFC4-46C3-14F9-BE66-D2D670B5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-590931"/>
            <a:ext cx="10425537" cy="590931"/>
          </a:xfr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Using Restricted Funds Improperly</a:t>
            </a:r>
          </a:p>
        </p:txBody>
      </p:sp>
    </p:spTree>
    <p:extLst>
      <p:ext uri="{BB962C8B-B14F-4D97-AF65-F5344CB8AC3E}">
        <p14:creationId xmlns:p14="http://schemas.microsoft.com/office/powerpoint/2010/main" val="18407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C52E6-51FD-9E71-4CD8-380A8CCE2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E3DBE7-4BD0-7D09-1886-EBEEAA4C2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826A9-52B7-F0E8-DCE5-F2BC9E74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B5BF06B6-548C-72D2-0724-5D2556F566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575276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B5BF06B6-548C-72D2-0724-5D2556F566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371D57B-A4B4-E355-B0BF-C49A2A90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#7</a:t>
            </a:r>
          </a:p>
        </p:txBody>
      </p:sp>
    </p:spTree>
    <p:extLst>
      <p:ext uri="{BB962C8B-B14F-4D97-AF65-F5344CB8AC3E}">
        <p14:creationId xmlns:p14="http://schemas.microsoft.com/office/powerpoint/2010/main" val="67892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338F1-7936-35FD-2784-487CFCC8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CE622C2-C0BC-4DB4-EE9D-D576FF05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8643"/>
            <a:ext cx="12192000" cy="5089358"/>
          </a:xfrm>
          <a:prstGeom prst="flowChartProcess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6435E-D9D4-F1F0-3D72-B2D049FC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8642"/>
            <a:ext cx="12192000" cy="508935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F61BC-EC12-09C4-D374-3B0A57A3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2874299"/>
            <a:ext cx="8866632" cy="2387600"/>
          </a:xfrm>
        </p:spPr>
        <p:txBody>
          <a:bodyPr/>
          <a:lstStyle/>
          <a:p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Strengthening </a:t>
            </a:r>
            <a:b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Ethical </a:t>
            </a:r>
            <a:b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Budgeting 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F6F1F-FE9C-AB31-A817-0A6E95E33AD4}"/>
              </a:ext>
            </a:extLst>
          </p:cNvPr>
          <p:cNvSpPr txBox="1"/>
          <p:nvPr/>
        </p:nvSpPr>
        <p:spPr>
          <a:xfrm>
            <a:off x="586176" y="5261899"/>
            <a:ext cx="715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Provide Practical, Institutional-level Strategies</a:t>
            </a:r>
          </a:p>
        </p:txBody>
      </p:sp>
    </p:spTree>
    <p:extLst>
      <p:ext uri="{BB962C8B-B14F-4D97-AF65-F5344CB8AC3E}">
        <p14:creationId xmlns:p14="http://schemas.microsoft.com/office/powerpoint/2010/main" val="182068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C79A7-06C3-59B3-BD49-87F9E6BE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1FDE46-5954-4737-E420-C3D70D45F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15" y="1031278"/>
            <a:ext cx="9546771" cy="4795444"/>
            <a:chOff x="358942" y="320842"/>
            <a:chExt cx="5642811" cy="30319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31A6761-B095-E89C-E6B0-C32ADADE6ADF}"/>
                </a:ext>
              </a:extLst>
            </p:cNvPr>
            <p:cNvSpPr/>
            <p:nvPr/>
          </p:nvSpPr>
          <p:spPr>
            <a:xfrm>
              <a:off x="358942" y="320842"/>
              <a:ext cx="5642811" cy="3031958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4783F98-B59C-6D4C-16B8-5CED41C7024D}"/>
                </a:ext>
              </a:extLst>
            </p:cNvPr>
            <p:cNvSpPr/>
            <p:nvPr/>
          </p:nvSpPr>
          <p:spPr>
            <a:xfrm>
              <a:off x="493294" y="421105"/>
              <a:ext cx="5305926" cy="854242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Data Governance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592542B-FD5C-32F3-2E59-80F063A1A1E7}"/>
                </a:ext>
              </a:extLst>
            </p:cNvPr>
            <p:cNvSpPr/>
            <p:nvPr/>
          </p:nvSpPr>
          <p:spPr>
            <a:xfrm>
              <a:off x="550557" y="1275347"/>
              <a:ext cx="4846320" cy="18528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Standard definitions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Version control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Documentation of assumptions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D73A702-7D18-6C98-39CD-74C9C56DE70C}"/>
              </a:ext>
            </a:extLst>
          </p:cNvPr>
          <p:cNvSpPr/>
          <p:nvPr/>
        </p:nvSpPr>
        <p:spPr>
          <a:xfrm>
            <a:off x="1654846" y="1189857"/>
            <a:ext cx="8976813" cy="1351097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Data Governance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D8FE7-E227-4B9F-B15B-88499837F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3000"/>
          </a:blip>
          <a:stretch>
            <a:fillRect/>
          </a:stretch>
        </p:blipFill>
        <p:spPr>
          <a:xfrm>
            <a:off x="9281814" y="1039957"/>
            <a:ext cx="1587572" cy="1587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CA16CF-F9D0-6596-792D-2E8B2EF4F361}"/>
              </a:ext>
            </a:extLst>
          </p:cNvPr>
          <p:cNvSpPr txBox="1"/>
          <p:nvPr/>
        </p:nvSpPr>
        <p:spPr>
          <a:xfrm>
            <a:off x="7882105" y="5566960"/>
            <a:ext cx="31891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252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https://www.flaticon.com/authors/ida-desi-mariana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F4713D-E81D-DD5E-C7E2-B1467BB8C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-2387600"/>
            <a:ext cx="6638544" cy="2387600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Data Governance</a:t>
            </a:r>
          </a:p>
        </p:txBody>
      </p:sp>
    </p:spTree>
    <p:extLst>
      <p:ext uri="{BB962C8B-B14F-4D97-AF65-F5344CB8AC3E}">
        <p14:creationId xmlns:p14="http://schemas.microsoft.com/office/powerpoint/2010/main" val="320241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BADA6-2A76-C6C3-BDB7-B5B078AF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496B1A-B882-AFE5-8099-FA86A68D7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15" y="1031278"/>
            <a:ext cx="9546771" cy="4795444"/>
            <a:chOff x="358942" y="320842"/>
            <a:chExt cx="5642811" cy="30319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305E76A-8DAC-4EA0-B27F-15220A6993B1}"/>
                </a:ext>
              </a:extLst>
            </p:cNvPr>
            <p:cNvSpPr/>
            <p:nvPr/>
          </p:nvSpPr>
          <p:spPr>
            <a:xfrm>
              <a:off x="358942" y="320842"/>
              <a:ext cx="5642811" cy="3031958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08FDC9F-30F6-549D-FE81-967C181A5A98}"/>
                </a:ext>
              </a:extLst>
            </p:cNvPr>
            <p:cNvSpPr/>
            <p:nvPr/>
          </p:nvSpPr>
          <p:spPr>
            <a:xfrm>
              <a:off x="493294" y="421105"/>
              <a:ext cx="5305926" cy="854242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Training &amp; Transparency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CD4B294-5461-6E8C-5356-CE7A3CDBB897}"/>
                </a:ext>
              </a:extLst>
            </p:cNvPr>
            <p:cNvSpPr/>
            <p:nvPr/>
          </p:nvSpPr>
          <p:spPr>
            <a:xfrm>
              <a:off x="515115" y="1275347"/>
              <a:ext cx="4846320" cy="18528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employee onboarding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Policy primers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Budget glossary and methodology guide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F932B1-91BA-A2E8-D156-47D618FFCE28}"/>
              </a:ext>
            </a:extLst>
          </p:cNvPr>
          <p:cNvSpPr/>
          <p:nvPr/>
        </p:nvSpPr>
        <p:spPr>
          <a:xfrm>
            <a:off x="1654846" y="1189857"/>
            <a:ext cx="8976813" cy="1351097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Training &amp; Transparency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9EA1DB-F5E3-C50C-4315-56B296A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1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4352" y="1144887"/>
            <a:ext cx="1813367" cy="18133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5A1354-6239-53B7-0808-1CC9F28D1B94}"/>
              </a:ext>
            </a:extLst>
          </p:cNvPr>
          <p:cNvSpPr txBox="1"/>
          <p:nvPr/>
        </p:nvSpPr>
        <p:spPr>
          <a:xfrm>
            <a:off x="8571127" y="5576433"/>
            <a:ext cx="24481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252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https://www.flaticon.com/authors/elzicon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AEF239-F863-2008-94C6-00BE0EDA2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-2387600"/>
            <a:ext cx="11533632" cy="2387600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Training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339571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3A29C-F2EA-CC72-D811-EFFA76D2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294A18-04CB-7029-B595-8374084A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15" y="1031278"/>
            <a:ext cx="9546771" cy="4795444"/>
            <a:chOff x="358942" y="320842"/>
            <a:chExt cx="5642811" cy="30319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DD215C3-1CAB-6373-F983-055F99FDE022}"/>
                </a:ext>
              </a:extLst>
            </p:cNvPr>
            <p:cNvSpPr/>
            <p:nvPr/>
          </p:nvSpPr>
          <p:spPr>
            <a:xfrm>
              <a:off x="358942" y="320842"/>
              <a:ext cx="5642811" cy="3031958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CE9ED2C-AE18-E25C-5876-C9B7EEA09BEC}"/>
                </a:ext>
              </a:extLst>
            </p:cNvPr>
            <p:cNvSpPr/>
            <p:nvPr/>
          </p:nvSpPr>
          <p:spPr>
            <a:xfrm>
              <a:off x="555314" y="421105"/>
              <a:ext cx="5305926" cy="854242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Review Processes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E1FFDA0-FE96-ABDF-F032-CDA55EE66324}"/>
                </a:ext>
              </a:extLst>
            </p:cNvPr>
            <p:cNvSpPr/>
            <p:nvPr/>
          </p:nvSpPr>
          <p:spPr>
            <a:xfrm>
              <a:off x="577138" y="1275347"/>
              <a:ext cx="4846320" cy="18528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Cross-unit validation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Inter-unit reviews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Annual methodology updates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932338-C901-97D0-7A54-AC4FAE879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3120" y="743944"/>
            <a:ext cx="3909443" cy="26052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B49E0F-6BA4-3903-071C-B1FBB3B4F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-2387600"/>
            <a:ext cx="10520909" cy="2387600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Review Processes</a:t>
            </a:r>
          </a:p>
        </p:txBody>
      </p:sp>
    </p:spTree>
    <p:extLst>
      <p:ext uri="{BB962C8B-B14F-4D97-AF65-F5344CB8AC3E}">
        <p14:creationId xmlns:p14="http://schemas.microsoft.com/office/powerpoint/2010/main" val="313932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6A5614-6693-5B99-4C79-5839824EB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2AAEDD-009F-64DE-62AA-E0F8C3852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15" y="1031278"/>
            <a:ext cx="9546771" cy="4795444"/>
            <a:chOff x="358942" y="320842"/>
            <a:chExt cx="5642811" cy="30319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D2E18E3-75BA-2C11-9AA6-4EC3BAF5BDA8}"/>
                </a:ext>
              </a:extLst>
            </p:cNvPr>
            <p:cNvSpPr/>
            <p:nvPr/>
          </p:nvSpPr>
          <p:spPr>
            <a:xfrm>
              <a:off x="358942" y="320842"/>
              <a:ext cx="5642811" cy="3031958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4FADF4-C9DE-BA07-C3A5-BB4F0CC29A06}"/>
                </a:ext>
              </a:extLst>
            </p:cNvPr>
            <p:cNvSpPr/>
            <p:nvPr/>
          </p:nvSpPr>
          <p:spPr>
            <a:xfrm>
              <a:off x="493294" y="421105"/>
              <a:ext cx="5305926" cy="854242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Communication Practices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5DD1A54-A011-4237-8D53-1D17A759AB07}"/>
                </a:ext>
              </a:extLst>
            </p:cNvPr>
            <p:cNvSpPr/>
            <p:nvPr/>
          </p:nvSpPr>
          <p:spPr>
            <a:xfrm>
              <a:off x="568277" y="1275347"/>
              <a:ext cx="4846320" cy="18528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Annotate anomalies </a:t>
              </a:r>
              <a:endParaRPr lang="en-US" sz="2800" dirty="0">
                <a:solidFill>
                  <a:srgbClr val="825251"/>
                </a:solidFill>
                <a:latin typeface="Arial" panose="020B0604020202020204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Explain outliers or unusual variances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0504D">
                    <a:lumMod val="50000"/>
                  </a:srgbClr>
                </a:buClr>
                <a:buSzPct val="7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Distinguish recurring vs non-recurring funds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AFF047-2004-5A32-64DC-04556A080314}"/>
              </a:ext>
            </a:extLst>
          </p:cNvPr>
          <p:cNvSpPr/>
          <p:nvPr/>
        </p:nvSpPr>
        <p:spPr>
          <a:xfrm>
            <a:off x="1676778" y="1189857"/>
            <a:ext cx="8976813" cy="1351097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Communication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0C841-7434-59A1-94EE-2E7D430F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99422" y="902572"/>
            <a:ext cx="2519865" cy="17993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EEB4E1-4919-0A98-E6FE-DC142A5E9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-2387600"/>
            <a:ext cx="10963361" cy="2387600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Communication Practices</a:t>
            </a:r>
          </a:p>
        </p:txBody>
      </p:sp>
    </p:spTree>
    <p:extLst>
      <p:ext uri="{BB962C8B-B14F-4D97-AF65-F5344CB8AC3E}">
        <p14:creationId xmlns:p14="http://schemas.microsoft.com/office/powerpoint/2010/main" val="132820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79E2D3-82CF-455A-345F-8AC360D53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D8AE94-E3DD-11F5-3F47-EAAA76CE0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8643"/>
            <a:ext cx="12192000" cy="5089358"/>
          </a:xfrm>
          <a:prstGeom prst="flowChartProcess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5880F-0BD2-4FED-3159-1FF74DF94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8642"/>
            <a:ext cx="12192000" cy="508935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A6280-4A41-198C-F765-A62613C19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2874299"/>
            <a:ext cx="8866632" cy="2387600"/>
          </a:xfrm>
        </p:spPr>
        <p:txBody>
          <a:bodyPr/>
          <a:lstStyle/>
          <a:p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-</a:t>
            </a:r>
            <a:b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Do/Don’t List</a:t>
            </a:r>
          </a:p>
        </p:txBody>
      </p:sp>
    </p:spTree>
    <p:extLst>
      <p:ext uri="{BB962C8B-B14F-4D97-AF65-F5344CB8AC3E}">
        <p14:creationId xmlns:p14="http://schemas.microsoft.com/office/powerpoint/2010/main" val="107164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9C20C-3C00-41F7-5B55-D05D6C641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F50BD4-6696-2B39-A7D7-4B3EDFF9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5933" y="629689"/>
            <a:ext cx="4480560" cy="6052468"/>
            <a:chOff x="1360713" y="629689"/>
            <a:chExt cx="4016830" cy="6052468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EB67BA53-FCBC-2BCC-6CD4-615A718B20B5}"/>
                </a:ext>
              </a:extLst>
            </p:cNvPr>
            <p:cNvSpPr/>
            <p:nvPr/>
          </p:nvSpPr>
          <p:spPr>
            <a:xfrm rot="5400000">
              <a:off x="2416629" y="3721244"/>
              <a:ext cx="1904997" cy="4016830"/>
            </a:xfrm>
            <a:prstGeom prst="flowChartDelay">
              <a:avLst/>
            </a:prstGeom>
            <a:solidFill>
              <a:srgbClr val="8252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DO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F0830F-DB00-DFCD-5470-DDDE605721F1}"/>
                </a:ext>
              </a:extLst>
            </p:cNvPr>
            <p:cNvSpPr/>
            <p:nvPr/>
          </p:nvSpPr>
          <p:spPr>
            <a:xfrm>
              <a:off x="1614437" y="3938957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Escalate ethical concerns early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E97891-B9AF-3790-4B1B-7CE3BB59BFAD}"/>
                </a:ext>
              </a:extLst>
            </p:cNvPr>
            <p:cNvSpPr/>
            <p:nvPr/>
          </p:nvSpPr>
          <p:spPr>
            <a:xfrm>
              <a:off x="1614437" y="3111640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Protect privacy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D6F848-1CFE-EEFC-F425-58B5283E8A45}"/>
                </a:ext>
              </a:extLst>
            </p:cNvPr>
            <p:cNvSpPr/>
            <p:nvPr/>
          </p:nvSpPr>
          <p:spPr>
            <a:xfrm>
              <a:off x="1614437" y="2284323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Maintain standard methodologies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4DBC65-C17A-9148-982C-5D18224DBFC7}"/>
                </a:ext>
              </a:extLst>
            </p:cNvPr>
            <p:cNvSpPr/>
            <p:nvPr/>
          </p:nvSpPr>
          <p:spPr>
            <a:xfrm>
              <a:off x="1614437" y="1457006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Disclose assumptions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4A7ACD-709A-0C32-4745-C40D3D19C6B0}"/>
                </a:ext>
              </a:extLst>
            </p:cNvPr>
            <p:cNvSpPr/>
            <p:nvPr/>
          </p:nvSpPr>
          <p:spPr>
            <a:xfrm>
              <a:off x="1614437" y="629689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2525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Use complete datasets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F7574A7-6690-1F18-8528-6C6A697D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2800" y="0"/>
            <a:ext cx="50292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9FC9C-F20C-5CE8-371A-E9D358820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61000"/>
          </a:blip>
          <a:stretch>
            <a:fillRect/>
          </a:stretch>
        </p:blipFill>
        <p:spPr>
          <a:xfrm>
            <a:off x="8279150" y="2258923"/>
            <a:ext cx="2959100" cy="2959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ECED4D-7584-148F-B1AD-73B33B7DC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658" y="-515206"/>
            <a:ext cx="9006742" cy="1144895"/>
          </a:xfrm>
        </p:spPr>
        <p:txBody>
          <a:bodyPr/>
          <a:lstStyle/>
          <a:p>
            <a:r>
              <a:rPr lang="en-US" dirty="0"/>
              <a:t>Summary of Dos</a:t>
            </a:r>
          </a:p>
        </p:txBody>
      </p:sp>
    </p:spTree>
    <p:extLst>
      <p:ext uri="{BB962C8B-B14F-4D97-AF65-F5344CB8AC3E}">
        <p14:creationId xmlns:p14="http://schemas.microsoft.com/office/powerpoint/2010/main" val="163878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4CEAE-3308-E4E8-DBBF-4673288F9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382771-54A2-D393-D7AA-912CB8314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A24BC-2591-0A21-407F-D6F616E6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55251" y="629689"/>
            <a:ext cx="4480560" cy="6052468"/>
            <a:chOff x="7069846" y="629689"/>
            <a:chExt cx="4016830" cy="6052468"/>
          </a:xfrm>
        </p:grpSpPr>
        <p:sp>
          <p:nvSpPr>
            <p:cNvPr id="31" name="Flowchart: Delay 30">
              <a:extLst>
                <a:ext uri="{FF2B5EF4-FFF2-40B4-BE49-F238E27FC236}">
                  <a16:creationId xmlns:a16="http://schemas.microsoft.com/office/drawing/2014/main" id="{F5BDCDCA-9B40-9B11-6463-74063DF3DCCE}"/>
                </a:ext>
              </a:extLst>
            </p:cNvPr>
            <p:cNvSpPr/>
            <p:nvPr/>
          </p:nvSpPr>
          <p:spPr>
            <a:xfrm rot="5400000">
              <a:off x="8125762" y="3721244"/>
              <a:ext cx="1904997" cy="4016830"/>
            </a:xfrm>
            <a:prstGeom prst="flowChartDelay">
              <a:avLst/>
            </a:prstGeom>
            <a:solidFill>
              <a:srgbClr val="8252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DON’T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4ED9028-06BE-03A4-DE0C-2BF0A8277949}"/>
                </a:ext>
              </a:extLst>
            </p:cNvPr>
            <p:cNvSpPr/>
            <p:nvPr/>
          </p:nvSpPr>
          <p:spPr>
            <a:xfrm>
              <a:off x="7323570" y="3938957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Overshare personnel 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B6155B-B76D-6C45-B685-7B18302D11E6}"/>
                </a:ext>
              </a:extLst>
            </p:cNvPr>
            <p:cNvSpPr/>
            <p:nvPr/>
          </p:nvSpPr>
          <p:spPr>
            <a:xfrm>
              <a:off x="7323570" y="3111640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Misclassify expenses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A9BC4B-9D02-071F-9E47-97A184F9A6CF}"/>
                </a:ext>
              </a:extLst>
            </p:cNvPr>
            <p:cNvSpPr/>
            <p:nvPr/>
          </p:nvSpPr>
          <p:spPr>
            <a:xfrm>
              <a:off x="7323570" y="2284323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Hide known future costs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3678CF-35E2-D09F-C8DD-500D75E8B4E4}"/>
                </a:ext>
              </a:extLst>
            </p:cNvPr>
            <p:cNvSpPr/>
            <p:nvPr/>
          </p:nvSpPr>
          <p:spPr>
            <a:xfrm>
              <a:off x="7323570" y="1457006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Cherry-pick trends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7463C3B-D871-0954-EE29-0CB79666FEBD}"/>
                </a:ext>
              </a:extLst>
            </p:cNvPr>
            <p:cNvSpPr/>
            <p:nvPr/>
          </p:nvSpPr>
          <p:spPr>
            <a:xfrm>
              <a:off x="7323570" y="629689"/>
              <a:ext cx="3566160" cy="827317"/>
            </a:xfrm>
            <a:prstGeom prst="rect">
              <a:avLst/>
            </a:prstGeom>
            <a:solidFill>
              <a:srgbClr val="E6E3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Manipulate data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03E8D2-3789-7D6F-53CB-D635715C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8000"/>
          </a:blip>
          <a:stretch>
            <a:fillRect/>
          </a:stretch>
        </p:blipFill>
        <p:spPr>
          <a:xfrm>
            <a:off x="1152994" y="2529259"/>
            <a:ext cx="2459636" cy="2459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D99CB-144E-5AAC-C4D7-570D66A33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-2387600"/>
            <a:ext cx="6638544" cy="2387600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Summary of Don’ts</a:t>
            </a:r>
          </a:p>
        </p:txBody>
      </p:sp>
    </p:spTree>
    <p:extLst>
      <p:ext uri="{BB962C8B-B14F-4D97-AF65-F5344CB8AC3E}">
        <p14:creationId xmlns:p14="http://schemas.microsoft.com/office/powerpoint/2010/main" val="151007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86" y="2848578"/>
            <a:ext cx="6951472" cy="1588127"/>
          </a:xfrm>
        </p:spPr>
        <p:txBody>
          <a:bodyPr/>
          <a:lstStyle/>
          <a:p>
            <a:r>
              <a:rPr lang="en-US" dirty="0"/>
              <a:t>Budgets are not just numbers—they are institutional values expressed in financial form.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BA094F-4CEF-1F1E-B4E7-D6F4D32B0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691" y="0"/>
            <a:ext cx="4457309" cy="68580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26491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E809-E5CA-0F90-9F92-4DDD4BEA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79443A0-7FA7-75B7-CB65-0D0D9E30A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259286" cy="6858089"/>
          </a:xfrm>
          <a:prstGeom prst="flowChartProcess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2BD11-DFC9-DBA2-7039-11E66C16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870857"/>
            <a:ext cx="5421086" cy="598723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2C81-CBDC-E503-70AA-321C405A8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85850"/>
            <a:ext cx="5421086" cy="2041137"/>
          </a:xfrm>
        </p:spPr>
        <p:txBody>
          <a:bodyPr/>
          <a:lstStyle/>
          <a:p>
            <a:pPr algn="ctr">
              <a:lnSpc>
                <a:spcPts val="3800"/>
              </a:lnSpc>
            </a:pPr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 &amp; A</a:t>
            </a:r>
            <a:b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Discussion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A72D4D-2721-A4DB-E477-A635D1F75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50000"/>
          </a:blip>
          <a:stretch>
            <a:fillRect/>
          </a:stretch>
        </p:blipFill>
        <p:spPr>
          <a:xfrm>
            <a:off x="9375399" y="206829"/>
            <a:ext cx="2640802" cy="24819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DE41AB-CD33-0029-BBCD-2A99A96EDCBE}"/>
              </a:ext>
            </a:extLst>
          </p:cNvPr>
          <p:cNvSpPr/>
          <p:nvPr/>
        </p:nvSpPr>
        <p:spPr>
          <a:xfrm>
            <a:off x="7053943" y="3490647"/>
            <a:ext cx="5138057" cy="3114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800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25251"/>
              </a:buClr>
              <a:buSzPct val="6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2525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Share your own…</a:t>
            </a:r>
          </a:p>
          <a:p>
            <a:pPr marL="3657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25251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252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Budgeting dilemmas</a:t>
            </a:r>
          </a:p>
          <a:p>
            <a:pPr marL="3657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25251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252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Pressures encountered</a:t>
            </a:r>
          </a:p>
          <a:p>
            <a:pPr marL="36576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25251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252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Uncertainties about             “the ethical line”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252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50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11AC6-B511-B78E-3FAF-5402C564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27A5C-A0F5-85BE-F026-F7113558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150" y="0"/>
            <a:ext cx="870585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879C9F-7725-9E7E-49A7-42710555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761" y="0"/>
            <a:ext cx="725424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2936F-60FB-214B-7E28-4000F29ED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8848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5E6C9-70D0-F7A3-4AF4-7B91138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4080" y="1049710"/>
            <a:ext cx="5477021" cy="1985210"/>
            <a:chOff x="4387515" y="215221"/>
            <a:chExt cx="5551170" cy="1985210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65167745-3B6E-0191-9941-44E00768653D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C1330D-DE41-FE89-506E-D2CAE664C265}"/>
                </a:ext>
              </a:extLst>
            </p:cNvPr>
            <p:cNvSpPr txBox="1"/>
            <p:nvPr/>
          </p:nvSpPr>
          <p:spPr>
            <a:xfrm>
              <a:off x="4387515" y="922450"/>
              <a:ext cx="555117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A09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Thank you!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pic>
        <p:nvPicPr>
          <p:cNvPr id="6" name="Picture 5" descr="QR code for audience to provide feedbacks of this presentation.">
            <a:extLst>
              <a:ext uri="{FF2B5EF4-FFF2-40B4-BE49-F238E27FC236}">
                <a16:creationId xmlns:a16="http://schemas.microsoft.com/office/drawing/2014/main" id="{BBF5E07C-D471-78EE-D7B4-3EDC4475A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3" y="3180234"/>
            <a:ext cx="2883279" cy="28832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605E34-68FC-4BB9-2BF4-3C6EC14B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4437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E489D-152B-7BC5-5D4E-4D27D1B3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icture of chess pieces.">
            <a:extLst>
              <a:ext uri="{FF2B5EF4-FFF2-40B4-BE49-F238E27FC236}">
                <a16:creationId xmlns:a16="http://schemas.microsoft.com/office/drawing/2014/main" id="{5A382BC7-E0A4-7E8D-6C5E-D9F53AA5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5000"/>
          </a:blip>
          <a:stretch>
            <a:fillRect/>
          </a:stretch>
        </p:blipFill>
        <p:spPr>
          <a:xfrm>
            <a:off x="-9154" y="-65699"/>
            <a:ext cx="1036392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E182E9-4010-E3A9-4C7C-E0F2151A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52" y="1617284"/>
            <a:ext cx="4439654" cy="3307978"/>
          </a:xfrm>
        </p:spPr>
        <p:txBody>
          <a:bodyPr/>
          <a:lstStyle/>
          <a:p>
            <a:pPr algn="ctr"/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Budget </a:t>
            </a:r>
            <a:b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Decisions Impact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48548-E1F5-074A-373F-8A99FC55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45966" y="1588651"/>
            <a:ext cx="4251106" cy="4260924"/>
            <a:chOff x="7794481" y="1504427"/>
            <a:chExt cx="2103120" cy="426092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9C5441-8F7C-62F5-0221-712E4847CB6A}"/>
                </a:ext>
              </a:extLst>
            </p:cNvPr>
            <p:cNvSpPr/>
            <p:nvPr/>
          </p:nvSpPr>
          <p:spPr>
            <a:xfrm>
              <a:off x="7794481" y="1504427"/>
              <a:ext cx="2103120" cy="49207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66294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volini" panose="03000502040302020204" pitchFamily="66" charset="0"/>
                </a:rPr>
                <a:t>Hiring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B0E83F-8941-5517-8D18-D8C4A940D46F}"/>
                </a:ext>
              </a:extLst>
            </p:cNvPr>
            <p:cNvSpPr/>
            <p:nvPr/>
          </p:nvSpPr>
          <p:spPr>
            <a:xfrm>
              <a:off x="7794481" y="2452707"/>
              <a:ext cx="2103120" cy="49207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66294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volini" panose="03000502040302020204" pitchFamily="66" charset="0"/>
                </a:rPr>
                <a:t>Programs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CB5F68-AC70-1292-1659-7B3963BE7846}"/>
                </a:ext>
              </a:extLst>
            </p:cNvPr>
            <p:cNvSpPr/>
            <p:nvPr/>
          </p:nvSpPr>
          <p:spPr>
            <a:xfrm>
              <a:off x="7794481" y="3410475"/>
              <a:ext cx="2103120" cy="49207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66294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volini" panose="03000502040302020204" pitchFamily="66" charset="0"/>
                </a:rPr>
                <a:t>Tuition &amp; Fees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1278773-9474-BBB4-00D4-CFBC5313CFF9}"/>
                </a:ext>
              </a:extLst>
            </p:cNvPr>
            <p:cNvSpPr/>
            <p:nvPr/>
          </p:nvSpPr>
          <p:spPr>
            <a:xfrm>
              <a:off x="7794481" y="4348968"/>
              <a:ext cx="2103120" cy="49207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66294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volini" panose="03000502040302020204" pitchFamily="66" charset="0"/>
                </a:rPr>
                <a:t>Services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774F122-0F8B-5A1C-D263-18EEACFD84A8}"/>
                </a:ext>
              </a:extLst>
            </p:cNvPr>
            <p:cNvSpPr/>
            <p:nvPr/>
          </p:nvSpPr>
          <p:spPr>
            <a:xfrm>
              <a:off x="7794481" y="5273281"/>
              <a:ext cx="2103120" cy="49207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662940" marR="0" lvl="0" indent="-36576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ct val="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volini" panose="03000502040302020204" pitchFamily="66" charset="0"/>
                </a:rPr>
                <a:t>Personnel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9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8AA41-FFFA-A4EA-9681-4285C91A5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685701-4BCD-464E-5EA7-852D5031D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6360"/>
            <a:ext cx="12192000" cy="59116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323F294-3092-D425-E899-3AA12443B184}"/>
              </a:ext>
            </a:extLst>
          </p:cNvPr>
          <p:cNvSpPr/>
          <p:nvPr/>
        </p:nvSpPr>
        <p:spPr>
          <a:xfrm>
            <a:off x="0" y="197219"/>
            <a:ext cx="10201835" cy="1488141"/>
          </a:xfrm>
          <a:prstGeom prst="homePlate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Ethical Budgeting Protects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3385F-DEB1-0AF0-B5F1-D3B20F510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1612" y="491970"/>
            <a:ext cx="822960" cy="99095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86412F6-7A17-3D78-8DA0-997949DC0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894" y="2609437"/>
            <a:ext cx="3384487" cy="2074827"/>
            <a:chOff x="8039595" y="1267141"/>
            <a:chExt cx="3162172" cy="2044674"/>
          </a:xfrm>
        </p:grpSpPr>
        <p:sp>
          <p:nvSpPr>
            <p:cNvPr id="21" name="Right Triangle 58">
              <a:extLst>
                <a:ext uri="{FF2B5EF4-FFF2-40B4-BE49-F238E27FC236}">
                  <a16:creationId xmlns:a16="http://schemas.microsoft.com/office/drawing/2014/main" id="{ADCB5E21-4B3C-E34E-ABB3-32EAA2E44E54}"/>
                </a:ext>
              </a:extLst>
            </p:cNvPr>
            <p:cNvSpPr/>
            <p:nvPr/>
          </p:nvSpPr>
          <p:spPr>
            <a:xfrm rot="5400000" flipV="1">
              <a:off x="8113284" y="1596884"/>
              <a:ext cx="122146" cy="268720"/>
            </a:xfrm>
            <a:custGeom>
              <a:avLst/>
              <a:gdLst>
                <a:gd name="connsiteX0" fmla="*/ 0 w 242739"/>
                <a:gd name="connsiteY0" fmla="*/ 125851 h 125851"/>
                <a:gd name="connsiteX1" fmla="*/ 0 w 242739"/>
                <a:gd name="connsiteY1" fmla="*/ 0 h 125851"/>
                <a:gd name="connsiteX2" fmla="*/ 242739 w 242739"/>
                <a:gd name="connsiteY2" fmla="*/ 125851 h 125851"/>
                <a:gd name="connsiteX3" fmla="*/ 0 w 242739"/>
                <a:gd name="connsiteY3" fmla="*/ 125851 h 125851"/>
                <a:gd name="connsiteX0" fmla="*/ 0 w 137028"/>
                <a:gd name="connsiteY0" fmla="*/ 125851 h 131137"/>
                <a:gd name="connsiteX1" fmla="*/ 0 w 137028"/>
                <a:gd name="connsiteY1" fmla="*/ 0 h 131137"/>
                <a:gd name="connsiteX2" fmla="*/ 137028 w 137028"/>
                <a:gd name="connsiteY2" fmla="*/ 131137 h 131137"/>
                <a:gd name="connsiteX3" fmla="*/ 0 w 137028"/>
                <a:gd name="connsiteY3" fmla="*/ 125851 h 131137"/>
                <a:gd name="connsiteX0" fmla="*/ 0 w 94747"/>
                <a:gd name="connsiteY0" fmla="*/ 125851 h 136426"/>
                <a:gd name="connsiteX1" fmla="*/ 0 w 94747"/>
                <a:gd name="connsiteY1" fmla="*/ 0 h 136426"/>
                <a:gd name="connsiteX2" fmla="*/ 94747 w 94747"/>
                <a:gd name="connsiteY2" fmla="*/ 136426 h 136426"/>
                <a:gd name="connsiteX3" fmla="*/ 0 w 94747"/>
                <a:gd name="connsiteY3" fmla="*/ 125851 h 136426"/>
                <a:gd name="connsiteX0" fmla="*/ 0 w 105315"/>
                <a:gd name="connsiteY0" fmla="*/ 157567 h 157567"/>
                <a:gd name="connsiteX1" fmla="*/ 10568 w 105315"/>
                <a:gd name="connsiteY1" fmla="*/ 0 h 157567"/>
                <a:gd name="connsiteX2" fmla="*/ 105315 w 105315"/>
                <a:gd name="connsiteY2" fmla="*/ 136426 h 157567"/>
                <a:gd name="connsiteX3" fmla="*/ 0 w 105315"/>
                <a:gd name="connsiteY3" fmla="*/ 157567 h 1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5" h="157567">
                  <a:moveTo>
                    <a:pt x="0" y="157567"/>
                  </a:moveTo>
                  <a:lnTo>
                    <a:pt x="10568" y="0"/>
                  </a:lnTo>
                  <a:lnTo>
                    <a:pt x="105315" y="136426"/>
                  </a:lnTo>
                  <a:lnTo>
                    <a:pt x="0" y="1575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7A5B1BC-AC0F-99D2-E848-17003550FF97}"/>
                </a:ext>
              </a:extLst>
            </p:cNvPr>
            <p:cNvGrpSpPr/>
            <p:nvPr/>
          </p:nvGrpSpPr>
          <p:grpSpPr>
            <a:xfrm>
              <a:off x="8326381" y="2161558"/>
              <a:ext cx="2693447" cy="1150257"/>
              <a:chOff x="8935838" y="1690294"/>
              <a:chExt cx="2190268" cy="115025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30E1BE-19B2-0DA3-6A24-50BE826AB28C}"/>
                  </a:ext>
                </a:extLst>
              </p:cNvPr>
              <p:cNvSpPr txBox="1"/>
              <p:nvPr/>
            </p:nvSpPr>
            <p:spPr>
              <a:xfrm>
                <a:off x="8935838" y="1690294"/>
                <a:ext cx="2104086" cy="63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Audits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/>
                    <a:cs typeface="Calibri" pitchFamily="34" charset="0"/>
                  </a:rPr>
                  <a:t>Fund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 </a:t>
                </a:r>
                <a:r>
                  <a:rPr lang="en-IN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/>
                    <a:cs typeface="Calibri" pitchFamily="34" charset="0"/>
                  </a:rPr>
                  <a:t>rules</a:t>
                </a:r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9AC57D-2A49-D54C-51B9-2E1D205578F2}"/>
                  </a:ext>
                </a:extLst>
              </p:cNvPr>
              <p:cNvSpPr txBox="1"/>
              <p:nvPr/>
            </p:nvSpPr>
            <p:spPr>
              <a:xfrm>
                <a:off x="9022019" y="2440194"/>
                <a:ext cx="2104087" cy="4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EC9410-6EBC-6368-4822-E6EEF1F63308}"/>
                </a:ext>
              </a:extLst>
            </p:cNvPr>
            <p:cNvSpPr/>
            <p:nvPr/>
          </p:nvSpPr>
          <p:spPr>
            <a:xfrm>
              <a:off x="8039595" y="1267141"/>
              <a:ext cx="3161044" cy="720889"/>
            </a:xfrm>
            <a:prstGeom prst="rect">
              <a:avLst/>
            </a:prstGeom>
            <a:solidFill>
              <a:srgbClr val="C0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9 Rectángulo">
              <a:extLst>
                <a:ext uri="{FF2B5EF4-FFF2-40B4-BE49-F238E27FC236}">
                  <a16:creationId xmlns:a16="http://schemas.microsoft.com/office/drawing/2014/main" id="{C448C2F9-C7D0-2B0C-2A2E-547E96895B8B}"/>
                </a:ext>
              </a:extLst>
            </p:cNvPr>
            <p:cNvSpPr/>
            <p:nvPr/>
          </p:nvSpPr>
          <p:spPr>
            <a:xfrm>
              <a:off x="8039595" y="1322379"/>
              <a:ext cx="3162172" cy="644815"/>
            </a:xfrm>
            <a:prstGeom prst="rect">
              <a:avLst/>
            </a:prstGeom>
          </p:spPr>
          <p:txBody>
            <a:bodyPr wrap="square" lIns="38396" tIns="19198" rIns="38396" bIns="19198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pitchFamily="34" charset="0"/>
                  <a:cs typeface="Verdana" pitchFamily="34" charset="0"/>
                </a:rPr>
                <a:t>Accountability &amp; Compliance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C6E413-81F3-113F-2EC5-4683D87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0753" y="2618456"/>
            <a:ext cx="3384489" cy="2074826"/>
            <a:chOff x="8039595" y="1267142"/>
            <a:chExt cx="3162174" cy="2044673"/>
          </a:xfrm>
        </p:grpSpPr>
        <p:sp>
          <p:nvSpPr>
            <p:cNvPr id="29" name="Right Triangle 58">
              <a:extLst>
                <a:ext uri="{FF2B5EF4-FFF2-40B4-BE49-F238E27FC236}">
                  <a16:creationId xmlns:a16="http://schemas.microsoft.com/office/drawing/2014/main" id="{C9412577-6D00-6621-3B79-BA49B9FE6F91}"/>
                </a:ext>
              </a:extLst>
            </p:cNvPr>
            <p:cNvSpPr/>
            <p:nvPr/>
          </p:nvSpPr>
          <p:spPr>
            <a:xfrm rot="5400000" flipV="1">
              <a:off x="8113284" y="1596884"/>
              <a:ext cx="122146" cy="268720"/>
            </a:xfrm>
            <a:custGeom>
              <a:avLst/>
              <a:gdLst>
                <a:gd name="connsiteX0" fmla="*/ 0 w 242739"/>
                <a:gd name="connsiteY0" fmla="*/ 125851 h 125851"/>
                <a:gd name="connsiteX1" fmla="*/ 0 w 242739"/>
                <a:gd name="connsiteY1" fmla="*/ 0 h 125851"/>
                <a:gd name="connsiteX2" fmla="*/ 242739 w 242739"/>
                <a:gd name="connsiteY2" fmla="*/ 125851 h 125851"/>
                <a:gd name="connsiteX3" fmla="*/ 0 w 242739"/>
                <a:gd name="connsiteY3" fmla="*/ 125851 h 125851"/>
                <a:gd name="connsiteX0" fmla="*/ 0 w 137028"/>
                <a:gd name="connsiteY0" fmla="*/ 125851 h 131137"/>
                <a:gd name="connsiteX1" fmla="*/ 0 w 137028"/>
                <a:gd name="connsiteY1" fmla="*/ 0 h 131137"/>
                <a:gd name="connsiteX2" fmla="*/ 137028 w 137028"/>
                <a:gd name="connsiteY2" fmla="*/ 131137 h 131137"/>
                <a:gd name="connsiteX3" fmla="*/ 0 w 137028"/>
                <a:gd name="connsiteY3" fmla="*/ 125851 h 131137"/>
                <a:gd name="connsiteX0" fmla="*/ 0 w 94747"/>
                <a:gd name="connsiteY0" fmla="*/ 125851 h 136426"/>
                <a:gd name="connsiteX1" fmla="*/ 0 w 94747"/>
                <a:gd name="connsiteY1" fmla="*/ 0 h 136426"/>
                <a:gd name="connsiteX2" fmla="*/ 94747 w 94747"/>
                <a:gd name="connsiteY2" fmla="*/ 136426 h 136426"/>
                <a:gd name="connsiteX3" fmla="*/ 0 w 94747"/>
                <a:gd name="connsiteY3" fmla="*/ 125851 h 136426"/>
                <a:gd name="connsiteX0" fmla="*/ 0 w 105315"/>
                <a:gd name="connsiteY0" fmla="*/ 157567 h 157567"/>
                <a:gd name="connsiteX1" fmla="*/ 10568 w 105315"/>
                <a:gd name="connsiteY1" fmla="*/ 0 h 157567"/>
                <a:gd name="connsiteX2" fmla="*/ 105315 w 105315"/>
                <a:gd name="connsiteY2" fmla="*/ 136426 h 157567"/>
                <a:gd name="connsiteX3" fmla="*/ 0 w 105315"/>
                <a:gd name="connsiteY3" fmla="*/ 157567 h 1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5" h="157567">
                  <a:moveTo>
                    <a:pt x="0" y="157567"/>
                  </a:moveTo>
                  <a:lnTo>
                    <a:pt x="10568" y="0"/>
                  </a:lnTo>
                  <a:lnTo>
                    <a:pt x="105315" y="136426"/>
                  </a:lnTo>
                  <a:lnTo>
                    <a:pt x="0" y="1575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13CEADC-3C03-A0BE-E6AB-1052897CE8BD}"/>
                </a:ext>
              </a:extLst>
            </p:cNvPr>
            <p:cNvGrpSpPr/>
            <p:nvPr/>
          </p:nvGrpSpPr>
          <p:grpSpPr>
            <a:xfrm>
              <a:off x="8432356" y="2212382"/>
              <a:ext cx="2587467" cy="1099433"/>
              <a:chOff x="9022019" y="1741118"/>
              <a:chExt cx="2104087" cy="109943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8065CF-62F1-8098-56D0-530C858C5017}"/>
                  </a:ext>
                </a:extLst>
              </p:cNvPr>
              <p:cNvSpPr txBox="1"/>
              <p:nvPr/>
            </p:nvSpPr>
            <p:spPr>
              <a:xfrm>
                <a:off x="9126160" y="1741118"/>
                <a:ext cx="1767509" cy="36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No distortion of 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4CA7E5-9C00-6DFF-9AD9-2F488DAE4BBF}"/>
                  </a:ext>
                </a:extLst>
              </p:cNvPr>
              <p:cNvSpPr txBox="1"/>
              <p:nvPr/>
            </p:nvSpPr>
            <p:spPr>
              <a:xfrm>
                <a:off x="9022019" y="2440194"/>
                <a:ext cx="2104087" cy="4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6436C3-5A75-828B-71CE-7E247CE5C9C1}"/>
                </a:ext>
              </a:extLst>
            </p:cNvPr>
            <p:cNvSpPr/>
            <p:nvPr/>
          </p:nvSpPr>
          <p:spPr>
            <a:xfrm>
              <a:off x="8039595" y="1267142"/>
              <a:ext cx="3162174" cy="720889"/>
            </a:xfrm>
            <a:prstGeom prst="rect">
              <a:avLst/>
            </a:prstGeom>
            <a:solidFill>
              <a:srgbClr val="C0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9 Rectángulo">
              <a:extLst>
                <a:ext uri="{FF2B5EF4-FFF2-40B4-BE49-F238E27FC236}">
                  <a16:creationId xmlns:a16="http://schemas.microsoft.com/office/drawing/2014/main" id="{D3755EDE-F0CE-0A07-6F63-311C1A3DFDD4}"/>
                </a:ext>
              </a:extLst>
            </p:cNvPr>
            <p:cNvSpPr/>
            <p:nvPr/>
          </p:nvSpPr>
          <p:spPr>
            <a:xfrm>
              <a:off x="8039595" y="1428390"/>
              <a:ext cx="3162172" cy="341512"/>
            </a:xfrm>
            <a:prstGeom prst="rect">
              <a:avLst/>
            </a:prstGeom>
          </p:spPr>
          <p:txBody>
            <a:bodyPr wrap="square" lIns="38396" tIns="19198" rIns="38396" bIns="19198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pitchFamily="34" charset="0"/>
                  <a:cs typeface="Verdana" pitchFamily="34" charset="0"/>
                </a:rPr>
                <a:t>Accuracy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5E37C5-E198-B7C9-FE3F-580F433F3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8000" y="2596748"/>
            <a:ext cx="3384489" cy="2074826"/>
            <a:chOff x="8039595" y="1267142"/>
            <a:chExt cx="3162174" cy="2044673"/>
          </a:xfrm>
        </p:grpSpPr>
        <p:sp>
          <p:nvSpPr>
            <p:cNvPr id="37" name="Right Triangle 58">
              <a:extLst>
                <a:ext uri="{FF2B5EF4-FFF2-40B4-BE49-F238E27FC236}">
                  <a16:creationId xmlns:a16="http://schemas.microsoft.com/office/drawing/2014/main" id="{951EEE41-1F67-09F0-3925-02C82333BDCD}"/>
                </a:ext>
              </a:extLst>
            </p:cNvPr>
            <p:cNvSpPr/>
            <p:nvPr/>
          </p:nvSpPr>
          <p:spPr>
            <a:xfrm rot="5400000" flipV="1">
              <a:off x="8113284" y="1596884"/>
              <a:ext cx="122146" cy="268720"/>
            </a:xfrm>
            <a:custGeom>
              <a:avLst/>
              <a:gdLst>
                <a:gd name="connsiteX0" fmla="*/ 0 w 242739"/>
                <a:gd name="connsiteY0" fmla="*/ 125851 h 125851"/>
                <a:gd name="connsiteX1" fmla="*/ 0 w 242739"/>
                <a:gd name="connsiteY1" fmla="*/ 0 h 125851"/>
                <a:gd name="connsiteX2" fmla="*/ 242739 w 242739"/>
                <a:gd name="connsiteY2" fmla="*/ 125851 h 125851"/>
                <a:gd name="connsiteX3" fmla="*/ 0 w 242739"/>
                <a:gd name="connsiteY3" fmla="*/ 125851 h 125851"/>
                <a:gd name="connsiteX0" fmla="*/ 0 w 137028"/>
                <a:gd name="connsiteY0" fmla="*/ 125851 h 131137"/>
                <a:gd name="connsiteX1" fmla="*/ 0 w 137028"/>
                <a:gd name="connsiteY1" fmla="*/ 0 h 131137"/>
                <a:gd name="connsiteX2" fmla="*/ 137028 w 137028"/>
                <a:gd name="connsiteY2" fmla="*/ 131137 h 131137"/>
                <a:gd name="connsiteX3" fmla="*/ 0 w 137028"/>
                <a:gd name="connsiteY3" fmla="*/ 125851 h 131137"/>
                <a:gd name="connsiteX0" fmla="*/ 0 w 94747"/>
                <a:gd name="connsiteY0" fmla="*/ 125851 h 136426"/>
                <a:gd name="connsiteX1" fmla="*/ 0 w 94747"/>
                <a:gd name="connsiteY1" fmla="*/ 0 h 136426"/>
                <a:gd name="connsiteX2" fmla="*/ 94747 w 94747"/>
                <a:gd name="connsiteY2" fmla="*/ 136426 h 136426"/>
                <a:gd name="connsiteX3" fmla="*/ 0 w 94747"/>
                <a:gd name="connsiteY3" fmla="*/ 125851 h 136426"/>
                <a:gd name="connsiteX0" fmla="*/ 0 w 105315"/>
                <a:gd name="connsiteY0" fmla="*/ 157567 h 157567"/>
                <a:gd name="connsiteX1" fmla="*/ 10568 w 105315"/>
                <a:gd name="connsiteY1" fmla="*/ 0 h 157567"/>
                <a:gd name="connsiteX2" fmla="*/ 105315 w 105315"/>
                <a:gd name="connsiteY2" fmla="*/ 136426 h 157567"/>
                <a:gd name="connsiteX3" fmla="*/ 0 w 105315"/>
                <a:gd name="connsiteY3" fmla="*/ 157567 h 1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5" h="157567">
                  <a:moveTo>
                    <a:pt x="0" y="157567"/>
                  </a:moveTo>
                  <a:lnTo>
                    <a:pt x="10568" y="0"/>
                  </a:lnTo>
                  <a:lnTo>
                    <a:pt x="105315" y="136426"/>
                  </a:lnTo>
                  <a:lnTo>
                    <a:pt x="0" y="1575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F51378-5B89-942A-0809-E8EDC3A1E02A}"/>
                </a:ext>
              </a:extLst>
            </p:cNvPr>
            <p:cNvGrpSpPr/>
            <p:nvPr/>
          </p:nvGrpSpPr>
          <p:grpSpPr>
            <a:xfrm>
              <a:off x="8377343" y="2015232"/>
              <a:ext cx="2642483" cy="1296583"/>
              <a:chOff x="8977281" y="1543968"/>
              <a:chExt cx="2148825" cy="129658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C27F30-F23E-DB06-AA0A-B0976034AA2B}"/>
                  </a:ext>
                </a:extLst>
              </p:cNvPr>
              <p:cNvSpPr txBox="1"/>
              <p:nvPr/>
            </p:nvSpPr>
            <p:spPr>
              <a:xfrm>
                <a:off x="8977281" y="1543968"/>
                <a:ext cx="2104086" cy="63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Include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 all necessary 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45C3A9-5345-8576-C186-0676FBD93300}"/>
                  </a:ext>
                </a:extLst>
              </p:cNvPr>
              <p:cNvSpPr txBox="1"/>
              <p:nvPr/>
            </p:nvSpPr>
            <p:spPr>
              <a:xfrm>
                <a:off x="9022019" y="2440194"/>
                <a:ext cx="2104087" cy="4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D3CE433-4E5B-54EE-EF18-43817A9A140C}"/>
                </a:ext>
              </a:extLst>
            </p:cNvPr>
            <p:cNvSpPr/>
            <p:nvPr/>
          </p:nvSpPr>
          <p:spPr>
            <a:xfrm>
              <a:off x="8039595" y="1267142"/>
              <a:ext cx="3162174" cy="720889"/>
            </a:xfrm>
            <a:prstGeom prst="rect">
              <a:avLst/>
            </a:prstGeom>
            <a:solidFill>
              <a:srgbClr val="C0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9 Rectángulo">
              <a:extLst>
                <a:ext uri="{FF2B5EF4-FFF2-40B4-BE49-F238E27FC236}">
                  <a16:creationId xmlns:a16="http://schemas.microsoft.com/office/drawing/2014/main" id="{6A542B28-CC60-D79A-E840-4C3E736F7C43}"/>
                </a:ext>
              </a:extLst>
            </p:cNvPr>
            <p:cNvSpPr/>
            <p:nvPr/>
          </p:nvSpPr>
          <p:spPr>
            <a:xfrm>
              <a:off x="8039595" y="1410722"/>
              <a:ext cx="3162172" cy="341512"/>
            </a:xfrm>
            <a:prstGeom prst="rect">
              <a:avLst/>
            </a:prstGeom>
          </p:spPr>
          <p:txBody>
            <a:bodyPr wrap="square" lIns="38396" tIns="19198" rIns="38396" bIns="19198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pitchFamily="34" charset="0"/>
                  <a:cs typeface="Verdana" pitchFamily="34" charset="0"/>
                </a:rPr>
                <a:t>Completeness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65EAA6-92D0-B11B-B03E-0CE09F984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5324" y="4924428"/>
            <a:ext cx="3384489" cy="2074826"/>
            <a:chOff x="8039595" y="1267142"/>
            <a:chExt cx="3162174" cy="2044673"/>
          </a:xfrm>
        </p:grpSpPr>
        <p:sp>
          <p:nvSpPr>
            <p:cNvPr id="45" name="Right Triangle 58">
              <a:extLst>
                <a:ext uri="{FF2B5EF4-FFF2-40B4-BE49-F238E27FC236}">
                  <a16:creationId xmlns:a16="http://schemas.microsoft.com/office/drawing/2014/main" id="{F0C7798B-2357-3074-59F6-CCA9E65AFDF3}"/>
                </a:ext>
              </a:extLst>
            </p:cNvPr>
            <p:cNvSpPr/>
            <p:nvPr/>
          </p:nvSpPr>
          <p:spPr>
            <a:xfrm rot="5400000" flipV="1">
              <a:off x="8113284" y="1596884"/>
              <a:ext cx="122146" cy="268720"/>
            </a:xfrm>
            <a:custGeom>
              <a:avLst/>
              <a:gdLst>
                <a:gd name="connsiteX0" fmla="*/ 0 w 242739"/>
                <a:gd name="connsiteY0" fmla="*/ 125851 h 125851"/>
                <a:gd name="connsiteX1" fmla="*/ 0 w 242739"/>
                <a:gd name="connsiteY1" fmla="*/ 0 h 125851"/>
                <a:gd name="connsiteX2" fmla="*/ 242739 w 242739"/>
                <a:gd name="connsiteY2" fmla="*/ 125851 h 125851"/>
                <a:gd name="connsiteX3" fmla="*/ 0 w 242739"/>
                <a:gd name="connsiteY3" fmla="*/ 125851 h 125851"/>
                <a:gd name="connsiteX0" fmla="*/ 0 w 137028"/>
                <a:gd name="connsiteY0" fmla="*/ 125851 h 131137"/>
                <a:gd name="connsiteX1" fmla="*/ 0 w 137028"/>
                <a:gd name="connsiteY1" fmla="*/ 0 h 131137"/>
                <a:gd name="connsiteX2" fmla="*/ 137028 w 137028"/>
                <a:gd name="connsiteY2" fmla="*/ 131137 h 131137"/>
                <a:gd name="connsiteX3" fmla="*/ 0 w 137028"/>
                <a:gd name="connsiteY3" fmla="*/ 125851 h 131137"/>
                <a:gd name="connsiteX0" fmla="*/ 0 w 94747"/>
                <a:gd name="connsiteY0" fmla="*/ 125851 h 136426"/>
                <a:gd name="connsiteX1" fmla="*/ 0 w 94747"/>
                <a:gd name="connsiteY1" fmla="*/ 0 h 136426"/>
                <a:gd name="connsiteX2" fmla="*/ 94747 w 94747"/>
                <a:gd name="connsiteY2" fmla="*/ 136426 h 136426"/>
                <a:gd name="connsiteX3" fmla="*/ 0 w 94747"/>
                <a:gd name="connsiteY3" fmla="*/ 125851 h 136426"/>
                <a:gd name="connsiteX0" fmla="*/ 0 w 105315"/>
                <a:gd name="connsiteY0" fmla="*/ 157567 h 157567"/>
                <a:gd name="connsiteX1" fmla="*/ 10568 w 105315"/>
                <a:gd name="connsiteY1" fmla="*/ 0 h 157567"/>
                <a:gd name="connsiteX2" fmla="*/ 105315 w 105315"/>
                <a:gd name="connsiteY2" fmla="*/ 136426 h 157567"/>
                <a:gd name="connsiteX3" fmla="*/ 0 w 105315"/>
                <a:gd name="connsiteY3" fmla="*/ 157567 h 1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5" h="157567">
                  <a:moveTo>
                    <a:pt x="0" y="157567"/>
                  </a:moveTo>
                  <a:lnTo>
                    <a:pt x="10568" y="0"/>
                  </a:lnTo>
                  <a:lnTo>
                    <a:pt x="105315" y="136426"/>
                  </a:lnTo>
                  <a:lnTo>
                    <a:pt x="0" y="1575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A8BF147-0C0E-79F9-2052-623D3DC8623A}"/>
                </a:ext>
              </a:extLst>
            </p:cNvPr>
            <p:cNvGrpSpPr/>
            <p:nvPr/>
          </p:nvGrpSpPr>
          <p:grpSpPr>
            <a:xfrm>
              <a:off x="8387515" y="2015233"/>
              <a:ext cx="2632312" cy="1296582"/>
              <a:chOff x="8985552" y="1543969"/>
              <a:chExt cx="2140554" cy="129658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7A752F-2D69-2A24-6607-9FE41CB86778}"/>
                  </a:ext>
                </a:extLst>
              </p:cNvPr>
              <p:cNvSpPr txBox="1"/>
              <p:nvPr/>
            </p:nvSpPr>
            <p:spPr>
              <a:xfrm>
                <a:off x="8985552" y="1543969"/>
                <a:ext cx="2104086" cy="63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Equitable treatment across areas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B7356C-37B9-67DA-62FB-92653E28C8A7}"/>
                  </a:ext>
                </a:extLst>
              </p:cNvPr>
              <p:cNvSpPr txBox="1"/>
              <p:nvPr/>
            </p:nvSpPr>
            <p:spPr>
              <a:xfrm>
                <a:off x="9022019" y="2440194"/>
                <a:ext cx="2104087" cy="4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A997A4-7282-B41A-8B16-3A73D41384C7}"/>
                </a:ext>
              </a:extLst>
            </p:cNvPr>
            <p:cNvSpPr/>
            <p:nvPr/>
          </p:nvSpPr>
          <p:spPr>
            <a:xfrm>
              <a:off x="8039595" y="1267142"/>
              <a:ext cx="3162174" cy="720889"/>
            </a:xfrm>
            <a:prstGeom prst="rect">
              <a:avLst/>
            </a:prstGeom>
            <a:solidFill>
              <a:srgbClr val="C0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9 Rectángulo">
              <a:extLst>
                <a:ext uri="{FF2B5EF4-FFF2-40B4-BE49-F238E27FC236}">
                  <a16:creationId xmlns:a16="http://schemas.microsoft.com/office/drawing/2014/main" id="{C0D7A9CA-5E96-148F-CA3A-491D93C6FE60}"/>
                </a:ext>
              </a:extLst>
            </p:cNvPr>
            <p:cNvSpPr/>
            <p:nvPr/>
          </p:nvSpPr>
          <p:spPr>
            <a:xfrm>
              <a:off x="8039595" y="1393053"/>
              <a:ext cx="3162172" cy="341512"/>
            </a:xfrm>
            <a:prstGeom prst="rect">
              <a:avLst/>
            </a:prstGeom>
          </p:spPr>
          <p:txBody>
            <a:bodyPr wrap="square" lIns="38396" tIns="19198" rIns="38396" bIns="19198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pitchFamily="34" charset="0"/>
                  <a:cs typeface="Verdana" pitchFamily="34" charset="0"/>
                </a:rPr>
                <a:t>Fairness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3BD63F-9BA8-5000-0896-B39613ABF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1182" y="4940308"/>
            <a:ext cx="3384490" cy="2074827"/>
            <a:chOff x="8039594" y="1267141"/>
            <a:chExt cx="3162175" cy="2044674"/>
          </a:xfrm>
        </p:grpSpPr>
        <p:sp>
          <p:nvSpPr>
            <p:cNvPr id="53" name="Right Triangle 58">
              <a:extLst>
                <a:ext uri="{FF2B5EF4-FFF2-40B4-BE49-F238E27FC236}">
                  <a16:creationId xmlns:a16="http://schemas.microsoft.com/office/drawing/2014/main" id="{C1A567F3-7DC4-6920-B561-E6B3C4AD23F9}"/>
                </a:ext>
              </a:extLst>
            </p:cNvPr>
            <p:cNvSpPr/>
            <p:nvPr/>
          </p:nvSpPr>
          <p:spPr>
            <a:xfrm rot="5400000" flipV="1">
              <a:off x="8113284" y="1596884"/>
              <a:ext cx="122146" cy="268720"/>
            </a:xfrm>
            <a:custGeom>
              <a:avLst/>
              <a:gdLst>
                <a:gd name="connsiteX0" fmla="*/ 0 w 242739"/>
                <a:gd name="connsiteY0" fmla="*/ 125851 h 125851"/>
                <a:gd name="connsiteX1" fmla="*/ 0 w 242739"/>
                <a:gd name="connsiteY1" fmla="*/ 0 h 125851"/>
                <a:gd name="connsiteX2" fmla="*/ 242739 w 242739"/>
                <a:gd name="connsiteY2" fmla="*/ 125851 h 125851"/>
                <a:gd name="connsiteX3" fmla="*/ 0 w 242739"/>
                <a:gd name="connsiteY3" fmla="*/ 125851 h 125851"/>
                <a:gd name="connsiteX0" fmla="*/ 0 w 137028"/>
                <a:gd name="connsiteY0" fmla="*/ 125851 h 131137"/>
                <a:gd name="connsiteX1" fmla="*/ 0 w 137028"/>
                <a:gd name="connsiteY1" fmla="*/ 0 h 131137"/>
                <a:gd name="connsiteX2" fmla="*/ 137028 w 137028"/>
                <a:gd name="connsiteY2" fmla="*/ 131137 h 131137"/>
                <a:gd name="connsiteX3" fmla="*/ 0 w 137028"/>
                <a:gd name="connsiteY3" fmla="*/ 125851 h 131137"/>
                <a:gd name="connsiteX0" fmla="*/ 0 w 94747"/>
                <a:gd name="connsiteY0" fmla="*/ 125851 h 136426"/>
                <a:gd name="connsiteX1" fmla="*/ 0 w 94747"/>
                <a:gd name="connsiteY1" fmla="*/ 0 h 136426"/>
                <a:gd name="connsiteX2" fmla="*/ 94747 w 94747"/>
                <a:gd name="connsiteY2" fmla="*/ 136426 h 136426"/>
                <a:gd name="connsiteX3" fmla="*/ 0 w 94747"/>
                <a:gd name="connsiteY3" fmla="*/ 125851 h 136426"/>
                <a:gd name="connsiteX0" fmla="*/ 0 w 105315"/>
                <a:gd name="connsiteY0" fmla="*/ 157567 h 157567"/>
                <a:gd name="connsiteX1" fmla="*/ 10568 w 105315"/>
                <a:gd name="connsiteY1" fmla="*/ 0 h 157567"/>
                <a:gd name="connsiteX2" fmla="*/ 105315 w 105315"/>
                <a:gd name="connsiteY2" fmla="*/ 136426 h 157567"/>
                <a:gd name="connsiteX3" fmla="*/ 0 w 105315"/>
                <a:gd name="connsiteY3" fmla="*/ 157567 h 1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5" h="157567">
                  <a:moveTo>
                    <a:pt x="0" y="157567"/>
                  </a:moveTo>
                  <a:lnTo>
                    <a:pt x="10568" y="0"/>
                  </a:lnTo>
                  <a:lnTo>
                    <a:pt x="105315" y="136426"/>
                  </a:lnTo>
                  <a:lnTo>
                    <a:pt x="0" y="1575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2549157-EC6C-EC12-2A41-E9F871906D60}"/>
                </a:ext>
              </a:extLst>
            </p:cNvPr>
            <p:cNvGrpSpPr/>
            <p:nvPr/>
          </p:nvGrpSpPr>
          <p:grpSpPr>
            <a:xfrm>
              <a:off x="8346827" y="2015233"/>
              <a:ext cx="2672996" cy="1296582"/>
              <a:chOff x="8952468" y="1543969"/>
              <a:chExt cx="2173638" cy="129658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D560473-0031-85C4-CA5B-AAB4007CF209}"/>
                  </a:ext>
                </a:extLst>
              </p:cNvPr>
              <p:cNvSpPr txBox="1"/>
              <p:nvPr/>
            </p:nvSpPr>
            <p:spPr>
              <a:xfrm>
                <a:off x="8952468" y="1543969"/>
                <a:ext cx="2104086" cy="63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Use of personnel/salary data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9804DAE-D5A4-B63D-1293-DFDE5C884B9D}"/>
                  </a:ext>
                </a:extLst>
              </p:cNvPr>
              <p:cNvSpPr txBox="1"/>
              <p:nvPr/>
            </p:nvSpPr>
            <p:spPr>
              <a:xfrm>
                <a:off x="9022019" y="2440194"/>
                <a:ext cx="2104087" cy="4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250CA0C-24E0-4C9B-F07D-4661F71BF80E}"/>
                </a:ext>
              </a:extLst>
            </p:cNvPr>
            <p:cNvSpPr/>
            <p:nvPr/>
          </p:nvSpPr>
          <p:spPr>
            <a:xfrm>
              <a:off x="8039595" y="1267141"/>
              <a:ext cx="3162174" cy="720889"/>
            </a:xfrm>
            <a:prstGeom prst="rect">
              <a:avLst/>
            </a:prstGeom>
            <a:solidFill>
              <a:srgbClr val="C0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9 Rectángulo">
              <a:extLst>
                <a:ext uri="{FF2B5EF4-FFF2-40B4-BE49-F238E27FC236}">
                  <a16:creationId xmlns:a16="http://schemas.microsoft.com/office/drawing/2014/main" id="{715ABC05-E981-AEDC-51D3-EB1C361F43B4}"/>
                </a:ext>
              </a:extLst>
            </p:cNvPr>
            <p:cNvSpPr/>
            <p:nvPr/>
          </p:nvSpPr>
          <p:spPr>
            <a:xfrm>
              <a:off x="8039594" y="1428390"/>
              <a:ext cx="3162172" cy="341512"/>
            </a:xfrm>
            <a:prstGeom prst="rect">
              <a:avLst/>
            </a:prstGeom>
          </p:spPr>
          <p:txBody>
            <a:bodyPr wrap="square" lIns="38396" tIns="19198" rIns="38396" bIns="19198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pitchFamily="34" charset="0"/>
                  <a:cs typeface="Verdana" pitchFamily="34" charset="0"/>
                </a:rPr>
                <a:t>Privacy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E69193-58C3-D8C3-825D-4F52C622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Ethical Budgeting Protects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DBC3DD-C682-3D7B-8787-02DA65F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8430" y="4960304"/>
            <a:ext cx="3384489" cy="2074826"/>
            <a:chOff x="8039595" y="1267142"/>
            <a:chExt cx="3162174" cy="2044673"/>
          </a:xfrm>
        </p:grpSpPr>
        <p:sp>
          <p:nvSpPr>
            <p:cNvPr id="61" name="Right Triangle 58">
              <a:extLst>
                <a:ext uri="{FF2B5EF4-FFF2-40B4-BE49-F238E27FC236}">
                  <a16:creationId xmlns:a16="http://schemas.microsoft.com/office/drawing/2014/main" id="{83A60CFD-DBAE-A18D-A4E7-96571DD5F9C1}"/>
                </a:ext>
              </a:extLst>
            </p:cNvPr>
            <p:cNvSpPr/>
            <p:nvPr/>
          </p:nvSpPr>
          <p:spPr>
            <a:xfrm rot="5400000" flipV="1">
              <a:off x="8113284" y="1596884"/>
              <a:ext cx="122146" cy="268720"/>
            </a:xfrm>
            <a:custGeom>
              <a:avLst/>
              <a:gdLst>
                <a:gd name="connsiteX0" fmla="*/ 0 w 242739"/>
                <a:gd name="connsiteY0" fmla="*/ 125851 h 125851"/>
                <a:gd name="connsiteX1" fmla="*/ 0 w 242739"/>
                <a:gd name="connsiteY1" fmla="*/ 0 h 125851"/>
                <a:gd name="connsiteX2" fmla="*/ 242739 w 242739"/>
                <a:gd name="connsiteY2" fmla="*/ 125851 h 125851"/>
                <a:gd name="connsiteX3" fmla="*/ 0 w 242739"/>
                <a:gd name="connsiteY3" fmla="*/ 125851 h 125851"/>
                <a:gd name="connsiteX0" fmla="*/ 0 w 137028"/>
                <a:gd name="connsiteY0" fmla="*/ 125851 h 131137"/>
                <a:gd name="connsiteX1" fmla="*/ 0 w 137028"/>
                <a:gd name="connsiteY1" fmla="*/ 0 h 131137"/>
                <a:gd name="connsiteX2" fmla="*/ 137028 w 137028"/>
                <a:gd name="connsiteY2" fmla="*/ 131137 h 131137"/>
                <a:gd name="connsiteX3" fmla="*/ 0 w 137028"/>
                <a:gd name="connsiteY3" fmla="*/ 125851 h 131137"/>
                <a:gd name="connsiteX0" fmla="*/ 0 w 94747"/>
                <a:gd name="connsiteY0" fmla="*/ 125851 h 136426"/>
                <a:gd name="connsiteX1" fmla="*/ 0 w 94747"/>
                <a:gd name="connsiteY1" fmla="*/ 0 h 136426"/>
                <a:gd name="connsiteX2" fmla="*/ 94747 w 94747"/>
                <a:gd name="connsiteY2" fmla="*/ 136426 h 136426"/>
                <a:gd name="connsiteX3" fmla="*/ 0 w 94747"/>
                <a:gd name="connsiteY3" fmla="*/ 125851 h 136426"/>
                <a:gd name="connsiteX0" fmla="*/ 0 w 105315"/>
                <a:gd name="connsiteY0" fmla="*/ 157567 h 157567"/>
                <a:gd name="connsiteX1" fmla="*/ 10568 w 105315"/>
                <a:gd name="connsiteY1" fmla="*/ 0 h 157567"/>
                <a:gd name="connsiteX2" fmla="*/ 105315 w 105315"/>
                <a:gd name="connsiteY2" fmla="*/ 136426 h 157567"/>
                <a:gd name="connsiteX3" fmla="*/ 0 w 105315"/>
                <a:gd name="connsiteY3" fmla="*/ 157567 h 15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5" h="157567">
                  <a:moveTo>
                    <a:pt x="0" y="157567"/>
                  </a:moveTo>
                  <a:lnTo>
                    <a:pt x="10568" y="0"/>
                  </a:lnTo>
                  <a:lnTo>
                    <a:pt x="105315" y="136426"/>
                  </a:lnTo>
                  <a:lnTo>
                    <a:pt x="0" y="1575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FE719B-4430-D34B-6CDA-621DC2D3CF22}"/>
                </a:ext>
              </a:extLst>
            </p:cNvPr>
            <p:cNvGrpSpPr/>
            <p:nvPr/>
          </p:nvGrpSpPr>
          <p:grpSpPr>
            <a:xfrm>
              <a:off x="8418031" y="2015233"/>
              <a:ext cx="2601799" cy="1296582"/>
              <a:chOff x="9010365" y="1543969"/>
              <a:chExt cx="2115741" cy="129658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8F9FDE1-D83F-950F-6379-2FFF99C71248}"/>
                  </a:ext>
                </a:extLst>
              </p:cNvPr>
              <p:cNvSpPr txBox="1"/>
              <p:nvPr/>
            </p:nvSpPr>
            <p:spPr>
              <a:xfrm>
                <a:off x="9010365" y="1543969"/>
                <a:ext cx="2104086" cy="63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Explain assumptions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 pitchFamily="34" charset="0"/>
                  </a:rPr>
                  <a:t>&amp; limitations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93B622F-DC80-98D5-9AE8-5285555CD457}"/>
                  </a:ext>
                </a:extLst>
              </p:cNvPr>
              <p:cNvSpPr txBox="1"/>
              <p:nvPr/>
            </p:nvSpPr>
            <p:spPr>
              <a:xfrm>
                <a:off x="9022019" y="2440194"/>
                <a:ext cx="2104087" cy="40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96A7E5-B879-194E-BC59-2CCE3455CD35}"/>
                </a:ext>
              </a:extLst>
            </p:cNvPr>
            <p:cNvSpPr/>
            <p:nvPr/>
          </p:nvSpPr>
          <p:spPr>
            <a:xfrm>
              <a:off x="8039595" y="1267142"/>
              <a:ext cx="3162174" cy="720889"/>
            </a:xfrm>
            <a:prstGeom prst="rect">
              <a:avLst/>
            </a:prstGeom>
            <a:solidFill>
              <a:srgbClr val="C0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9 Rectángulo">
              <a:extLst>
                <a:ext uri="{FF2B5EF4-FFF2-40B4-BE49-F238E27FC236}">
                  <a16:creationId xmlns:a16="http://schemas.microsoft.com/office/drawing/2014/main" id="{D7322816-9F1D-DB07-CACD-163692077589}"/>
                </a:ext>
              </a:extLst>
            </p:cNvPr>
            <p:cNvSpPr/>
            <p:nvPr/>
          </p:nvSpPr>
          <p:spPr>
            <a:xfrm>
              <a:off x="8039595" y="1446059"/>
              <a:ext cx="3162172" cy="341512"/>
            </a:xfrm>
            <a:prstGeom prst="rect">
              <a:avLst/>
            </a:prstGeom>
          </p:spPr>
          <p:txBody>
            <a:bodyPr wrap="square" lIns="38396" tIns="19198" rIns="38396" bIns="19198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Verdana" pitchFamily="34" charset="0"/>
                  <a:cs typeface="Verdana" pitchFamily="34" charset="0"/>
                </a:rPr>
                <a:t>Transparency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8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57D7633-823F-A16F-617F-BA7714EB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8643"/>
            <a:ext cx="12192000" cy="5089358"/>
          </a:xfrm>
          <a:prstGeom prst="flowChartProcess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1283E-44BB-FAAB-2F2B-8873216A3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8642"/>
            <a:ext cx="12192000" cy="508935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8787C-A156-C949-B002-E923B98D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2874299"/>
            <a:ext cx="6638544" cy="2387600"/>
          </a:xfrm>
        </p:spPr>
        <p:txBody>
          <a:bodyPr/>
          <a:lstStyle/>
          <a:p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Common </a:t>
            </a:r>
            <a:b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Ethical </a:t>
            </a:r>
            <a:b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5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Dilemmas</a:t>
            </a:r>
          </a:p>
        </p:txBody>
      </p:sp>
    </p:spTree>
    <p:extLst>
      <p:ext uri="{BB962C8B-B14F-4D97-AF65-F5344CB8AC3E}">
        <p14:creationId xmlns:p14="http://schemas.microsoft.com/office/powerpoint/2010/main" val="91681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42F6E-2863-D9B4-0433-64A79A72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6657371-0A67-0B08-9183-F1F6730F3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9413" y="215221"/>
            <a:ext cx="9869717" cy="6304555"/>
            <a:chOff x="1299413" y="215221"/>
            <a:chExt cx="9869717" cy="6304555"/>
          </a:xfrm>
        </p:grpSpPr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390F9056-3968-0B52-8741-1965ADFE0BF0}"/>
                </a:ext>
              </a:extLst>
            </p:cNvPr>
            <p:cNvSpPr/>
            <p:nvPr/>
          </p:nvSpPr>
          <p:spPr>
            <a:xfrm>
              <a:off x="4387515" y="2399158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lowchart: Process 37">
              <a:extLst>
                <a:ext uri="{FF2B5EF4-FFF2-40B4-BE49-F238E27FC236}">
                  <a16:creationId xmlns:a16="http://schemas.microsoft.com/office/drawing/2014/main" id="{C5C6ACE4-7EBF-C2DD-806A-45842800BB1E}"/>
                </a:ext>
              </a:extLst>
            </p:cNvPr>
            <p:cNvSpPr/>
            <p:nvPr/>
          </p:nvSpPr>
          <p:spPr>
            <a:xfrm>
              <a:off x="7475620" y="2387126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lowchart: Process 35">
              <a:extLst>
                <a:ext uri="{FF2B5EF4-FFF2-40B4-BE49-F238E27FC236}">
                  <a16:creationId xmlns:a16="http://schemas.microsoft.com/office/drawing/2014/main" id="{468406FE-0D33-F8D1-4509-7B7EE7A6523E}"/>
                </a:ext>
              </a:extLst>
            </p:cNvPr>
            <p:cNvSpPr/>
            <p:nvPr/>
          </p:nvSpPr>
          <p:spPr>
            <a:xfrm>
              <a:off x="4391536" y="4534547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id="{979ED357-82E3-4943-85F9-20C843445ACC}"/>
                </a:ext>
              </a:extLst>
            </p:cNvPr>
            <p:cNvSpPr/>
            <p:nvPr/>
          </p:nvSpPr>
          <p:spPr>
            <a:xfrm>
              <a:off x="7475620" y="215221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67060D49-2439-FC45-C4AA-AA1D32199AAD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85FBBDDF-5806-B056-F9A6-A8453DD03653}"/>
                </a:ext>
              </a:extLst>
            </p:cNvPr>
            <p:cNvSpPr/>
            <p:nvPr/>
          </p:nvSpPr>
          <p:spPr>
            <a:xfrm>
              <a:off x="1299413" y="4534566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42F447-682E-9D71-C18D-EC6020B0AD85}"/>
                </a:ext>
              </a:extLst>
            </p:cNvPr>
            <p:cNvGrpSpPr/>
            <p:nvPr/>
          </p:nvGrpSpPr>
          <p:grpSpPr>
            <a:xfrm>
              <a:off x="7585012" y="666096"/>
              <a:ext cx="3072424" cy="1200190"/>
              <a:chOff x="6214730" y="3569810"/>
              <a:chExt cx="2477181" cy="96766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BE334F-B86A-21FD-E98F-866FD3AF638E}"/>
                  </a:ext>
                </a:extLst>
              </p:cNvPr>
              <p:cNvSpPr txBox="1"/>
              <p:nvPr/>
            </p:nvSpPr>
            <p:spPr>
              <a:xfrm>
                <a:off x="6316098" y="3742826"/>
                <a:ext cx="2375813" cy="620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Overreliance on Forecast Models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EAD1D31-3A3B-CD05-5FB5-504FE6603ED9}"/>
                  </a:ext>
                </a:extLst>
              </p:cNvPr>
              <p:cNvSpPr/>
              <p:nvPr/>
            </p:nvSpPr>
            <p:spPr bwMode="auto">
              <a:xfrm flipH="1">
                <a:off x="6214730" y="356981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5CEBC28-83BF-0C43-E475-12FBDE77EF9E}"/>
                </a:ext>
              </a:extLst>
            </p:cNvPr>
            <p:cNvGrpSpPr/>
            <p:nvPr/>
          </p:nvGrpSpPr>
          <p:grpSpPr>
            <a:xfrm>
              <a:off x="4507685" y="678130"/>
              <a:ext cx="2530788" cy="1293162"/>
              <a:chOff x="6951967" y="2368230"/>
              <a:chExt cx="2040478" cy="10426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712F18-5305-2262-C80D-7B2C51372971}"/>
                  </a:ext>
                </a:extLst>
              </p:cNvPr>
              <p:cNvSpPr txBox="1"/>
              <p:nvPr/>
            </p:nvSpPr>
            <p:spPr>
              <a:xfrm>
                <a:off x="7053344" y="2467892"/>
                <a:ext cx="1939101" cy="94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Selective 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Use of Data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(Cherry Picking)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A3171F5-8F11-575B-C51F-4DF082F20C97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D60B56E-F71C-5D9D-DEC9-4E298742DAB9}"/>
                </a:ext>
              </a:extLst>
            </p:cNvPr>
            <p:cNvGrpSpPr/>
            <p:nvPr/>
          </p:nvGrpSpPr>
          <p:grpSpPr>
            <a:xfrm>
              <a:off x="7585011" y="2868198"/>
              <a:ext cx="3584119" cy="1200190"/>
              <a:chOff x="6214730" y="410563"/>
              <a:chExt cx="2889742" cy="96766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4B6B39-CBC6-220B-D9D3-0359297347FA}"/>
                  </a:ext>
                </a:extLst>
              </p:cNvPr>
              <p:cNvSpPr txBox="1"/>
              <p:nvPr/>
            </p:nvSpPr>
            <p:spPr>
              <a:xfrm>
                <a:off x="6316099" y="550941"/>
                <a:ext cx="2788373" cy="347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Inconsistent Metrics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08857CA-622D-55C7-8C18-9F0C08276B0A}"/>
                  </a:ext>
                </a:extLst>
              </p:cNvPr>
              <p:cNvSpPr/>
              <p:nvPr/>
            </p:nvSpPr>
            <p:spPr bwMode="auto">
              <a:xfrm flipH="1">
                <a:off x="6214730" y="410563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556876-4A83-E000-1B42-AEEE9A833BA8}"/>
                </a:ext>
              </a:extLst>
            </p:cNvPr>
            <p:cNvGrpSpPr/>
            <p:nvPr/>
          </p:nvGrpSpPr>
          <p:grpSpPr>
            <a:xfrm>
              <a:off x="1409000" y="5009542"/>
              <a:ext cx="2941658" cy="1152370"/>
              <a:chOff x="6906473" y="9134839"/>
              <a:chExt cx="2470175" cy="96766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8D48E8-8DE2-C7FE-29F8-9D96C562EFDD}"/>
                  </a:ext>
                </a:extLst>
              </p:cNvPr>
              <p:cNvSpPr txBox="1"/>
              <p:nvPr/>
            </p:nvSpPr>
            <p:spPr>
              <a:xfrm>
                <a:off x="7000835" y="9273421"/>
                <a:ext cx="2375813" cy="646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0881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Pressure to Alter Assumptions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EC8EB87-9BA8-CAA7-5606-E099BCDF4402}"/>
                  </a:ext>
                </a:extLst>
              </p:cNvPr>
              <p:cNvSpPr/>
              <p:nvPr/>
            </p:nvSpPr>
            <p:spPr bwMode="auto">
              <a:xfrm flipH="1">
                <a:off x="6906473" y="9134839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95419C-8DDE-233A-AEA2-715DF75315C6}"/>
                </a:ext>
              </a:extLst>
            </p:cNvPr>
            <p:cNvGrpSpPr/>
            <p:nvPr/>
          </p:nvGrpSpPr>
          <p:grpSpPr>
            <a:xfrm>
              <a:off x="4507694" y="2841215"/>
              <a:ext cx="3036847" cy="1187066"/>
              <a:chOff x="2812425" y="1082974"/>
              <a:chExt cx="2475570" cy="9676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82E17D-4E46-A7EE-9893-C1D7C083D7D9}"/>
                  </a:ext>
                </a:extLst>
              </p:cNvPr>
              <p:cNvSpPr txBox="1"/>
              <p:nvPr/>
            </p:nvSpPr>
            <p:spPr>
              <a:xfrm>
                <a:off x="2912182" y="1238985"/>
                <a:ext cx="2375813" cy="62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155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Omitting Known Future Costs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955141B-C128-9C94-ABFD-9AC2CF6E97A9}"/>
                  </a:ext>
                </a:extLst>
              </p:cNvPr>
              <p:cNvSpPr/>
              <p:nvPr/>
            </p:nvSpPr>
            <p:spPr bwMode="auto">
              <a:xfrm flipH="1">
                <a:off x="2812425" y="1082974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2150051-77CD-68D9-EE56-ADC4996093E0}"/>
                </a:ext>
              </a:extLst>
            </p:cNvPr>
            <p:cNvGrpSpPr/>
            <p:nvPr/>
          </p:nvGrpSpPr>
          <p:grpSpPr>
            <a:xfrm>
              <a:off x="4501139" y="4977298"/>
              <a:ext cx="2941670" cy="1152370"/>
              <a:chOff x="9503004" y="6487772"/>
              <a:chExt cx="2470183" cy="96766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DB5DCB-257C-BEA2-F432-91C4D35053BC}"/>
                  </a:ext>
                </a:extLst>
              </p:cNvPr>
              <p:cNvSpPr txBox="1"/>
              <p:nvPr/>
            </p:nvSpPr>
            <p:spPr>
              <a:xfrm>
                <a:off x="9597374" y="6626346"/>
                <a:ext cx="2375813" cy="646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0881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 Privacy Violations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1D9FD8E4-3288-1CC7-4EA1-4C75575D2157}"/>
                  </a:ext>
                </a:extLst>
              </p:cNvPr>
              <p:cNvSpPr/>
              <p:nvPr/>
            </p:nvSpPr>
            <p:spPr bwMode="auto">
              <a:xfrm flipH="1">
                <a:off x="9503004" y="6487772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" name="Flowchart: Process 2">
              <a:extLst>
                <a:ext uri="{FF2B5EF4-FFF2-40B4-BE49-F238E27FC236}">
                  <a16:creationId xmlns:a16="http://schemas.microsoft.com/office/drawing/2014/main" id="{68CB7AE3-68B4-4A9C-FF43-365639767110}"/>
                </a:ext>
              </a:extLst>
            </p:cNvPr>
            <p:cNvSpPr/>
            <p:nvPr/>
          </p:nvSpPr>
          <p:spPr>
            <a:xfrm>
              <a:off x="7475620" y="4534566"/>
              <a:ext cx="2983831" cy="198521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12AC65-4BDE-BE1B-13F4-8A92BA315690}"/>
                </a:ext>
              </a:extLst>
            </p:cNvPr>
            <p:cNvSpPr txBox="1"/>
            <p:nvPr/>
          </p:nvSpPr>
          <p:spPr>
            <a:xfrm>
              <a:off x="7697599" y="5116003"/>
              <a:ext cx="282928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088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Using Restricted Funds Improperly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A3CEB62D-C8A8-D5CD-B7FF-143B05C2A91F}"/>
                </a:ext>
              </a:extLst>
            </p:cNvPr>
            <p:cNvSpPr/>
            <p:nvPr/>
          </p:nvSpPr>
          <p:spPr>
            <a:xfrm>
              <a:off x="1299413" y="215221"/>
              <a:ext cx="2983831" cy="4157115"/>
            </a:xfrm>
            <a:prstGeom prst="flowChartProcess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Common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Ethical Dilemmas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6F5B94-34B4-5EF1-1ED0-B65E4BA5F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7579673" y="4929478"/>
            <a:ext cx="87241" cy="120019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I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E38B57-5B94-BAC1-116F-05D95EC4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Common Ethical Dilemmas</a:t>
            </a:r>
          </a:p>
        </p:txBody>
      </p:sp>
    </p:spTree>
    <p:extLst>
      <p:ext uri="{BB962C8B-B14F-4D97-AF65-F5344CB8AC3E}">
        <p14:creationId xmlns:p14="http://schemas.microsoft.com/office/powerpoint/2010/main" val="40672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D5FA8-62BD-B46D-FBFB-9B2F5172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49B86-12C5-F1F2-CC9C-91D62E22A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A0773-E0C1-6FC6-B7B1-31F066DC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C8D628-78BF-B0A0-EBAD-06CFF30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229" y="476479"/>
            <a:ext cx="6091800" cy="1985210"/>
            <a:chOff x="4387515" y="215221"/>
            <a:chExt cx="6091800" cy="1985210"/>
          </a:xfrm>
        </p:grpSpPr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E9E72499-E375-5F2D-CB61-DCD0CDC04DD8}"/>
                </a:ext>
              </a:extLst>
            </p:cNvPr>
            <p:cNvSpPr/>
            <p:nvPr/>
          </p:nvSpPr>
          <p:spPr>
            <a:xfrm>
              <a:off x="4387515" y="215221"/>
              <a:ext cx="2983831" cy="198521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EB9FC1-5B82-724B-4E07-3CCEE5F17CDC}"/>
                </a:ext>
              </a:extLst>
            </p:cNvPr>
            <p:cNvGrpSpPr/>
            <p:nvPr/>
          </p:nvGrpSpPr>
          <p:grpSpPr>
            <a:xfrm>
              <a:off x="4507685" y="678128"/>
              <a:ext cx="5971630" cy="1312534"/>
              <a:chOff x="6951967" y="2368230"/>
              <a:chExt cx="4814698" cy="10582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8ADCFB-9CBA-BA62-E368-27E3FB8978BF}"/>
                  </a:ext>
                </a:extLst>
              </p:cNvPr>
              <p:cNvSpPr txBox="1"/>
              <p:nvPr/>
            </p:nvSpPr>
            <p:spPr>
              <a:xfrm>
                <a:off x="7082446" y="2396659"/>
                <a:ext cx="4684219" cy="1029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Selective Use of Data</a:t>
                </a:r>
              </a:p>
              <a:p>
                <a:pPr marL="0" marR="0" lvl="0" indent="0" algn="l" defTabSz="11338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 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“Cherry-Picking”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0825C13-D6C7-7B25-B88F-C1A8B14A3165}"/>
                  </a:ext>
                </a:extLst>
              </p:cNvPr>
              <p:cNvSpPr/>
              <p:nvPr/>
            </p:nvSpPr>
            <p:spPr bwMode="auto">
              <a:xfrm flipH="1">
                <a:off x="6951967" y="2368230"/>
                <a:ext cx="70339" cy="96766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158122F-54FE-3D79-A306-1627F03B4777}"/>
              </a:ext>
            </a:extLst>
          </p:cNvPr>
          <p:cNvSpPr txBox="1"/>
          <p:nvPr/>
        </p:nvSpPr>
        <p:spPr>
          <a:xfrm>
            <a:off x="6885692" y="1758370"/>
            <a:ext cx="4821035" cy="404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E6E3D2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Times New Roman" panose="02020603050405020304" pitchFamily="18" charset="0"/>
              </a:rPr>
              <a:t>Leadership wants to use a growth projection to support additional hires that is based solely on growth history that aligns with their preferred budget narrative.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A09E"/>
                </a:solidFill>
                <a:effectLst/>
                <a:uLnTx/>
                <a:uFillTx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How does one push back respectfully?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7C6C8-D24B-C2AD-2387-99B2DCBA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53356" y="2630132"/>
            <a:ext cx="3286592" cy="49318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41E3E3-38A9-44AB-E0C6-C58FD5E6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Selective Use of Data</a:t>
            </a:r>
          </a:p>
        </p:txBody>
      </p:sp>
    </p:spTree>
    <p:extLst>
      <p:ext uri="{BB962C8B-B14F-4D97-AF65-F5344CB8AC3E}">
        <p14:creationId xmlns:p14="http://schemas.microsoft.com/office/powerpoint/2010/main" val="8947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3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14DAA-3E33-7F90-A179-20E1504D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QR code to use menti polls.">
            <a:extLst>
              <a:ext uri="{FF2B5EF4-FFF2-40B4-BE49-F238E27FC236}">
                <a16:creationId xmlns:a16="http://schemas.microsoft.com/office/drawing/2014/main" id="{0C77A351-6D22-BACA-34B4-17BD71366115}"/>
              </a:ext>
            </a:extLst>
          </p:cNvPr>
          <p:cNvSpPr/>
          <p:nvPr/>
        </p:nvSpPr>
        <p:spPr>
          <a:xfrm>
            <a:off x="5907505" y="0"/>
            <a:ext cx="6284495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FE5E3-F739-997B-DC12-A81B0469C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2832" y="0"/>
            <a:ext cx="5779168" cy="6858000"/>
          </a:xfrm>
          <a:prstGeom prst="rect">
            <a:avLst/>
          </a:prstGeom>
          <a:solidFill>
            <a:srgbClr val="82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7565ED9A-0898-5B14-2BBD-04F4716E50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04701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7565ED9A-0898-5B14-2BBD-04F4716E50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B245C60-4191-F4C1-4D1F-7FDB00DA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-590931"/>
            <a:ext cx="6951472" cy="590931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Menti Poll Question/Answers #1</a:t>
            </a:r>
          </a:p>
        </p:txBody>
      </p:sp>
    </p:spTree>
    <p:extLst>
      <p:ext uri="{BB962C8B-B14F-4D97-AF65-F5344CB8AC3E}">
        <p14:creationId xmlns:p14="http://schemas.microsoft.com/office/powerpoint/2010/main" val="389760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dupt5x85pbcq91k2ts3nm23icja7ey"/>
</p:tagLst>
</file>

<file path=ppt/theme/theme1.xml><?xml version="1.0" encoding="utf-8"?>
<a:theme xmlns:a="http://schemas.openxmlformats.org/drawingml/2006/main" name="1_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_rels/webextension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webextension1.xml><?xml version="1.0" encoding="utf-8"?>
<we:webextension xmlns:we="http://schemas.microsoft.com/office/webextensions/webextension/2010/11" id="{FE3F429F-3774-407E-98B9-79C947908A51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6n2nart81rwt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3D90C62-0F84-404B-8BCE-21A78B2D23BF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8yuqhn2f7d6o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592B0F39-0D3F-4860-BAF6-C1DC15CEA0AE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2hnn3iexmvk3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389A97E6-8FA0-4A92-B8CC-662B4537AC49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yqexnu7cm381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A2303AD6-14FC-49B9-917F-3B9C4D4D3B48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eeonrb9hga1i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EAA59365-C467-41FF-BC32-4AA0D0EE434E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a941q4phak86&quot;"/>
  </we:properties>
  <we:bindings/>
  <we:snapshot xmlns:r="http://schemas.openxmlformats.org/officeDocument/2006/relationships" r:embed="rId1"/>
</we:webextension>
</file>

<file path=ppt/webextensions/webextension7.xml><?xml version="1.0" encoding="utf-8"?>
<we:webextension xmlns:we="http://schemas.microsoft.com/office/webextensions/webextension/2010/11" id="{9FCB55C7-C1DE-47B0-967D-513D337B2E11}">
  <we:reference id="4f6160f0-3339-47d0-9fd2-7d10a3e86c34" version="4.3.0.0" store="EXCatalog" storeType="EXCatalog"/>
  <we:alternateReferences>
    <we:reference id="WA104379261" version="4.3.0.0" store="en-US" storeType="OMEX"/>
  </we:alternateReferences>
  <we:properties>
    <we:property name="MENTIMETER_QUESTION_ID_KEY" value="&quot;gcefn16aj4ev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716</Words>
  <Application>Microsoft Office PowerPoint</Application>
  <PresentationFormat>Widescreen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System Font Regular</vt:lpstr>
      <vt:lpstr>Aharoni</vt:lpstr>
      <vt:lpstr>Aptos</vt:lpstr>
      <vt:lpstr>Arial</vt:lpstr>
      <vt:lpstr>Montserrat</vt:lpstr>
      <vt:lpstr>Wingdings</vt:lpstr>
      <vt:lpstr>1_Office Theme</vt:lpstr>
      <vt:lpstr>Ethical  Data dilemmas in  budget development</vt:lpstr>
      <vt:lpstr>Agenda</vt:lpstr>
      <vt:lpstr>Budgets are not just numbers—they are institutional values expressed in financial form.</vt:lpstr>
      <vt:lpstr>Budget  Decisions Impact</vt:lpstr>
      <vt:lpstr>Ethical Budgeting Protects</vt:lpstr>
      <vt:lpstr>Common  Ethical  Data Dilemmas</vt:lpstr>
      <vt:lpstr>Common Ethical Dilemmas</vt:lpstr>
      <vt:lpstr>Selective Use of Data</vt:lpstr>
      <vt:lpstr>Menti Poll Question/Answers #1</vt:lpstr>
      <vt:lpstr>Overreliance on a projection Model</vt:lpstr>
      <vt:lpstr>Menti poll question/answers #2</vt:lpstr>
      <vt:lpstr>Omitting Known Future Costs</vt:lpstr>
      <vt:lpstr>Menti poll question/answers #3</vt:lpstr>
      <vt:lpstr>Inconsistent Metrics</vt:lpstr>
      <vt:lpstr>Menti poll question/answers #4</vt:lpstr>
      <vt:lpstr>Pressure to Alter Assumptions</vt:lpstr>
      <vt:lpstr>Menti poll question/answers #5</vt:lpstr>
      <vt:lpstr>Data Privacy Violations</vt:lpstr>
      <vt:lpstr>Menti poll question/answers #6</vt:lpstr>
      <vt:lpstr>Using Restricted Funds Improperly</vt:lpstr>
      <vt:lpstr>Menti poll question/answers #7</vt:lpstr>
      <vt:lpstr>Strengthening  Ethical  Budgeting Culture</vt:lpstr>
      <vt:lpstr>Data Governance</vt:lpstr>
      <vt:lpstr>Training and transparency</vt:lpstr>
      <vt:lpstr>Review Processes</vt:lpstr>
      <vt:lpstr>Communication Practices</vt:lpstr>
      <vt:lpstr>Summary - Do/Don’t List</vt:lpstr>
      <vt:lpstr>Summary of Dos</vt:lpstr>
      <vt:lpstr>Summary of Don’ts</vt:lpstr>
      <vt:lpstr>Q &amp; A   Discussion</vt:lpstr>
      <vt:lpstr>Thank you!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DiNunzio</dc:creator>
  <cp:lastModifiedBy>Bin Chen</cp:lastModifiedBy>
  <cp:revision>24</cp:revision>
  <dcterms:created xsi:type="dcterms:W3CDTF">2026-02-05T14:46:37Z</dcterms:created>
  <dcterms:modified xsi:type="dcterms:W3CDTF">2026-02-09T20:56:38Z</dcterms:modified>
</cp:coreProperties>
</file>