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09" r:id="rId2"/>
    <p:sldMasterId id="2147483710" r:id="rId3"/>
    <p:sldMasterId id="2147483711" r:id="rId4"/>
  </p:sldMasterIdLst>
  <p:notesMasterIdLst>
    <p:notesMasterId r:id="rId5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x="9144000" cy="5143500" type="screen16x9"/>
  <p:notesSz cx="6858000" cy="9144000"/>
  <p:embeddedFontLst>
    <p:embeddedFont>
      <p:font typeface="Montserrat" panose="00000500000000000000" pitchFamily="2" charset="0"/>
      <p:regular r:id="rId58"/>
      <p:bold r:id="rId59"/>
      <p:italic r:id="rId60"/>
      <p:boldItalic r:id="rId61"/>
    </p:embeddedFont>
    <p:embeddedFont>
      <p:font typeface="Raleway" pitchFamily="2" charset="0"/>
      <p:regular r:id="rId62"/>
      <p:bold r:id="rId63"/>
      <p:italic r:id="rId64"/>
      <p:boldItalic r:id="rId65"/>
    </p:embeddedFont>
    <p:embeddedFont>
      <p:font typeface="Roboto" panose="02000000000000000000" pitchFamily="2"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1"/>
    <p:restoredTop sz="86279"/>
  </p:normalViewPr>
  <p:slideViewPr>
    <p:cSldViewPr snapToGrid="0">
      <p:cViewPr varScale="1">
        <p:scale>
          <a:sx n="115" d="100"/>
          <a:sy n="115" d="100"/>
        </p:scale>
        <p:origin x="1560" y="3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Digital_Library_Federation" TargetMode="External"/><Relationship Id="rId3" Type="http://schemas.openxmlformats.org/officeDocument/2006/relationships/hyperlink" Target="https://en.wikipedia.org/wiki/Metadata_standards" TargetMode="External"/><Relationship Id="rId7" Type="http://schemas.openxmlformats.org/officeDocument/2006/relationships/hyperlink" Target="https://en.wikipedia.org/wiki/Library_of_Congres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MARC_standards" TargetMode="External"/><Relationship Id="rId5" Type="http://schemas.openxmlformats.org/officeDocument/2006/relationships/hyperlink" Target="https://en.wikipedia.org/wiki/World_Wide_Web_Consortium" TargetMode="External"/><Relationship Id="rId4" Type="http://schemas.openxmlformats.org/officeDocument/2006/relationships/hyperlink" Target="https://en.wikipedia.org/wiki/X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unyolis.libguides.com/olis/openacces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space.sunyconnect.suny.edu/home?tl.page=1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atadryad.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mptool.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x.doi.org/10.17504/protocols.io.bwr3pd8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protocols.io/"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sc.berkeley.edu/content/louisiana-slave-conspiraci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List_of_open_format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dsl.richmond.edu/panorama/redlining/#loc=5/39.1/-94.58"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ibrary.buffalo.edu/research/rds/education/storage.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buffalo.edu/ubit/services/box/overview.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ressbooks.sunycreate.cloud/"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research.lib.buffalo.edu/affordable-and-open/pressbook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hakespearestaging.berkeley.edu/"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csouth.unc.edu/southli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blog.archive.org/2019/10/23/the-wayback-machines-save-page-now-is-new-and-improved/"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web.archive.org/" TargetMode="External"/><Relationship Id="rId4" Type="http://schemas.openxmlformats.org/officeDocument/2006/relationships/hyperlink" Target="https://archive.org/account/signup"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ebrecorder.net/archivewebpag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screenpal.co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onlineacademiccommunity.uvic.ca/endingsproject/"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github.com/projectEndings" TargetMode="External"/><Relationship Id="rId4" Type="http://schemas.openxmlformats.org/officeDocument/2006/relationships/hyperlink" Target="https://endings.uvic.ca/index.html"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library.buffalo.edu/help-support/askalibrarian/inperson.htm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docs.google.com/document/d/10Xfzhu9ny3s8F2jbz3sInHvHSZJIOY4T5H8dqUiKR8E/edit?usp=sharin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sunybuffalo.qualtrics.com/jfe/form/SV_beCZ9hrdjc5HomG?Q_CHL=qr"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isperinggalleries.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717f870b6d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717f870b6d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rPr>
              <a:t>You've invested a lot of work in creating a digital project, but how do you ensure it has staying power? We'll look at choices you can make at the beginning of project development to influence sustainability, best practices for documentation and asset management, and how to sunset your project in a way that ensures long-term access for future researchers.</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spcBef>
                <a:spcPts val="0"/>
              </a:spcBef>
              <a:spcAft>
                <a:spcPts val="0"/>
              </a:spcAft>
              <a:buClr>
                <a:schemeClr val="dk1"/>
              </a:buClr>
              <a:buSzPts val="1100"/>
              <a:buFont typeface="Arial"/>
              <a:buNone/>
            </a:pPr>
            <a:r>
              <a:rPr lang="en" sz="1800" dirty="0">
                <a:solidFill>
                  <a:schemeClr val="dk1"/>
                </a:solidFill>
              </a:rPr>
              <a:t>We'll talk about best practices that are broadly applicable.</a:t>
            </a:r>
            <a:endParaRPr sz="1800" dirty="0">
              <a:solidFill>
                <a:schemeClr val="dk1"/>
              </a:solidFill>
            </a:endParaRPr>
          </a:p>
          <a:p>
            <a:pPr marL="0" lvl="0" indent="0" algn="l" rtl="0">
              <a:spcBef>
                <a:spcPts val="0"/>
              </a:spcBef>
              <a:spcAft>
                <a:spcPts val="0"/>
              </a:spcAft>
              <a:buClr>
                <a:schemeClr val="dk1"/>
              </a:buClr>
              <a:buSzPts val="1100"/>
              <a:buFont typeface="Arial"/>
              <a:buNone/>
            </a:pPr>
            <a:r>
              <a:rPr lang="en" sz="1800" dirty="0">
                <a:solidFill>
                  <a:schemeClr val="dk1"/>
                </a:solidFill>
              </a:rPr>
              <a:t>What works for your specific project and needs might be different.</a:t>
            </a:r>
            <a:endParaRPr sz="18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717f870b6d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717f870b6d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DIGITAL PROJECT STAGES</a:t>
            </a:r>
            <a:endParaRPr sz="1800" dirty="0"/>
          </a:p>
          <a:p>
            <a:pPr marL="457200" lvl="0" indent="-342900" algn="l" rtl="0">
              <a:spcBef>
                <a:spcPts val="0"/>
              </a:spcBef>
              <a:spcAft>
                <a:spcPts val="0"/>
              </a:spcAft>
              <a:buSzPts val="1800"/>
              <a:buChar char="●"/>
            </a:pPr>
            <a:r>
              <a:rPr lang="en" sz="1800" dirty="0"/>
              <a:t>So you might think of digital projects as going through these three stages.</a:t>
            </a:r>
            <a:endParaRPr sz="1800" dirty="0"/>
          </a:p>
          <a:p>
            <a:pPr marL="457200" lvl="0" indent="-342900" algn="l" rtl="0">
              <a:spcBef>
                <a:spcPts val="0"/>
              </a:spcBef>
              <a:spcAft>
                <a:spcPts val="0"/>
              </a:spcAft>
              <a:buSzPts val="1800"/>
              <a:buChar char="●"/>
            </a:pPr>
            <a:r>
              <a:rPr lang="en" sz="1800" b="1" dirty="0"/>
              <a:t>Development</a:t>
            </a:r>
            <a:r>
              <a:rPr lang="en" sz="1800" dirty="0"/>
              <a:t> is the exciting stage</a:t>
            </a:r>
            <a:endParaRPr sz="1800" dirty="0"/>
          </a:p>
          <a:p>
            <a:pPr marL="457200" lvl="0" indent="-342900" algn="l" rtl="0">
              <a:spcBef>
                <a:spcPts val="0"/>
              </a:spcBef>
              <a:spcAft>
                <a:spcPts val="0"/>
              </a:spcAft>
              <a:buSzPts val="1800"/>
              <a:buChar char="●"/>
            </a:pPr>
            <a:r>
              <a:rPr lang="en" sz="1800" b="1" dirty="0"/>
              <a:t>Maintenance</a:t>
            </a:r>
            <a:r>
              <a:rPr lang="en" sz="1800" dirty="0"/>
              <a:t>: maintenance may involve </a:t>
            </a:r>
            <a:endParaRPr sz="1800" dirty="0"/>
          </a:p>
          <a:p>
            <a:pPr marL="914400" lvl="1" indent="-342900" algn="l" rtl="0">
              <a:spcBef>
                <a:spcPts val="0"/>
              </a:spcBef>
              <a:spcAft>
                <a:spcPts val="0"/>
              </a:spcAft>
              <a:buSzPts val="1800"/>
              <a:buChar char="○"/>
            </a:pPr>
            <a:r>
              <a:rPr lang="en" sz="1800" dirty="0"/>
              <a:t>funding for hosting and development, </a:t>
            </a:r>
            <a:endParaRPr sz="1800" dirty="0"/>
          </a:p>
          <a:p>
            <a:pPr marL="1371600" lvl="2" indent="-342900" algn="l" rtl="0">
              <a:spcBef>
                <a:spcPts val="0"/>
              </a:spcBef>
              <a:spcAft>
                <a:spcPts val="0"/>
              </a:spcAft>
              <a:buSzPts val="1800"/>
              <a:buChar char="■"/>
            </a:pPr>
            <a:r>
              <a:rPr lang="en" sz="1800" dirty="0"/>
              <a:t>perhaps a staff person will need to do this </a:t>
            </a:r>
            <a:endParaRPr sz="1800" dirty="0"/>
          </a:p>
          <a:p>
            <a:pPr marL="1371600" lvl="2" indent="-342900" algn="l" rtl="0">
              <a:spcBef>
                <a:spcPts val="0"/>
              </a:spcBef>
              <a:spcAft>
                <a:spcPts val="0"/>
              </a:spcAft>
              <a:buSzPts val="1800"/>
              <a:buChar char="■"/>
            </a:pPr>
            <a:r>
              <a:rPr lang="en" sz="1800" dirty="0"/>
              <a:t>updates for security, compliance, or functionality.</a:t>
            </a:r>
            <a:endParaRPr sz="1800" dirty="0"/>
          </a:p>
          <a:p>
            <a:pPr marL="457200" lvl="0" indent="-342900" algn="l" rtl="0">
              <a:spcBef>
                <a:spcPts val="0"/>
              </a:spcBef>
              <a:spcAft>
                <a:spcPts val="0"/>
              </a:spcAft>
              <a:buSzPts val="1800"/>
              <a:buChar char="●"/>
            </a:pPr>
            <a:r>
              <a:rPr lang="en" sz="1800" b="1" dirty="0"/>
              <a:t>Sunsetting</a:t>
            </a:r>
            <a:r>
              <a:rPr lang="en" sz="1800" dirty="0"/>
              <a:t>: at some point, your project will no longer be maintained.</a:t>
            </a:r>
            <a:endParaRPr sz="1800" dirty="0"/>
          </a:p>
          <a:p>
            <a:pPr marL="914400" lvl="1" indent="-342900" algn="l" rtl="0">
              <a:spcBef>
                <a:spcPts val="0"/>
              </a:spcBef>
              <a:spcAft>
                <a:spcPts val="0"/>
              </a:spcAft>
              <a:buSzPts val="1800"/>
              <a:buChar char="○"/>
            </a:pPr>
            <a:r>
              <a:rPr lang="en" sz="1800" dirty="0"/>
              <a:t>You may run out of funding</a:t>
            </a:r>
            <a:endParaRPr sz="1800" dirty="0"/>
          </a:p>
          <a:p>
            <a:pPr marL="914400" lvl="1" indent="-342900" algn="l" rtl="0">
              <a:spcBef>
                <a:spcPts val="0"/>
              </a:spcBef>
              <a:spcAft>
                <a:spcPts val="0"/>
              </a:spcAft>
              <a:buSzPts val="1800"/>
              <a:buChar char="○"/>
            </a:pPr>
            <a:r>
              <a:rPr lang="en" sz="1800" dirty="0"/>
              <a:t>You may grow bored of the project</a:t>
            </a:r>
            <a:endParaRPr sz="1800" dirty="0"/>
          </a:p>
          <a:p>
            <a:pPr marL="914400" lvl="1" indent="-342900" algn="l" rtl="0">
              <a:spcBef>
                <a:spcPts val="0"/>
              </a:spcBef>
              <a:spcAft>
                <a:spcPts val="0"/>
              </a:spcAft>
              <a:buSzPts val="1800"/>
              <a:buChar char="○"/>
            </a:pPr>
            <a:r>
              <a:rPr lang="en" sz="1800" dirty="0"/>
              <a:t>You may lose institutional support or take on a new role</a:t>
            </a:r>
            <a:endParaRPr sz="1800" dirty="0"/>
          </a:p>
          <a:p>
            <a:pPr marL="914400" lvl="1" indent="-342900" algn="l" rtl="0">
              <a:spcBef>
                <a:spcPts val="0"/>
              </a:spcBef>
              <a:spcAft>
                <a:spcPts val="0"/>
              </a:spcAft>
              <a:buSzPts val="1800"/>
              <a:buChar char="○"/>
            </a:pPr>
            <a:r>
              <a:rPr lang="en" sz="1800" dirty="0"/>
              <a:t>The software or hardware you are using may become obsolete.</a:t>
            </a:r>
            <a:endParaRPr sz="1800" dirty="0"/>
          </a:p>
          <a:p>
            <a:pPr marL="457200" lvl="0" indent="-342900" algn="l" rtl="0">
              <a:spcBef>
                <a:spcPts val="0"/>
              </a:spcBef>
              <a:spcAft>
                <a:spcPts val="0"/>
              </a:spcAft>
              <a:buSzPts val="1800"/>
              <a:buChar char="●"/>
            </a:pPr>
            <a:r>
              <a:rPr lang="en" sz="1800" b="1" dirty="0"/>
              <a:t>Sunsetting will happen at some point.</a:t>
            </a:r>
            <a:endParaRPr sz="1800" b="1" dirty="0"/>
          </a:p>
          <a:p>
            <a:pPr marL="914400" lvl="1" indent="-342900" algn="l" rtl="0">
              <a:spcBef>
                <a:spcPts val="0"/>
              </a:spcBef>
              <a:spcAft>
                <a:spcPts val="0"/>
              </a:spcAft>
              <a:buSzPts val="1800"/>
              <a:buChar char="○"/>
            </a:pPr>
            <a:r>
              <a:rPr lang="en" sz="1800" dirty="0"/>
              <a:t>Will this be a planned or unplanned sunsetting?</a:t>
            </a:r>
            <a:endParaRPr sz="1800"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717f870b6d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717f870b6d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717f870b6d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717f870b6d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p>
          <a:p>
            <a:pPr marL="457200" lvl="0" indent="-342900" algn="l" rtl="0">
              <a:spcBef>
                <a:spcPts val="0"/>
              </a:spcBef>
              <a:spcAft>
                <a:spcPts val="0"/>
              </a:spcAft>
              <a:buSzPts val="1800"/>
              <a:buChar char="●"/>
            </a:pPr>
            <a:r>
              <a:rPr lang="en" sz="1800" dirty="0"/>
              <a:t>The essential idea behind emulation is to be able to access or run original data/software on a new/current platform by running software on the new/current platform that emulates the original platform. </a:t>
            </a:r>
            <a:endParaRPr sz="1800" dirty="0"/>
          </a:p>
          <a:p>
            <a:pPr marL="457200" lvl="0" indent="0" algn="l" rtl="0">
              <a:spcBef>
                <a:spcPts val="0"/>
              </a:spcBef>
              <a:spcAft>
                <a:spcPts val="0"/>
              </a:spcAft>
              <a:buNone/>
            </a:pPr>
            <a:endParaRPr sz="1800" dirty="0"/>
          </a:p>
          <a:p>
            <a:pPr marL="457200" lvl="0" indent="-342900" algn="l" rtl="0">
              <a:spcBef>
                <a:spcPts val="0"/>
              </a:spcBef>
              <a:spcAft>
                <a:spcPts val="0"/>
              </a:spcAft>
              <a:buSzPts val="1800"/>
              <a:buChar char="●"/>
            </a:pPr>
            <a:r>
              <a:rPr lang="en" sz="1800" dirty="0"/>
              <a:t>Victory Garden (1991) by Stuart Moulthrop from No Legacy || </a:t>
            </a:r>
            <a:r>
              <a:rPr lang="en" sz="1800" dirty="0" err="1"/>
              <a:t>Literatura</a:t>
            </a:r>
            <a:r>
              <a:rPr lang="en" sz="1800" dirty="0"/>
              <a:t> </a:t>
            </a:r>
            <a:r>
              <a:rPr lang="en" sz="1800" dirty="0" err="1"/>
              <a:t>Electrónica</a:t>
            </a:r>
            <a:r>
              <a:rPr lang="en" sz="1800" dirty="0"/>
              <a:t>, and exhibit about electronic literature, is one of the first hyper text novels and it was published by Eastgate Systems but since that technology is now obsolete, Washington State University at Vancouver's Electronic Literature Laboratory and The NEXT Museum, Library, and Preservation Space emulated this work in 2022 using </a:t>
            </a:r>
            <a:r>
              <a:rPr lang="en" sz="1800" dirty="0" err="1"/>
              <a:t>javascript</a:t>
            </a:r>
            <a:r>
              <a:rPr lang="en" sz="1800" dirty="0"/>
              <a:t> and HTML.</a:t>
            </a:r>
            <a:endParaRPr sz="1800" dirty="0"/>
          </a:p>
          <a:p>
            <a:pPr marL="0" lvl="0" indent="0" algn="l" rtl="0">
              <a:spcBef>
                <a:spcPts val="0"/>
              </a:spcBef>
              <a:spcAft>
                <a:spcPts val="0"/>
              </a:spcAft>
              <a:buNone/>
            </a:pPr>
            <a:endParaRPr sz="1800" dirty="0"/>
          </a:p>
          <a:p>
            <a:pPr marL="457200" lvl="0" indent="-342900" algn="l" rtl="0">
              <a:spcBef>
                <a:spcPts val="0"/>
              </a:spcBef>
              <a:spcAft>
                <a:spcPts val="0"/>
              </a:spcAft>
              <a:buSzPts val="1800"/>
              <a:buChar char="●"/>
            </a:pPr>
            <a:r>
              <a:rPr lang="en" sz="1800" dirty="0"/>
              <a:t>Many people have created </a:t>
            </a:r>
            <a:r>
              <a:rPr lang="en" sz="1800" dirty="0" err="1"/>
              <a:t>emulatations</a:t>
            </a:r>
            <a:r>
              <a:rPr lang="en" sz="1800" dirty="0"/>
              <a:t> of Nintendo’s Virtual Boy from the 1990s in order to play it. </a:t>
            </a:r>
            <a:endParaRPr sz="1800" dirty="0"/>
          </a:p>
          <a:p>
            <a:pPr marL="457200" lvl="0" indent="0" algn="l" rtl="0">
              <a:spcBef>
                <a:spcPts val="0"/>
              </a:spcBef>
              <a:spcAft>
                <a:spcPts val="0"/>
              </a:spcAft>
              <a:buNone/>
            </a:pPr>
            <a:endParaRPr sz="1800" dirty="0"/>
          </a:p>
          <a:p>
            <a:pPr marL="457200" lvl="0" indent="-342900" algn="l" rtl="0">
              <a:spcBef>
                <a:spcPts val="0"/>
              </a:spcBef>
              <a:spcAft>
                <a:spcPts val="0"/>
              </a:spcAft>
              <a:buSzPts val="1800"/>
              <a:buChar char="●"/>
            </a:pPr>
            <a:r>
              <a:rPr lang="en" sz="1800" dirty="0" err="1"/>
              <a:t>EaaSI</a:t>
            </a:r>
            <a:endParaRPr sz="1800" dirty="0"/>
          </a:p>
          <a:p>
            <a:pPr marL="914400" lvl="1" indent="-342900" algn="l" rtl="0">
              <a:spcBef>
                <a:spcPts val="0"/>
              </a:spcBef>
              <a:spcAft>
                <a:spcPts val="0"/>
              </a:spcAft>
              <a:buSzPts val="1800"/>
              <a:buChar char="○"/>
            </a:pPr>
            <a:r>
              <a:rPr lang="en" sz="1800" dirty="0"/>
              <a:t>Emulation-as-a-Service Infrastructure = </a:t>
            </a:r>
            <a:r>
              <a:rPr lang="en" sz="1800" dirty="0" err="1"/>
              <a:t>EaaSI</a:t>
            </a:r>
            <a:endParaRPr sz="1800" dirty="0"/>
          </a:p>
          <a:p>
            <a:pPr marL="914400" lvl="1" indent="-342900" algn="l" rtl="0">
              <a:spcBef>
                <a:spcPts val="0"/>
              </a:spcBef>
              <a:spcAft>
                <a:spcPts val="0"/>
              </a:spcAft>
              <a:buSzPts val="1800"/>
              <a:buChar char="○"/>
            </a:pPr>
            <a:r>
              <a:rPr lang="en" sz="1800" dirty="0"/>
              <a:t>Yale University Library – with support from </a:t>
            </a:r>
            <a:r>
              <a:rPr lang="en" sz="1800" dirty="0" err="1"/>
              <a:t>OpenSLX</a:t>
            </a:r>
            <a:r>
              <a:rPr lang="en" sz="1800" dirty="0"/>
              <a:t>, </a:t>
            </a:r>
            <a:r>
              <a:rPr lang="en" sz="1800" dirty="0" err="1"/>
              <a:t>DataCurrent</a:t>
            </a:r>
            <a:r>
              <a:rPr lang="en" sz="1800" dirty="0"/>
              <a:t>, </a:t>
            </a:r>
            <a:r>
              <a:rPr lang="en" sz="1800" dirty="0" err="1"/>
              <a:t>PortalMedia</a:t>
            </a:r>
            <a:r>
              <a:rPr lang="en" sz="1800" dirty="0"/>
              <a:t>, </a:t>
            </a:r>
            <a:r>
              <a:rPr lang="en" sz="1800" dirty="0" err="1"/>
              <a:t>Educopia</a:t>
            </a:r>
            <a:r>
              <a:rPr lang="en" sz="1800" dirty="0"/>
              <a:t>, and the Software Preservation Network, the </a:t>
            </a:r>
            <a:r>
              <a:rPr lang="en" sz="1800" dirty="0" err="1"/>
              <a:t>EaaSI</a:t>
            </a:r>
            <a:r>
              <a:rPr lang="en" sz="1800" dirty="0"/>
              <a:t> program of work is focused on the development of technology and services to expand and scale the capabilities of the Emulation-as-a-Service software. It has a sandbox with emulators that people can play around with. </a:t>
            </a:r>
            <a:endParaRPr sz="1800" dirty="0"/>
          </a:p>
          <a:p>
            <a:pPr marL="914400" lvl="1" indent="-342900" algn="l" rtl="0">
              <a:spcBef>
                <a:spcPts val="0"/>
              </a:spcBef>
              <a:spcAft>
                <a:spcPts val="0"/>
              </a:spcAft>
              <a:buSzPts val="1800"/>
              <a:buChar char="○"/>
            </a:pPr>
            <a:r>
              <a:rPr lang="en" sz="1800" dirty="0"/>
              <a:t>https://</a:t>
            </a:r>
            <a:r>
              <a:rPr lang="en" sz="1800" dirty="0" err="1"/>
              <a:t>www.softwarepreservationnetwork.org</a:t>
            </a:r>
            <a:r>
              <a:rPr lang="en" sz="1800" dirty="0"/>
              <a:t>/</a:t>
            </a:r>
            <a:r>
              <a:rPr lang="en" sz="1800" dirty="0" err="1"/>
              <a:t>eaasi</a:t>
            </a:r>
            <a:r>
              <a:rPr lang="en" sz="1800" dirty="0"/>
              <a:t>-research-alliance/</a:t>
            </a:r>
            <a:endParaRPr sz="1800" dirty="0"/>
          </a:p>
          <a:p>
            <a:pPr marL="914400" lvl="0" indent="0" algn="l" rtl="0">
              <a:spcBef>
                <a:spcPts val="0"/>
              </a:spcBef>
              <a:spcAft>
                <a:spcPts val="0"/>
              </a:spcAft>
              <a:buNone/>
            </a:pPr>
            <a:endParaRPr sz="1800" dirty="0"/>
          </a:p>
          <a:p>
            <a:pPr marL="0" lvl="0" indent="0" algn="l" rtl="0">
              <a:spcBef>
                <a:spcPts val="0"/>
              </a:spcBef>
              <a:spcAft>
                <a:spcPts val="0"/>
              </a:spcAft>
              <a:buNone/>
            </a:pPr>
            <a:endParaRPr sz="1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717f870b6d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717f870b6d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p>
          <a:p>
            <a:pPr marL="457200" lvl="0" indent="-342900" algn="l" rtl="0">
              <a:spcBef>
                <a:spcPts val="0"/>
              </a:spcBef>
              <a:spcAft>
                <a:spcPts val="0"/>
              </a:spcAft>
              <a:buSzPts val="1800"/>
              <a:buChar char="●"/>
            </a:pPr>
            <a:r>
              <a:rPr lang="en" sz="1800" dirty="0"/>
              <a:t>Migration: the conversion of data into a new format. Maybe think of it like VHS tapes getting converted to DVDs or a digital format</a:t>
            </a:r>
            <a:endParaRPr sz="1800" dirty="0"/>
          </a:p>
          <a:p>
            <a:pPr marL="457200" lvl="0" indent="-342900" algn="l" rtl="0">
              <a:spcBef>
                <a:spcPts val="0"/>
              </a:spcBef>
              <a:spcAft>
                <a:spcPts val="0"/>
              </a:spcAft>
              <a:buSzPts val="1800"/>
              <a:buChar char="●"/>
            </a:pPr>
            <a:r>
              <a:rPr lang="en" sz="1800" dirty="0"/>
              <a:t>Does it mean updating a project so it works in new environments?</a:t>
            </a:r>
            <a:endParaRPr sz="1800" dirty="0"/>
          </a:p>
          <a:p>
            <a:pPr marL="914400" lvl="1" indent="-342900" algn="l" rtl="0">
              <a:spcBef>
                <a:spcPts val="0"/>
              </a:spcBef>
              <a:spcAft>
                <a:spcPts val="0"/>
              </a:spcAft>
              <a:buSzPts val="1800"/>
              <a:buChar char="○"/>
            </a:pPr>
            <a:r>
              <a:rPr lang="en" sz="1800" dirty="0"/>
              <a:t>Maybe it means finding a technology other than the Leap Motion like with Whispering Galleries</a:t>
            </a:r>
            <a:endParaRPr sz="1800" dirty="0"/>
          </a:p>
          <a:p>
            <a:pPr marL="914400" lvl="1" indent="-342900" algn="l" rtl="0">
              <a:spcBef>
                <a:spcPts val="0"/>
              </a:spcBef>
              <a:spcAft>
                <a:spcPts val="0"/>
              </a:spcAft>
              <a:buSzPts val="1800"/>
              <a:buChar char="○"/>
            </a:pPr>
            <a:r>
              <a:rPr lang="en" sz="1800" dirty="0"/>
              <a:t>For example, migrating to VR</a:t>
            </a:r>
            <a:endParaRPr sz="1800" dirty="0"/>
          </a:p>
          <a:p>
            <a:pPr marL="914400" lvl="1" indent="-342900" algn="l" rtl="0">
              <a:spcBef>
                <a:spcPts val="0"/>
              </a:spcBef>
              <a:spcAft>
                <a:spcPts val="0"/>
              </a:spcAft>
              <a:buSzPts val="1800"/>
              <a:buChar char="○"/>
            </a:pPr>
            <a:r>
              <a:rPr lang="en" sz="1800" dirty="0"/>
              <a:t>Completely overhauling the code</a:t>
            </a:r>
            <a:endParaRPr sz="1800" dirty="0"/>
          </a:p>
          <a:p>
            <a:pPr marL="457200" lvl="0" indent="-342900" algn="l" rtl="0">
              <a:spcBef>
                <a:spcPts val="0"/>
              </a:spcBef>
              <a:spcAft>
                <a:spcPts val="0"/>
              </a:spcAft>
              <a:buSzPts val="1800"/>
              <a:buChar char="●"/>
            </a:pPr>
            <a:r>
              <a:rPr lang="en" sz="1800" dirty="0"/>
              <a:t>But does this express the original experience participants may have originally had?</a:t>
            </a:r>
            <a:endParaRPr sz="1800" dirty="0"/>
          </a:p>
          <a:p>
            <a:pPr marL="914400" lvl="1" indent="-342900" algn="l" rtl="0">
              <a:spcBef>
                <a:spcPts val="0"/>
              </a:spcBef>
              <a:spcAft>
                <a:spcPts val="0"/>
              </a:spcAft>
              <a:buSzPts val="1800"/>
              <a:buChar char="○"/>
            </a:pPr>
            <a:r>
              <a:rPr lang="en" sz="1800" dirty="0"/>
              <a:t>On the verge of VR</a:t>
            </a:r>
            <a:endParaRPr sz="1800" dirty="0"/>
          </a:p>
          <a:p>
            <a:pPr marL="914400" lvl="1" indent="-342900" algn="l" rtl="0">
              <a:spcBef>
                <a:spcPts val="0"/>
              </a:spcBef>
              <a:spcAft>
                <a:spcPts val="0"/>
              </a:spcAft>
              <a:buSzPts val="1800"/>
              <a:buChar char="○"/>
            </a:pPr>
            <a:r>
              <a:rPr lang="en" sz="1800" dirty="0"/>
              <a:t>Grappling with a weird tool</a:t>
            </a:r>
            <a:endParaRPr sz="1800" dirty="0"/>
          </a:p>
          <a:p>
            <a:pPr marL="914400" lvl="1" indent="-342900" algn="l" rtl="0">
              <a:spcBef>
                <a:spcPts val="0"/>
              </a:spcBef>
              <a:spcAft>
                <a:spcPts val="0"/>
              </a:spcAft>
              <a:buSzPts val="1800"/>
              <a:buChar char="○"/>
            </a:pPr>
            <a:r>
              <a:rPr lang="en" sz="1800" dirty="0"/>
              <a:t>Still some distance between the person and the experience (not immersive)</a:t>
            </a:r>
            <a:endParaRPr sz="18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717f870b6d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717f870b6d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p>
          <a:p>
            <a:pPr marL="457200" lvl="0" indent="-342900" algn="l" rtl="0">
              <a:spcBef>
                <a:spcPts val="0"/>
              </a:spcBef>
              <a:spcAft>
                <a:spcPts val="0"/>
              </a:spcAft>
              <a:buSzPts val="1800"/>
              <a:buChar char="●"/>
            </a:pPr>
            <a:r>
              <a:rPr lang="en" sz="1800" dirty="0"/>
              <a:t>Documenting a project for future study</a:t>
            </a:r>
            <a:endParaRPr sz="1800" dirty="0"/>
          </a:p>
          <a:p>
            <a:pPr marL="914400" lvl="1" indent="-342900" algn="l" rtl="0">
              <a:spcBef>
                <a:spcPts val="0"/>
              </a:spcBef>
              <a:spcAft>
                <a:spcPts val="0"/>
              </a:spcAft>
              <a:buSzPts val="1800"/>
              <a:buChar char="○"/>
            </a:pPr>
            <a:r>
              <a:rPr lang="en" sz="1800" dirty="0"/>
              <a:t>Preserving files, text, and the code in non-proprietary formats</a:t>
            </a:r>
            <a:endParaRPr sz="1800" dirty="0"/>
          </a:p>
          <a:p>
            <a:pPr marL="914400" lvl="1" indent="-342900" algn="l" rtl="0">
              <a:spcBef>
                <a:spcPts val="0"/>
              </a:spcBef>
              <a:spcAft>
                <a:spcPts val="0"/>
              </a:spcAft>
              <a:buSzPts val="1800"/>
              <a:buChar char="○"/>
            </a:pPr>
            <a:r>
              <a:rPr lang="en" sz="1800" dirty="0"/>
              <a:t>Documenting/describing the technologies needed to run it--</a:t>
            </a:r>
            <a:r>
              <a:rPr lang="en" sz="1800" dirty="0" err="1"/>
              <a:t>readme.txt</a:t>
            </a:r>
            <a:r>
              <a:rPr lang="en" sz="1800" dirty="0"/>
              <a:t> file</a:t>
            </a:r>
            <a:endParaRPr sz="1800" dirty="0"/>
          </a:p>
          <a:p>
            <a:pPr marL="914400" lvl="1" indent="-342900" algn="l" rtl="0">
              <a:spcBef>
                <a:spcPts val="0"/>
              </a:spcBef>
              <a:spcAft>
                <a:spcPts val="0"/>
              </a:spcAft>
              <a:buSzPts val="1800"/>
              <a:buChar char="○"/>
            </a:pPr>
            <a:r>
              <a:rPr lang="en" sz="1800" dirty="0"/>
              <a:t>Perhaps video recording someone using it</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a:t>Metadata Encoding and Transmission Standard (METS)</a:t>
            </a:r>
            <a:endParaRPr sz="1800" dirty="0"/>
          </a:p>
          <a:p>
            <a:pPr marL="0" lvl="0" indent="0" algn="l" rtl="0">
              <a:spcBef>
                <a:spcPts val="0"/>
              </a:spcBef>
              <a:spcAft>
                <a:spcPts val="0"/>
              </a:spcAft>
              <a:buNone/>
            </a:pPr>
            <a:r>
              <a:rPr lang="en" sz="1800" dirty="0"/>
              <a:t>The Metadata Encoding and Transmission Standard (METS) is a </a:t>
            </a:r>
            <a:r>
              <a:rPr lang="en" sz="1800" u="sng" dirty="0">
                <a:solidFill>
                  <a:schemeClr val="hlink"/>
                </a:solidFill>
                <a:hlinkClick r:id="rId3"/>
              </a:rPr>
              <a:t>metadata standard</a:t>
            </a:r>
            <a:r>
              <a:rPr lang="en" sz="1800" dirty="0"/>
              <a:t> for encoding descriptive, administrative, and structural metadata regarding objects within a digital library using the </a:t>
            </a:r>
            <a:r>
              <a:rPr lang="en" sz="1800" u="sng" dirty="0">
                <a:solidFill>
                  <a:schemeClr val="hlink"/>
                </a:solidFill>
                <a:hlinkClick r:id="rId4"/>
              </a:rPr>
              <a:t>XML</a:t>
            </a:r>
            <a:r>
              <a:rPr lang="en" sz="1800" dirty="0"/>
              <a:t> schema language of the </a:t>
            </a:r>
            <a:r>
              <a:rPr lang="en" sz="1800" u="sng" dirty="0">
                <a:solidFill>
                  <a:schemeClr val="hlink"/>
                </a:solidFill>
                <a:hlinkClick r:id="rId5"/>
              </a:rPr>
              <a:t>World Wide Web Consortium</a:t>
            </a:r>
            <a:r>
              <a:rPr lang="en" sz="1800" dirty="0"/>
              <a:t> (W3C). The standard is maintained as part of the </a:t>
            </a:r>
            <a:r>
              <a:rPr lang="en" sz="1800" u="sng" dirty="0">
                <a:solidFill>
                  <a:schemeClr val="hlink"/>
                </a:solidFill>
                <a:hlinkClick r:id="rId6"/>
              </a:rPr>
              <a:t>MARC standards</a:t>
            </a:r>
            <a:r>
              <a:rPr lang="en" sz="1800" dirty="0"/>
              <a:t> of the </a:t>
            </a:r>
            <a:r>
              <a:rPr lang="en" sz="1800" u="sng" dirty="0">
                <a:solidFill>
                  <a:schemeClr val="hlink"/>
                </a:solidFill>
                <a:hlinkClick r:id="rId7"/>
              </a:rPr>
              <a:t>Library of Congress</a:t>
            </a:r>
            <a:r>
              <a:rPr lang="en" sz="1800" dirty="0"/>
              <a:t>, and is being developed as an initiative of the </a:t>
            </a:r>
            <a:r>
              <a:rPr lang="en" sz="1800" u="sng" dirty="0">
                <a:solidFill>
                  <a:schemeClr val="hlink"/>
                </a:solidFill>
                <a:hlinkClick r:id="rId8"/>
              </a:rPr>
              <a:t>Digital Library Federation</a:t>
            </a:r>
            <a:r>
              <a:rPr lang="en" sz="1800" dirty="0"/>
              <a:t> (DLF).</a:t>
            </a:r>
            <a:endParaRPr sz="1800" dirty="0"/>
          </a:p>
          <a:p>
            <a:pPr marL="0" lvl="0" indent="0" algn="l" rtl="0">
              <a:spcBef>
                <a:spcPts val="0"/>
              </a:spcBef>
              <a:spcAft>
                <a:spcPts val="0"/>
              </a:spcAft>
              <a:buNone/>
            </a:pPr>
            <a:endParaRPr sz="18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93a95801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93a95801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sz="1700" u="sng" dirty="0">
                <a:solidFill>
                  <a:schemeClr val="hlink"/>
                </a:solidFill>
                <a:hlinkClick r:id="rId3"/>
              </a:rPr>
              <a:t>https://sunyolis.libguides.com/olis/openaccess</a:t>
            </a:r>
            <a:endParaRPr sz="1700" dirty="0"/>
          </a:p>
          <a:p>
            <a:pPr marL="0" lvl="0" indent="0" algn="l" rtl="0">
              <a:spcBef>
                <a:spcPts val="0"/>
              </a:spcBef>
              <a:spcAft>
                <a:spcPts val="0"/>
              </a:spcAft>
              <a:buNone/>
            </a:pPr>
            <a:endParaRPr sz="1700" dirty="0"/>
          </a:p>
          <a:p>
            <a:pPr marL="0" lvl="0" indent="0" algn="l" rtl="0">
              <a:spcBef>
                <a:spcPts val="0"/>
              </a:spcBef>
              <a:spcAft>
                <a:spcPts val="0"/>
              </a:spcAft>
              <a:buNone/>
            </a:pPr>
            <a:r>
              <a:rPr lang="en" sz="1700" u="sng" dirty="0">
                <a:solidFill>
                  <a:schemeClr val="hlink"/>
                </a:solidFill>
                <a:hlinkClick r:id="rId4"/>
              </a:rPr>
              <a:t>https://dspace.sunyconnect.suny.edu/home?tl.page=10</a:t>
            </a:r>
            <a:endParaRPr sz="1700" dirty="0"/>
          </a:p>
          <a:p>
            <a:pPr marL="0" lvl="0" indent="0" algn="l" rtl="0">
              <a:spcBef>
                <a:spcPts val="0"/>
              </a:spcBef>
              <a:spcAft>
                <a:spcPts val="0"/>
              </a:spcAft>
              <a:buNone/>
            </a:pPr>
            <a:endParaRPr sz="1700" dirty="0"/>
          </a:p>
          <a:p>
            <a:pPr marL="0" lvl="0" indent="0" algn="l" rtl="0">
              <a:spcBef>
                <a:spcPts val="0"/>
              </a:spcBef>
              <a:spcAft>
                <a:spcPts val="0"/>
              </a:spcAft>
              <a:buNone/>
            </a:pPr>
            <a:endParaRPr sz="17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717f870b6d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717f870b6d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Example: DRYAD / DATA REPOSITORIES</a:t>
            </a:r>
            <a:endParaRPr sz="1800" dirty="0"/>
          </a:p>
          <a:p>
            <a:pPr marL="457200" lvl="0" indent="-342900" algn="l" rtl="0">
              <a:spcBef>
                <a:spcPts val="0"/>
              </a:spcBef>
              <a:spcAft>
                <a:spcPts val="0"/>
              </a:spcAft>
              <a:buSzPts val="1800"/>
              <a:buChar char="●"/>
            </a:pPr>
            <a:r>
              <a:rPr lang="en" sz="1800" dirty="0"/>
              <a:t>Publishing data will allow others to make new discoveries with your data that you may not have anticipated.</a:t>
            </a:r>
            <a:endParaRPr sz="1800" dirty="0"/>
          </a:p>
          <a:p>
            <a:pPr marL="457200" lvl="0" indent="-342900" algn="l" rtl="0">
              <a:spcBef>
                <a:spcPts val="0"/>
              </a:spcBef>
              <a:spcAft>
                <a:spcPts val="0"/>
              </a:spcAft>
              <a:buSzPts val="1800"/>
              <a:buChar char="●"/>
            </a:pPr>
            <a:r>
              <a:rPr lang="en" sz="1800" dirty="0"/>
              <a:t>Document your data so others can understand it.</a:t>
            </a:r>
            <a:endParaRPr sz="1800" dirty="0"/>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Important note re. Licenses: Dryad applies a CC-0 license to all datasets uploaded. You can temporarily make uploaded datasets “private” till peer review, etc. is complete.</a:t>
            </a:r>
            <a:endParaRPr sz="1800" dirty="0">
              <a:solidFill>
                <a:schemeClr val="dk1"/>
              </a:solidFill>
            </a:endParaRPr>
          </a:p>
          <a:p>
            <a:pPr marL="0" lvl="0" indent="0" algn="l" rtl="0">
              <a:lnSpc>
                <a:spcPct val="115000"/>
              </a:lnSpc>
              <a:spcBef>
                <a:spcPts val="0"/>
              </a:spcBef>
              <a:spcAft>
                <a:spcPts val="0"/>
              </a:spcAft>
              <a:buNone/>
            </a:pPr>
            <a:r>
              <a:rPr lang="en" sz="1800" u="sng" dirty="0">
                <a:solidFill>
                  <a:schemeClr val="hlink"/>
                </a:solidFill>
                <a:hlinkClick r:id="rId3"/>
              </a:rPr>
              <a:t>https://datadryad.org/</a:t>
            </a:r>
            <a:endParaRPr sz="1800" dirty="0">
              <a:solidFill>
                <a:schemeClr val="dk1"/>
              </a:solidFill>
            </a:endParaRPr>
          </a:p>
          <a:p>
            <a:pPr marL="0" lvl="0" indent="0" algn="l" rtl="0">
              <a:lnSpc>
                <a:spcPct val="115000"/>
              </a:lnSpc>
              <a:spcBef>
                <a:spcPts val="0"/>
              </a:spcBef>
              <a:spcAft>
                <a:spcPts val="0"/>
              </a:spcAft>
              <a:buNone/>
            </a:pPr>
            <a:endParaRPr sz="1800" dirty="0">
              <a:solidFill>
                <a:schemeClr val="dk1"/>
              </a:solidFill>
            </a:endParaRPr>
          </a:p>
          <a:p>
            <a:pPr marL="0" lvl="0" indent="0" algn="l" rtl="0">
              <a:spcBef>
                <a:spcPts val="0"/>
              </a:spcBef>
              <a:spcAft>
                <a:spcPts val="0"/>
              </a:spcAft>
              <a:buNone/>
            </a:pPr>
            <a:endParaRPr sz="18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717f870b6d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717f870b6d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717f870b6d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717f870b6d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rPr>
              <a:t>One key piece of sustainability is documentation. Some fundamentals:</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Establish a documentation strategy and a documentation lead. </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Document your workflows as they develop.</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Keeping track of generated data</a:t>
            </a:r>
            <a:endParaRPr sz="1800" dirty="0">
              <a:solidFill>
                <a:schemeClr val="dk1"/>
              </a:solidFill>
            </a:endParaRPr>
          </a:p>
          <a:p>
            <a:pPr marL="0" lvl="0" indent="0" algn="l" rtl="0">
              <a:lnSpc>
                <a:spcPct val="115000"/>
              </a:lnSpc>
              <a:spcBef>
                <a:spcPts val="0"/>
              </a:spcBef>
              <a:spcAft>
                <a:spcPts val="0"/>
              </a:spcAft>
              <a:buNone/>
            </a:pPr>
            <a:endParaRPr sz="1800" dirty="0">
              <a:solidFill>
                <a:schemeClr val="dk1"/>
              </a:solidFill>
            </a:endParaRPr>
          </a:p>
          <a:p>
            <a:pPr marL="0" lvl="0" indent="0" algn="l" rtl="0">
              <a:lnSpc>
                <a:spcPct val="115000"/>
              </a:lnSpc>
              <a:spcBef>
                <a:spcPts val="0"/>
              </a:spcBef>
              <a:spcAft>
                <a:spcPts val="0"/>
              </a:spcAft>
              <a:buNone/>
            </a:pPr>
            <a:r>
              <a:rPr lang="en" sz="1800" dirty="0">
                <a:solidFill>
                  <a:schemeClr val="dk1"/>
                </a:solidFill>
              </a:rPr>
              <a:t>Make it a team activity and effort.</a:t>
            </a:r>
            <a:endParaRPr sz="18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717f870b6d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717f870b6d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rPr>
              <a:t>One mechanism for bolstering your document is creating a data management plan (DMP):</a:t>
            </a:r>
            <a:endParaRPr sz="1800" dirty="0">
              <a:solidFill>
                <a:schemeClr val="dk1"/>
              </a:solidFill>
            </a:endParaRPr>
          </a:p>
          <a:p>
            <a:pPr marL="0" lvl="0" indent="0" algn="l" rtl="0">
              <a:spcBef>
                <a:spcPts val="0"/>
              </a:spcBef>
              <a:spcAft>
                <a:spcPts val="0"/>
              </a:spcAft>
              <a:buClr>
                <a:schemeClr val="dk1"/>
              </a:buClr>
              <a:buSzPts val="1100"/>
              <a:buFont typeface="Arial"/>
              <a:buNone/>
            </a:pPr>
            <a:endParaRPr sz="1800" dirty="0">
              <a:solidFill>
                <a:schemeClr val="dk1"/>
              </a:solidFill>
            </a:endParaRPr>
          </a:p>
          <a:p>
            <a:pPr marL="0" lvl="0" indent="0" algn="l" rtl="0">
              <a:spcBef>
                <a:spcPts val="0"/>
              </a:spcBef>
              <a:spcAft>
                <a:spcPts val="0"/>
              </a:spcAft>
              <a:buClr>
                <a:schemeClr val="dk1"/>
              </a:buClr>
              <a:buSzPts val="1100"/>
              <a:buFont typeface="Arial"/>
              <a:buNone/>
            </a:pPr>
            <a:r>
              <a:rPr lang="en" sz="1800" dirty="0">
                <a:solidFill>
                  <a:schemeClr val="dk1"/>
                </a:solidFill>
              </a:rPr>
              <a:t>Do you need a data management plan?</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You do if you're applying for any government funding (e.g., NEH grant)</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Could be helpful to any project, but especially one with lots of data</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Consider DMP Tool</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UB is a participating institution and this provides customized help with answering questions about funder requirements when creating your DMP. </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The RDS Program can also help you with your DMP and guide you in using the </a:t>
            </a:r>
            <a:r>
              <a:rPr lang="en" sz="1800" dirty="0" err="1">
                <a:solidFill>
                  <a:schemeClr val="dk1"/>
                </a:solidFill>
              </a:rPr>
              <a:t>DMPTool</a:t>
            </a:r>
            <a:r>
              <a:rPr lang="en" sz="1800" dirty="0">
                <a:solidFill>
                  <a:schemeClr val="dk1"/>
                </a:solidFill>
              </a:rPr>
              <a:t>. </a:t>
            </a:r>
            <a:endParaRPr sz="1800" dirty="0">
              <a:solidFill>
                <a:schemeClr val="dk1"/>
              </a:solidFill>
            </a:endParaRPr>
          </a:p>
          <a:p>
            <a:pPr marL="0" lvl="0" indent="0" algn="l" rtl="0">
              <a:spcBef>
                <a:spcPts val="0"/>
              </a:spcBef>
              <a:spcAft>
                <a:spcPts val="0"/>
              </a:spcAft>
              <a:buClr>
                <a:schemeClr val="dk1"/>
              </a:buClr>
              <a:buSzPts val="1100"/>
              <a:buFont typeface="Arial"/>
              <a:buNone/>
            </a:pPr>
            <a:endParaRPr sz="1800" dirty="0">
              <a:solidFill>
                <a:schemeClr val="dk1"/>
              </a:solidFill>
            </a:endParaRPr>
          </a:p>
          <a:p>
            <a:pPr marL="0" lvl="0" indent="0" algn="l" rtl="0">
              <a:spcBef>
                <a:spcPts val="0"/>
              </a:spcBef>
              <a:spcAft>
                <a:spcPts val="0"/>
              </a:spcAft>
              <a:buClr>
                <a:schemeClr val="dk1"/>
              </a:buClr>
              <a:buSzPts val="1100"/>
              <a:buFont typeface="Arial"/>
              <a:buNone/>
            </a:pPr>
            <a:r>
              <a:rPr lang="en" sz="1800" dirty="0">
                <a:solidFill>
                  <a:schemeClr val="dk1"/>
                </a:solidFill>
              </a:rPr>
              <a:t>Example template/plan sections:</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Roles and responsibilities</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Expected data or assets generated</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Period of retention</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Data formats and planned dissemination</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Storage and access</a:t>
            </a:r>
            <a:endParaRPr sz="1800" dirty="0">
              <a:solidFill>
                <a:schemeClr val="dk1"/>
              </a:solidFill>
            </a:endParaRPr>
          </a:p>
          <a:p>
            <a:pPr marL="0" lvl="0" indent="0" algn="l" rtl="0">
              <a:spcBef>
                <a:spcPts val="0"/>
              </a:spcBef>
              <a:spcAft>
                <a:spcPts val="0"/>
              </a:spcAft>
              <a:buNone/>
            </a:pPr>
            <a:endParaRPr sz="1800" dirty="0">
              <a:solidFill>
                <a:schemeClr val="dk1"/>
              </a:solidFill>
            </a:endParaRPr>
          </a:p>
          <a:p>
            <a:pPr marL="0" lvl="0" indent="0" algn="l" rtl="0">
              <a:spcBef>
                <a:spcPts val="0"/>
              </a:spcBef>
              <a:spcAft>
                <a:spcPts val="0"/>
              </a:spcAft>
              <a:buNone/>
            </a:pPr>
            <a:r>
              <a:rPr lang="en" sz="1800" u="sng" dirty="0">
                <a:solidFill>
                  <a:schemeClr val="hlink"/>
                </a:solidFill>
                <a:hlinkClick r:id="rId3"/>
              </a:rPr>
              <a:t>https://dmptool.org/</a:t>
            </a:r>
            <a:endParaRPr sz="1800" dirty="0">
              <a:solidFill>
                <a:schemeClr val="dk1"/>
              </a:solidFill>
            </a:endParaRPr>
          </a:p>
          <a:p>
            <a:pPr marL="0" lvl="0" indent="0" algn="l" rtl="0">
              <a:spcBef>
                <a:spcPts val="0"/>
              </a:spcBef>
              <a:spcAft>
                <a:spcPts val="0"/>
              </a:spcAft>
              <a:buNone/>
            </a:pPr>
            <a:endParaRPr sz="1800"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717f870b6d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717f870b6d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717f870b6d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717f870b6d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rPr>
              <a:t>Complement to a DMP:</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A free account gives you access to an open-access repository for creating, storing, and sharing research methods, featuring unlimited public protocols and workspaces, but you are limited to 2 private protocols or run records. Users can publish protocols with a DOI, edit, collaborate in teams, and access over 23,000 public methods.</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Key Features of a Free Account:</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Public Protocol Publishing: Unlimited ability to publish and share research methods, making them citable.</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Access to Public Library: Read and use thousands of protocols from other researchers.</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Private Content Limits: Generally restricted to 2 private protocols or active run records.</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Workspaces: Create unlimited workspaces to collaborate with team members, including up to 10 external members.</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Tools &amp; Features: Access to version control, protocol optimization tools, and the ability to add comments or corrections to methods. </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For unlimited private protocols and increased storage, a paid or institutional premium subscription is required.</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Public content in </a:t>
            </a:r>
            <a:r>
              <a:rPr lang="en" sz="1800" dirty="0" err="1">
                <a:solidFill>
                  <a:schemeClr val="dk1"/>
                </a:solidFill>
              </a:rPr>
              <a:t>protocols.io</a:t>
            </a:r>
            <a:r>
              <a:rPr lang="en" sz="1800" dirty="0">
                <a:solidFill>
                  <a:schemeClr val="dk1"/>
                </a:solidFill>
              </a:rPr>
              <a:t> is archived in CLOCKSS, and there is a free public API allowing a snapshot of the entire </a:t>
            </a:r>
            <a:r>
              <a:rPr lang="en" sz="1800" dirty="0" err="1">
                <a:solidFill>
                  <a:schemeClr val="dk1"/>
                </a:solidFill>
              </a:rPr>
              <a:t>protocols.io</a:t>
            </a:r>
            <a:r>
              <a:rPr lang="en" sz="1800" dirty="0">
                <a:solidFill>
                  <a:schemeClr val="dk1"/>
                </a:solidFill>
              </a:rPr>
              <a:t> public content at any time. PDFs and JSON files of all public protocols are also mirrored in the open and searchable GitHub repository. For private protocols, every researcher can export all of their protocols and records in bulk as PDF or JSON files; there is also integration with OneDrive and Box for single-click export from </a:t>
            </a:r>
            <a:r>
              <a:rPr lang="en" sz="1800" dirty="0" err="1">
                <a:solidFill>
                  <a:schemeClr val="dk1"/>
                </a:solidFill>
              </a:rPr>
              <a:t>protocols.io</a:t>
            </a:r>
            <a:r>
              <a:rPr lang="en" sz="1800" dirty="0">
                <a:solidFill>
                  <a:schemeClr val="dk1"/>
                </a:solidFill>
              </a:rPr>
              <a:t>.</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Example: Digital Scanning Recommendations (</a:t>
            </a:r>
            <a:r>
              <a:rPr lang="en" sz="1800" u="sng" dirty="0">
                <a:solidFill>
                  <a:schemeClr val="hlink"/>
                </a:solidFill>
                <a:hlinkClick r:id="rId3"/>
              </a:rPr>
              <a:t>https://dx.doi.org/10.17504/protocols.io.bwr3pd8n</a:t>
            </a:r>
            <a:r>
              <a:rPr lang="en" sz="1800" dirty="0">
                <a:solidFill>
                  <a:schemeClr val="dk1"/>
                </a:solidFill>
              </a:rPr>
              <a:t>) </a:t>
            </a:r>
            <a:endParaRPr sz="1800" dirty="0">
              <a:solidFill>
                <a:schemeClr val="dk1"/>
              </a:solidFill>
            </a:endParaRPr>
          </a:p>
          <a:p>
            <a:pPr marL="0" lvl="0" indent="0" algn="l" rtl="0">
              <a:spcBef>
                <a:spcPts val="0"/>
              </a:spcBef>
              <a:spcAft>
                <a:spcPts val="0"/>
              </a:spcAft>
              <a:buNone/>
            </a:pPr>
            <a:endParaRPr sz="1800" dirty="0">
              <a:solidFill>
                <a:schemeClr val="dk1"/>
              </a:solidFill>
            </a:endParaRPr>
          </a:p>
          <a:p>
            <a:pPr marL="0" lvl="0" indent="0" algn="l" rtl="0">
              <a:spcBef>
                <a:spcPts val="0"/>
              </a:spcBef>
              <a:spcAft>
                <a:spcPts val="0"/>
              </a:spcAft>
              <a:buNone/>
            </a:pPr>
            <a:r>
              <a:rPr lang="en" sz="1800" u="sng" dirty="0">
                <a:solidFill>
                  <a:schemeClr val="hlink"/>
                </a:solidFill>
                <a:hlinkClick r:id="rId4"/>
              </a:rPr>
              <a:t>https://www.protocols.io/</a:t>
            </a:r>
            <a:endParaRPr sz="1800" dirty="0">
              <a:solidFill>
                <a:schemeClr val="dk1"/>
              </a:solidFill>
            </a:endParaRPr>
          </a:p>
          <a:p>
            <a:pPr marL="0" lvl="0" indent="0" algn="l" rtl="0">
              <a:spcBef>
                <a:spcPts val="0"/>
              </a:spcBef>
              <a:spcAft>
                <a:spcPts val="0"/>
              </a:spcAft>
              <a:buNone/>
            </a:pPr>
            <a:endParaRPr sz="1800"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717f870b6d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717f870b6d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rPr>
              <a:t>Sustainability strategy 1: VERSION CONTROL</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Use automated version control tools or features </a:t>
            </a:r>
            <a:endParaRPr sz="18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dirty="0">
                <a:solidFill>
                  <a:schemeClr val="dk1"/>
                </a:solidFill>
              </a:rPr>
              <a:t>in-app tools, </a:t>
            </a:r>
            <a:endParaRPr sz="18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dirty="0">
                <a:solidFill>
                  <a:schemeClr val="dk1"/>
                </a:solidFill>
              </a:rPr>
              <a:t>Word</a:t>
            </a:r>
            <a:endParaRPr sz="18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dirty="0">
                <a:solidFill>
                  <a:schemeClr val="dk1"/>
                </a:solidFill>
              </a:rPr>
              <a:t>Box</a:t>
            </a:r>
            <a:endParaRPr sz="18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dirty="0">
                <a:solidFill>
                  <a:schemeClr val="dk1"/>
                </a:solidFill>
              </a:rPr>
              <a:t>Git and GitHub</a:t>
            </a:r>
            <a:endParaRPr sz="1800" dirty="0">
              <a:solidFill>
                <a:schemeClr val="dk1"/>
              </a:solidFill>
            </a:endParaRPr>
          </a:p>
          <a:p>
            <a:pPr marL="0" marR="0" lvl="0" indent="0" algn="l" rtl="0">
              <a:lnSpc>
                <a:spcPct val="115000"/>
              </a:lnSpc>
              <a:spcBef>
                <a:spcPts val="0"/>
              </a:spcBef>
              <a:spcAft>
                <a:spcPts val="0"/>
              </a:spcAft>
              <a:buNone/>
            </a:pPr>
            <a:endParaRPr sz="1800" dirty="0">
              <a:solidFill>
                <a:schemeClr val="dk1"/>
              </a:solidFill>
            </a:endParaRPr>
          </a:p>
          <a:p>
            <a:pPr marL="0" marR="0" lvl="0" indent="0" algn="l" rtl="0">
              <a:lnSpc>
                <a:spcPct val="115000"/>
              </a:lnSpc>
              <a:spcBef>
                <a:spcPts val="0"/>
              </a:spcBef>
              <a:spcAft>
                <a:spcPts val="0"/>
              </a:spcAft>
              <a:buNone/>
            </a:pPr>
            <a:r>
              <a:rPr lang="en" sz="1800" dirty="0">
                <a:solidFill>
                  <a:schemeClr val="dk1"/>
                </a:solidFill>
              </a:rPr>
              <a:t>Version control = you know what changes you made not just what version it is. </a:t>
            </a:r>
            <a:endParaRPr sz="1800"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717f870b6d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3717f870b6d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rPr>
              <a:t>Sustainability strategy 2: FILE NAMES</a:t>
            </a:r>
            <a:endParaRPr sz="1800" dirty="0">
              <a:solidFill>
                <a:schemeClr val="dk1"/>
              </a:solidFill>
            </a:endParaRPr>
          </a:p>
          <a:p>
            <a:pPr marL="0" lvl="0" indent="0" algn="l" rtl="0">
              <a:spcBef>
                <a:spcPts val="0"/>
              </a:spcBef>
              <a:spcAft>
                <a:spcPts val="0"/>
              </a:spcAft>
              <a:buNone/>
            </a:pPr>
            <a:r>
              <a:rPr lang="en" sz="1800" dirty="0">
                <a:solidFill>
                  <a:schemeClr val="dk1"/>
                </a:solidFill>
              </a:rPr>
              <a:t>Establish standardized file naming conventions</a:t>
            </a:r>
            <a:endParaRPr sz="1800" dirty="0"/>
          </a:p>
          <a:p>
            <a:pPr marL="457200" lvl="0" indent="-342900" algn="l" rtl="0">
              <a:spcBef>
                <a:spcPts val="0"/>
              </a:spcBef>
              <a:spcAft>
                <a:spcPts val="0"/>
              </a:spcAft>
              <a:buSzPts val="1800"/>
              <a:buChar char="●"/>
            </a:pPr>
            <a:r>
              <a:rPr lang="en" sz="1800" dirty="0"/>
              <a:t>Be descriptive and consistent.</a:t>
            </a:r>
            <a:endParaRPr sz="1800" dirty="0"/>
          </a:p>
          <a:p>
            <a:pPr marL="457200" lvl="0" indent="-342900" algn="l" rtl="0">
              <a:spcBef>
                <a:spcPts val="0"/>
              </a:spcBef>
              <a:spcAft>
                <a:spcPts val="0"/>
              </a:spcAft>
              <a:buSzPts val="1800"/>
              <a:buChar char="●"/>
            </a:pPr>
            <a:r>
              <a:rPr lang="en" sz="1800" dirty="0"/>
              <a:t>How will you be looking for files later?</a:t>
            </a:r>
            <a:endParaRPr sz="1800" dirty="0"/>
          </a:p>
          <a:p>
            <a:pPr marL="457200" lvl="0" indent="-342900" algn="l" rtl="0">
              <a:spcBef>
                <a:spcPts val="0"/>
              </a:spcBef>
              <a:spcAft>
                <a:spcPts val="0"/>
              </a:spcAft>
              <a:buSzPts val="1800"/>
              <a:buChar char="●"/>
            </a:pPr>
            <a:r>
              <a:rPr lang="en" sz="1800" dirty="0"/>
              <a:t>Include metadata in filename</a:t>
            </a:r>
            <a:endParaRPr sz="1800" dirty="0"/>
          </a:p>
          <a:p>
            <a:pPr marL="457200" lvl="0" indent="-342900" algn="l" rtl="0">
              <a:spcBef>
                <a:spcPts val="0"/>
              </a:spcBef>
              <a:spcAft>
                <a:spcPts val="0"/>
              </a:spcAft>
              <a:buSzPts val="1800"/>
              <a:buChar char="●"/>
            </a:pPr>
            <a:r>
              <a:rPr lang="en" sz="1800" dirty="0"/>
              <a:t>Consider how they will sort</a:t>
            </a:r>
            <a:endParaRPr sz="1800" dirty="0"/>
          </a:p>
          <a:p>
            <a:pPr marL="457200" lvl="0" indent="-342900" algn="l" rtl="0">
              <a:spcBef>
                <a:spcPts val="0"/>
              </a:spcBef>
              <a:spcAft>
                <a:spcPts val="0"/>
              </a:spcAft>
              <a:buSzPts val="1800"/>
              <a:buChar char="●"/>
            </a:pPr>
            <a:r>
              <a:rPr lang="en" sz="1800" dirty="0"/>
              <a:t>Conventions</a:t>
            </a:r>
            <a:endParaRPr sz="1800" dirty="0"/>
          </a:p>
          <a:p>
            <a:pPr marL="914400" lvl="1" indent="-342900" algn="l" rtl="0">
              <a:spcBef>
                <a:spcPts val="0"/>
              </a:spcBef>
              <a:spcAft>
                <a:spcPts val="0"/>
              </a:spcAft>
              <a:buSzPts val="1800"/>
              <a:buChar char="○"/>
            </a:pPr>
            <a:r>
              <a:rPr lang="en" sz="1800" dirty="0"/>
              <a:t>Avoid starting with punctuation.</a:t>
            </a:r>
            <a:endParaRPr sz="1800" dirty="0"/>
          </a:p>
          <a:p>
            <a:pPr marL="914400" lvl="1" indent="-342900" algn="l" rtl="0">
              <a:spcBef>
                <a:spcPts val="0"/>
              </a:spcBef>
              <a:spcAft>
                <a:spcPts val="0"/>
              </a:spcAft>
              <a:buSzPts val="1800"/>
              <a:buChar char="○"/>
            </a:pPr>
            <a:r>
              <a:rPr lang="en" sz="1800" dirty="0"/>
              <a:t>Avoid spaces.</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i="1" dirty="0"/>
              <a:t>Example from Louisiana Slave Conspiracies: </a:t>
            </a:r>
            <a:r>
              <a:rPr lang="en" sz="1800" i="1" u="sng" dirty="0">
                <a:solidFill>
                  <a:schemeClr val="hlink"/>
                </a:solidFill>
                <a:hlinkClick r:id="rId3"/>
              </a:rPr>
              <a:t>https://lsc.berkeley.edu/content/louisiana-slave-conspiracies</a:t>
            </a:r>
            <a:r>
              <a:rPr lang="en" sz="1800" i="1" dirty="0"/>
              <a:t> </a:t>
            </a:r>
            <a:endParaRPr sz="1800" i="1" dirty="0"/>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717f870b6d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717f870b6d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t>Sustainability strategy 3: FILE Types</a:t>
            </a:r>
            <a:endParaRPr sz="1800" dirty="0"/>
          </a:p>
          <a:p>
            <a:pPr marL="457200" lvl="0" indent="-342900" algn="l" rtl="0">
              <a:spcBef>
                <a:spcPts val="0"/>
              </a:spcBef>
              <a:spcAft>
                <a:spcPts val="0"/>
              </a:spcAft>
              <a:buSzPts val="1800"/>
              <a:buChar char="●"/>
            </a:pPr>
            <a:r>
              <a:rPr lang="en" sz="1800" dirty="0"/>
              <a:t>Start off in non-proprietary formats if possible,</a:t>
            </a:r>
            <a:endParaRPr sz="1800" dirty="0"/>
          </a:p>
          <a:p>
            <a:pPr marL="914400" lvl="1" indent="-342900" algn="l" rtl="0">
              <a:spcBef>
                <a:spcPts val="0"/>
              </a:spcBef>
              <a:spcAft>
                <a:spcPts val="0"/>
              </a:spcAft>
              <a:buSzPts val="1800"/>
              <a:buChar char="○"/>
            </a:pPr>
            <a:r>
              <a:rPr lang="en" sz="1800" dirty="0"/>
              <a:t> or migrate to them later</a:t>
            </a:r>
            <a:endParaRPr sz="1800" dirty="0"/>
          </a:p>
          <a:p>
            <a:pPr marL="914400" lvl="1" indent="-342900" algn="l" rtl="0">
              <a:spcBef>
                <a:spcPts val="0"/>
              </a:spcBef>
              <a:spcAft>
                <a:spcPts val="0"/>
              </a:spcAft>
              <a:buSzPts val="1800"/>
              <a:buChar char="○"/>
            </a:pPr>
            <a:r>
              <a:rPr lang="en" sz="1800" dirty="0"/>
              <a:t>If migrate later, keep originals if possible, </a:t>
            </a:r>
            <a:endParaRPr sz="1800" dirty="0"/>
          </a:p>
          <a:p>
            <a:pPr marL="914400" lvl="1" indent="-342900" algn="l" rtl="0">
              <a:spcBef>
                <a:spcPts val="0"/>
              </a:spcBef>
              <a:spcAft>
                <a:spcPts val="0"/>
              </a:spcAft>
              <a:buSzPts val="1800"/>
              <a:buChar char="○"/>
            </a:pPr>
            <a:r>
              <a:rPr lang="en" sz="1800" dirty="0"/>
              <a:t>data may be lost</a:t>
            </a:r>
            <a:endParaRPr sz="1800" dirty="0"/>
          </a:p>
          <a:p>
            <a:pPr marL="457200" lvl="0" indent="-342900" algn="l" rtl="0">
              <a:spcBef>
                <a:spcPts val="0"/>
              </a:spcBef>
              <a:spcAft>
                <a:spcPts val="0"/>
              </a:spcAft>
              <a:buSzPts val="1800"/>
              <a:buChar char="●"/>
            </a:pPr>
            <a:r>
              <a:rPr lang="en" sz="1800" dirty="0"/>
              <a:t>Best in uncompressed formats</a:t>
            </a:r>
            <a:endParaRPr sz="1800" dirty="0"/>
          </a:p>
          <a:p>
            <a:pPr marL="457200" lvl="0" indent="-342900" algn="l" rtl="0">
              <a:spcBef>
                <a:spcPts val="0"/>
              </a:spcBef>
              <a:spcAft>
                <a:spcPts val="0"/>
              </a:spcAft>
              <a:buSzPts val="1800"/>
              <a:buChar char="●"/>
            </a:pPr>
            <a:r>
              <a:rPr lang="en" sz="1800" dirty="0"/>
              <a:t>Unencrypted </a:t>
            </a:r>
            <a:endParaRPr sz="1800" dirty="0"/>
          </a:p>
          <a:p>
            <a:pPr marL="457200" lvl="0" indent="-342900" algn="l" rtl="0">
              <a:spcBef>
                <a:spcPts val="0"/>
              </a:spcBef>
              <a:spcAft>
                <a:spcPts val="0"/>
              </a:spcAft>
              <a:buSzPts val="1800"/>
              <a:buChar char="●"/>
            </a:pPr>
            <a:r>
              <a:rPr lang="en" sz="1800" dirty="0"/>
              <a:t>Are in common use</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a:t>List of open formats: </a:t>
            </a:r>
            <a:r>
              <a:rPr lang="en" sz="1800" u="sng" dirty="0">
                <a:solidFill>
                  <a:schemeClr val="hlink"/>
                </a:solidFill>
                <a:hlinkClick r:id="rId3"/>
              </a:rPr>
              <a:t>https://en.wikipedia.org/wiki/List_of_open_formats</a:t>
            </a:r>
            <a:r>
              <a:rPr lang="en" sz="1800" dirty="0"/>
              <a:t>  </a:t>
            </a:r>
            <a:endParaRPr sz="1800" dirty="0"/>
          </a:p>
          <a:p>
            <a:pPr marL="0" lvl="0" indent="0" algn="l" rtl="0">
              <a:spcBef>
                <a:spcPts val="0"/>
              </a:spcBef>
              <a:spcAft>
                <a:spcPts val="0"/>
              </a:spcAft>
              <a:buNone/>
            </a:pPr>
            <a:r>
              <a:rPr lang="en" sz="1800" i="1" dirty="0">
                <a:solidFill>
                  <a:schemeClr val="dk1"/>
                </a:solidFill>
              </a:rPr>
              <a:t>Example from Mapping Inequality: </a:t>
            </a:r>
            <a:r>
              <a:rPr lang="en" sz="1800" i="1" u="sng" dirty="0">
                <a:solidFill>
                  <a:schemeClr val="hlink"/>
                </a:solidFill>
                <a:hlinkClick r:id="rId4"/>
              </a:rPr>
              <a:t>https://dsl.richmond.edu/panorama/redlining/#loc=5/39.1/-94.58</a:t>
            </a:r>
            <a:r>
              <a:rPr lang="en" sz="1800" i="1" dirty="0">
                <a:solidFill>
                  <a:schemeClr val="dk1"/>
                </a:solidFill>
              </a:rPr>
              <a:t> </a:t>
            </a:r>
            <a:endParaRPr sz="1800" i="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717f870b6d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717f870b6d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t>ACTIVE STORAGE</a:t>
            </a:r>
            <a:endParaRPr sz="1800" dirty="0"/>
          </a:p>
          <a:p>
            <a:pPr marL="457200" lvl="0" indent="-342900" algn="l" rtl="0">
              <a:lnSpc>
                <a:spcPct val="115000"/>
              </a:lnSpc>
              <a:spcBef>
                <a:spcPts val="0"/>
              </a:spcBef>
              <a:spcAft>
                <a:spcPts val="0"/>
              </a:spcAft>
              <a:buClr>
                <a:srgbClr val="000000"/>
              </a:buClr>
              <a:buSzPts val="1800"/>
              <a:buChar char="●"/>
            </a:pPr>
            <a:r>
              <a:rPr lang="en" sz="1800" dirty="0"/>
              <a:t>Store your archived files in multiple locations and in different types of platforms.</a:t>
            </a:r>
            <a:endParaRPr sz="1800" dirty="0"/>
          </a:p>
          <a:p>
            <a:pPr marL="914400" lvl="1" indent="-342900" algn="l" rtl="0">
              <a:lnSpc>
                <a:spcPct val="115000"/>
              </a:lnSpc>
              <a:spcBef>
                <a:spcPts val="0"/>
              </a:spcBef>
              <a:spcAft>
                <a:spcPts val="0"/>
              </a:spcAft>
              <a:buClr>
                <a:srgbClr val="000000"/>
              </a:buClr>
              <a:buSzPts val="1800"/>
              <a:buChar char="○"/>
            </a:pPr>
            <a:r>
              <a:rPr lang="en" sz="1800" dirty="0"/>
              <a:t> Example store both on a local hard drive and two cloud storage platforms (e.g., Box, OneDrive).</a:t>
            </a:r>
            <a:endParaRPr sz="1800" dirty="0"/>
          </a:p>
          <a:p>
            <a:pPr marL="914400" lvl="1" indent="-342900" algn="l" rtl="0">
              <a:spcBef>
                <a:spcPts val="0"/>
              </a:spcBef>
              <a:spcAft>
                <a:spcPts val="0"/>
              </a:spcAft>
              <a:buClr>
                <a:schemeClr val="dk1"/>
              </a:buClr>
              <a:buSzPts val="1800"/>
              <a:buChar char="○"/>
            </a:pPr>
            <a:r>
              <a:rPr lang="en" sz="1800" dirty="0">
                <a:solidFill>
                  <a:schemeClr val="dk1"/>
                </a:solidFill>
              </a:rPr>
              <a:t>Mention 3-2-1 rule for backup: Keep at least three (3) copies of your data, and store two (2) backup copies on different storage media, with one (1) of them located offsite.</a:t>
            </a:r>
            <a:endParaRPr sz="1800" dirty="0"/>
          </a:p>
          <a:p>
            <a:pPr marL="457200" lvl="0" indent="-342900" algn="l" rtl="0">
              <a:lnSpc>
                <a:spcPct val="115000"/>
              </a:lnSpc>
              <a:spcBef>
                <a:spcPts val="0"/>
              </a:spcBef>
              <a:spcAft>
                <a:spcPts val="0"/>
              </a:spcAft>
              <a:buClr>
                <a:srgbClr val="000000"/>
              </a:buClr>
              <a:buSzPts val="1800"/>
              <a:buChar char="●"/>
            </a:pPr>
            <a:r>
              <a:rPr lang="en" sz="1800" dirty="0"/>
              <a:t>Schedule regular file backups. </a:t>
            </a:r>
            <a:endParaRPr sz="1800" dirty="0"/>
          </a:p>
          <a:p>
            <a:pPr marL="0" lvl="0" indent="0" algn="l" rtl="0">
              <a:lnSpc>
                <a:spcPct val="115000"/>
              </a:lnSpc>
              <a:spcBef>
                <a:spcPts val="0"/>
              </a:spcBef>
              <a:spcAft>
                <a:spcPts val="0"/>
              </a:spcAft>
              <a:buNone/>
            </a:pPr>
            <a:endParaRPr sz="1800" dirty="0"/>
          </a:p>
          <a:p>
            <a:pPr marL="0" lvl="0" indent="0" algn="l" rtl="0">
              <a:spcBef>
                <a:spcPts val="0"/>
              </a:spcBef>
              <a:spcAft>
                <a:spcPts val="0"/>
              </a:spcAft>
              <a:buNone/>
            </a:pPr>
            <a:r>
              <a:rPr lang="en" sz="1800" dirty="0">
                <a:latin typeface="Roboto"/>
                <a:ea typeface="Roboto"/>
                <a:cs typeface="Roboto"/>
                <a:sym typeface="Roboto"/>
              </a:rPr>
              <a:t>During your research project, your data management plan and best practices should come together in a way that facilitates the project, rather than gets in its way.</a:t>
            </a:r>
            <a:endParaRPr sz="1800" dirty="0"/>
          </a:p>
          <a:p>
            <a:pPr marL="0" lvl="0" indent="0" algn="l" rtl="0">
              <a:spcBef>
                <a:spcPts val="160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717f870b6d_0_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717f870b6d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t>Services like </a:t>
            </a:r>
            <a:r>
              <a:rPr lang="en" sz="1800" dirty="0" err="1"/>
              <a:t>UBbox</a:t>
            </a:r>
            <a:r>
              <a:rPr lang="en" sz="1800" dirty="0"/>
              <a:t> and OneDrive can serve as an excellent backup location for your important files, automatically syncing them to the cloud.</a:t>
            </a:r>
            <a:endParaRPr sz="18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None/>
            </a:pPr>
            <a:r>
              <a:rPr lang="en" sz="1800" dirty="0"/>
              <a:t>RDS storage page: </a:t>
            </a:r>
            <a:r>
              <a:rPr lang="en" sz="1800" u="sng" dirty="0">
                <a:solidFill>
                  <a:schemeClr val="hlink"/>
                </a:solidFill>
                <a:hlinkClick r:id="rId3"/>
              </a:rPr>
              <a:t>https://library.buffalo.edu/research/rds/education/storage.html</a:t>
            </a:r>
            <a:endParaRPr sz="18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None/>
            </a:pPr>
            <a:r>
              <a:rPr lang="en" sz="1800" dirty="0"/>
              <a:t>In both cases, important to use UB affiliated version of these tools, not your personal log-in ones. </a:t>
            </a:r>
            <a:endParaRPr sz="18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Clr>
                <a:schemeClr val="dk1"/>
              </a:buClr>
              <a:buSzPts val="1100"/>
              <a:buFont typeface="Arial"/>
              <a:buNone/>
            </a:pPr>
            <a:r>
              <a:rPr lang="en" sz="1800" dirty="0"/>
              <a:t>BOX</a:t>
            </a:r>
            <a:endParaRPr sz="1800" dirty="0"/>
          </a:p>
          <a:p>
            <a:pPr marL="457200" lvl="0" indent="-342900" algn="l" rtl="0">
              <a:lnSpc>
                <a:spcPct val="115000"/>
              </a:lnSpc>
              <a:spcBef>
                <a:spcPts val="0"/>
              </a:spcBef>
              <a:spcAft>
                <a:spcPts val="0"/>
              </a:spcAft>
              <a:buClr>
                <a:srgbClr val="000000"/>
              </a:buClr>
              <a:buSzPts val="1800"/>
              <a:buChar char="●"/>
            </a:pPr>
            <a:r>
              <a:rPr lang="en" sz="1800" dirty="0"/>
              <a:t>Store digital assets in Box </a:t>
            </a:r>
            <a:endParaRPr sz="1800" dirty="0"/>
          </a:p>
          <a:p>
            <a:pPr marL="457200" lvl="0" indent="-342900" algn="l" rtl="0">
              <a:lnSpc>
                <a:spcPct val="115000"/>
              </a:lnSpc>
              <a:spcBef>
                <a:spcPts val="0"/>
              </a:spcBef>
              <a:spcAft>
                <a:spcPts val="0"/>
              </a:spcAft>
              <a:buClr>
                <a:srgbClr val="000000"/>
              </a:buClr>
              <a:buSzPts val="1800"/>
              <a:buChar char="●"/>
            </a:pPr>
            <a:r>
              <a:rPr lang="en" sz="1800" dirty="0"/>
              <a:t>Can sync with a local hard drive </a:t>
            </a:r>
            <a:endParaRPr sz="1800" dirty="0"/>
          </a:p>
          <a:p>
            <a:pPr marL="457200" lvl="0" indent="-342900" algn="l" rtl="0">
              <a:lnSpc>
                <a:spcPct val="115000"/>
              </a:lnSpc>
              <a:spcBef>
                <a:spcPts val="0"/>
              </a:spcBef>
              <a:spcAft>
                <a:spcPts val="0"/>
              </a:spcAft>
              <a:buClr>
                <a:srgbClr val="000000"/>
              </a:buClr>
              <a:buSzPts val="1800"/>
              <a:buChar char="●"/>
            </a:pPr>
            <a:r>
              <a:rPr lang="en" sz="1800" dirty="0"/>
              <a:t>Backed up regularly without your intervention</a:t>
            </a:r>
            <a:endParaRPr sz="1800" dirty="0"/>
          </a:p>
          <a:p>
            <a:pPr marL="457200" lvl="0" indent="-342900" algn="l" rtl="0">
              <a:lnSpc>
                <a:spcPct val="115000"/>
              </a:lnSpc>
              <a:spcBef>
                <a:spcPts val="0"/>
              </a:spcBef>
              <a:spcAft>
                <a:spcPts val="0"/>
              </a:spcAft>
              <a:buClr>
                <a:srgbClr val="000000"/>
              </a:buClr>
              <a:buSzPts val="1800"/>
              <a:buChar char="●"/>
            </a:pPr>
            <a:r>
              <a:rPr lang="en" sz="1800" dirty="0"/>
              <a:t>Allows for sharing</a:t>
            </a:r>
            <a:endParaRPr sz="1800" dirty="0"/>
          </a:p>
          <a:p>
            <a:pPr marL="0" lvl="0" indent="0" algn="l" rtl="0">
              <a:lnSpc>
                <a:spcPct val="115000"/>
              </a:lnSpc>
              <a:spcBef>
                <a:spcPts val="0"/>
              </a:spcBef>
              <a:spcAft>
                <a:spcPts val="0"/>
              </a:spcAft>
              <a:buNone/>
            </a:pPr>
            <a:r>
              <a:rPr lang="en" sz="1800" u="sng" dirty="0">
                <a:solidFill>
                  <a:schemeClr val="hlink"/>
                </a:solidFill>
                <a:hlinkClick r:id="rId4"/>
              </a:rPr>
              <a:t>https://www.buffalo.edu/ubit/services/box/overview.html</a:t>
            </a:r>
            <a:endParaRPr sz="18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None/>
            </a:pPr>
            <a:r>
              <a:rPr lang="en" sz="1800" dirty="0"/>
              <a:t>OneDrive</a:t>
            </a:r>
            <a:endParaRPr sz="1800" dirty="0"/>
          </a:p>
          <a:p>
            <a:pPr marL="457200" lvl="0" indent="-342900" algn="l" rtl="0">
              <a:lnSpc>
                <a:spcPct val="115000"/>
              </a:lnSpc>
              <a:spcBef>
                <a:spcPts val="0"/>
              </a:spcBef>
              <a:spcAft>
                <a:spcPts val="0"/>
              </a:spcAft>
              <a:buSzPts val="1800"/>
              <a:buChar char="●"/>
            </a:pPr>
            <a:r>
              <a:rPr lang="en" sz="1800" dirty="0"/>
              <a:t>Store digital assets</a:t>
            </a:r>
            <a:endParaRPr sz="1800" dirty="0"/>
          </a:p>
          <a:p>
            <a:pPr marL="457200" lvl="0" indent="-342900" algn="l" rtl="0">
              <a:lnSpc>
                <a:spcPct val="115000"/>
              </a:lnSpc>
              <a:spcBef>
                <a:spcPts val="0"/>
              </a:spcBef>
              <a:spcAft>
                <a:spcPts val="0"/>
              </a:spcAft>
              <a:buSzPts val="1800"/>
              <a:buChar char="●"/>
            </a:pPr>
            <a:r>
              <a:rPr lang="en" sz="1800" dirty="0"/>
              <a:t>Unlimited storage (for now)</a:t>
            </a:r>
            <a:endParaRPr sz="1800" dirty="0"/>
          </a:p>
          <a:p>
            <a:pPr marL="457200" lvl="0" indent="-342900" algn="l" rtl="0">
              <a:lnSpc>
                <a:spcPct val="115000"/>
              </a:lnSpc>
              <a:spcBef>
                <a:spcPts val="0"/>
              </a:spcBef>
              <a:spcAft>
                <a:spcPts val="0"/>
              </a:spcAft>
              <a:buSzPts val="1800"/>
              <a:buChar char="●"/>
            </a:pPr>
            <a:r>
              <a:rPr lang="en" sz="1800" dirty="0"/>
              <a:t>Allows for sharing</a:t>
            </a:r>
            <a:endParaRPr sz="18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717f870b6d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717f870b6d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rPr>
              <a:t>A last tips is to consider COPYRIGHT AND CREDITS:</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Keep track of copyright of the materials going into your project</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And any privacy or ethical concerns over the data</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Determine copyright and usage rights for your materials</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Keep track of who is involved and what their contribution was</a:t>
            </a:r>
            <a:endParaRPr sz="1800" dirty="0">
              <a:solidFill>
                <a:schemeClr val="dk1"/>
              </a:solidFill>
            </a:endParaRPr>
          </a:p>
          <a:p>
            <a:pPr marL="0" lvl="0" indent="0" algn="l" rtl="0">
              <a:spcBef>
                <a:spcPts val="0"/>
              </a:spcBef>
              <a:spcAft>
                <a:spcPts val="0"/>
              </a:spcAft>
              <a:buNone/>
            </a:pPr>
            <a:endParaRPr sz="1800" dirty="0">
              <a:solidFill>
                <a:schemeClr val="dk1"/>
              </a:solidFill>
            </a:endParaRPr>
          </a:p>
          <a:p>
            <a:pPr marL="0" lvl="0" indent="0" algn="l" rtl="0">
              <a:lnSpc>
                <a:spcPct val="80000"/>
              </a:lnSpc>
              <a:spcBef>
                <a:spcPts val="0"/>
              </a:spcBef>
              <a:spcAft>
                <a:spcPts val="0"/>
              </a:spcAft>
              <a:buClr>
                <a:schemeClr val="dk1"/>
              </a:buClr>
              <a:buSzPts val="1100"/>
              <a:buFont typeface="Arial"/>
              <a:buNone/>
            </a:pPr>
            <a:r>
              <a:rPr lang="en" sz="1800" b="1" dirty="0">
                <a:solidFill>
                  <a:schemeClr val="dk1"/>
                </a:solidFill>
              </a:rPr>
              <a:t>Creative Commons is a Global organization that promotes the sharing and reuse of creative, educational, and scientific works by supplying standardized public licenses that anyone can use to permit reuse of works they created or to which they own the rights.</a:t>
            </a:r>
            <a:endParaRPr sz="1800" dirty="0">
              <a:solidFill>
                <a:schemeClr val="dk1"/>
              </a:solidFill>
            </a:endParaRPr>
          </a:p>
          <a:p>
            <a:pPr marL="171450" lvl="0" indent="-247332" algn="l" rtl="0">
              <a:lnSpc>
                <a:spcPct val="80000"/>
              </a:lnSpc>
              <a:spcBef>
                <a:spcPts val="0"/>
              </a:spcBef>
              <a:spcAft>
                <a:spcPts val="0"/>
              </a:spcAft>
              <a:buClr>
                <a:schemeClr val="dk1"/>
              </a:buClr>
              <a:buSzPts val="1800"/>
              <a:buChar char="•"/>
            </a:pPr>
            <a:r>
              <a:rPr lang="en" sz="1800" dirty="0">
                <a:solidFill>
                  <a:schemeClr val="dk1"/>
                </a:solidFill>
              </a:rPr>
              <a:t>The primary tools are six flavors of copyright licenses, a copyright </a:t>
            </a:r>
            <a:r>
              <a:rPr lang="en" sz="1800" i="1" dirty="0">
                <a:solidFill>
                  <a:schemeClr val="dk1"/>
                </a:solidFill>
              </a:rPr>
              <a:t>waiver</a:t>
            </a:r>
            <a:r>
              <a:rPr lang="en" sz="1800" dirty="0">
                <a:solidFill>
                  <a:schemeClr val="dk1"/>
                </a:solidFill>
              </a:rPr>
              <a:t> and a label that indicates that a work is free from copyright in the public domain (Public Domain mark and CC0 are not licenses </a:t>
            </a:r>
            <a:r>
              <a:rPr lang="en" sz="1800" dirty="0" err="1">
                <a:solidFill>
                  <a:schemeClr val="dk1"/>
                </a:solidFill>
              </a:rPr>
              <a:t>bc</a:t>
            </a:r>
            <a:r>
              <a:rPr lang="en" sz="1800" dirty="0">
                <a:solidFill>
                  <a:schemeClr val="dk1"/>
                </a:solidFill>
              </a:rPr>
              <a:t> you’re not reserving or granting any rights)</a:t>
            </a:r>
            <a:endParaRPr sz="1800" dirty="0">
              <a:solidFill>
                <a:schemeClr val="dk1"/>
              </a:solidFill>
            </a:endParaRPr>
          </a:p>
          <a:p>
            <a:pPr marL="171450" lvl="0" indent="-247332" algn="l" rtl="0">
              <a:lnSpc>
                <a:spcPct val="80000"/>
              </a:lnSpc>
              <a:spcBef>
                <a:spcPts val="0"/>
              </a:spcBef>
              <a:spcAft>
                <a:spcPts val="0"/>
              </a:spcAft>
              <a:buClr>
                <a:schemeClr val="dk1"/>
              </a:buClr>
              <a:buSzPts val="1800"/>
              <a:buChar char="•"/>
            </a:pPr>
            <a:r>
              <a:rPr lang="en" sz="1800" dirty="0">
                <a:solidFill>
                  <a:schemeClr val="dk1"/>
                </a:solidFill>
              </a:rPr>
              <a:t>These are designed for creators who have different appetites for reuse of their works </a:t>
            </a:r>
            <a:endParaRPr sz="1800" dirty="0">
              <a:solidFill>
                <a:schemeClr val="dk1"/>
              </a:solidFill>
            </a:endParaRPr>
          </a:p>
          <a:p>
            <a:pPr marL="0" lvl="0" indent="0" algn="l" rtl="0">
              <a:lnSpc>
                <a:spcPct val="80000"/>
              </a:lnSpc>
              <a:spcBef>
                <a:spcPts val="0"/>
              </a:spcBef>
              <a:spcAft>
                <a:spcPts val="0"/>
              </a:spcAft>
              <a:buNone/>
            </a:pPr>
            <a:r>
              <a:rPr lang="en" sz="1800" u="sng" dirty="0">
                <a:solidFill>
                  <a:schemeClr val="hlink"/>
                </a:solidFill>
                <a:hlinkClick r:id="rId3"/>
              </a:rPr>
              <a:t>https://creativecommons.org/</a:t>
            </a:r>
            <a:endParaRPr sz="1800" dirty="0">
              <a:solidFill>
                <a:schemeClr val="dk1"/>
              </a:solidFill>
            </a:endParaRPr>
          </a:p>
          <a:p>
            <a:pPr marL="0" lvl="0" indent="0" algn="l" rtl="0">
              <a:lnSpc>
                <a:spcPct val="80000"/>
              </a:lnSpc>
              <a:spcBef>
                <a:spcPts val="0"/>
              </a:spcBef>
              <a:spcAft>
                <a:spcPts val="0"/>
              </a:spcAft>
              <a:buNone/>
            </a:pPr>
            <a:endParaRPr sz="1800" dirty="0">
              <a:solidFill>
                <a:schemeClr val="dk1"/>
              </a:solidFill>
            </a:endParaRPr>
          </a:p>
          <a:p>
            <a:pPr marL="0" lvl="0" indent="0" algn="l" rtl="0">
              <a:spcBef>
                <a:spcPts val="0"/>
              </a:spcBef>
              <a:spcAft>
                <a:spcPts val="0"/>
              </a:spcAft>
              <a:buNone/>
            </a:pPr>
            <a:endParaRPr sz="18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717f870b6d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717f870b6d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5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717f870b6d_0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717f870b6d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Understand that all tools and platforms may require maintenance, updates, and migration.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Make decisions with an awareness of obsolescence. </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717f870b6d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717f870b6d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Balance customization with sustainability: </a:t>
            </a:r>
            <a:endParaRPr dirty="0"/>
          </a:p>
          <a:p>
            <a:pPr marL="914400" lvl="0" indent="-298450" algn="l" rtl="0">
              <a:spcBef>
                <a:spcPts val="0"/>
              </a:spcBef>
              <a:spcAft>
                <a:spcPts val="0"/>
              </a:spcAft>
              <a:buSzPts val="1100"/>
              <a:buChar char="●"/>
            </a:pPr>
            <a:r>
              <a:rPr lang="en" dirty="0"/>
              <a:t>Custom code</a:t>
            </a:r>
            <a:endParaRPr dirty="0"/>
          </a:p>
          <a:p>
            <a:pPr marL="914400" lvl="0" indent="-298450" algn="l" rtl="0">
              <a:spcBef>
                <a:spcPts val="0"/>
              </a:spcBef>
              <a:spcAft>
                <a:spcPts val="0"/>
              </a:spcAft>
              <a:buSzPts val="1100"/>
              <a:buChar char="●"/>
            </a:pPr>
            <a:r>
              <a:rPr lang="en" dirty="0"/>
              <a:t>Plugins</a:t>
            </a:r>
            <a:endParaRPr dirty="0"/>
          </a:p>
          <a:p>
            <a:pPr marL="914400" lvl="0" indent="-298450" algn="l" rtl="0">
              <a:spcBef>
                <a:spcPts val="0"/>
              </a:spcBef>
              <a:spcAft>
                <a:spcPts val="0"/>
              </a:spcAft>
              <a:buSzPts val="1100"/>
              <a:buChar char="●"/>
            </a:pPr>
            <a:r>
              <a:rPr lang="en" dirty="0"/>
              <a:t>Specially designed websites and themes</a:t>
            </a:r>
            <a:endParaRPr dirty="0"/>
          </a:p>
          <a:p>
            <a:pPr marL="914400" lvl="0" indent="-298450" algn="l" rtl="0">
              <a:spcBef>
                <a:spcPts val="0"/>
              </a:spcBef>
              <a:spcAft>
                <a:spcPts val="0"/>
              </a:spcAft>
              <a:buSzPts val="1100"/>
              <a:buChar char="●"/>
            </a:pPr>
            <a:r>
              <a:rPr lang="en" dirty="0"/>
              <a:t>Boutique files</a:t>
            </a:r>
            <a:endParaRPr dirty="0"/>
          </a:p>
          <a:p>
            <a:pPr marL="914400" lvl="0" indent="-298450" algn="l" rtl="0">
              <a:spcBef>
                <a:spcPts val="0"/>
              </a:spcBef>
              <a:spcAft>
                <a:spcPts val="0"/>
              </a:spcAft>
              <a:buSzPts val="1100"/>
              <a:buChar char="●"/>
            </a:pPr>
            <a:r>
              <a:rPr lang="en" dirty="0"/>
              <a:t>Nonstandard practices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717f870b6d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717f870b6d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717f870b6d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717f870b6d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When possible, choose sustainable tools, especially those that are: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1" dirty="0">
                <a:solidFill>
                  <a:schemeClr val="dk1"/>
                </a:solidFill>
              </a:rPr>
              <a:t>open source</a:t>
            </a:r>
            <a:r>
              <a:rPr lang="en" dirty="0">
                <a:solidFill>
                  <a:schemeClr val="dk1"/>
                </a:solidFill>
              </a:rPr>
              <a:t>,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heavily </a:t>
            </a:r>
            <a:r>
              <a:rPr lang="en" b="1" dirty="0">
                <a:solidFill>
                  <a:schemeClr val="dk1"/>
                </a:solidFill>
              </a:rPr>
              <a:t>used</a:t>
            </a:r>
            <a:r>
              <a:rPr lang="en" dirty="0">
                <a:solidFill>
                  <a:schemeClr val="dk1"/>
                </a:solidFill>
              </a:rPr>
              <a:t> in your community,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have a robust </a:t>
            </a:r>
            <a:r>
              <a:rPr lang="en" b="1" dirty="0">
                <a:solidFill>
                  <a:schemeClr val="dk1"/>
                </a:solidFill>
              </a:rPr>
              <a:t>support</a:t>
            </a:r>
            <a:r>
              <a:rPr lang="en" dirty="0">
                <a:solidFill>
                  <a:schemeClr val="dk1"/>
                </a:solidFill>
              </a:rPr>
              <a:t> community, or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have established a long and proven </a:t>
            </a:r>
            <a:r>
              <a:rPr lang="en" b="1" dirty="0">
                <a:solidFill>
                  <a:schemeClr val="dk1"/>
                </a:solidFill>
              </a:rPr>
              <a:t>history</a:t>
            </a:r>
            <a:r>
              <a:rPr lang="en"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717f870b6d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717f870b6d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UNIVERSITY SUPPORTED</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If possible, use a platform that is institutionally supported or affiliated.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University-supported platforms may have a </a:t>
            </a:r>
            <a:r>
              <a:rPr lang="en" b="1" dirty="0">
                <a:solidFill>
                  <a:schemeClr val="dk1"/>
                </a:solidFill>
              </a:rPr>
              <a:t>longer staying power</a:t>
            </a:r>
            <a:r>
              <a:rPr lang="en" dirty="0">
                <a:solidFill>
                  <a:schemeClr val="dk1"/>
                </a:solidFill>
              </a:rPr>
              <a:t>, and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They may have a </a:t>
            </a:r>
            <a:r>
              <a:rPr lang="en" b="1" dirty="0">
                <a:solidFill>
                  <a:schemeClr val="dk1"/>
                </a:solidFill>
              </a:rPr>
              <a:t>managed migration strategy</a:t>
            </a:r>
            <a:r>
              <a:rPr lang="en" dirty="0">
                <a:solidFill>
                  <a:schemeClr val="dk1"/>
                </a:solidFill>
              </a:rPr>
              <a:t> if platforms are changed.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Understand the </a:t>
            </a:r>
            <a:r>
              <a:rPr lang="en" b="1" dirty="0">
                <a:solidFill>
                  <a:schemeClr val="dk1"/>
                </a:solidFill>
              </a:rPr>
              <a:t>limits</a:t>
            </a:r>
            <a:r>
              <a:rPr lang="en" dirty="0">
                <a:solidFill>
                  <a:schemeClr val="dk1"/>
                </a:solidFill>
              </a:rPr>
              <a:t> of the services and platforms of your university.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717f870b6d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717f870b6d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 u="sng" dirty="0">
                <a:solidFill>
                  <a:schemeClr val="hlink"/>
                </a:solidFill>
                <a:hlinkClick r:id="rId3"/>
              </a:rPr>
              <a:t>https://pressbooks.sunycreate.cloud/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4"/>
              </a:rPr>
              <a:t>https://research.lib.buffalo.edu/affordable-and-open/pressbooks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Example: Pressbooks</a:t>
            </a:r>
            <a:endParaRPr dirty="0"/>
          </a:p>
          <a:p>
            <a:pPr marL="457200" lvl="0" indent="-298450" algn="l" rtl="0">
              <a:spcBef>
                <a:spcPts val="0"/>
              </a:spcBef>
              <a:spcAft>
                <a:spcPts val="0"/>
              </a:spcAft>
              <a:buSzPts val="1100"/>
              <a:buChar char="●"/>
            </a:pPr>
            <a:r>
              <a:rPr lang="en" dirty="0"/>
              <a:t>Platform for publishing open educational resources and other online books.</a:t>
            </a:r>
            <a:endParaRPr dirty="0"/>
          </a:p>
          <a:p>
            <a:pPr marL="457200" lvl="0" indent="-298450" algn="l" rtl="0">
              <a:spcBef>
                <a:spcPts val="0"/>
              </a:spcBef>
              <a:spcAft>
                <a:spcPts val="0"/>
              </a:spcAft>
              <a:buSzPts val="1100"/>
              <a:buChar char="●"/>
            </a:pPr>
            <a:r>
              <a:rPr lang="en" dirty="0"/>
              <a:t>Experts have assessed for you if this is a sustainable and reliable platform.</a:t>
            </a:r>
            <a:endParaRPr dirty="0"/>
          </a:p>
          <a:p>
            <a:pPr marL="457200" lvl="0" indent="-298450" algn="l" rtl="0">
              <a:spcBef>
                <a:spcPts val="0"/>
              </a:spcBef>
              <a:spcAft>
                <a:spcPts val="0"/>
              </a:spcAft>
              <a:buSzPts val="1100"/>
              <a:buChar char="●"/>
            </a:pPr>
            <a:r>
              <a:rPr lang="en" dirty="0"/>
              <a:t>Extensive support from the Library's Scholarly Communications team</a:t>
            </a:r>
            <a:endParaRPr dirty="0"/>
          </a:p>
          <a:p>
            <a:pPr marL="457200" lvl="0" indent="-298450" algn="l" rtl="0">
              <a:spcBef>
                <a:spcPts val="0"/>
              </a:spcBef>
              <a:spcAft>
                <a:spcPts val="0"/>
              </a:spcAft>
              <a:buSzPts val="1100"/>
              <a:buChar char="●"/>
            </a:pPr>
            <a:r>
              <a:rPr lang="en" dirty="0"/>
              <a:t>Services: approve shell requests</a:t>
            </a:r>
            <a:endParaRPr dirty="0"/>
          </a:p>
          <a:p>
            <a:pPr marL="457200" lvl="0" indent="-298450" algn="l" rtl="0">
              <a:spcBef>
                <a:spcPts val="0"/>
              </a:spcBef>
              <a:spcAft>
                <a:spcPts val="0"/>
              </a:spcAft>
              <a:buSzPts val="1100"/>
              <a:buChar char="●"/>
            </a:pPr>
            <a:r>
              <a:rPr lang="en" dirty="0"/>
              <a:t>Easy transfer: you can easily clone and make a personal copy</a:t>
            </a:r>
            <a:endParaRPr dirty="0"/>
          </a:p>
          <a:p>
            <a:pPr marL="457200" lvl="0" indent="-298450" algn="l" rtl="0">
              <a:spcBef>
                <a:spcPts val="0"/>
              </a:spcBef>
              <a:spcAft>
                <a:spcPts val="0"/>
              </a:spcAft>
              <a:buSzPts val="1100"/>
              <a:buChar char="●"/>
            </a:pPr>
            <a:r>
              <a:rPr lang="en" dirty="0"/>
              <a:t>Export work in standard formats.</a:t>
            </a:r>
            <a:endParaRPr dirty="0"/>
          </a:p>
          <a:p>
            <a:pPr marL="457200" lvl="0" indent="-298450" algn="l" rtl="0">
              <a:spcBef>
                <a:spcPts val="0"/>
              </a:spcBef>
              <a:spcAft>
                <a:spcPts val="0"/>
              </a:spcAft>
              <a:buSzPts val="1100"/>
              <a:buChar char="●"/>
            </a:pPr>
            <a:r>
              <a:rPr lang="en" dirty="0"/>
              <a:t>They will guide you in preservation decisions, </a:t>
            </a:r>
            <a:endParaRPr dirty="0"/>
          </a:p>
          <a:p>
            <a:pPr marL="914400" lvl="1" indent="-298450" algn="l" rtl="0">
              <a:spcBef>
                <a:spcPts val="0"/>
              </a:spcBef>
              <a:spcAft>
                <a:spcPts val="0"/>
              </a:spcAft>
              <a:buSzPts val="1100"/>
              <a:buChar char="○"/>
            </a:pPr>
            <a:r>
              <a:rPr lang="en" dirty="0"/>
              <a:t>such as exporting and adding your work as a book to UBIR</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717f870b6d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717f870b6d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717f870b6d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3717f870b6d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WILL THE LIBRARY COLLECT IT?</a:t>
            </a:r>
            <a:endParaRPr dirty="0"/>
          </a:p>
          <a:p>
            <a:pPr marL="457200" lvl="0" indent="-298450" algn="l" rtl="0">
              <a:spcBef>
                <a:spcPts val="0"/>
              </a:spcBef>
              <a:spcAft>
                <a:spcPts val="0"/>
              </a:spcAft>
              <a:buSzPts val="1100"/>
              <a:buChar char="●"/>
            </a:pPr>
            <a:r>
              <a:rPr lang="en" dirty="0"/>
              <a:t>Maybe not, But it’s better to make your project "collection ready."</a:t>
            </a:r>
            <a:endParaRPr dirty="0"/>
          </a:p>
          <a:p>
            <a:pPr marL="457200" lvl="0" indent="-298450" algn="l" rtl="0">
              <a:spcBef>
                <a:spcPts val="0"/>
              </a:spcBef>
              <a:spcAft>
                <a:spcPts val="0"/>
              </a:spcAft>
              <a:buSzPts val="1100"/>
              <a:buChar char="●"/>
            </a:pPr>
            <a:r>
              <a:rPr lang="en" dirty="0"/>
              <a:t>You may need to be your own steward for some time.</a:t>
            </a:r>
            <a:endParaRPr dirty="0"/>
          </a:p>
          <a:p>
            <a:pPr marL="457200" lvl="0" indent="-298450" algn="l" rtl="0">
              <a:spcBef>
                <a:spcPts val="0"/>
              </a:spcBef>
              <a:spcAft>
                <a:spcPts val="0"/>
              </a:spcAft>
              <a:buSzPts val="1100"/>
              <a:buChar char="●"/>
            </a:pPr>
            <a:r>
              <a:rPr lang="en" dirty="0"/>
              <a:t>Reach out and ask about this, and librarians and the RDM team can provide guidance.</a:t>
            </a:r>
            <a:endParaRPr dirty="0"/>
          </a:p>
          <a:p>
            <a:pPr marL="457200" lvl="0" indent="-298450" algn="l" rtl="0">
              <a:spcBef>
                <a:spcPts val="0"/>
              </a:spcBef>
              <a:spcAft>
                <a:spcPts val="0"/>
              </a:spcAft>
              <a:buSzPts val="1100"/>
              <a:buChar char="●"/>
            </a:pPr>
            <a:r>
              <a:rPr lang="en" dirty="0"/>
              <a:t>There may be aspects of your work that can be collected</a:t>
            </a:r>
            <a:endParaRPr dirty="0"/>
          </a:p>
          <a:p>
            <a:pPr marL="457200" lvl="0" indent="-298450" algn="l" rtl="0">
              <a:spcBef>
                <a:spcPts val="0"/>
              </a:spcBef>
              <a:spcAft>
                <a:spcPts val="0"/>
              </a:spcAft>
              <a:buSzPts val="1100"/>
              <a:buChar char="●"/>
            </a:pPr>
            <a:r>
              <a:rPr lang="en" dirty="0"/>
              <a:t>And the library may offer or know of tools and repositories you can use to do this.</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717f870b6d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717f870b6d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Break up your project and preserve the parts</a:t>
            </a:r>
            <a:endParaRPr dirty="0"/>
          </a:p>
          <a:p>
            <a:pPr marL="457200" lvl="0" indent="-298450" algn="l" rtl="0">
              <a:spcBef>
                <a:spcPts val="0"/>
              </a:spcBef>
              <a:spcAft>
                <a:spcPts val="0"/>
              </a:spcAft>
              <a:buSzPts val="1100"/>
              <a:buChar char="●"/>
            </a:pPr>
            <a:r>
              <a:rPr lang="en" dirty="0"/>
              <a:t>As we have pointed out, it will be easier to archive if you divide your project into its component pieces like Shakespeare’s Staging</a:t>
            </a:r>
            <a:endParaRPr dirty="0"/>
          </a:p>
          <a:p>
            <a:pPr marL="457200" lvl="0" indent="-298450" algn="l" rtl="0">
              <a:spcBef>
                <a:spcPts val="0"/>
              </a:spcBef>
              <a:spcAft>
                <a:spcPts val="0"/>
              </a:spcAft>
              <a:buSzPts val="1100"/>
              <a:buChar char="●"/>
            </a:pPr>
            <a:r>
              <a:rPr lang="en" dirty="0"/>
              <a:t>Some pieces may be more important for you to preserve than others</a:t>
            </a:r>
            <a:endParaRPr dirty="0"/>
          </a:p>
          <a:p>
            <a:pPr marL="914400" lvl="1" indent="-298450" algn="l" rtl="0">
              <a:spcBef>
                <a:spcPts val="0"/>
              </a:spcBef>
              <a:spcAft>
                <a:spcPts val="0"/>
              </a:spcAft>
              <a:buSzPts val="1100"/>
              <a:buChar char="○"/>
            </a:pPr>
            <a:r>
              <a:rPr lang="en" dirty="0"/>
              <a:t>Example: you created a digital archive of sound recordings</a:t>
            </a:r>
            <a:endParaRPr dirty="0"/>
          </a:p>
          <a:p>
            <a:pPr marL="914400" lvl="1" indent="-298450" algn="l" rtl="0">
              <a:spcBef>
                <a:spcPts val="0"/>
              </a:spcBef>
              <a:spcAft>
                <a:spcPts val="0"/>
              </a:spcAft>
              <a:buSzPts val="1100"/>
              <a:buChar char="○"/>
            </a:pPr>
            <a:r>
              <a:rPr lang="en" dirty="0"/>
              <a:t>In the long run, you don't care so much about the website itself</a:t>
            </a:r>
            <a:endParaRPr dirty="0"/>
          </a:p>
          <a:p>
            <a:pPr marL="914400" lvl="1" indent="-298450" algn="l" rtl="0">
              <a:spcBef>
                <a:spcPts val="0"/>
              </a:spcBef>
              <a:spcAft>
                <a:spcPts val="0"/>
              </a:spcAft>
              <a:buSzPts val="1100"/>
              <a:buChar char="○"/>
            </a:pPr>
            <a:r>
              <a:rPr lang="en" dirty="0"/>
              <a:t>But you do wish to preserve the audio files.</a:t>
            </a:r>
            <a:endParaRPr dirty="0"/>
          </a:p>
          <a:p>
            <a:pPr marL="457200" lvl="0" indent="-298450" algn="l" rtl="0">
              <a:spcBef>
                <a:spcPts val="0"/>
              </a:spcBef>
              <a:spcAft>
                <a:spcPts val="0"/>
              </a:spcAft>
              <a:buSzPts val="1100"/>
              <a:buChar char="●"/>
            </a:pPr>
            <a:r>
              <a:rPr lang="en" dirty="0"/>
              <a:t>Different components of your project can be stored differently and in different places </a:t>
            </a:r>
            <a:endParaRPr dirty="0"/>
          </a:p>
          <a:p>
            <a:pPr marL="457200" lvl="0" indent="-298450" algn="l" rtl="0">
              <a:spcBef>
                <a:spcPts val="0"/>
              </a:spcBef>
              <a:spcAft>
                <a:spcPts val="0"/>
              </a:spcAft>
              <a:buSzPts val="1100"/>
              <a:buChar char="●"/>
            </a:pPr>
            <a:r>
              <a:rPr lang="en" dirty="0"/>
              <a:t>Mention 3-2-1 rule for backup: </a:t>
            </a:r>
            <a:r>
              <a:rPr lang="en" dirty="0">
                <a:solidFill>
                  <a:schemeClr val="dk1"/>
                </a:solidFill>
              </a:rPr>
              <a:t>Keep at least three (3) copies of your data, and store two (2) backup copies on different storage media, with one (1) of them located offsite.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u="sng" dirty="0">
                <a:solidFill>
                  <a:schemeClr val="hlink"/>
                </a:solidFill>
                <a:hlinkClick r:id="rId3"/>
              </a:rPr>
              <a:t>https://shakespearestaging.berkeley.edu/</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717f870b6d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3717f870b6d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CONVERT FILES</a:t>
            </a:r>
            <a:endParaRPr dirty="0"/>
          </a:p>
          <a:p>
            <a:pPr marL="457200" lvl="0" indent="-298450" algn="l" rtl="0">
              <a:spcBef>
                <a:spcPts val="0"/>
              </a:spcBef>
              <a:spcAft>
                <a:spcPts val="0"/>
              </a:spcAft>
              <a:buSzPts val="1100"/>
              <a:buChar char="●"/>
            </a:pPr>
            <a:r>
              <a:rPr lang="en" dirty="0"/>
              <a:t>Convert files to standard formats and plain text if not already. You don’t want to preserve proprietary formats, as this might make it harder to access the files down the road. </a:t>
            </a:r>
            <a:endParaRPr dirty="0"/>
          </a:p>
          <a:p>
            <a:pPr marL="457200" lvl="0" indent="-298450" algn="l" rtl="0">
              <a:spcBef>
                <a:spcPts val="0"/>
              </a:spcBef>
              <a:spcAft>
                <a:spcPts val="0"/>
              </a:spcAft>
              <a:buSzPts val="1100"/>
              <a:buChar char="●"/>
            </a:pPr>
            <a:r>
              <a:rPr lang="en" dirty="0"/>
              <a:t>Note if you might lose data in conversion</a:t>
            </a:r>
            <a:endParaRPr dirty="0"/>
          </a:p>
          <a:p>
            <a:pPr marL="457200" lvl="0" indent="-298450" algn="l" rtl="0">
              <a:spcBef>
                <a:spcPts val="0"/>
              </a:spcBef>
              <a:spcAft>
                <a:spcPts val="0"/>
              </a:spcAft>
              <a:buSzPts val="1100"/>
              <a:buChar char="●"/>
            </a:pPr>
            <a:r>
              <a:rPr lang="en" dirty="0">
                <a:solidFill>
                  <a:schemeClr val="dk1"/>
                </a:solidFill>
              </a:rPr>
              <a:t>Convert proprietary -&gt; open</a:t>
            </a:r>
            <a:endParaRPr dirty="0">
              <a:solidFill>
                <a:schemeClr val="dk1"/>
              </a:solidFill>
            </a:endParaRPr>
          </a:p>
          <a:p>
            <a:pPr marL="457200" lvl="0" indent="-298450" algn="l" rtl="0">
              <a:spcBef>
                <a:spcPts val="0"/>
              </a:spcBef>
              <a:spcAft>
                <a:spcPts val="0"/>
              </a:spcAft>
              <a:buSzPts val="1100"/>
              <a:buChar char="●"/>
            </a:pPr>
            <a:r>
              <a:rPr lang="en" dirty="0">
                <a:solidFill>
                  <a:schemeClr val="dk1"/>
                </a:solidFill>
              </a:rPr>
              <a:t>Library/RDS team can help find tools </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3717f870b6d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3717f870b6d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THINK LIKE AN OUTSIDER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Imagine you're a person 50 years later trying to make sense of your materials. Could you?</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Ask yourself if your files would make sense to an outsider, and change file names and file structure accordingly.</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Get rid of duplicate and superfluous materials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Clarify versions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Add dates</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Think about how an art conservator deals with time-based media artworks.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The conservation of these artworks entails documenting their creation and installation, planning for their exhibition, and performing preservation, conservation, and restoration work on the art where every reinstallation introduces some extent of interpretation</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717f870b6d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717f870b6d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README.TXT</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Add a </a:t>
            </a:r>
            <a:r>
              <a:rPr lang="en" dirty="0" err="1">
                <a:solidFill>
                  <a:schemeClr val="dk1"/>
                </a:solidFill>
              </a:rPr>
              <a:t>readme.txt</a:t>
            </a:r>
            <a:r>
              <a:rPr lang="en" dirty="0">
                <a:solidFill>
                  <a:schemeClr val="dk1"/>
                </a:solidFill>
              </a:rPr>
              <a:t> file.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Describe the project summary and description.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Describe the development of the project, including dates.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Identify any tools or platforms used and their versions, be as specific as possible.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Include copyright and usage information.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Identify team members and credits.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If you go to a project on GitHub, you will most likely see a </a:t>
            </a:r>
            <a:r>
              <a:rPr lang="en" dirty="0" err="1">
                <a:solidFill>
                  <a:schemeClr val="dk1"/>
                </a:solidFill>
              </a:rPr>
              <a:t>readme.txt</a:t>
            </a:r>
            <a:r>
              <a:rPr lang="en" dirty="0">
                <a:solidFill>
                  <a:schemeClr val="dk1"/>
                </a:solidFill>
              </a:rPr>
              <a:t> file in each project.</a:t>
            </a:r>
            <a:endParaRPr dirty="0">
              <a:solidFill>
                <a:schemeClr val="dk1"/>
              </a:solidFill>
            </a:endParaRPr>
          </a:p>
          <a:p>
            <a:pPr marL="457200" lvl="0" indent="0" algn="l" rtl="0">
              <a:lnSpc>
                <a:spcPct val="115000"/>
              </a:lnSpc>
              <a:spcBef>
                <a:spcPts val="0"/>
              </a:spcBef>
              <a:spcAft>
                <a:spcPts val="0"/>
              </a:spcAft>
              <a:buNone/>
            </a:pP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717f870b6d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3717f870b6d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EXAMPLE OF README.TXT</a:t>
            </a:r>
            <a:endParaRPr dirty="0">
              <a:solidFill>
                <a:schemeClr val="dk1"/>
              </a:solidFill>
            </a:endParaRPr>
          </a:p>
          <a:p>
            <a:pPr marL="0" lvl="0" indent="0" algn="l" rtl="0">
              <a:spcBef>
                <a:spcPts val="0"/>
              </a:spcBef>
              <a:spcAft>
                <a:spcPts val="0"/>
              </a:spcAft>
              <a:buNone/>
            </a:pPr>
            <a:r>
              <a:rPr lang="en" dirty="0">
                <a:solidFill>
                  <a:schemeClr val="dk1"/>
                </a:solidFill>
              </a:rPr>
              <a:t>Library of Southern Literature Collection</a:t>
            </a:r>
            <a:endParaRPr dirty="0">
              <a:solidFill>
                <a:schemeClr val="dk1"/>
              </a:solidFill>
            </a:endParaRPr>
          </a:p>
          <a:p>
            <a:pPr marL="0" lvl="0" indent="0" algn="l" rtl="0">
              <a:spcBef>
                <a:spcPts val="0"/>
              </a:spcBef>
              <a:spcAft>
                <a:spcPts val="0"/>
              </a:spcAft>
              <a:buNone/>
            </a:pPr>
            <a:r>
              <a:rPr lang="en" dirty="0">
                <a:solidFill>
                  <a:schemeClr val="dk1"/>
                </a:solidFill>
              </a:rPr>
              <a:t>This tells how the collection was digitized--by hand, not OCR--what is in the folder--plain text, .csv, and TEI/XML files, how they can be used--text analysis, Topic Modeling--a copyright statement.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u="sng" dirty="0">
                <a:solidFill>
                  <a:schemeClr val="hlink"/>
                </a:solidFill>
                <a:hlinkClick r:id="rId3"/>
              </a:rPr>
              <a:t>https://docsouth.unc.edu/southlit/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717f870b6d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717f870b6d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500"/>
              </a:lnSpc>
              <a:spcBef>
                <a:spcPts val="1400"/>
              </a:spcBef>
              <a:spcAft>
                <a:spcPts val="0"/>
              </a:spcAft>
              <a:buNone/>
            </a:pPr>
            <a:r>
              <a:rPr lang="en" sz="1800" dirty="0">
                <a:solidFill>
                  <a:srgbClr val="404040"/>
                </a:solidFill>
              </a:rPr>
              <a:t>DIGITAL DARK AGE--BBC News</a:t>
            </a:r>
            <a:endParaRPr sz="1800" dirty="0">
              <a:solidFill>
                <a:srgbClr val="404040"/>
              </a:solidFill>
            </a:endParaRPr>
          </a:p>
          <a:p>
            <a:pPr marL="0" lvl="0" indent="0" algn="l" rtl="0">
              <a:lnSpc>
                <a:spcPct val="137500"/>
              </a:lnSpc>
              <a:spcBef>
                <a:spcPts val="1400"/>
              </a:spcBef>
              <a:spcAft>
                <a:spcPts val="0"/>
              </a:spcAft>
              <a:buNone/>
            </a:pPr>
            <a:r>
              <a:rPr lang="en" sz="1800" dirty="0">
                <a:solidFill>
                  <a:srgbClr val="404040"/>
                </a:solidFill>
              </a:rPr>
              <a:t>Irony: Flash--article in 2015 uses Flash. </a:t>
            </a:r>
            <a:endParaRPr sz="1800" dirty="0">
              <a:solidFill>
                <a:srgbClr val="404040"/>
              </a:solidFill>
            </a:endParaRPr>
          </a:p>
          <a:p>
            <a:pPr marL="457200" lvl="0" indent="-342900" algn="l" rtl="0">
              <a:spcBef>
                <a:spcPts val="0"/>
              </a:spcBef>
              <a:spcAft>
                <a:spcPts val="0"/>
              </a:spcAft>
              <a:buSzPts val="1800"/>
              <a:buChar char="●"/>
            </a:pPr>
            <a:r>
              <a:rPr lang="en" sz="1800" dirty="0"/>
              <a:t>Adobe stopped distributing and updating Flash on January 1, 2021. End of Life date (EOL Date) was 12/31/20</a:t>
            </a:r>
            <a:endParaRPr sz="1800" dirty="0"/>
          </a:p>
          <a:p>
            <a:pPr marL="457200" lvl="0" indent="-342900" algn="l" rtl="0">
              <a:spcBef>
                <a:spcPts val="0"/>
              </a:spcBef>
              <a:spcAft>
                <a:spcPts val="0"/>
              </a:spcAft>
              <a:buSzPts val="1800"/>
              <a:buChar char="●"/>
            </a:pPr>
            <a:r>
              <a:rPr lang="en" sz="1800" dirty="0"/>
              <a:t>Open standards such as HTML5, WebGL, and </a:t>
            </a:r>
            <a:r>
              <a:rPr lang="en" sz="1800" dirty="0" err="1"/>
              <a:t>WebAssembly</a:t>
            </a:r>
            <a:r>
              <a:rPr lang="en" sz="1800" dirty="0"/>
              <a:t> have continually matured over the years and serve as viable alternatives for Flash content. New Browsers will not support Flash.</a:t>
            </a:r>
            <a:endParaRPr sz="1800" dirty="0"/>
          </a:p>
          <a:p>
            <a:pPr marL="0" lvl="0" indent="0" algn="l" rtl="0">
              <a:lnSpc>
                <a:spcPct val="115000"/>
              </a:lnSpc>
              <a:spcBef>
                <a:spcPts val="0"/>
              </a:spcBef>
              <a:spcAft>
                <a:spcPts val="0"/>
              </a:spcAft>
              <a:buClr>
                <a:schemeClr val="dk1"/>
              </a:buClr>
              <a:buSzPts val="1100"/>
              <a:buFont typeface="Arial"/>
              <a:buNone/>
            </a:pPr>
            <a:endParaRPr sz="1800" dirty="0">
              <a:solidFill>
                <a:srgbClr val="404040"/>
              </a:solidFill>
            </a:endParaRP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717f870b6d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717f870b6d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EXIT INTERVIEWS</a:t>
            </a:r>
            <a:endParaRPr dirty="0"/>
          </a:p>
          <a:p>
            <a:pPr marL="0" lvl="0" indent="0" algn="l" rtl="0">
              <a:spcBef>
                <a:spcPts val="0"/>
              </a:spcBef>
              <a:spcAft>
                <a:spcPts val="0"/>
              </a:spcAft>
              <a:buNone/>
            </a:pPr>
            <a:r>
              <a:rPr lang="en" dirty="0"/>
              <a:t>Consider exit interviews or final reports from team members, so that they can pass their knowledge of the project on to you and others. </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717f870b6d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717f870b6d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Web Archiving</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If your project has a web component, look into the possibility of web archiving (e.g., Archive It).</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Look for a tool in the wild (e.g., </a:t>
            </a:r>
            <a:r>
              <a:rPr lang="en" dirty="0" err="1">
                <a:solidFill>
                  <a:schemeClr val="dk1"/>
                </a:solidFill>
              </a:rPr>
              <a:t>SiteSucker</a:t>
            </a:r>
            <a:r>
              <a:rPr lang="en" dirty="0">
                <a:solidFill>
                  <a:schemeClr val="dk1"/>
                </a:solidFill>
              </a:rPr>
              <a:t>)</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Then add the files to a repository</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Look at your platform to see if there is a way to export content. (Note: database-driven platforms often need the software package to play)</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1" dirty="0">
                <a:solidFill>
                  <a:schemeClr val="dk1"/>
                </a:solidFill>
              </a:rPr>
              <a:t>Save pages to </a:t>
            </a:r>
            <a:r>
              <a:rPr lang="en" b="1" dirty="0" err="1">
                <a:solidFill>
                  <a:schemeClr val="dk1"/>
                </a:solidFill>
              </a:rPr>
              <a:t>Waybackmachine</a:t>
            </a:r>
            <a:r>
              <a:rPr lang="en" dirty="0">
                <a:solidFill>
                  <a:schemeClr val="dk1"/>
                </a:solidFill>
              </a:rPr>
              <a:t>- new blog post with details about this upgraded feature: </a:t>
            </a:r>
            <a:r>
              <a:rPr lang="en" u="sng" dirty="0">
                <a:solidFill>
                  <a:schemeClr val="hlink"/>
                </a:solidFill>
                <a:hlinkClick r:id="rId3"/>
              </a:rPr>
              <a:t>https://blog.archive.org/2019/10/23/the-wayback-machines-save-page-now-is-new-and-improved/</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Save Page Now (SPN) features:</a:t>
            </a: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rgbClr val="333333"/>
                </a:solidFill>
                <a:highlight>
                  <a:srgbClr val="FFFFFF"/>
                </a:highlight>
              </a:rPr>
              <a:t>all the “</a:t>
            </a:r>
            <a:r>
              <a:rPr lang="en" dirty="0" err="1">
                <a:solidFill>
                  <a:srgbClr val="333333"/>
                </a:solidFill>
                <a:highlight>
                  <a:srgbClr val="FFFFFF"/>
                </a:highlight>
              </a:rPr>
              <a:t>outlinks</a:t>
            </a:r>
            <a:r>
              <a:rPr lang="en" dirty="0">
                <a:solidFill>
                  <a:srgbClr val="333333"/>
                </a:solidFill>
                <a:highlight>
                  <a:srgbClr val="FFFFFF"/>
                </a:highlight>
              </a:rPr>
              <a:t>” of a web page with a single click. By selecting the “save </a:t>
            </a:r>
            <a:r>
              <a:rPr lang="en" dirty="0" err="1">
                <a:solidFill>
                  <a:srgbClr val="333333"/>
                </a:solidFill>
                <a:highlight>
                  <a:srgbClr val="FFFFFF"/>
                </a:highlight>
              </a:rPr>
              <a:t>outlinks</a:t>
            </a:r>
            <a:r>
              <a:rPr lang="en" dirty="0">
                <a:solidFill>
                  <a:srgbClr val="333333"/>
                </a:solidFill>
                <a:highlight>
                  <a:srgbClr val="FFFFFF"/>
                </a:highlight>
              </a:rPr>
              <a:t>” checkbox you can save the requested page (and all the embedded resources that make up that page) and also all linked pages (and all the embedded resources that make up those pages).</a:t>
            </a:r>
            <a:endParaRPr dirty="0">
              <a:solidFill>
                <a:srgbClr val="333333"/>
              </a:solidFill>
              <a:highlight>
                <a:srgbClr val="FFFFFF"/>
              </a:highlight>
            </a:endParaRPr>
          </a:p>
          <a:p>
            <a:pPr marL="457200" lvl="0" indent="-298450" algn="l" rtl="0">
              <a:lnSpc>
                <a:spcPct val="115000"/>
              </a:lnSpc>
              <a:spcBef>
                <a:spcPts val="0"/>
              </a:spcBef>
              <a:spcAft>
                <a:spcPts val="0"/>
              </a:spcAft>
              <a:buClr>
                <a:schemeClr val="dk1"/>
              </a:buClr>
              <a:buSzPts val="1100"/>
              <a:buAutoNum type="arabicPeriod"/>
            </a:pPr>
            <a:r>
              <a:rPr lang="en" dirty="0">
                <a:solidFill>
                  <a:srgbClr val="333333"/>
                </a:solidFill>
                <a:highlight>
                  <a:srgbClr val="FFFFFF"/>
                </a:highlight>
              </a:rPr>
              <a:t>When users are logged in with their </a:t>
            </a:r>
            <a:r>
              <a:rPr lang="en" u="sng" dirty="0">
                <a:solidFill>
                  <a:srgbClr val="743399"/>
                </a:solidFill>
                <a:highlight>
                  <a:srgbClr val="FFFFFF"/>
                </a:highlight>
                <a:hlinkClick r:id="rId4">
                  <a:extLst>
                    <a:ext uri="{A12FA001-AC4F-418D-AE19-62706E023703}">
                      <ahyp:hlinkClr xmlns:ahyp="http://schemas.microsoft.com/office/drawing/2018/hyperlinkcolor" val="tx"/>
                    </a:ext>
                  </a:extLst>
                </a:hlinkClick>
              </a:rPr>
              <a:t>free Archive.org account</a:t>
            </a:r>
            <a:r>
              <a:rPr lang="en" dirty="0">
                <a:solidFill>
                  <a:srgbClr val="333333"/>
                </a:solidFill>
                <a:highlight>
                  <a:srgbClr val="FFFFFF"/>
                </a:highlight>
              </a:rPr>
              <a:t>, SPN-generated archives can be saved to that user’s “My web archive” public gallery of archived pages.  </a:t>
            </a:r>
            <a:endParaRPr dirty="0">
              <a:solidFill>
                <a:srgbClr val="333333"/>
              </a:solidFill>
              <a:highlight>
                <a:srgbClr val="FFFFFF"/>
              </a:highlight>
            </a:endParaRPr>
          </a:p>
          <a:p>
            <a:pPr marL="0" lvl="0" indent="0" algn="l" rtl="0">
              <a:lnSpc>
                <a:spcPct val="115000"/>
              </a:lnSpc>
              <a:spcBef>
                <a:spcPts val="0"/>
              </a:spcBef>
              <a:spcAft>
                <a:spcPts val="0"/>
              </a:spcAft>
              <a:buNone/>
            </a:pPr>
            <a:endParaRPr dirty="0">
              <a:solidFill>
                <a:srgbClr val="333333"/>
              </a:solidFill>
              <a:highlight>
                <a:srgbClr val="FFFFFF"/>
              </a:highlight>
            </a:endParaRPr>
          </a:p>
          <a:p>
            <a:pPr marL="0" lvl="0" indent="0" algn="l" rtl="0">
              <a:lnSpc>
                <a:spcPct val="115000"/>
              </a:lnSpc>
              <a:spcBef>
                <a:spcPts val="0"/>
              </a:spcBef>
              <a:spcAft>
                <a:spcPts val="0"/>
              </a:spcAft>
              <a:buNone/>
            </a:pPr>
            <a:r>
              <a:rPr lang="en" u="sng" dirty="0">
                <a:solidFill>
                  <a:schemeClr val="hlink"/>
                </a:solidFill>
                <a:highlight>
                  <a:srgbClr val="FFFFFF"/>
                </a:highlight>
                <a:hlinkClick r:id="rId5"/>
              </a:rPr>
              <a:t>https://web.archive.org/</a:t>
            </a:r>
            <a:endParaRPr dirty="0">
              <a:solidFill>
                <a:srgbClr val="333333"/>
              </a:solidFill>
              <a:highlight>
                <a:srgbClr val="FFFFFF"/>
              </a:highlight>
            </a:endParaRPr>
          </a:p>
          <a:p>
            <a:pPr marL="0" lvl="0" indent="0" algn="l" rtl="0">
              <a:lnSpc>
                <a:spcPct val="115000"/>
              </a:lnSpc>
              <a:spcBef>
                <a:spcPts val="0"/>
              </a:spcBef>
              <a:spcAft>
                <a:spcPts val="0"/>
              </a:spcAft>
              <a:buNone/>
            </a:pPr>
            <a:endParaRPr dirty="0">
              <a:solidFill>
                <a:srgbClr val="333333"/>
              </a:solidFill>
              <a:highlight>
                <a:srgbClr val="FFFFFF"/>
              </a:highlight>
            </a:endParaRPr>
          </a:p>
          <a:p>
            <a:pPr marL="0" lvl="0" indent="0" algn="l" rtl="0">
              <a:lnSpc>
                <a:spcPct val="115000"/>
              </a:lnSpc>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717f870b6d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717f870b6d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EXPERIENCE AND INTERACTIVITY</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if your project has an interactive component these can be challenging to preserve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You have 3 questions to ask</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How </a:t>
            </a:r>
            <a:r>
              <a:rPr lang="en" b="1" dirty="0">
                <a:solidFill>
                  <a:schemeClr val="dk1"/>
                </a:solidFill>
              </a:rPr>
              <a:t>important</a:t>
            </a:r>
            <a:r>
              <a:rPr lang="en" dirty="0">
                <a:solidFill>
                  <a:schemeClr val="dk1"/>
                </a:solidFill>
              </a:rPr>
              <a:t> is it to preserve that interaction for new users?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Or do you just need to </a:t>
            </a:r>
            <a:r>
              <a:rPr lang="en" b="1" dirty="0">
                <a:solidFill>
                  <a:schemeClr val="dk1"/>
                </a:solidFill>
              </a:rPr>
              <a:t>document</a:t>
            </a:r>
            <a:r>
              <a:rPr lang="en" dirty="0">
                <a:solidFill>
                  <a:schemeClr val="dk1"/>
                </a:solidFill>
              </a:rPr>
              <a:t> that interaction?</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Some degree of documentation is probably best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Or is it </a:t>
            </a:r>
            <a:r>
              <a:rPr lang="en" b="1" dirty="0">
                <a:solidFill>
                  <a:schemeClr val="dk1"/>
                </a:solidFill>
              </a:rPr>
              <a:t>relevant</a:t>
            </a:r>
            <a:r>
              <a:rPr lang="en" dirty="0">
                <a:solidFill>
                  <a:schemeClr val="dk1"/>
                </a:solidFill>
              </a:rPr>
              <a:t> to your project at all?</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717f870b6d_0_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717f870b6d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Archive Webpage: Chrome extension and desktop application for web archiving</a:t>
            </a:r>
            <a:endParaRPr dirty="0">
              <a:solidFill>
                <a:schemeClr val="dk1"/>
              </a:solidFill>
            </a:endParaRPr>
          </a:p>
          <a:p>
            <a:pPr marL="0" lvl="0" indent="0" algn="l" rtl="0">
              <a:spcBef>
                <a:spcPts val="0"/>
              </a:spcBef>
              <a:spcAft>
                <a:spcPts val="0"/>
              </a:spcAft>
              <a:buNone/>
            </a:pPr>
            <a:r>
              <a:rPr lang="en" dirty="0">
                <a:solidFill>
                  <a:schemeClr val="dk1"/>
                </a:solidFill>
              </a:rPr>
              <a:t>Capture websites via browser</a:t>
            </a:r>
            <a:endParaRPr dirty="0">
              <a:solidFill>
                <a:schemeClr val="dk1"/>
              </a:solidFill>
            </a:endParaRPr>
          </a:p>
          <a:p>
            <a:pPr marL="0" lvl="0" indent="0" algn="l" rtl="0">
              <a:spcBef>
                <a:spcPts val="0"/>
              </a:spcBef>
              <a:spcAft>
                <a:spcPts val="0"/>
              </a:spcAft>
              <a:buNone/>
            </a:pPr>
            <a:r>
              <a:rPr lang="en" dirty="0">
                <a:solidFill>
                  <a:schemeClr val="dk1"/>
                </a:solidFill>
              </a:rPr>
              <a:t>Download as WACZ files (Web Archive Collection Zipped) and WARC files (approved for web archives)</a:t>
            </a:r>
            <a:endParaRPr dirty="0">
              <a:solidFill>
                <a:schemeClr val="dk1"/>
              </a:solidFill>
            </a:endParaRPr>
          </a:p>
          <a:p>
            <a:pPr marL="0" lvl="0" indent="0" algn="l" rtl="0">
              <a:spcBef>
                <a:spcPts val="0"/>
              </a:spcBef>
              <a:spcAft>
                <a:spcPts val="0"/>
              </a:spcAft>
              <a:buNone/>
            </a:pPr>
            <a:r>
              <a:rPr lang="en" dirty="0">
                <a:solidFill>
                  <a:schemeClr val="dk1"/>
                </a:solidFill>
              </a:rPr>
              <a:t>Note: </a:t>
            </a:r>
            <a:r>
              <a:rPr lang="en" dirty="0" err="1">
                <a:solidFill>
                  <a:schemeClr val="dk1"/>
                </a:solidFill>
              </a:rPr>
              <a:t>Browsertrix</a:t>
            </a:r>
            <a:r>
              <a:rPr lang="en" dirty="0">
                <a:solidFill>
                  <a:schemeClr val="dk1"/>
                </a:solidFill>
              </a:rPr>
              <a:t>, a related tool, requires paying</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u="sng" dirty="0">
                <a:solidFill>
                  <a:schemeClr val="hlink"/>
                </a:solidFill>
                <a:hlinkClick r:id="rId3"/>
              </a:rPr>
              <a:t>https://webrecorder.net/archivewebpage/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rgbClr val="333333"/>
              </a:solidFill>
              <a:highlight>
                <a:srgbClr val="FFFFFF"/>
              </a:highlight>
            </a:endParaRPr>
          </a:p>
          <a:p>
            <a:pPr marL="0" lvl="0" indent="0" algn="l" rtl="0">
              <a:spcBef>
                <a:spcPts val="0"/>
              </a:spcBef>
              <a:spcAft>
                <a:spcPts val="0"/>
              </a:spcAft>
              <a:buNone/>
            </a:pPr>
            <a:endParaRPr dirty="0">
              <a:solidFill>
                <a:srgbClr val="333333"/>
              </a:solidFill>
              <a:highlight>
                <a:srgbClr val="FFFFFF"/>
              </a:highlight>
            </a:endParaRPr>
          </a:p>
          <a:p>
            <a:pPr marL="0" lvl="0" indent="0" algn="l" rtl="0">
              <a:spcBef>
                <a:spcPts val="0"/>
              </a:spcBef>
              <a:spcAft>
                <a:spcPts val="0"/>
              </a:spcAft>
              <a:buNone/>
            </a:pPr>
            <a:endParaRPr dirty="0">
              <a:solidFill>
                <a:srgbClr val="333333"/>
              </a:solidFill>
              <a:highlight>
                <a:srgbClr val="FFFFFF"/>
              </a:highlight>
            </a:endParaRPr>
          </a:p>
          <a:p>
            <a:pPr marL="0" lvl="0" indent="0" algn="l" rtl="0">
              <a:spcBef>
                <a:spcPts val="0"/>
              </a:spcBef>
              <a:spcAft>
                <a:spcPts val="0"/>
              </a:spcAft>
              <a:buNone/>
            </a:pPr>
            <a:endParaRPr dirty="0">
              <a:solidFill>
                <a:srgbClr val="333333"/>
              </a:solidFill>
              <a:highlight>
                <a:srgbClr val="FFFFFF"/>
              </a:highlight>
            </a:endParaRPr>
          </a:p>
          <a:p>
            <a:pPr marL="0" lvl="0" indent="0" algn="l" rtl="0">
              <a:spcBef>
                <a:spcPts val="0"/>
              </a:spcBef>
              <a:spcAft>
                <a:spcPts val="0"/>
              </a:spcAft>
              <a:buNone/>
            </a:pPr>
            <a:endParaRPr dirty="0">
              <a:solidFill>
                <a:srgbClr val="333333"/>
              </a:solidFill>
              <a:highlight>
                <a:srgbClr val="FFFFFF"/>
              </a:highlight>
            </a:endParaRPr>
          </a:p>
          <a:p>
            <a:pPr marL="0" lvl="0" indent="0" algn="l" rtl="0">
              <a:spcBef>
                <a:spcPts val="0"/>
              </a:spcBef>
              <a:spcAft>
                <a:spcPts val="0"/>
              </a:spcAft>
              <a:buNone/>
            </a:pPr>
            <a:r>
              <a:rPr lang="en" dirty="0">
                <a:solidFill>
                  <a:srgbClr val="111111"/>
                </a:solidFill>
                <a:highlight>
                  <a:srgbClr val="FDFDFD"/>
                </a:highlight>
              </a:rPr>
              <a:t>. </a:t>
            </a:r>
            <a:endParaRPr dirty="0">
              <a:solidFill>
                <a:srgbClr val="333333"/>
              </a:solidFill>
              <a:highlight>
                <a:srgbClr val="FFFFFF"/>
              </a:highligh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717f870b6d_0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3717f870b6d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This is </a:t>
            </a:r>
            <a:r>
              <a:rPr lang="en" dirty="0" err="1">
                <a:solidFill>
                  <a:schemeClr val="dk1"/>
                </a:solidFill>
              </a:rPr>
              <a:t>ScreenPal</a:t>
            </a:r>
            <a:r>
              <a:rPr lang="en" dirty="0">
                <a:solidFill>
                  <a:schemeClr val="dk1"/>
                </a:solidFill>
              </a:rPr>
              <a:t> now</a:t>
            </a:r>
            <a:endParaRPr dirty="0">
              <a:solidFill>
                <a:schemeClr val="dk1"/>
              </a:solidFill>
            </a:endParaRPr>
          </a:p>
          <a:p>
            <a:pPr marL="0" lvl="0" indent="0" algn="l" rtl="0">
              <a:lnSpc>
                <a:spcPct val="115000"/>
              </a:lnSpc>
              <a:spcBef>
                <a:spcPts val="0"/>
              </a:spcBef>
              <a:spcAft>
                <a:spcPts val="0"/>
              </a:spcAft>
              <a:buNone/>
            </a:pPr>
            <a:r>
              <a:rPr lang="en" u="sng" dirty="0">
                <a:solidFill>
                  <a:schemeClr val="hlink"/>
                </a:solidFill>
                <a:hlinkClick r:id="rId3"/>
              </a:rPr>
              <a:t>https://screenpal.com/</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SCREENCASTING AND SCREENSHOTS</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Consider screen recording interactive aspects of the project </a:t>
            </a:r>
            <a:endParaRPr dirty="0">
              <a:solidFill>
                <a:schemeClr val="dk1"/>
              </a:solidFill>
            </a:endParaRPr>
          </a:p>
          <a:p>
            <a:pPr marL="457200" lvl="0" indent="-298450" algn="l" rtl="0">
              <a:spcBef>
                <a:spcPts val="0"/>
              </a:spcBef>
              <a:spcAft>
                <a:spcPts val="0"/>
              </a:spcAft>
              <a:buSzPts val="1100"/>
              <a:buChar char="●"/>
            </a:pPr>
            <a:r>
              <a:rPr lang="en" dirty="0"/>
              <a:t>Screencast </a:t>
            </a:r>
            <a:r>
              <a:rPr lang="en" dirty="0" err="1"/>
              <a:t>O'Matic</a:t>
            </a:r>
            <a:endParaRPr dirty="0"/>
          </a:p>
          <a:p>
            <a:pPr marL="457200" lvl="0" indent="-298450" algn="l" rtl="0">
              <a:spcBef>
                <a:spcPts val="0"/>
              </a:spcBef>
              <a:spcAft>
                <a:spcPts val="0"/>
              </a:spcAft>
              <a:buSzPts val="1100"/>
              <a:buChar char="●"/>
            </a:pPr>
            <a:r>
              <a:rPr lang="en" dirty="0"/>
              <a:t>Mac users: you can use QuickTime</a:t>
            </a:r>
            <a:endParaRPr dirty="0"/>
          </a:p>
          <a:p>
            <a:pPr marL="457200" lvl="0" indent="-298450" algn="l" rtl="0">
              <a:spcBef>
                <a:spcPts val="0"/>
              </a:spcBef>
              <a:spcAft>
                <a:spcPts val="0"/>
              </a:spcAft>
              <a:buSzPts val="1100"/>
              <a:buChar char="●"/>
            </a:pPr>
            <a:r>
              <a:rPr lang="en" dirty="0"/>
              <a:t>Camtasia or Captivate</a:t>
            </a:r>
            <a:endParaRPr dirty="0"/>
          </a:p>
          <a:p>
            <a:pPr marL="0" lvl="0" indent="0" algn="l" rtl="0">
              <a:spcBef>
                <a:spcPts val="0"/>
              </a:spcBef>
              <a:spcAft>
                <a:spcPts val="0"/>
              </a:spcAft>
              <a:buNone/>
            </a:pPr>
            <a:r>
              <a:rPr lang="en" dirty="0"/>
              <a:t>Even screenshots could be helpful</a:t>
            </a:r>
            <a:endParaRPr dirty="0"/>
          </a:p>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3717f870b6d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3717f870b6d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RECORD USERS INTERACTING WITH THE PROJECT, DO INTERVIEWS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Interview with Alejandro Echeverria by Stacy Reardon, UCB DH and literatures librarian about the Whispering Galleries Project.</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rgbClr val="222222"/>
                </a:solidFill>
                <a:highlight>
                  <a:srgbClr val="FFFFFF"/>
                </a:highlight>
              </a:rPr>
              <a:t>Alejandro was acting in the role of a user/audience member of the digital project. So he went and explored Whispering Galleries without a particular agenda. While he did so, he spoke aloud to convey what he was thinking as he tried different things and read the work, which Stacy recorded. At the end, Stacy asked him some follow-up questions. It's meant to record what it is like for an audience to experience the project in real time in the way it was originally conceived in the event that one day the project can't be experienced directly anymore.</a:t>
            </a:r>
            <a:endParaRPr dirty="0">
              <a:solidFill>
                <a:srgbClr val="222222"/>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Video record audience members/participants engaging with those aspects of the project.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Follow-up interviews or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usability studies-styled walk throughs may also be desirable.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"Speak aloud"</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In the Whispering Galleries example, a researcher engaged with the project and spoke aloud as he was using it.</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This was recorded and posted as part of the documentation</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A follow-up interview sought to further bring out elements of the experience.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endParaRPr dirty="0">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717f870b6d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3717f870b6d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717f870b6d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3717f870b6d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rPr>
              <a:t>ENDINGS</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rPr>
              <a:t>Endings: Concluding, Archiving, and Preserving DH projects for Long-Term Usability</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4 case studies of U of Vic projects</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Tool kits to aid DH implement best practices in ending and archiving</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Team: Stewart </a:t>
            </a:r>
            <a:r>
              <a:rPr lang="en" sz="1800" dirty="0" err="1">
                <a:solidFill>
                  <a:schemeClr val="dk1"/>
                </a:solidFill>
              </a:rPr>
              <a:t>Arneil</a:t>
            </a:r>
            <a:r>
              <a:rPr lang="en" sz="1800" dirty="0">
                <a:solidFill>
                  <a:schemeClr val="dk1"/>
                </a:solidFill>
              </a:rPr>
              <a:t>, Claire Carlin, Ewa </a:t>
            </a:r>
            <a:r>
              <a:rPr lang="en" sz="1800" dirty="0" err="1">
                <a:solidFill>
                  <a:schemeClr val="dk1"/>
                </a:solidFill>
              </a:rPr>
              <a:t>Czaykowska</a:t>
            </a:r>
            <a:r>
              <a:rPr lang="en" sz="1800" dirty="0">
                <a:solidFill>
                  <a:schemeClr val="dk1"/>
                </a:solidFill>
              </a:rPr>
              <a:t>-Higgins, John Durno, Lisa Goddard, Elizabeth Grove-White, Martin Holmes, Matt Huculak, Janelle Jenstad, Greg Newton</a:t>
            </a:r>
            <a:endParaRPr sz="1800" u="sng" dirty="0">
              <a:solidFill>
                <a:srgbClr val="1155CC"/>
              </a:solidFill>
              <a:hlinkClick r:id="rId3">
                <a:extLst>
                  <a:ext uri="{A12FA001-AC4F-418D-AE19-62706E023703}">
                    <ahyp:hlinkClr xmlns:ahyp="http://schemas.microsoft.com/office/drawing/2018/hyperlinkcolor" val="tx"/>
                  </a:ext>
                </a:extLst>
              </a:hlinkClick>
            </a:endParaRPr>
          </a:p>
          <a:p>
            <a:pPr marL="0" lvl="0" indent="0" algn="l" rtl="0">
              <a:lnSpc>
                <a:spcPct val="115000"/>
              </a:lnSpc>
              <a:spcBef>
                <a:spcPts val="0"/>
              </a:spcBef>
              <a:spcAft>
                <a:spcPts val="0"/>
              </a:spcAft>
              <a:buClr>
                <a:schemeClr val="dk1"/>
              </a:buClr>
              <a:buSzPts val="1100"/>
              <a:buFont typeface="Arial"/>
              <a:buNone/>
            </a:pPr>
            <a:endParaRPr sz="1800" dirty="0"/>
          </a:p>
          <a:p>
            <a:pPr marL="0" lvl="0" indent="0" algn="l" rtl="0">
              <a:lnSpc>
                <a:spcPct val="115000"/>
              </a:lnSpc>
              <a:spcBef>
                <a:spcPts val="0"/>
              </a:spcBef>
              <a:spcAft>
                <a:spcPts val="0"/>
              </a:spcAft>
              <a:buClr>
                <a:schemeClr val="dk1"/>
              </a:buClr>
              <a:buSzPts val="1100"/>
              <a:buFont typeface="Arial"/>
              <a:buNone/>
            </a:pPr>
            <a:endParaRPr sz="1800" dirty="0"/>
          </a:p>
          <a:p>
            <a:pPr marL="0" lvl="0" indent="0" algn="l" rtl="0">
              <a:lnSpc>
                <a:spcPct val="115000"/>
              </a:lnSpc>
              <a:spcBef>
                <a:spcPts val="0"/>
              </a:spcBef>
              <a:spcAft>
                <a:spcPts val="0"/>
              </a:spcAft>
              <a:buClr>
                <a:schemeClr val="dk1"/>
              </a:buClr>
              <a:buSzPts val="1100"/>
              <a:buFont typeface="Arial"/>
              <a:buNone/>
            </a:pPr>
            <a:r>
              <a:rPr lang="en" sz="1800" u="sng" dirty="0">
                <a:solidFill>
                  <a:schemeClr val="hlink"/>
                </a:solidFill>
                <a:hlinkClick r:id="rId4"/>
              </a:rPr>
              <a:t>https://endings.uvic.ca/index.html</a:t>
            </a:r>
            <a:endParaRPr sz="1800" dirty="0"/>
          </a:p>
          <a:p>
            <a:pPr marL="0" lvl="0" indent="0" algn="l" rtl="0">
              <a:lnSpc>
                <a:spcPct val="115000"/>
              </a:lnSpc>
              <a:spcBef>
                <a:spcPts val="0"/>
              </a:spcBef>
              <a:spcAft>
                <a:spcPts val="0"/>
              </a:spcAft>
              <a:buClr>
                <a:schemeClr val="dk1"/>
              </a:buClr>
              <a:buSzPts val="1100"/>
              <a:buFont typeface="Arial"/>
              <a:buNone/>
            </a:pPr>
            <a:endParaRPr sz="1800" dirty="0"/>
          </a:p>
          <a:p>
            <a:pPr marL="0" lvl="0" indent="0" algn="l" rtl="0">
              <a:lnSpc>
                <a:spcPct val="115000"/>
              </a:lnSpc>
              <a:spcBef>
                <a:spcPts val="0"/>
              </a:spcBef>
              <a:spcAft>
                <a:spcPts val="0"/>
              </a:spcAft>
              <a:buClr>
                <a:schemeClr val="dk1"/>
              </a:buClr>
              <a:buSzPts val="1100"/>
              <a:buFont typeface="Arial"/>
              <a:buNone/>
            </a:pPr>
            <a:endParaRPr dirty="0">
              <a:uFill>
                <a:noFill/>
              </a:uFill>
              <a:hlinkClick r:id="rId5"/>
            </a:endParaRPr>
          </a:p>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3717f870b6d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3717f870b6d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TALK TO A LIBRARIAN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3"/>
              </a:rPr>
              <a:t>https://library.buffalo.edu/help-support/askalibrarian/inperson.html</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c6effdcdc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c6effdcdc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https://library.buffalo.edu/research/rds/education.html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717f870b6d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717f870b6d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c6643e67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3c6643e67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c6643e678c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3c6643e678c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Doc with resources from this presentation: </a:t>
            </a:r>
            <a:r>
              <a:rPr lang="en" u="sng">
                <a:solidFill>
                  <a:schemeClr val="hlink"/>
                </a:solidFill>
                <a:hlinkClick r:id="rId3"/>
              </a:rPr>
              <a:t>https://docs.google.com/document/d/10Xfzhu9ny3s8F2jbz3sInHvHSZJIOY4T5H8dqUiKR8E/edit?usp=sharing</a:t>
            </a:r>
            <a:endParaRPr/>
          </a:p>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c6643e678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3c6643e678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Montserrat"/>
                <a:ea typeface="Montserrat"/>
                <a:cs typeface="Montserrat"/>
                <a:sym typeface="Montserrat"/>
              </a:rPr>
              <a:t>Survey Link: </a:t>
            </a:r>
            <a:endParaRPr sz="18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800" u="sng">
                <a:solidFill>
                  <a:schemeClr val="hlink"/>
                </a:solidFill>
                <a:latin typeface="Montserrat"/>
                <a:ea typeface="Montserrat"/>
                <a:cs typeface="Montserrat"/>
                <a:sym typeface="Montserrat"/>
                <a:hlinkClick r:id="rId3"/>
              </a:rPr>
              <a:t>https://sunybuffalo.qualtrics.com/jfe/form/SV_beCZ9hrdjc5HomG?Q_CHL=qr</a:t>
            </a:r>
            <a:endParaRPr sz="18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8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800">
              <a:solidFill>
                <a:schemeClr val="dk1"/>
              </a:solidFill>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717f870b6d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717f870b6d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717f870b6d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717f870b6d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Whispering Galleries is an interactive digital artwork by Amaranth Borsuk and Brad Bouse for New Haven Free Public Library</a:t>
            </a:r>
            <a:endParaRPr sz="1800" dirty="0"/>
          </a:p>
          <a:p>
            <a:pPr marL="457200" lvl="0" indent="-342900" algn="l" rtl="0">
              <a:spcBef>
                <a:spcPts val="0"/>
              </a:spcBef>
              <a:spcAft>
                <a:spcPts val="0"/>
              </a:spcAft>
              <a:buSzPts val="1800"/>
              <a:buChar char="●"/>
            </a:pPr>
            <a:r>
              <a:rPr lang="en" sz="1800" dirty="0"/>
              <a:t>Launched in 2014, this digital art project relies on a technology called Leap Motion that has become obsolete. </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u="sng" dirty="0">
                <a:solidFill>
                  <a:schemeClr val="hlink"/>
                </a:solidFill>
                <a:hlinkClick r:id="rId3"/>
              </a:rPr>
              <a:t>https://www.whisperinggalleries.com/</a:t>
            </a:r>
            <a:endParaRPr sz="1800" dirty="0"/>
          </a:p>
          <a:p>
            <a:pPr marL="0" lvl="0" indent="0" algn="l" rtl="0">
              <a:spcBef>
                <a:spcPts val="0"/>
              </a:spcBef>
              <a:spcAft>
                <a:spcPts val="0"/>
              </a:spcAft>
              <a:buNone/>
            </a:pPr>
            <a:endParaRPr sz="1800" dirty="0"/>
          </a:p>
          <a:p>
            <a:pPr marL="45720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717f870b6d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717f870b6d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Visitors to Whispering Galleries use their own hands to sweep away the dust from an anonymous New England shop keepers diary from 1858. Gesturing over the Leap controller, they scatter pixels from the text, leaving behind a web of words: erasure poems that tell a hidden narrative of 19th-century life, labor, and art. </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a:t>Created a static website about Whispering Galleries</a:t>
            </a:r>
            <a:endParaRPr sz="1800" dirty="0"/>
          </a:p>
          <a:p>
            <a:pPr marL="0" lvl="0" indent="0" algn="l" rtl="0">
              <a:spcBef>
                <a:spcPts val="0"/>
              </a:spcBef>
              <a:spcAft>
                <a:spcPts val="0"/>
              </a:spcAft>
              <a:buNone/>
            </a:pPr>
            <a:r>
              <a:rPr lang="en" sz="1800" dirty="0"/>
              <a:t>Posted the technology used</a:t>
            </a:r>
            <a:endParaRPr sz="1800" dirty="0"/>
          </a:p>
          <a:p>
            <a:pPr marL="0" lvl="0" indent="0" algn="l" rtl="0">
              <a:spcBef>
                <a:spcPts val="0"/>
              </a:spcBef>
              <a:spcAft>
                <a:spcPts val="0"/>
              </a:spcAft>
              <a:buNone/>
            </a:pPr>
            <a:r>
              <a:rPr lang="en" sz="1800" dirty="0"/>
              <a:t>Took photos and videos of people using Whispering Galleries</a:t>
            </a:r>
            <a:endParaRPr sz="1800" dirty="0"/>
          </a:p>
          <a:p>
            <a:pPr marL="0" lvl="0" indent="0" algn="l" rtl="0">
              <a:spcBef>
                <a:spcPts val="0"/>
              </a:spcBef>
              <a:spcAft>
                <a:spcPts val="0"/>
              </a:spcAft>
              <a:buClr>
                <a:schemeClr val="dk1"/>
              </a:buClr>
              <a:buSzPts val="1100"/>
              <a:buFont typeface="Arial"/>
              <a:buNone/>
            </a:pPr>
            <a:r>
              <a:rPr lang="en" sz="1800" dirty="0">
                <a:solidFill>
                  <a:schemeClr val="dk1"/>
                </a:solidFill>
              </a:rPr>
              <a:t>Created interviews with people interacting with the art</a:t>
            </a:r>
            <a:endParaRPr sz="1800" dirty="0">
              <a:solidFill>
                <a:schemeClr val="dk1"/>
              </a:solidFill>
            </a:endParaRPr>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a:t>You’ve created a piece of art that is interactive. </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a:t>How do you preserve the experience of this work?</a:t>
            </a:r>
            <a:endParaRPr sz="1800" dirty="0"/>
          </a:p>
          <a:p>
            <a:pPr marL="0" lvl="0" indent="0" algn="l" rtl="0">
              <a:spcBef>
                <a:spcPts val="0"/>
              </a:spcBef>
              <a:spcAft>
                <a:spcPts val="0"/>
              </a:spcAft>
              <a:buNone/>
            </a:pPr>
            <a:endParaRPr sz="18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717f870b6d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717f870b6d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EXAMPLE: DIGITAL DOS PASSOS</a:t>
            </a:r>
            <a:endParaRPr lang="en-US" sz="1800" dirty="0"/>
          </a:p>
          <a:p>
            <a:pPr marL="457200" lvl="0" indent="-342900" algn="l" rtl="0">
              <a:spcBef>
                <a:spcPts val="0"/>
              </a:spcBef>
              <a:spcAft>
                <a:spcPts val="0"/>
              </a:spcAft>
              <a:buSzPts val="1800"/>
              <a:buChar char="●"/>
            </a:pPr>
            <a:r>
              <a:rPr lang="en-US" sz="1800" dirty="0"/>
              <a:t>Created in 2010</a:t>
            </a:r>
          </a:p>
          <a:p>
            <a:pPr marL="457200" lvl="0" indent="-342900" algn="l" rtl="0">
              <a:spcBef>
                <a:spcPts val="0"/>
              </a:spcBef>
              <a:spcAft>
                <a:spcPts val="0"/>
              </a:spcAft>
              <a:buSzPts val="1800"/>
              <a:buChar char="●"/>
            </a:pPr>
            <a:r>
              <a:rPr lang="en" sz="1800" dirty="0"/>
              <a:t>The goal for the Digital Dos Passos digital text is a site offering immersive engagement with the U.S.A. trilogy's media (photography, video, audio, digitized newspapers, and other historical media), as well as short textual annotations, which alert readers to the events and people to which Dos Passos' media references point to.</a:t>
            </a:r>
            <a:endParaRPr sz="1800" dirty="0"/>
          </a:p>
          <a:p>
            <a:pPr marL="457200" lvl="0" indent="-342900" algn="l" rtl="0">
              <a:spcBef>
                <a:spcPts val="0"/>
              </a:spcBef>
              <a:spcAft>
                <a:spcPts val="0"/>
              </a:spcAft>
              <a:buSzPts val="1800"/>
              <a:buChar char="●"/>
            </a:pPr>
            <a:r>
              <a:rPr lang="en" sz="1800" dirty="0"/>
              <a:t>For whatever reason, the owner decided to sunset the site</a:t>
            </a:r>
            <a:endParaRPr sz="1800" dirty="0"/>
          </a:p>
          <a:p>
            <a:pPr marL="457200" lvl="0" indent="-342900" algn="l" rtl="0">
              <a:spcBef>
                <a:spcPts val="0"/>
              </a:spcBef>
              <a:spcAft>
                <a:spcPts val="0"/>
              </a:spcAft>
              <a:buSzPts val="1800"/>
              <a:buChar char="●"/>
            </a:pPr>
            <a:r>
              <a:rPr lang="en" sz="1800" dirty="0"/>
              <a:t>She created a static version of the site.</a:t>
            </a:r>
            <a:endParaRPr sz="1800" dirty="0"/>
          </a:p>
          <a:p>
            <a:pPr marL="457200" lvl="0" indent="-342900" algn="l" rtl="0">
              <a:spcBef>
                <a:spcPts val="0"/>
              </a:spcBef>
              <a:spcAft>
                <a:spcPts val="0"/>
              </a:spcAft>
              <a:buSzPts val="1800"/>
              <a:buChar char="●"/>
            </a:pPr>
            <a:r>
              <a:rPr lang="en" sz="1800" dirty="0"/>
              <a:t>There is loss: </a:t>
            </a:r>
            <a:endParaRPr sz="1800" dirty="0"/>
          </a:p>
          <a:p>
            <a:pPr marL="914400" lvl="1" indent="-342900" algn="l" rtl="0">
              <a:spcBef>
                <a:spcPts val="0"/>
              </a:spcBef>
              <a:spcAft>
                <a:spcPts val="0"/>
              </a:spcAft>
              <a:buSzPts val="1800"/>
              <a:buChar char="○"/>
            </a:pPr>
            <a:r>
              <a:rPr lang="en" sz="1800" dirty="0"/>
              <a:t>the site no longer supports search</a:t>
            </a:r>
            <a:endParaRPr sz="1800" dirty="0"/>
          </a:p>
          <a:p>
            <a:pPr marL="457200" lvl="0" indent="-342900" algn="l" rtl="0">
              <a:spcBef>
                <a:spcPts val="0"/>
              </a:spcBef>
              <a:spcAft>
                <a:spcPts val="0"/>
              </a:spcAft>
              <a:buSzPts val="1800"/>
              <a:buChar char="●"/>
            </a:pPr>
            <a:r>
              <a:rPr lang="en" sz="1800" dirty="0"/>
              <a:t>But: the site is still available</a:t>
            </a:r>
            <a:endParaRPr sz="1800" dirty="0"/>
          </a:p>
          <a:p>
            <a:pPr marL="914400" lvl="1" indent="-342900" algn="l" rtl="0">
              <a:spcBef>
                <a:spcPts val="0"/>
              </a:spcBef>
              <a:spcAft>
                <a:spcPts val="0"/>
              </a:spcAft>
              <a:buSzPts val="1800"/>
              <a:buChar char="○"/>
            </a:pPr>
            <a:r>
              <a:rPr lang="en" sz="1800" dirty="0"/>
              <a:t>Probably cheaply hosted</a:t>
            </a:r>
            <a:endParaRPr sz="1800" dirty="0"/>
          </a:p>
          <a:p>
            <a:pPr marL="914400" lvl="1" indent="-342900" algn="l" rtl="0">
              <a:spcBef>
                <a:spcPts val="0"/>
              </a:spcBef>
              <a:spcAft>
                <a:spcPts val="0"/>
              </a:spcAft>
              <a:buSzPts val="1800"/>
              <a:buChar char="○"/>
            </a:pPr>
            <a:r>
              <a:rPr lang="en" sz="1800" dirty="0"/>
              <a:t>And with no updates required.</a:t>
            </a:r>
            <a:endParaRPr sz="1800" dirty="0"/>
          </a:p>
          <a:p>
            <a:pPr marL="457200" lvl="0" indent="-342900" algn="l" rtl="0">
              <a:spcBef>
                <a:spcPts val="0"/>
              </a:spcBef>
              <a:spcAft>
                <a:spcPts val="0"/>
              </a:spcAft>
              <a:buSzPts val="1800"/>
              <a:buChar char="●"/>
            </a:pPr>
            <a:r>
              <a:rPr lang="en" sz="1800" dirty="0">
                <a:solidFill>
                  <a:schemeClr val="dk1"/>
                </a:solidFill>
              </a:rPr>
              <a:t>This site used Omeka but the author moved it to </a:t>
            </a:r>
            <a:r>
              <a:rPr lang="en" sz="1800" dirty="0" err="1">
                <a:solidFill>
                  <a:schemeClr val="dk1"/>
                </a:solidFill>
              </a:rPr>
              <a:t>Github</a:t>
            </a:r>
            <a:r>
              <a:rPr lang="en" sz="1800" dirty="0">
                <a:solidFill>
                  <a:schemeClr val="dk1"/>
                </a:solidFill>
              </a:rPr>
              <a:t> from </a:t>
            </a:r>
            <a:r>
              <a:rPr lang="en" sz="1800" dirty="0" err="1">
                <a:solidFill>
                  <a:schemeClr val="dk1"/>
                </a:solidFill>
              </a:rPr>
              <a:t>digitaldospassos.com</a:t>
            </a:r>
            <a:r>
              <a:rPr lang="en" sz="1800" dirty="0">
                <a:solidFill>
                  <a:schemeClr val="dk1"/>
                </a:solidFill>
              </a:rPr>
              <a:t> to https://</a:t>
            </a:r>
            <a:r>
              <a:rPr lang="en" sz="1800" dirty="0" err="1">
                <a:solidFill>
                  <a:schemeClr val="dk1"/>
                </a:solidFill>
              </a:rPr>
              <a:t>amandavisconti.github.io</a:t>
            </a:r>
            <a:r>
              <a:rPr lang="en" sz="1800" dirty="0">
                <a:solidFill>
                  <a:schemeClr val="dk1"/>
                </a:solidFill>
              </a:rPr>
              <a:t>/</a:t>
            </a:r>
            <a:r>
              <a:rPr lang="en" sz="1800" dirty="0" err="1">
                <a:solidFill>
                  <a:schemeClr val="dk1"/>
                </a:solidFill>
              </a:rPr>
              <a:t>digitaldospassos</a:t>
            </a:r>
            <a:r>
              <a:rPr lang="en" sz="1800" dirty="0">
                <a:solidFill>
                  <a:schemeClr val="dk1"/>
                </a:solidFill>
              </a:rPr>
              <a:t>/</a:t>
            </a:r>
            <a:r>
              <a:rPr lang="en" sz="1800" dirty="0" err="1">
                <a:solidFill>
                  <a:schemeClr val="dk1"/>
                </a:solidFill>
              </a:rPr>
              <a:t>index.html</a:t>
            </a:r>
            <a:endParaRPr sz="1800" dirty="0"/>
          </a:p>
          <a:p>
            <a:pPr marL="0" lvl="0" indent="0" algn="l" rtl="0">
              <a:spcBef>
                <a:spcPts val="0"/>
              </a:spcBef>
              <a:spcAft>
                <a:spcPts val="0"/>
              </a:spcAft>
              <a:buNone/>
            </a:pPr>
            <a:endParaRPr sz="1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55" name="Google Shape;55;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 name="Google Shape;5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7" name="Google Shape;57;p14"/>
          <p:cNvCxnSpPr/>
          <p:nvPr/>
        </p:nvCxnSpPr>
        <p:spPr>
          <a:xfrm>
            <a:off x="593700" y="4077575"/>
            <a:ext cx="7956600" cy="0"/>
          </a:xfrm>
          <a:prstGeom prst="straightConnector1">
            <a:avLst/>
          </a:prstGeom>
          <a:noFill/>
          <a:ln w="19050" cap="flat" cmpd="sng">
            <a:solidFill>
              <a:srgbClr val="CC0000"/>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sic">
  <p:cSld name="CUSTOM">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lvl1pPr lvl="0">
              <a:spcBef>
                <a:spcPts val="0"/>
              </a:spcBef>
              <a:spcAft>
                <a:spcPts val="0"/>
              </a:spcAft>
              <a:buNone/>
              <a:defRPr sz="4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 name="Google Shape;60;p15"/>
          <p:cNvSpPr txBox="1">
            <a:spLocks noGrp="1"/>
          </p:cNvSpPr>
          <p:nvPr>
            <p:ph type="subTitle" idx="1"/>
          </p:nvPr>
        </p:nvSpPr>
        <p:spPr>
          <a:xfrm>
            <a:off x="663825" y="1636125"/>
            <a:ext cx="7848900" cy="2400000"/>
          </a:xfrm>
          <a:prstGeom prst="rect">
            <a:avLst/>
          </a:prstGeom>
        </p:spPr>
        <p:txBody>
          <a:bodyPr spcFirstLastPara="1" wrap="square" lIns="91425" tIns="91425" rIns="91425" bIns="91425" anchor="t" anchorCtr="0">
            <a:noAutofit/>
          </a:bodyPr>
          <a:lstStyle>
            <a:lvl1pPr marL="457200" lvl="0" indent="-22860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1" name="Google Shape;61;p15"/>
          <p:cNvSpPr txBox="1">
            <a:spLocks noGrp="1"/>
          </p:cNvSpPr>
          <p:nvPr>
            <p:ph type="subTitle" idx="2"/>
          </p:nvPr>
        </p:nvSpPr>
        <p:spPr>
          <a:xfrm>
            <a:off x="4732025" y="4180425"/>
            <a:ext cx="3740400" cy="3420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None/>
              <a:defRPr sz="18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cxnSp>
        <p:nvCxnSpPr>
          <p:cNvPr id="62" name="Google Shape;62;p15"/>
          <p:cNvCxnSpPr/>
          <p:nvPr/>
        </p:nvCxnSpPr>
        <p:spPr>
          <a:xfrm>
            <a:off x="593700" y="4077575"/>
            <a:ext cx="7956600" cy="0"/>
          </a:xfrm>
          <a:prstGeom prst="straightConnector1">
            <a:avLst/>
          </a:prstGeom>
          <a:noFill/>
          <a:ln w="19050" cap="flat" cmpd="sng">
            <a:solidFill>
              <a:srgbClr val="CC0000"/>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No Caption">
  <p:cSld name="CUSTOM_1">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lvl1pPr lvl="0">
              <a:spcBef>
                <a:spcPts val="0"/>
              </a:spcBef>
              <a:spcAft>
                <a:spcPts val="0"/>
              </a:spcAft>
              <a:buNone/>
              <a:defRPr sz="4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5" name="Google Shape;65;p16"/>
          <p:cNvSpPr txBox="1">
            <a:spLocks noGrp="1"/>
          </p:cNvSpPr>
          <p:nvPr>
            <p:ph type="subTitle" idx="1"/>
          </p:nvPr>
        </p:nvSpPr>
        <p:spPr>
          <a:xfrm>
            <a:off x="663825" y="1636125"/>
            <a:ext cx="7848900" cy="2400000"/>
          </a:xfrm>
          <a:prstGeom prst="rect">
            <a:avLst/>
          </a:prstGeom>
        </p:spPr>
        <p:txBody>
          <a:bodyPr spcFirstLastPara="1" wrap="square" lIns="91425" tIns="91425" rIns="91425" bIns="91425" anchor="t" anchorCtr="0">
            <a:noAutofit/>
          </a:bodyPr>
          <a:lstStyle>
            <a:lvl1pPr marL="457200" lvl="0" indent="-22860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cxnSp>
        <p:nvCxnSpPr>
          <p:cNvPr id="66" name="Google Shape;66;p16"/>
          <p:cNvCxnSpPr/>
          <p:nvPr/>
        </p:nvCxnSpPr>
        <p:spPr>
          <a:xfrm>
            <a:off x="593700" y="4077575"/>
            <a:ext cx="7956600" cy="0"/>
          </a:xfrm>
          <a:prstGeom prst="straightConnector1">
            <a:avLst/>
          </a:prstGeom>
          <a:noFill/>
          <a:ln w="19050" cap="flat" cmpd="sng">
            <a:solidFill>
              <a:srgbClr val="CC0000"/>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1C232"/>
              </a:buClr>
              <a:buSzPts val="3600"/>
              <a:buChar char="●"/>
              <a:defRPr sz="3600">
                <a:solidFill>
                  <a:srgbClr val="F1C232"/>
                </a:solidFill>
              </a:defRPr>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72" name="Google Shape;7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8"/>
          <p:cNvSpPr txBox="1">
            <a:spLocks noGrp="1"/>
          </p:cNvSpPr>
          <p:nvPr>
            <p:ph type="body" idx="2"/>
          </p:nvPr>
        </p:nvSpPr>
        <p:spPr>
          <a:xfrm>
            <a:off x="595625" y="1908225"/>
            <a:ext cx="6165900" cy="22611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75" name="Google Shape;75;p18"/>
          <p:cNvCxnSpPr/>
          <p:nvPr/>
        </p:nvCxnSpPr>
        <p:spPr>
          <a:xfrm>
            <a:off x="593700" y="4077575"/>
            <a:ext cx="7956600" cy="0"/>
          </a:xfrm>
          <a:prstGeom prst="straightConnector1">
            <a:avLst/>
          </a:prstGeom>
          <a:noFill/>
          <a:ln w="19050" cap="flat" cmpd="sng">
            <a:solidFill>
              <a:srgbClr val="CC0000"/>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78" name="Google Shape;78;p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9" name="Google Shape;79;p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0" name="Google Shape;8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83" name="Google Shape;8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a:endParaRPr/>
          </a:p>
        </p:txBody>
      </p:sp>
      <p:sp>
        <p:nvSpPr>
          <p:cNvPr id="86" name="Google Shape;86;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7" name="Google Shape;8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a:endParaRPr/>
          </a:p>
        </p:txBody>
      </p:sp>
      <p:sp>
        <p:nvSpPr>
          <p:cNvPr id="90" name="Google Shape;9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a:endParaRPr/>
          </a:p>
        </p:txBody>
      </p:sp>
      <p:sp>
        <p:nvSpPr>
          <p:cNvPr id="94" name="Google Shape;94;p2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6" name="Google Shape;9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24"/>
          <p:cNvSpPr txBox="1">
            <a:spLocks noGrp="1"/>
          </p:cNvSpPr>
          <p:nvPr>
            <p:ph type="subTitle" idx="1"/>
          </p:nvPr>
        </p:nvSpPr>
        <p:spPr>
          <a:xfrm>
            <a:off x="5063125" y="4409025"/>
            <a:ext cx="3714000" cy="3420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None/>
              <a:defRPr sz="1800">
                <a:solidFill>
                  <a:srgbClr val="F1C23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2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102" name="Google Shape;102;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03" name="Google Shape;103;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hite">
  <p:cSld name="BLANK_1">
    <p:bg>
      <p:bgPr>
        <a:solidFill>
          <a:srgbClr val="FFFFFF"/>
        </a:solidFill>
        <a:effectLst/>
      </p:bgPr>
    </p:bg>
    <p:spTree>
      <p:nvGrpSpPr>
        <p:cNvPr id="1" name="Shape 106"/>
        <p:cNvGrpSpPr/>
        <p:nvPr/>
      </p:nvGrpSpPr>
      <p:grpSpPr>
        <a:xfrm>
          <a:off x="0" y="0"/>
          <a:ext cx="0" cy="0"/>
          <a:chOff x="0" y="0"/>
          <a:chExt cx="0" cy="0"/>
        </a:xfrm>
      </p:grpSpPr>
      <p:sp>
        <p:nvSpPr>
          <p:cNvPr id="107" name="Google Shape;10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108"/>
        <p:cNvGrpSpPr/>
        <p:nvPr/>
      </p:nvGrpSpPr>
      <p:grpSpPr>
        <a:xfrm>
          <a:off x="0" y="0"/>
          <a:ext cx="0" cy="0"/>
          <a:chOff x="0" y="0"/>
          <a:chExt cx="0" cy="0"/>
        </a:xfrm>
      </p:grpSpPr>
      <p:cxnSp>
        <p:nvCxnSpPr>
          <p:cNvPr id="109" name="Google Shape;109;p2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2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1" name="Google Shape;111;p28"/>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12" name="Google Shape;112;p28"/>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13" name="Google Shape;113;p28"/>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14" name="Google Shape;114;p28"/>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9"/>
        <p:cNvGrpSpPr/>
        <p:nvPr/>
      </p:nvGrpSpPr>
      <p:grpSpPr>
        <a:xfrm>
          <a:off x="0" y="0"/>
          <a:ext cx="0" cy="0"/>
          <a:chOff x="0" y="0"/>
          <a:chExt cx="0" cy="0"/>
        </a:xfrm>
      </p:grpSpPr>
      <p:sp>
        <p:nvSpPr>
          <p:cNvPr id="120" name="Google Shape;120;p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1" name="Google Shape;121;p3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2" name="Google Shape;122;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3"/>
        <p:cNvGrpSpPr/>
        <p:nvPr/>
      </p:nvGrpSpPr>
      <p:grpSpPr>
        <a:xfrm>
          <a:off x="0" y="0"/>
          <a:ext cx="0" cy="0"/>
          <a:chOff x="0" y="0"/>
          <a:chExt cx="0" cy="0"/>
        </a:xfrm>
      </p:grpSpPr>
      <p:sp>
        <p:nvSpPr>
          <p:cNvPr id="124" name="Google Shape;124;p3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5" name="Google Shape;12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6"/>
        <p:cNvGrpSpPr/>
        <p:nvPr/>
      </p:nvGrpSpPr>
      <p:grpSpPr>
        <a:xfrm>
          <a:off x="0" y="0"/>
          <a:ext cx="0" cy="0"/>
          <a:chOff x="0" y="0"/>
          <a:chExt cx="0" cy="0"/>
        </a:xfrm>
      </p:grpSpPr>
      <p:sp>
        <p:nvSpPr>
          <p:cNvPr id="127" name="Google Shape;12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8" name="Google Shape;128;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29" name="Google Shape;12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0"/>
        <p:cNvGrpSpPr/>
        <p:nvPr/>
      </p:nvGrpSpPr>
      <p:grpSpPr>
        <a:xfrm>
          <a:off x="0" y="0"/>
          <a:ext cx="0" cy="0"/>
          <a:chOff x="0" y="0"/>
          <a:chExt cx="0" cy="0"/>
        </a:xfrm>
      </p:grpSpPr>
      <p:sp>
        <p:nvSpPr>
          <p:cNvPr id="131" name="Google Shape;13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3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33" name="Google Shape;133;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34" name="Google Shape;13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7" name="Google Shape;13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40" name="Google Shape;140;p3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41" name="Google Shape;14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2"/>
        <p:cNvGrpSpPr/>
        <p:nvPr/>
      </p:nvGrpSpPr>
      <p:grpSpPr>
        <a:xfrm>
          <a:off x="0" y="0"/>
          <a:ext cx="0" cy="0"/>
          <a:chOff x="0" y="0"/>
          <a:chExt cx="0" cy="0"/>
        </a:xfrm>
      </p:grpSpPr>
      <p:sp>
        <p:nvSpPr>
          <p:cNvPr id="143" name="Google Shape;143;p3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4" name="Google Shape;14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5"/>
        <p:cNvGrpSpPr/>
        <p:nvPr/>
      </p:nvGrpSpPr>
      <p:grpSpPr>
        <a:xfrm>
          <a:off x="0" y="0"/>
          <a:ext cx="0" cy="0"/>
          <a:chOff x="0" y="0"/>
          <a:chExt cx="0" cy="0"/>
        </a:xfrm>
      </p:grpSpPr>
      <p:sp>
        <p:nvSpPr>
          <p:cNvPr id="146" name="Google Shape;146;p37"/>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8" name="Google Shape;148;p3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9" name="Google Shape;149;p3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150" name="Google Shape;150;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1"/>
        <p:cNvGrpSpPr/>
        <p:nvPr/>
      </p:nvGrpSpPr>
      <p:grpSpPr>
        <a:xfrm>
          <a:off x="0" y="0"/>
          <a:ext cx="0" cy="0"/>
          <a:chOff x="0" y="0"/>
          <a:chExt cx="0" cy="0"/>
        </a:xfrm>
      </p:grpSpPr>
      <p:sp>
        <p:nvSpPr>
          <p:cNvPr id="152" name="Google Shape;152;p3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53" name="Google Shape;153;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4"/>
        <p:cNvGrpSpPr/>
        <p:nvPr/>
      </p:nvGrpSpPr>
      <p:grpSpPr>
        <a:xfrm>
          <a:off x="0" y="0"/>
          <a:ext cx="0" cy="0"/>
          <a:chOff x="0" y="0"/>
          <a:chExt cx="0" cy="0"/>
        </a:xfrm>
      </p:grpSpPr>
      <p:sp>
        <p:nvSpPr>
          <p:cNvPr id="155" name="Google Shape;155;p3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6" name="Google Shape;156;p3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57" name="Google Shape;15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sic">
  <p:cSld name="CUSTOM">
    <p:spTree>
      <p:nvGrpSpPr>
        <p:cNvPr id="1" name="Shape 160"/>
        <p:cNvGrpSpPr/>
        <p:nvPr/>
      </p:nvGrpSpPr>
      <p:grpSpPr>
        <a:xfrm>
          <a:off x="0" y="0"/>
          <a:ext cx="0" cy="0"/>
          <a:chOff x="0" y="0"/>
          <a:chExt cx="0" cy="0"/>
        </a:xfrm>
      </p:grpSpPr>
      <p:sp>
        <p:nvSpPr>
          <p:cNvPr id="161" name="Google Shape;161;p41"/>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62" name="Google Shape;162;p41"/>
          <p:cNvSpPr txBox="1">
            <a:spLocks noGrp="1"/>
          </p:cNvSpPr>
          <p:nvPr>
            <p:ph type="subTitle" idx="1"/>
          </p:nvPr>
        </p:nvSpPr>
        <p:spPr>
          <a:xfrm>
            <a:off x="663825" y="1792850"/>
            <a:ext cx="5757900" cy="25482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3">
  <p:cSld name="TITLE_AND_BODY_3">
    <p:spTree>
      <p:nvGrpSpPr>
        <p:cNvPr id="1" name="Shape 163"/>
        <p:cNvGrpSpPr/>
        <p:nvPr/>
      </p:nvGrpSpPr>
      <p:grpSpPr>
        <a:xfrm>
          <a:off x="0" y="0"/>
          <a:ext cx="0" cy="0"/>
          <a:chOff x="0" y="0"/>
          <a:chExt cx="0" cy="0"/>
        </a:xfrm>
      </p:grpSpPr>
      <p:grpSp>
        <p:nvGrpSpPr>
          <p:cNvPr id="164" name="Google Shape;164;p42"/>
          <p:cNvGrpSpPr/>
          <p:nvPr/>
        </p:nvGrpSpPr>
        <p:grpSpPr>
          <a:xfrm>
            <a:off x="625966" y="299376"/>
            <a:ext cx="999312" cy="999312"/>
            <a:chOff x="348199" y="179450"/>
            <a:chExt cx="1116300" cy="1116300"/>
          </a:xfrm>
        </p:grpSpPr>
        <p:sp>
          <p:nvSpPr>
            <p:cNvPr id="165" name="Google Shape;165;p42"/>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4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8" name="Google Shape;168;p42"/>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69" name="Google Shape;169;p4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170"/>
        <p:cNvGrpSpPr/>
        <p:nvPr/>
      </p:nvGrpSpPr>
      <p:grpSpPr>
        <a:xfrm>
          <a:off x="0" y="0"/>
          <a:ext cx="0" cy="0"/>
          <a:chOff x="0" y="0"/>
          <a:chExt cx="0" cy="0"/>
        </a:xfrm>
      </p:grpSpPr>
      <p:sp>
        <p:nvSpPr>
          <p:cNvPr id="171" name="Google Shape;171;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2" name="Google Shape;172;p43"/>
          <p:cNvSpPr txBox="1">
            <a:spLocks noGrp="1"/>
          </p:cNvSpPr>
          <p:nvPr>
            <p:ph type="subTitle" idx="1"/>
          </p:nvPr>
        </p:nvSpPr>
        <p:spPr>
          <a:xfrm>
            <a:off x="5063125" y="4409025"/>
            <a:ext cx="3714000" cy="3420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None/>
              <a:defRPr sz="1800">
                <a:solidFill>
                  <a:srgbClr val="F1C232"/>
                </a:solidFill>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sic No Caption">
  <p:cSld name="CUSTOM_1">
    <p:spTree>
      <p:nvGrpSpPr>
        <p:cNvPr id="1" name="Shape 173"/>
        <p:cNvGrpSpPr/>
        <p:nvPr/>
      </p:nvGrpSpPr>
      <p:grpSpPr>
        <a:xfrm>
          <a:off x="0" y="0"/>
          <a:ext cx="0" cy="0"/>
          <a:chOff x="0" y="0"/>
          <a:chExt cx="0" cy="0"/>
        </a:xfrm>
      </p:grpSpPr>
      <p:sp>
        <p:nvSpPr>
          <p:cNvPr id="174" name="Google Shape;174;p44"/>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lvl1pPr lvl="0">
              <a:spcBef>
                <a:spcPts val="0"/>
              </a:spcBef>
              <a:spcAft>
                <a:spcPts val="0"/>
              </a:spcAft>
              <a:buNone/>
              <a:defRPr sz="4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75" name="Google Shape;175;p44"/>
          <p:cNvSpPr txBox="1">
            <a:spLocks noGrp="1"/>
          </p:cNvSpPr>
          <p:nvPr>
            <p:ph type="subTitle" idx="1"/>
          </p:nvPr>
        </p:nvSpPr>
        <p:spPr>
          <a:xfrm>
            <a:off x="663825" y="1636125"/>
            <a:ext cx="7848900" cy="2400000"/>
          </a:xfrm>
          <a:prstGeom prst="rect">
            <a:avLst/>
          </a:prstGeom>
        </p:spPr>
        <p:txBody>
          <a:bodyPr spcFirstLastPara="1" wrap="square" lIns="91425" tIns="91425" rIns="91425" bIns="91425" anchor="t" anchorCtr="0">
            <a:noAutofit/>
          </a:bodyPr>
          <a:lstStyle>
            <a:lvl1pPr marL="457200" lvl="0" indent="-228600">
              <a:spcBef>
                <a:spcPts val="0"/>
              </a:spcBef>
              <a:spcAft>
                <a:spcPts val="0"/>
              </a:spcAft>
              <a:buNone/>
              <a:defRPr>
                <a:solidFill>
                  <a:srgbClr val="FFFFFF"/>
                </a:solidFill>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cxnSp>
        <p:nvCxnSpPr>
          <p:cNvPr id="176" name="Google Shape;176;p44"/>
          <p:cNvCxnSpPr/>
          <p:nvPr/>
        </p:nvCxnSpPr>
        <p:spPr>
          <a:xfrm>
            <a:off x="593700" y="4077575"/>
            <a:ext cx="7956600" cy="0"/>
          </a:xfrm>
          <a:prstGeom prst="straightConnector1">
            <a:avLst/>
          </a:prstGeom>
          <a:noFill/>
          <a:ln w="19050" cap="flat" cmpd="sng">
            <a:solidFill>
              <a:srgbClr val="CC0000"/>
            </a:solidFill>
            <a:prstDash val="solid"/>
            <a:round/>
            <a:headEnd type="none" w="med" len="med"/>
            <a:tailEnd type="none" w="med" len="med"/>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sic 1">
  <p:cSld name="CUSTOM_2">
    <p:spTree>
      <p:nvGrpSpPr>
        <p:cNvPr id="1" name="Shape 177"/>
        <p:cNvGrpSpPr/>
        <p:nvPr/>
      </p:nvGrpSpPr>
      <p:grpSpPr>
        <a:xfrm>
          <a:off x="0" y="0"/>
          <a:ext cx="0" cy="0"/>
          <a:chOff x="0" y="0"/>
          <a:chExt cx="0" cy="0"/>
        </a:xfrm>
      </p:grpSpPr>
      <p:sp>
        <p:nvSpPr>
          <p:cNvPr id="178" name="Google Shape;178;p45"/>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lvl1pPr lvl="0">
              <a:spcBef>
                <a:spcPts val="0"/>
              </a:spcBef>
              <a:spcAft>
                <a:spcPts val="0"/>
              </a:spcAft>
              <a:buNone/>
              <a:defRPr sz="4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79" name="Google Shape;179;p45"/>
          <p:cNvSpPr txBox="1">
            <a:spLocks noGrp="1"/>
          </p:cNvSpPr>
          <p:nvPr>
            <p:ph type="subTitle" idx="1"/>
          </p:nvPr>
        </p:nvSpPr>
        <p:spPr>
          <a:xfrm>
            <a:off x="663825" y="1636125"/>
            <a:ext cx="7848900" cy="2400000"/>
          </a:xfrm>
          <a:prstGeom prst="rect">
            <a:avLst/>
          </a:prstGeom>
        </p:spPr>
        <p:txBody>
          <a:bodyPr spcFirstLastPara="1" wrap="square" lIns="91425" tIns="91425" rIns="91425" bIns="91425" anchor="t" anchorCtr="0">
            <a:noAutofit/>
          </a:bodyPr>
          <a:lstStyle>
            <a:lvl1pPr marL="457200" lvl="0" indent="-228600">
              <a:spcBef>
                <a:spcPts val="0"/>
              </a:spcBef>
              <a:spcAft>
                <a:spcPts val="0"/>
              </a:spcAft>
              <a:buNone/>
              <a:defRPr>
                <a:solidFill>
                  <a:srgbClr val="FFFFFF"/>
                </a:solidFill>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180" name="Google Shape;180;p45"/>
          <p:cNvSpPr txBox="1">
            <a:spLocks noGrp="1"/>
          </p:cNvSpPr>
          <p:nvPr>
            <p:ph type="subTitle" idx="2"/>
          </p:nvPr>
        </p:nvSpPr>
        <p:spPr>
          <a:xfrm>
            <a:off x="4732025" y="4180425"/>
            <a:ext cx="3740400" cy="3420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None/>
              <a:defRPr sz="18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cxnSp>
        <p:nvCxnSpPr>
          <p:cNvPr id="181" name="Google Shape;181;p45"/>
          <p:cNvCxnSpPr/>
          <p:nvPr/>
        </p:nvCxnSpPr>
        <p:spPr>
          <a:xfrm>
            <a:off x="593700" y="4077575"/>
            <a:ext cx="7956600" cy="0"/>
          </a:xfrm>
          <a:prstGeom prst="straightConnector1">
            <a:avLst/>
          </a:prstGeom>
          <a:noFill/>
          <a:ln w="19050" cap="flat" cmpd="sng">
            <a:solidFill>
              <a:srgbClr val="CC0000"/>
            </a:solidFill>
            <a:prstDash val="solid"/>
            <a:round/>
            <a:headEnd type="none" w="med" len="med"/>
            <a:tailEnd type="none" w="med" len="med"/>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1">
  <p:cSld name="TITLE_AND_BODY_4">
    <p:spTree>
      <p:nvGrpSpPr>
        <p:cNvPr id="1" name="Shape 182"/>
        <p:cNvGrpSpPr/>
        <p:nvPr/>
      </p:nvGrpSpPr>
      <p:grpSpPr>
        <a:xfrm>
          <a:off x="0" y="0"/>
          <a:ext cx="0" cy="0"/>
          <a:chOff x="0" y="0"/>
          <a:chExt cx="0" cy="0"/>
        </a:xfrm>
      </p:grpSpPr>
      <p:sp>
        <p:nvSpPr>
          <p:cNvPr id="183" name="Google Shape;183;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4" name="Google Shape;184;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85" name="Google Shape;185;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6" name="Google Shape;186;p46"/>
          <p:cNvSpPr txBox="1">
            <a:spLocks noGrp="1"/>
          </p:cNvSpPr>
          <p:nvPr>
            <p:ph type="body" idx="2"/>
          </p:nvPr>
        </p:nvSpPr>
        <p:spPr>
          <a:xfrm>
            <a:off x="595625" y="1908225"/>
            <a:ext cx="6165900" cy="2261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cxnSp>
        <p:nvCxnSpPr>
          <p:cNvPr id="187" name="Google Shape;187;p46"/>
          <p:cNvCxnSpPr/>
          <p:nvPr/>
        </p:nvCxnSpPr>
        <p:spPr>
          <a:xfrm>
            <a:off x="593700" y="4077575"/>
            <a:ext cx="7956600" cy="0"/>
          </a:xfrm>
          <a:prstGeom prst="straightConnector1">
            <a:avLst/>
          </a:prstGeom>
          <a:noFill/>
          <a:ln w="19050" cap="flat" cmpd="sng">
            <a:solidFill>
              <a:srgbClr val="CC0000"/>
            </a:solidFill>
            <a:prstDash val="solid"/>
            <a:round/>
            <a:headEnd type="none" w="med" len="med"/>
            <a:tailEnd type="none" w="med" len="med"/>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sic 1 1">
  <p:cSld name="CUSTOM_1_1">
    <p:spTree>
      <p:nvGrpSpPr>
        <p:cNvPr id="1" name="Shape 188"/>
        <p:cNvGrpSpPr/>
        <p:nvPr/>
      </p:nvGrpSpPr>
      <p:grpSpPr>
        <a:xfrm>
          <a:off x="0" y="0"/>
          <a:ext cx="0" cy="0"/>
          <a:chOff x="0" y="0"/>
          <a:chExt cx="0" cy="0"/>
        </a:xfrm>
      </p:grpSpPr>
      <p:sp>
        <p:nvSpPr>
          <p:cNvPr id="189" name="Google Shape;189;p47"/>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lvl1pPr lvl="0">
              <a:spcBef>
                <a:spcPts val="0"/>
              </a:spcBef>
              <a:spcAft>
                <a:spcPts val="0"/>
              </a:spcAft>
              <a:buNone/>
              <a:defRPr sz="52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90" name="Google Shape;190;p47"/>
          <p:cNvSpPr txBox="1">
            <a:spLocks noGrp="1"/>
          </p:cNvSpPr>
          <p:nvPr>
            <p:ph type="subTitle" idx="1"/>
          </p:nvPr>
        </p:nvSpPr>
        <p:spPr>
          <a:xfrm>
            <a:off x="663825" y="1792850"/>
            <a:ext cx="5757900" cy="2548200"/>
          </a:xfrm>
          <a:prstGeom prst="rect">
            <a:avLst/>
          </a:prstGeom>
        </p:spPr>
        <p:txBody>
          <a:bodyPr spcFirstLastPara="1" wrap="square" lIns="91425" tIns="91425" rIns="91425" bIns="91425" anchor="t" anchorCtr="0">
            <a:noAutofit/>
          </a:bodyPr>
          <a:lstStyle>
            <a:lvl1pPr lvl="0">
              <a:spcBef>
                <a:spcPts val="0"/>
              </a:spcBef>
              <a:spcAft>
                <a:spcPts val="0"/>
              </a:spcAft>
              <a:buNone/>
              <a:defRPr sz="32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191" name="Google Shape;191;p47"/>
          <p:cNvSpPr txBox="1">
            <a:spLocks noGrp="1"/>
          </p:cNvSpPr>
          <p:nvPr>
            <p:ph type="subTitle" idx="2"/>
          </p:nvPr>
        </p:nvSpPr>
        <p:spPr>
          <a:xfrm>
            <a:off x="5526100" y="4180425"/>
            <a:ext cx="2946300" cy="3420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None/>
              <a:defRPr sz="18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1 1">
  <p:cSld name="TITLE_AND_BODY_1">
    <p:spTree>
      <p:nvGrpSpPr>
        <p:cNvPr id="1" name="Shape 192"/>
        <p:cNvGrpSpPr/>
        <p:nvPr/>
      </p:nvGrpSpPr>
      <p:grpSpPr>
        <a:xfrm>
          <a:off x="0" y="0"/>
          <a:ext cx="0" cy="0"/>
          <a:chOff x="0" y="0"/>
          <a:chExt cx="0" cy="0"/>
        </a:xfrm>
      </p:grpSpPr>
      <p:sp>
        <p:nvSpPr>
          <p:cNvPr id="193" name="Google Shape;193;p4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3600"/>
              <a:buFont typeface="Arial"/>
              <a:buNone/>
              <a:defRPr sz="3600" b="1">
                <a:solidFill>
                  <a:schemeClr val="dk1"/>
                </a:solidFill>
                <a:latin typeface="Arial"/>
                <a:ea typeface="Arial"/>
                <a:cs typeface="Arial"/>
                <a:sym typeface="Arial"/>
              </a:defRPr>
            </a:lvl1pPr>
            <a:lvl2pPr lvl="1" algn="l">
              <a:spcBef>
                <a:spcPts val="0"/>
              </a:spcBef>
              <a:spcAft>
                <a:spcPts val="0"/>
              </a:spcAft>
              <a:buSzPts val="3600"/>
              <a:buFont typeface="Arial"/>
              <a:buNone/>
              <a:defRPr sz="3600" b="1">
                <a:solidFill>
                  <a:schemeClr val="dk1"/>
                </a:solidFill>
                <a:latin typeface="Arial"/>
                <a:ea typeface="Arial"/>
                <a:cs typeface="Arial"/>
                <a:sym typeface="Arial"/>
              </a:defRPr>
            </a:lvl2pPr>
            <a:lvl3pPr lvl="2" algn="l">
              <a:spcBef>
                <a:spcPts val="0"/>
              </a:spcBef>
              <a:spcAft>
                <a:spcPts val="0"/>
              </a:spcAft>
              <a:buSzPts val="3600"/>
              <a:buFont typeface="Arial"/>
              <a:buNone/>
              <a:defRPr sz="3600" b="1">
                <a:solidFill>
                  <a:schemeClr val="dk1"/>
                </a:solidFill>
                <a:latin typeface="Arial"/>
                <a:ea typeface="Arial"/>
                <a:cs typeface="Arial"/>
                <a:sym typeface="Arial"/>
              </a:defRPr>
            </a:lvl3pPr>
            <a:lvl4pPr lvl="3" algn="l">
              <a:spcBef>
                <a:spcPts val="0"/>
              </a:spcBef>
              <a:spcAft>
                <a:spcPts val="0"/>
              </a:spcAft>
              <a:buSzPts val="3600"/>
              <a:buFont typeface="Arial"/>
              <a:buNone/>
              <a:defRPr sz="3600" b="1">
                <a:solidFill>
                  <a:schemeClr val="dk1"/>
                </a:solidFill>
                <a:latin typeface="Arial"/>
                <a:ea typeface="Arial"/>
                <a:cs typeface="Arial"/>
                <a:sym typeface="Arial"/>
              </a:defRPr>
            </a:lvl4pPr>
            <a:lvl5pPr lvl="4" algn="l">
              <a:spcBef>
                <a:spcPts val="0"/>
              </a:spcBef>
              <a:spcAft>
                <a:spcPts val="0"/>
              </a:spcAft>
              <a:buSzPts val="3600"/>
              <a:buFont typeface="Arial"/>
              <a:buNone/>
              <a:defRPr sz="3600" b="1">
                <a:solidFill>
                  <a:schemeClr val="dk1"/>
                </a:solidFill>
                <a:latin typeface="Arial"/>
                <a:ea typeface="Arial"/>
                <a:cs typeface="Arial"/>
                <a:sym typeface="Arial"/>
              </a:defRPr>
            </a:lvl5pPr>
            <a:lvl6pPr lvl="5" algn="l">
              <a:spcBef>
                <a:spcPts val="0"/>
              </a:spcBef>
              <a:spcAft>
                <a:spcPts val="0"/>
              </a:spcAft>
              <a:buSzPts val="3600"/>
              <a:buFont typeface="Arial"/>
              <a:buNone/>
              <a:defRPr sz="3600" b="1">
                <a:solidFill>
                  <a:schemeClr val="dk1"/>
                </a:solidFill>
                <a:latin typeface="Arial"/>
                <a:ea typeface="Arial"/>
                <a:cs typeface="Arial"/>
                <a:sym typeface="Arial"/>
              </a:defRPr>
            </a:lvl6pPr>
            <a:lvl7pPr lvl="6" algn="l">
              <a:spcBef>
                <a:spcPts val="0"/>
              </a:spcBef>
              <a:spcAft>
                <a:spcPts val="0"/>
              </a:spcAft>
              <a:buSzPts val="3600"/>
              <a:buFont typeface="Arial"/>
              <a:buNone/>
              <a:defRPr sz="3600" b="1">
                <a:solidFill>
                  <a:schemeClr val="dk1"/>
                </a:solidFill>
                <a:latin typeface="Arial"/>
                <a:ea typeface="Arial"/>
                <a:cs typeface="Arial"/>
                <a:sym typeface="Arial"/>
              </a:defRPr>
            </a:lvl7pPr>
            <a:lvl8pPr lvl="7" algn="l">
              <a:spcBef>
                <a:spcPts val="0"/>
              </a:spcBef>
              <a:spcAft>
                <a:spcPts val="0"/>
              </a:spcAft>
              <a:buSzPts val="3600"/>
              <a:buFont typeface="Arial"/>
              <a:buNone/>
              <a:defRPr sz="3600" b="1">
                <a:solidFill>
                  <a:schemeClr val="dk1"/>
                </a:solidFill>
                <a:latin typeface="Arial"/>
                <a:ea typeface="Arial"/>
                <a:cs typeface="Arial"/>
                <a:sym typeface="Arial"/>
              </a:defRPr>
            </a:lvl8pPr>
            <a:lvl9pPr lvl="8" algn="l">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94" name="Google Shape;194;p48"/>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sz="1800"/>
            </a:lvl5pPr>
            <a:lvl6pPr marL="2743200" lvl="5" indent="-317500">
              <a:spcBef>
                <a:spcPts val="1600"/>
              </a:spcBef>
              <a:spcAft>
                <a:spcPts val="0"/>
              </a:spcAft>
              <a:buSzPts val="1400"/>
              <a:buChar char="■"/>
              <a:defRPr sz="1800"/>
            </a:lvl6pPr>
            <a:lvl7pPr marL="3200400" lvl="6" indent="-317500">
              <a:spcBef>
                <a:spcPts val="1600"/>
              </a:spcBef>
              <a:spcAft>
                <a:spcPts val="0"/>
              </a:spcAft>
              <a:buSzPts val="1400"/>
              <a:buChar char="●"/>
              <a:defRPr sz="1800"/>
            </a:lvl7pPr>
            <a:lvl8pPr marL="3657600" lvl="7" indent="-317500">
              <a:spcBef>
                <a:spcPts val="1600"/>
              </a:spcBef>
              <a:spcAft>
                <a:spcPts val="0"/>
              </a:spcAft>
              <a:buSzPts val="1400"/>
              <a:buChar char="○"/>
              <a:defRPr sz="1800"/>
            </a:lvl8pPr>
            <a:lvl9pPr marL="4114800" lvl="8" indent="-317500">
              <a:spcBef>
                <a:spcPts val="1600"/>
              </a:spcBef>
              <a:spcAft>
                <a:spcPts val="1600"/>
              </a:spcAft>
              <a:buSzPts val="1400"/>
              <a:buChar char="■"/>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5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200" name="Google Shape;200;p5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1" name="Google Shape;201;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02" name="Google Shape;202;p50"/>
          <p:cNvCxnSpPr/>
          <p:nvPr/>
        </p:nvCxnSpPr>
        <p:spPr>
          <a:xfrm>
            <a:off x="593700" y="4077575"/>
            <a:ext cx="7956600" cy="0"/>
          </a:xfrm>
          <a:prstGeom prst="straightConnector1">
            <a:avLst/>
          </a:prstGeom>
          <a:noFill/>
          <a:ln w="19050" cap="flat" cmpd="sng">
            <a:solidFill>
              <a:srgbClr val="CC0000"/>
            </a:solidFill>
            <a:prstDash val="solid"/>
            <a:round/>
            <a:headEnd type="none" w="med" len="med"/>
            <a:tailEnd type="none" w="med" len="me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sic">
  <p:cSld name="CUSTOM">
    <p:spTree>
      <p:nvGrpSpPr>
        <p:cNvPr id="1" name="Shape 203"/>
        <p:cNvGrpSpPr/>
        <p:nvPr/>
      </p:nvGrpSpPr>
      <p:grpSpPr>
        <a:xfrm>
          <a:off x="0" y="0"/>
          <a:ext cx="0" cy="0"/>
          <a:chOff x="0" y="0"/>
          <a:chExt cx="0" cy="0"/>
        </a:xfrm>
      </p:grpSpPr>
      <p:sp>
        <p:nvSpPr>
          <p:cNvPr id="204" name="Google Shape;204;p51"/>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lvl1pPr lvl="0">
              <a:spcBef>
                <a:spcPts val="0"/>
              </a:spcBef>
              <a:spcAft>
                <a:spcPts val="0"/>
              </a:spcAft>
              <a:buNone/>
              <a:defRPr sz="52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05" name="Google Shape;205;p51"/>
          <p:cNvSpPr txBox="1">
            <a:spLocks noGrp="1"/>
          </p:cNvSpPr>
          <p:nvPr>
            <p:ph type="subTitle" idx="1"/>
          </p:nvPr>
        </p:nvSpPr>
        <p:spPr>
          <a:xfrm>
            <a:off x="663825" y="1636125"/>
            <a:ext cx="7848900" cy="2400000"/>
          </a:xfrm>
          <a:prstGeom prst="rect">
            <a:avLst/>
          </a:prstGeom>
        </p:spPr>
        <p:txBody>
          <a:bodyPr spcFirstLastPara="1" wrap="square" lIns="91425" tIns="91425" rIns="91425" bIns="91425" anchor="t" anchorCtr="0">
            <a:noAutofit/>
          </a:bodyPr>
          <a:lstStyle>
            <a:lvl1pPr marL="457200" lvl="0" indent="-228600">
              <a:spcBef>
                <a:spcPts val="0"/>
              </a:spcBef>
              <a:spcAft>
                <a:spcPts val="0"/>
              </a:spcAft>
              <a:buSzPts val="3200"/>
              <a:buNone/>
              <a:defRPr sz="32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06" name="Google Shape;206;p51"/>
          <p:cNvSpPr txBox="1">
            <a:spLocks noGrp="1"/>
          </p:cNvSpPr>
          <p:nvPr>
            <p:ph type="subTitle" idx="2"/>
          </p:nvPr>
        </p:nvSpPr>
        <p:spPr>
          <a:xfrm>
            <a:off x="4732025" y="4180425"/>
            <a:ext cx="3740400" cy="3420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None/>
              <a:defRPr sz="18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cxnSp>
        <p:nvCxnSpPr>
          <p:cNvPr id="207" name="Google Shape;207;p51"/>
          <p:cNvCxnSpPr/>
          <p:nvPr/>
        </p:nvCxnSpPr>
        <p:spPr>
          <a:xfrm>
            <a:off x="593700" y="4077575"/>
            <a:ext cx="7956600" cy="0"/>
          </a:xfrm>
          <a:prstGeom prst="straightConnector1">
            <a:avLst/>
          </a:prstGeom>
          <a:noFill/>
          <a:ln w="19050" cap="flat" cmpd="sng">
            <a:solidFill>
              <a:srgbClr val="CC0000"/>
            </a:solidFill>
            <a:prstDash val="solid"/>
            <a:round/>
            <a:headEnd type="none" w="med" len="med"/>
            <a:tailEnd type="none" w="med" len="med"/>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8"/>
        <p:cNvGrpSpPr/>
        <p:nvPr/>
      </p:nvGrpSpPr>
      <p:grpSpPr>
        <a:xfrm>
          <a:off x="0" y="0"/>
          <a:ext cx="0" cy="0"/>
          <a:chOff x="0" y="0"/>
          <a:chExt cx="0" cy="0"/>
        </a:xfrm>
      </p:grpSpPr>
      <p:sp>
        <p:nvSpPr>
          <p:cNvPr id="209" name="Google Shape;209;p5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1C232"/>
              </a:buClr>
              <a:buSzPts val="3600"/>
              <a:buChar char="●"/>
              <a:defRPr sz="3600">
                <a:solidFill>
                  <a:srgbClr val="F1C232"/>
                </a:solidFill>
              </a:defRPr>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210" name="Google Shape;210;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1"/>
        <p:cNvGrpSpPr/>
        <p:nvPr/>
      </p:nvGrpSpPr>
      <p:grpSpPr>
        <a:xfrm>
          <a:off x="0" y="0"/>
          <a:ext cx="0" cy="0"/>
          <a:chOff x="0" y="0"/>
          <a:chExt cx="0" cy="0"/>
        </a:xfrm>
      </p:grpSpPr>
      <p:sp>
        <p:nvSpPr>
          <p:cNvPr id="212" name="Google Shape;212;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13" name="Google Shape;213;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4" name="Google Shape;214;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5" name="Google Shape;215;p53"/>
          <p:cNvSpPr txBox="1">
            <a:spLocks noGrp="1"/>
          </p:cNvSpPr>
          <p:nvPr>
            <p:ph type="body" idx="2"/>
          </p:nvPr>
        </p:nvSpPr>
        <p:spPr>
          <a:xfrm>
            <a:off x="595625" y="1908225"/>
            <a:ext cx="6165900" cy="22611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216" name="Google Shape;216;p53"/>
          <p:cNvCxnSpPr/>
          <p:nvPr/>
        </p:nvCxnSpPr>
        <p:spPr>
          <a:xfrm>
            <a:off x="593700" y="4077575"/>
            <a:ext cx="7956600" cy="0"/>
          </a:xfrm>
          <a:prstGeom prst="straightConnector1">
            <a:avLst/>
          </a:prstGeom>
          <a:noFill/>
          <a:ln w="19050" cap="flat" cmpd="sng">
            <a:solidFill>
              <a:srgbClr val="CC0000"/>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7"/>
        <p:cNvGrpSpPr/>
        <p:nvPr/>
      </p:nvGrpSpPr>
      <p:grpSpPr>
        <a:xfrm>
          <a:off x="0" y="0"/>
          <a:ext cx="0" cy="0"/>
          <a:chOff x="0" y="0"/>
          <a:chExt cx="0" cy="0"/>
        </a:xfrm>
      </p:grpSpPr>
      <p:sp>
        <p:nvSpPr>
          <p:cNvPr id="218" name="Google Shape;218;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19" name="Google Shape;219;p5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0" name="Google Shape;220;p5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1" name="Google Shape;221;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2"/>
        <p:cNvGrpSpPr/>
        <p:nvPr/>
      </p:nvGrpSpPr>
      <p:grpSpPr>
        <a:xfrm>
          <a:off x="0" y="0"/>
          <a:ext cx="0" cy="0"/>
          <a:chOff x="0" y="0"/>
          <a:chExt cx="0" cy="0"/>
        </a:xfrm>
      </p:grpSpPr>
      <p:sp>
        <p:nvSpPr>
          <p:cNvPr id="223" name="Google Shape;223;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24" name="Google Shape;224;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5"/>
        <p:cNvGrpSpPr/>
        <p:nvPr/>
      </p:nvGrpSpPr>
      <p:grpSpPr>
        <a:xfrm>
          <a:off x="0" y="0"/>
          <a:ext cx="0" cy="0"/>
          <a:chOff x="0" y="0"/>
          <a:chExt cx="0" cy="0"/>
        </a:xfrm>
      </p:grpSpPr>
      <p:sp>
        <p:nvSpPr>
          <p:cNvPr id="226" name="Google Shape;226;p5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a:endParaRPr/>
          </a:p>
        </p:txBody>
      </p:sp>
      <p:sp>
        <p:nvSpPr>
          <p:cNvPr id="227" name="Google Shape;227;p5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8" name="Google Shape;228;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9"/>
        <p:cNvGrpSpPr/>
        <p:nvPr/>
      </p:nvGrpSpPr>
      <p:grpSpPr>
        <a:xfrm>
          <a:off x="0" y="0"/>
          <a:ext cx="0" cy="0"/>
          <a:chOff x="0" y="0"/>
          <a:chExt cx="0" cy="0"/>
        </a:xfrm>
      </p:grpSpPr>
      <p:sp>
        <p:nvSpPr>
          <p:cNvPr id="230" name="Google Shape;230;p5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a:endParaRPr/>
          </a:p>
        </p:txBody>
      </p:sp>
      <p:sp>
        <p:nvSpPr>
          <p:cNvPr id="231" name="Google Shape;231;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2"/>
        <p:cNvGrpSpPr/>
        <p:nvPr/>
      </p:nvGrpSpPr>
      <p:grpSpPr>
        <a:xfrm>
          <a:off x="0" y="0"/>
          <a:ext cx="0" cy="0"/>
          <a:chOff x="0" y="0"/>
          <a:chExt cx="0" cy="0"/>
        </a:xfrm>
      </p:grpSpPr>
      <p:sp>
        <p:nvSpPr>
          <p:cNvPr id="233" name="Google Shape;233;p5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a:endParaRPr/>
          </a:p>
        </p:txBody>
      </p:sp>
      <p:sp>
        <p:nvSpPr>
          <p:cNvPr id="235" name="Google Shape;235;p5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36" name="Google Shape;236;p5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7" name="Google Shape;237;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8"/>
        <p:cNvGrpSpPr/>
        <p:nvPr/>
      </p:nvGrpSpPr>
      <p:grpSpPr>
        <a:xfrm>
          <a:off x="0" y="0"/>
          <a:ext cx="0" cy="0"/>
          <a:chOff x="0" y="0"/>
          <a:chExt cx="0" cy="0"/>
        </a:xfrm>
      </p:grpSpPr>
      <p:sp>
        <p:nvSpPr>
          <p:cNvPr id="239" name="Google Shape;239;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0" name="Google Shape;240;p59"/>
          <p:cNvSpPr txBox="1">
            <a:spLocks noGrp="1"/>
          </p:cNvSpPr>
          <p:nvPr>
            <p:ph type="subTitle" idx="1"/>
          </p:nvPr>
        </p:nvSpPr>
        <p:spPr>
          <a:xfrm>
            <a:off x="5063125" y="4409025"/>
            <a:ext cx="3714000" cy="3420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None/>
              <a:defRPr sz="1800">
                <a:solidFill>
                  <a:srgbClr val="F1C23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1"/>
        <p:cNvGrpSpPr/>
        <p:nvPr/>
      </p:nvGrpSpPr>
      <p:grpSpPr>
        <a:xfrm>
          <a:off x="0" y="0"/>
          <a:ext cx="0" cy="0"/>
          <a:chOff x="0" y="0"/>
          <a:chExt cx="0" cy="0"/>
        </a:xfrm>
      </p:grpSpPr>
      <p:sp>
        <p:nvSpPr>
          <p:cNvPr id="242" name="Google Shape;242;p6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243" name="Google Shape;243;p6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244" name="Google Shape;244;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White">
  <p:cSld name="BLANK_1">
    <p:bg>
      <p:bgPr>
        <a:solidFill>
          <a:srgbClr val="FFFFFF"/>
        </a:solidFill>
        <a:effectLst/>
      </p:bgPr>
    </p:bg>
    <p:spTree>
      <p:nvGrpSpPr>
        <p:cNvPr id="1" name="Shape 247"/>
        <p:cNvGrpSpPr/>
        <p:nvPr/>
      </p:nvGrpSpPr>
      <p:grpSpPr>
        <a:xfrm>
          <a:off x="0" y="0"/>
          <a:ext cx="0" cy="0"/>
          <a:chOff x="0" y="0"/>
          <a:chExt cx="0" cy="0"/>
        </a:xfrm>
      </p:grpSpPr>
      <p:sp>
        <p:nvSpPr>
          <p:cNvPr id="248" name="Google Shape;248;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sic 1">
  <p:cSld name="CUSTOM_1">
    <p:spTree>
      <p:nvGrpSpPr>
        <p:cNvPr id="1" name="Shape 249"/>
        <p:cNvGrpSpPr/>
        <p:nvPr/>
      </p:nvGrpSpPr>
      <p:grpSpPr>
        <a:xfrm>
          <a:off x="0" y="0"/>
          <a:ext cx="0" cy="0"/>
          <a:chOff x="0" y="0"/>
          <a:chExt cx="0" cy="0"/>
        </a:xfrm>
      </p:grpSpPr>
      <p:sp>
        <p:nvSpPr>
          <p:cNvPr id="250" name="Google Shape;250;p63"/>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lvl1pPr lvl="0">
              <a:spcBef>
                <a:spcPts val="0"/>
              </a:spcBef>
              <a:spcAft>
                <a:spcPts val="0"/>
              </a:spcAft>
              <a:buNone/>
              <a:defRPr sz="52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51" name="Google Shape;251;p63"/>
          <p:cNvSpPr txBox="1">
            <a:spLocks noGrp="1"/>
          </p:cNvSpPr>
          <p:nvPr>
            <p:ph type="subTitle" idx="1"/>
          </p:nvPr>
        </p:nvSpPr>
        <p:spPr>
          <a:xfrm>
            <a:off x="663825" y="1792850"/>
            <a:ext cx="5757900" cy="2548200"/>
          </a:xfrm>
          <a:prstGeom prst="rect">
            <a:avLst/>
          </a:prstGeom>
        </p:spPr>
        <p:txBody>
          <a:bodyPr spcFirstLastPara="1" wrap="square" lIns="91425" tIns="91425" rIns="91425" bIns="91425" anchor="t" anchorCtr="0">
            <a:noAutofit/>
          </a:bodyPr>
          <a:lstStyle>
            <a:lvl1pPr lvl="0">
              <a:spcBef>
                <a:spcPts val="0"/>
              </a:spcBef>
              <a:spcAft>
                <a:spcPts val="0"/>
              </a:spcAft>
              <a:buNone/>
              <a:defRPr sz="32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52" name="Google Shape;252;p63"/>
          <p:cNvSpPr txBox="1">
            <a:spLocks noGrp="1"/>
          </p:cNvSpPr>
          <p:nvPr>
            <p:ph type="subTitle" idx="2"/>
          </p:nvPr>
        </p:nvSpPr>
        <p:spPr>
          <a:xfrm>
            <a:off x="5526100" y="4180425"/>
            <a:ext cx="2946300" cy="3420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None/>
              <a:defRPr sz="18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dk1"/>
        </a:solidFill>
        <a:effectLst/>
      </p:bgPr>
    </p:bg>
    <p:spTree>
      <p:nvGrpSpPr>
        <p:cNvPr id="1" name="Shape 253"/>
        <p:cNvGrpSpPr/>
        <p:nvPr/>
      </p:nvGrpSpPr>
      <p:grpSpPr>
        <a:xfrm>
          <a:off x="0" y="0"/>
          <a:ext cx="0" cy="0"/>
          <a:chOff x="0" y="0"/>
          <a:chExt cx="0" cy="0"/>
        </a:xfrm>
      </p:grpSpPr>
      <p:cxnSp>
        <p:nvCxnSpPr>
          <p:cNvPr id="254" name="Google Shape;254;p64"/>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255" name="Google Shape;255;p64"/>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256" name="Google Shape;256;p64"/>
          <p:cNvSpPr txBox="1">
            <a:spLocks noGrp="1"/>
          </p:cNvSpPr>
          <p:nvPr>
            <p:ph type="title"/>
          </p:nvPr>
        </p:nvSpPr>
        <p:spPr>
          <a:xfrm>
            <a:off x="425200" y="110850"/>
            <a:ext cx="8296800" cy="1542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Char char="●"/>
              <a:defRPr sz="4800">
                <a:solidFill>
                  <a:schemeClr val="lt1"/>
                </a:solidFill>
              </a:defRPr>
            </a:lvl1pPr>
            <a:lvl2pPr lvl="1" algn="ctr">
              <a:spcBef>
                <a:spcPts val="0"/>
              </a:spcBef>
              <a:spcAft>
                <a:spcPts val="0"/>
              </a:spcAft>
              <a:buClr>
                <a:schemeClr val="lt1"/>
              </a:buClr>
              <a:buSzPts val="4800"/>
              <a:buChar char="○"/>
              <a:defRPr sz="4800">
                <a:solidFill>
                  <a:schemeClr val="lt1"/>
                </a:solidFill>
              </a:defRPr>
            </a:lvl2pPr>
            <a:lvl3pPr lvl="2" algn="ctr">
              <a:spcBef>
                <a:spcPts val="0"/>
              </a:spcBef>
              <a:spcAft>
                <a:spcPts val="0"/>
              </a:spcAft>
              <a:buClr>
                <a:schemeClr val="lt1"/>
              </a:buClr>
              <a:buSzPts val="4800"/>
              <a:buChar char="■"/>
              <a:defRPr sz="4800">
                <a:solidFill>
                  <a:schemeClr val="lt1"/>
                </a:solidFill>
              </a:defRPr>
            </a:lvl3pPr>
            <a:lvl4pPr lvl="3" algn="ctr">
              <a:spcBef>
                <a:spcPts val="0"/>
              </a:spcBef>
              <a:spcAft>
                <a:spcPts val="0"/>
              </a:spcAft>
              <a:buClr>
                <a:schemeClr val="lt1"/>
              </a:buClr>
              <a:buSzPts val="4800"/>
              <a:buChar char="●"/>
              <a:defRPr sz="4800">
                <a:solidFill>
                  <a:schemeClr val="lt1"/>
                </a:solidFill>
              </a:defRPr>
            </a:lvl4pPr>
            <a:lvl5pPr lvl="4" algn="ctr">
              <a:spcBef>
                <a:spcPts val="0"/>
              </a:spcBef>
              <a:spcAft>
                <a:spcPts val="0"/>
              </a:spcAft>
              <a:buClr>
                <a:schemeClr val="lt1"/>
              </a:buClr>
              <a:buSzPts val="4800"/>
              <a:buChar char="○"/>
              <a:defRPr sz="4800">
                <a:solidFill>
                  <a:schemeClr val="lt1"/>
                </a:solidFill>
              </a:defRPr>
            </a:lvl5pPr>
            <a:lvl6pPr lvl="5" algn="ctr">
              <a:spcBef>
                <a:spcPts val="0"/>
              </a:spcBef>
              <a:spcAft>
                <a:spcPts val="0"/>
              </a:spcAft>
              <a:buClr>
                <a:schemeClr val="lt1"/>
              </a:buClr>
              <a:buSzPts val="4800"/>
              <a:buChar char="■"/>
              <a:defRPr sz="4800">
                <a:solidFill>
                  <a:schemeClr val="lt1"/>
                </a:solidFill>
              </a:defRPr>
            </a:lvl6pPr>
            <a:lvl7pPr lvl="6" algn="ctr">
              <a:spcBef>
                <a:spcPts val="0"/>
              </a:spcBef>
              <a:spcAft>
                <a:spcPts val="0"/>
              </a:spcAft>
              <a:buClr>
                <a:schemeClr val="lt1"/>
              </a:buClr>
              <a:buSzPts val="4800"/>
              <a:buChar char="●"/>
              <a:defRPr sz="4800">
                <a:solidFill>
                  <a:schemeClr val="lt1"/>
                </a:solidFill>
              </a:defRPr>
            </a:lvl7pPr>
            <a:lvl8pPr lvl="7" algn="ctr">
              <a:spcBef>
                <a:spcPts val="0"/>
              </a:spcBef>
              <a:spcAft>
                <a:spcPts val="0"/>
              </a:spcAft>
              <a:buClr>
                <a:schemeClr val="lt1"/>
              </a:buClr>
              <a:buSzPts val="4800"/>
              <a:buChar char="○"/>
              <a:defRPr sz="4800">
                <a:solidFill>
                  <a:schemeClr val="lt1"/>
                </a:solidFill>
              </a:defRPr>
            </a:lvl8pPr>
            <a:lvl9pPr lvl="8" algn="ctr">
              <a:spcBef>
                <a:spcPts val="0"/>
              </a:spcBef>
              <a:spcAft>
                <a:spcPts val="0"/>
              </a:spcAft>
              <a:buClr>
                <a:schemeClr val="lt1"/>
              </a:buClr>
              <a:buSzPts val="4800"/>
              <a:buChar char="■"/>
              <a:defRPr sz="4800">
                <a:solidFill>
                  <a:schemeClr val="lt1"/>
                </a:solidFill>
              </a:defRPr>
            </a:lvl9pPr>
          </a:lstStyle>
          <a:p>
            <a:endParaRPr/>
          </a:p>
        </p:txBody>
      </p:sp>
      <p:sp>
        <p:nvSpPr>
          <p:cNvPr id="257" name="Google Shape;257;p6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58" name="Google Shape;258;p64"/>
          <p:cNvSpPr txBox="1">
            <a:spLocks noGrp="1"/>
          </p:cNvSpPr>
          <p:nvPr>
            <p:ph type="body" idx="1"/>
          </p:nvPr>
        </p:nvSpPr>
        <p:spPr>
          <a:xfrm>
            <a:off x="425200" y="1446300"/>
            <a:ext cx="8296800" cy="3242700"/>
          </a:xfrm>
          <a:prstGeom prst="rect">
            <a:avLst/>
          </a:prstGeom>
          <a:noFill/>
          <a:ln>
            <a:noFill/>
          </a:ln>
        </p:spPr>
        <p:txBody>
          <a:bodyPr spcFirstLastPara="1" wrap="square" lIns="91425" tIns="91425" rIns="91425" bIns="91425" anchor="t" anchorCtr="0">
            <a:noAutofit/>
          </a:bodyPr>
          <a:lstStyle>
            <a:lvl1pPr marL="457200" lvl="0" indent="-431800">
              <a:lnSpc>
                <a:spcPct val="100000"/>
              </a:lnSpc>
              <a:spcBef>
                <a:spcPts val="0"/>
              </a:spcBef>
              <a:spcAft>
                <a:spcPts val="0"/>
              </a:spcAft>
              <a:buClr>
                <a:srgbClr val="FFFFFF"/>
              </a:buClr>
              <a:buSzPts val="3200"/>
              <a:buFont typeface="Raleway"/>
              <a:buChar char="●"/>
              <a:defRPr sz="3200">
                <a:solidFill>
                  <a:srgbClr val="FFFFFF"/>
                </a:solidFill>
                <a:latin typeface="Raleway"/>
                <a:ea typeface="Raleway"/>
                <a:cs typeface="Raleway"/>
                <a:sym typeface="Raleway"/>
              </a:defRPr>
            </a:lvl1pPr>
            <a:lvl2pPr marL="914400" lvl="1" indent="-431800">
              <a:lnSpc>
                <a:spcPct val="100000"/>
              </a:lnSpc>
              <a:spcBef>
                <a:spcPts val="0"/>
              </a:spcBef>
              <a:spcAft>
                <a:spcPts val="0"/>
              </a:spcAft>
              <a:buClr>
                <a:srgbClr val="FFFFFF"/>
              </a:buClr>
              <a:buSzPts val="3200"/>
              <a:buFont typeface="Raleway"/>
              <a:buChar char="○"/>
              <a:defRPr sz="3200">
                <a:solidFill>
                  <a:srgbClr val="FFFFFF"/>
                </a:solidFill>
                <a:latin typeface="Raleway"/>
                <a:ea typeface="Raleway"/>
                <a:cs typeface="Raleway"/>
                <a:sym typeface="Raleway"/>
              </a:defRPr>
            </a:lvl2pPr>
            <a:lvl3pPr marL="1371600" lvl="2" indent="-431800">
              <a:lnSpc>
                <a:spcPct val="100000"/>
              </a:lnSpc>
              <a:spcBef>
                <a:spcPts val="0"/>
              </a:spcBef>
              <a:spcAft>
                <a:spcPts val="0"/>
              </a:spcAft>
              <a:buClr>
                <a:srgbClr val="FFFFFF"/>
              </a:buClr>
              <a:buSzPts val="3200"/>
              <a:buFont typeface="Raleway"/>
              <a:buChar char="■"/>
              <a:defRPr sz="3200">
                <a:solidFill>
                  <a:srgbClr val="FFFFFF"/>
                </a:solidFill>
                <a:latin typeface="Raleway"/>
                <a:ea typeface="Raleway"/>
                <a:cs typeface="Raleway"/>
                <a:sym typeface="Raleway"/>
              </a:defRPr>
            </a:lvl3pPr>
            <a:lvl4pPr marL="1828800" lvl="3" indent="-431800">
              <a:lnSpc>
                <a:spcPct val="100000"/>
              </a:lnSpc>
              <a:spcBef>
                <a:spcPts val="0"/>
              </a:spcBef>
              <a:spcAft>
                <a:spcPts val="0"/>
              </a:spcAft>
              <a:buClr>
                <a:srgbClr val="FFFFFF"/>
              </a:buClr>
              <a:buSzPts val="3200"/>
              <a:buFont typeface="Raleway"/>
              <a:buChar char="●"/>
              <a:defRPr sz="3200">
                <a:solidFill>
                  <a:srgbClr val="FFFFFF"/>
                </a:solidFill>
                <a:latin typeface="Raleway"/>
                <a:ea typeface="Raleway"/>
                <a:cs typeface="Raleway"/>
                <a:sym typeface="Raleway"/>
              </a:defRPr>
            </a:lvl4pPr>
            <a:lvl5pPr marL="2286000" lvl="4" indent="-431800">
              <a:lnSpc>
                <a:spcPct val="100000"/>
              </a:lnSpc>
              <a:spcBef>
                <a:spcPts val="0"/>
              </a:spcBef>
              <a:spcAft>
                <a:spcPts val="0"/>
              </a:spcAft>
              <a:buClr>
                <a:srgbClr val="FFFFFF"/>
              </a:buClr>
              <a:buSzPts val="3200"/>
              <a:buFont typeface="Raleway"/>
              <a:buChar char="○"/>
              <a:defRPr sz="3200">
                <a:solidFill>
                  <a:srgbClr val="FFFFFF"/>
                </a:solidFill>
                <a:latin typeface="Raleway"/>
                <a:ea typeface="Raleway"/>
                <a:cs typeface="Raleway"/>
                <a:sym typeface="Raleway"/>
              </a:defRPr>
            </a:lvl5pPr>
            <a:lvl6pPr marL="2743200" lvl="5" indent="-431800">
              <a:lnSpc>
                <a:spcPct val="100000"/>
              </a:lnSpc>
              <a:spcBef>
                <a:spcPts val="0"/>
              </a:spcBef>
              <a:spcAft>
                <a:spcPts val="0"/>
              </a:spcAft>
              <a:buClr>
                <a:srgbClr val="FFFFFF"/>
              </a:buClr>
              <a:buSzPts val="3200"/>
              <a:buFont typeface="Raleway"/>
              <a:buChar char="■"/>
              <a:defRPr sz="3200">
                <a:solidFill>
                  <a:srgbClr val="FFFFFF"/>
                </a:solidFill>
                <a:latin typeface="Raleway"/>
                <a:ea typeface="Raleway"/>
                <a:cs typeface="Raleway"/>
                <a:sym typeface="Raleway"/>
              </a:defRPr>
            </a:lvl6pPr>
            <a:lvl7pPr marL="3200400" lvl="6" indent="-431800">
              <a:lnSpc>
                <a:spcPct val="100000"/>
              </a:lnSpc>
              <a:spcBef>
                <a:spcPts val="0"/>
              </a:spcBef>
              <a:spcAft>
                <a:spcPts val="0"/>
              </a:spcAft>
              <a:buClr>
                <a:srgbClr val="FFFFFF"/>
              </a:buClr>
              <a:buSzPts val="3200"/>
              <a:buFont typeface="Raleway"/>
              <a:buChar char="●"/>
              <a:defRPr sz="3200">
                <a:solidFill>
                  <a:srgbClr val="FFFFFF"/>
                </a:solidFill>
                <a:latin typeface="Raleway"/>
                <a:ea typeface="Raleway"/>
                <a:cs typeface="Raleway"/>
                <a:sym typeface="Raleway"/>
              </a:defRPr>
            </a:lvl7pPr>
            <a:lvl8pPr marL="3657600" lvl="7" indent="-431800">
              <a:lnSpc>
                <a:spcPct val="100000"/>
              </a:lnSpc>
              <a:spcBef>
                <a:spcPts val="0"/>
              </a:spcBef>
              <a:spcAft>
                <a:spcPts val="0"/>
              </a:spcAft>
              <a:buClr>
                <a:srgbClr val="FFFFFF"/>
              </a:buClr>
              <a:buSzPts val="3200"/>
              <a:buFont typeface="Raleway"/>
              <a:buChar char="○"/>
              <a:defRPr sz="3200">
                <a:solidFill>
                  <a:srgbClr val="FFFFFF"/>
                </a:solidFill>
                <a:latin typeface="Raleway"/>
                <a:ea typeface="Raleway"/>
                <a:cs typeface="Raleway"/>
                <a:sym typeface="Raleway"/>
              </a:defRPr>
            </a:lvl8pPr>
            <a:lvl9pPr marL="4114800" lvl="8" indent="-431800">
              <a:lnSpc>
                <a:spcPct val="100000"/>
              </a:lnSpc>
              <a:spcBef>
                <a:spcPts val="0"/>
              </a:spcBef>
              <a:spcAft>
                <a:spcPts val="0"/>
              </a:spcAft>
              <a:buClr>
                <a:srgbClr val="FFFFFF"/>
              </a:buClr>
              <a:buSzPts val="3200"/>
              <a:buFont typeface="Raleway"/>
              <a:buChar char="■"/>
              <a:defRPr sz="3200">
                <a:solidFill>
                  <a:srgbClr val="FFFFFF"/>
                </a:solidFill>
                <a:latin typeface="Raleway"/>
                <a:ea typeface="Raleway"/>
                <a:cs typeface="Raleway"/>
                <a:sym typeface="Raleway"/>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623450" y="554175"/>
            <a:ext cx="7848900" cy="782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800" b="1">
                <a:solidFill>
                  <a:srgbClr val="FFFFFF"/>
                </a:solidFill>
                <a:latin typeface="Roboto"/>
                <a:ea typeface="Roboto"/>
                <a:cs typeface="Roboto"/>
                <a:sym typeface="Roboto"/>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7" name="Google Shape;117;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118" name="Google Shape;11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195"/>
        <p:cNvGrpSpPr/>
        <p:nvPr/>
      </p:nvGrpSpPr>
      <p:grpSpPr>
        <a:xfrm>
          <a:off x="0" y="0"/>
          <a:ext cx="0" cy="0"/>
          <a:chOff x="0" y="0"/>
          <a:chExt cx="0" cy="0"/>
        </a:xfrm>
      </p:grpSpPr>
      <p:sp>
        <p:nvSpPr>
          <p:cNvPr id="196" name="Google Shape;196;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97" name="Google Shape;197;p49"/>
          <p:cNvSpPr txBox="1">
            <a:spLocks noGrp="1"/>
          </p:cNvSpPr>
          <p:nvPr>
            <p:ph type="title"/>
          </p:nvPr>
        </p:nvSpPr>
        <p:spPr>
          <a:xfrm>
            <a:off x="623450" y="554175"/>
            <a:ext cx="7848900" cy="782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5400" b="1">
                <a:solidFill>
                  <a:srgbClr val="FFFFFF"/>
                </a:solidFill>
                <a:latin typeface="Roboto"/>
                <a:ea typeface="Roboto"/>
                <a:cs typeface="Roboto"/>
                <a:sym typeface="Roboto"/>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estrada@buffalo.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sp277@buffalo.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5.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hyperlink" Target="https://unsplash.com/s/photos/scale?utm_source=unsplash&amp;utm_medium=referral&amp;utm_content=creditCopyText" TargetMode="External"/><Relationship Id="rId4" Type="http://schemas.openxmlformats.org/officeDocument/2006/relationships/hyperlink" Target="https://unsplash.com/@miracleday?utm_source=unsplash&amp;utm_medium=referral&amp;utm_content=creditCopyTex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2.xml"/><Relationship Id="rId4" Type="http://schemas.openxmlformats.org/officeDocument/2006/relationships/hyperlink" Target="https://screenpal.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65"/>
          <p:cNvSpPr txBox="1">
            <a:spLocks noGrp="1"/>
          </p:cNvSpPr>
          <p:nvPr>
            <p:ph type="ctrTitle"/>
          </p:nvPr>
        </p:nvSpPr>
        <p:spPr>
          <a:xfrm>
            <a:off x="406525" y="707675"/>
            <a:ext cx="8520600" cy="106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LONG HAUL</a:t>
            </a:r>
            <a:endParaRPr/>
          </a:p>
        </p:txBody>
      </p:sp>
      <p:sp>
        <p:nvSpPr>
          <p:cNvPr id="264" name="Google Shape;264;p65"/>
          <p:cNvSpPr txBox="1">
            <a:spLocks noGrp="1"/>
          </p:cNvSpPr>
          <p:nvPr>
            <p:ph type="subTitle" idx="1"/>
          </p:nvPr>
        </p:nvSpPr>
        <p:spPr>
          <a:xfrm>
            <a:off x="311700" y="1771775"/>
            <a:ext cx="8520600" cy="841500"/>
          </a:xfrm>
          <a:prstGeom prst="rect">
            <a:avLst/>
          </a:prstGeom>
        </p:spPr>
        <p:txBody>
          <a:bodyPr spcFirstLastPara="1" wrap="square" lIns="91425" tIns="91425" rIns="91425" bIns="91425" anchor="t" anchorCtr="0">
            <a:noAutofit/>
          </a:bodyPr>
          <a:lstStyle/>
          <a:p>
            <a:pPr marL="457200" lvl="0" indent="-228600" algn="ctr" rtl="0">
              <a:spcBef>
                <a:spcPts val="0"/>
              </a:spcBef>
              <a:spcAft>
                <a:spcPts val="0"/>
              </a:spcAft>
              <a:buNone/>
            </a:pPr>
            <a:r>
              <a:rPr lang="en">
                <a:solidFill>
                  <a:srgbClr val="F1C232"/>
                </a:solidFill>
              </a:rPr>
              <a:t>Best Practices for Making Your Digital Project Last</a:t>
            </a:r>
            <a:endParaRPr>
              <a:solidFill>
                <a:srgbClr val="F1C232"/>
              </a:solidFill>
            </a:endParaRPr>
          </a:p>
          <a:p>
            <a:pPr marL="457200" lvl="0" indent="-228600" algn="l" rtl="0">
              <a:spcBef>
                <a:spcPts val="0"/>
              </a:spcBef>
              <a:spcAft>
                <a:spcPts val="0"/>
              </a:spcAft>
              <a:buNone/>
            </a:pPr>
            <a:endParaRPr>
              <a:solidFill>
                <a:srgbClr val="F1C232"/>
              </a:solidFill>
            </a:endParaRPr>
          </a:p>
        </p:txBody>
      </p:sp>
      <p:sp>
        <p:nvSpPr>
          <p:cNvPr id="265" name="Google Shape;265;p65"/>
          <p:cNvSpPr txBox="1"/>
          <p:nvPr/>
        </p:nvSpPr>
        <p:spPr>
          <a:xfrm rot="-283">
            <a:off x="1030175" y="4165543"/>
            <a:ext cx="3641700" cy="8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Natalia Estrada </a:t>
            </a:r>
            <a:endParaRPr>
              <a:solidFill>
                <a:srgbClr val="FFFFFF"/>
              </a:solidFill>
            </a:endParaRPr>
          </a:p>
          <a:p>
            <a:pPr marL="0" lvl="0" indent="0" algn="l" rtl="0">
              <a:spcBef>
                <a:spcPts val="0"/>
              </a:spcBef>
              <a:spcAft>
                <a:spcPts val="0"/>
              </a:spcAft>
              <a:buNone/>
            </a:pPr>
            <a:r>
              <a:rPr lang="en" u="sng">
                <a:solidFill>
                  <a:schemeClr val="hlink"/>
                </a:solidFill>
                <a:hlinkClick r:id="rId3"/>
              </a:rPr>
              <a:t>nestrada@buffalo.edu</a:t>
            </a:r>
            <a:endParaRPr>
              <a:solidFill>
                <a:srgbClr val="FFFFFF"/>
              </a:solidFill>
            </a:endParaRPr>
          </a:p>
          <a:p>
            <a:pPr marL="0" lvl="0" indent="0" algn="l" rtl="0">
              <a:spcBef>
                <a:spcPts val="0"/>
              </a:spcBef>
              <a:spcAft>
                <a:spcPts val="0"/>
              </a:spcAft>
              <a:buNone/>
            </a:pPr>
            <a:r>
              <a:rPr lang="en">
                <a:solidFill>
                  <a:srgbClr val="FFFFFF"/>
                </a:solidFill>
              </a:rPr>
              <a:t>UB Libraries</a:t>
            </a:r>
            <a:endParaRPr>
              <a:solidFill>
                <a:srgbClr val="FFFFFF"/>
              </a:solidFill>
            </a:endParaRPr>
          </a:p>
          <a:p>
            <a:pPr marL="0" lvl="0" indent="0" algn="l" rtl="0">
              <a:spcBef>
                <a:spcPts val="0"/>
              </a:spcBef>
              <a:spcAft>
                <a:spcPts val="0"/>
              </a:spcAft>
              <a:buNone/>
            </a:pPr>
            <a:r>
              <a:rPr lang="en">
                <a:solidFill>
                  <a:srgbClr val="FFFFFF"/>
                </a:solidFill>
              </a:rPr>
              <a:t>Digital Scholarship Librarian</a:t>
            </a:r>
            <a:endParaRPr>
              <a:solidFill>
                <a:srgbClr val="FFFFFF"/>
              </a:solidFill>
            </a:endParaRPr>
          </a:p>
          <a:p>
            <a:pPr marL="0" lvl="0" indent="0" algn="l" rtl="0">
              <a:spcBef>
                <a:spcPts val="0"/>
              </a:spcBef>
              <a:spcAft>
                <a:spcPts val="0"/>
              </a:spcAft>
              <a:buNone/>
            </a:pPr>
            <a:endParaRPr sz="1300">
              <a:solidFill>
                <a:srgbClr val="FFFFFF"/>
              </a:solidFill>
            </a:endParaRPr>
          </a:p>
        </p:txBody>
      </p:sp>
      <p:sp>
        <p:nvSpPr>
          <p:cNvPr id="266" name="Google Shape;266;p65"/>
          <p:cNvSpPr txBox="1"/>
          <p:nvPr/>
        </p:nvSpPr>
        <p:spPr>
          <a:xfrm>
            <a:off x="1728625" y="2580963"/>
            <a:ext cx="5217000" cy="8409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 sz="3200">
                <a:solidFill>
                  <a:srgbClr val="F1C232"/>
                </a:solidFill>
                <a:latin typeface="Roboto"/>
                <a:ea typeface="Roboto"/>
                <a:cs typeface="Roboto"/>
                <a:sym typeface="Roboto"/>
              </a:rPr>
              <a:t>UB Love Date Week 2026</a:t>
            </a:r>
            <a:endParaRPr sz="3200">
              <a:solidFill>
                <a:srgbClr val="F1C232"/>
              </a:solidFill>
              <a:latin typeface="Roboto"/>
              <a:ea typeface="Roboto"/>
              <a:cs typeface="Roboto"/>
              <a:sym typeface="Roboto"/>
            </a:endParaRPr>
          </a:p>
        </p:txBody>
      </p:sp>
      <p:sp>
        <p:nvSpPr>
          <p:cNvPr id="267" name="Google Shape;267;p65"/>
          <p:cNvSpPr txBox="1"/>
          <p:nvPr/>
        </p:nvSpPr>
        <p:spPr>
          <a:xfrm>
            <a:off x="5479125" y="4165400"/>
            <a:ext cx="3224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Scott Peterson </a:t>
            </a:r>
            <a:endParaRPr>
              <a:solidFill>
                <a:schemeClr val="lt1"/>
              </a:solidFill>
            </a:endParaRPr>
          </a:p>
          <a:p>
            <a:pPr marL="0" lvl="0" indent="0" algn="l" rtl="0">
              <a:spcBef>
                <a:spcPts val="0"/>
              </a:spcBef>
              <a:spcAft>
                <a:spcPts val="0"/>
              </a:spcAft>
              <a:buNone/>
            </a:pPr>
            <a:r>
              <a:rPr lang="en" u="sng">
                <a:solidFill>
                  <a:schemeClr val="hlink"/>
                </a:solidFill>
                <a:hlinkClick r:id="rId4"/>
              </a:rPr>
              <a:t>sp277@buffalo.edu</a:t>
            </a:r>
            <a:endParaRPr>
              <a:solidFill>
                <a:schemeClr val="lt1"/>
              </a:solidFill>
            </a:endParaRPr>
          </a:p>
          <a:p>
            <a:pPr marL="0" lvl="0" indent="0" algn="l" rtl="0">
              <a:spcBef>
                <a:spcPts val="0"/>
              </a:spcBef>
              <a:spcAft>
                <a:spcPts val="0"/>
              </a:spcAft>
              <a:buNone/>
            </a:pPr>
            <a:r>
              <a:rPr lang="en">
                <a:solidFill>
                  <a:schemeClr val="lt1"/>
                </a:solidFill>
              </a:rPr>
              <a:t>UB Libraries</a:t>
            </a:r>
            <a:endParaRPr>
              <a:solidFill>
                <a:schemeClr val="lt1"/>
              </a:solidFill>
            </a:endParaRPr>
          </a:p>
          <a:p>
            <a:pPr marL="0" lvl="0" indent="0" algn="l" rtl="0">
              <a:spcBef>
                <a:spcPts val="0"/>
              </a:spcBef>
              <a:spcAft>
                <a:spcPts val="0"/>
              </a:spcAft>
              <a:buNone/>
            </a:pPr>
            <a:r>
              <a:rPr lang="en">
                <a:solidFill>
                  <a:schemeClr val="lt1"/>
                </a:solidFill>
              </a:rPr>
              <a:t>Research Data Services</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74"/>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DIGITAL PROJECT STAGES</a:t>
            </a:r>
            <a:endParaRPr/>
          </a:p>
        </p:txBody>
      </p:sp>
      <p:sp>
        <p:nvSpPr>
          <p:cNvPr id="324" name="Google Shape;324;p74"/>
          <p:cNvSpPr txBox="1">
            <a:spLocks noGrp="1"/>
          </p:cNvSpPr>
          <p:nvPr>
            <p:ph type="subTitle" idx="1"/>
          </p:nvPr>
        </p:nvSpPr>
        <p:spPr>
          <a:xfrm>
            <a:off x="663825" y="1636125"/>
            <a:ext cx="7848900" cy="24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Development</a:t>
            </a:r>
            <a:endParaRPr/>
          </a:p>
          <a:p>
            <a:pPr marL="0" lvl="0" indent="0" algn="l" rtl="0">
              <a:spcBef>
                <a:spcPts val="0"/>
              </a:spcBef>
              <a:spcAft>
                <a:spcPts val="0"/>
              </a:spcAft>
              <a:buNone/>
            </a:pPr>
            <a:r>
              <a:rPr lang="en"/>
              <a:t>2. Maintenance</a:t>
            </a:r>
            <a:endParaRPr/>
          </a:p>
          <a:p>
            <a:pPr marL="0" lvl="0" indent="0" algn="l" rtl="0">
              <a:spcBef>
                <a:spcPts val="0"/>
              </a:spcBef>
              <a:spcAft>
                <a:spcPts val="0"/>
              </a:spcAft>
              <a:buNone/>
            </a:pPr>
            <a:r>
              <a:rPr lang="en"/>
              <a:t>3. Obsolescence or Sunsetting</a:t>
            </a:r>
            <a:endParaRPr/>
          </a:p>
        </p:txBody>
      </p:sp>
      <p:pic>
        <p:nvPicPr>
          <p:cNvPr id="327" name="Google Shape;327;p74" descr="Image of a house under construction and being built. "/>
          <p:cNvPicPr preferRelativeResize="0"/>
          <p:nvPr/>
        </p:nvPicPr>
        <p:blipFill>
          <a:blip r:embed="rId3">
            <a:alphaModFix/>
          </a:blip>
          <a:stretch>
            <a:fillRect/>
          </a:stretch>
        </p:blipFill>
        <p:spPr>
          <a:xfrm>
            <a:off x="607875" y="3383450"/>
            <a:ext cx="2554125" cy="1504950"/>
          </a:xfrm>
          <a:prstGeom prst="rect">
            <a:avLst/>
          </a:prstGeom>
          <a:noFill/>
          <a:ln>
            <a:noFill/>
          </a:ln>
        </p:spPr>
      </p:pic>
      <p:pic>
        <p:nvPicPr>
          <p:cNvPr id="326" name="Google Shape;326;p74" descr="An image of a house with a tree next to it showing the roots of the tree and the owners property line and where it begins and ends. "/>
          <p:cNvPicPr preferRelativeResize="0"/>
          <p:nvPr/>
        </p:nvPicPr>
        <p:blipFill>
          <a:blip r:embed="rId4">
            <a:alphaModFix/>
          </a:blip>
          <a:stretch>
            <a:fillRect/>
          </a:stretch>
        </p:blipFill>
        <p:spPr>
          <a:xfrm>
            <a:off x="3268813" y="3350100"/>
            <a:ext cx="2689787" cy="1504951"/>
          </a:xfrm>
          <a:prstGeom prst="rect">
            <a:avLst/>
          </a:prstGeom>
          <a:noFill/>
          <a:ln>
            <a:noFill/>
          </a:ln>
        </p:spPr>
      </p:pic>
      <p:pic>
        <p:nvPicPr>
          <p:cNvPr id="325" name="Google Shape;325;p74" descr="A sunset over a field with a large tree and a house far off in the background."/>
          <p:cNvPicPr preferRelativeResize="0"/>
          <p:nvPr/>
        </p:nvPicPr>
        <p:blipFill>
          <a:blip r:embed="rId5">
            <a:alphaModFix/>
          </a:blip>
          <a:stretch>
            <a:fillRect/>
          </a:stretch>
        </p:blipFill>
        <p:spPr>
          <a:xfrm>
            <a:off x="6064225" y="3334725"/>
            <a:ext cx="2448500" cy="1455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WHAT DOES PRESERVATION MEAN?</a:t>
            </a:r>
            <a:endParaRPr sz="3600" dirty="0"/>
          </a:p>
        </p:txBody>
      </p:sp>
      <p:sp>
        <p:nvSpPr>
          <p:cNvPr id="334" name="Google Shape;334;p75"/>
          <p:cNvSpPr txBox="1"/>
          <p:nvPr/>
        </p:nvSpPr>
        <p:spPr>
          <a:xfrm>
            <a:off x="311700" y="3612900"/>
            <a:ext cx="37788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FFFFFF"/>
                </a:solidFill>
                <a:highlight>
                  <a:srgbClr val="000000"/>
                </a:highlight>
              </a:rPr>
              <a:t>National Bureau of Standards preserving the U.S. Declaration of Independence in 1951</a:t>
            </a:r>
            <a:endParaRPr sz="1800">
              <a:solidFill>
                <a:srgbClr val="FFFFFF"/>
              </a:solidFill>
              <a:highlight>
                <a:srgbClr val="000000"/>
              </a:highlight>
            </a:endParaRPr>
          </a:p>
        </p:txBody>
      </p:sp>
      <p:pic>
        <p:nvPicPr>
          <p:cNvPr id="333" name="Google Shape;333;p75" descr="An image of a man preserving the US Declaration of Independence in 1951. The Declaration of Independence is propped up on wooden boards facing the man as he stands and fixes it. The man has glasses and is wearing a white coat. "/>
          <p:cNvPicPr preferRelativeResize="0"/>
          <p:nvPr/>
        </p:nvPicPr>
        <p:blipFill>
          <a:blip r:embed="rId3">
            <a:alphaModFix/>
          </a:blip>
          <a:stretch>
            <a:fillRect/>
          </a:stretch>
        </p:blipFill>
        <p:spPr>
          <a:xfrm>
            <a:off x="4355650" y="1593125"/>
            <a:ext cx="3778900" cy="2979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WHAT DOES PRESERVATION MEAN ?</a:t>
            </a:r>
            <a:endParaRPr sz="3600" dirty="0"/>
          </a:p>
        </p:txBody>
      </p:sp>
      <p:sp>
        <p:nvSpPr>
          <p:cNvPr id="340" name="Google Shape;340;p76"/>
          <p:cNvSpPr txBox="1">
            <a:spLocks noGrp="1"/>
          </p:cNvSpPr>
          <p:nvPr>
            <p:ph type="subTitle" idx="4294967295"/>
          </p:nvPr>
        </p:nvSpPr>
        <p:spPr>
          <a:xfrm>
            <a:off x="233150" y="1137538"/>
            <a:ext cx="5418300" cy="19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F1C232"/>
                </a:solidFill>
              </a:rPr>
              <a:t>      EMULATION</a:t>
            </a:r>
            <a:endParaRPr sz="2800">
              <a:solidFill>
                <a:srgbClr val="F1C232"/>
              </a:solidFill>
            </a:endParaRPr>
          </a:p>
          <a:p>
            <a:pPr marL="457200" lvl="0" indent="0" algn="l" rtl="0">
              <a:spcBef>
                <a:spcPts val="0"/>
              </a:spcBef>
              <a:spcAft>
                <a:spcPts val="0"/>
              </a:spcAft>
              <a:buNone/>
            </a:pPr>
            <a:endParaRPr sz="2800">
              <a:solidFill>
                <a:srgbClr val="F1C232"/>
              </a:solidFill>
            </a:endParaRPr>
          </a:p>
          <a:p>
            <a:pPr marL="457200" lvl="0" indent="0" algn="l" rtl="0">
              <a:spcBef>
                <a:spcPts val="0"/>
              </a:spcBef>
              <a:spcAft>
                <a:spcPts val="0"/>
              </a:spcAft>
              <a:buNone/>
            </a:pPr>
            <a:r>
              <a:rPr lang="en" sz="2800">
                <a:solidFill>
                  <a:srgbClr val="F1C232"/>
                </a:solidFill>
              </a:rPr>
              <a:t>Preserve the way it works in its original environment.</a:t>
            </a:r>
            <a:endParaRPr sz="2800">
              <a:solidFill>
                <a:srgbClr val="F1C232"/>
              </a:solidFill>
            </a:endParaRPr>
          </a:p>
        </p:txBody>
      </p:sp>
      <p:pic>
        <p:nvPicPr>
          <p:cNvPr id="341" name="Google Shape;341;p76" descr="Image of a Nintendo's Virtual Boy from the 1990s with a controller and goggles. "/>
          <p:cNvPicPr preferRelativeResize="0"/>
          <p:nvPr/>
        </p:nvPicPr>
        <p:blipFill>
          <a:blip r:embed="rId3">
            <a:alphaModFix/>
          </a:blip>
          <a:stretch>
            <a:fillRect/>
          </a:stretch>
        </p:blipFill>
        <p:spPr>
          <a:xfrm>
            <a:off x="5949250" y="1270075"/>
            <a:ext cx="2512524" cy="1315938"/>
          </a:xfrm>
          <a:prstGeom prst="rect">
            <a:avLst/>
          </a:prstGeom>
          <a:noFill/>
          <a:ln>
            <a:noFill/>
          </a:ln>
        </p:spPr>
      </p:pic>
      <p:pic>
        <p:nvPicPr>
          <p:cNvPr id="342" name="Google Shape;342;p76" descr="Logo for EaaSI."/>
          <p:cNvPicPr preferRelativeResize="0"/>
          <p:nvPr/>
        </p:nvPicPr>
        <p:blipFill>
          <a:blip r:embed="rId4">
            <a:alphaModFix/>
          </a:blip>
          <a:stretch>
            <a:fillRect/>
          </a:stretch>
        </p:blipFill>
        <p:spPr>
          <a:xfrm>
            <a:off x="1393375" y="3215174"/>
            <a:ext cx="1967625" cy="1842625"/>
          </a:xfrm>
          <a:prstGeom prst="rect">
            <a:avLst/>
          </a:prstGeom>
          <a:noFill/>
          <a:ln>
            <a:noFill/>
          </a:ln>
        </p:spPr>
      </p:pic>
      <p:pic>
        <p:nvPicPr>
          <p:cNvPr id="343" name="Google Shape;343;p76" descr="Image of Victory Garden (1991) by Stuart Moulthrop at the No Legacy || Literatura Electrónica art exhibit. The frame is wood with the screen in the middle and a keyboard and mouse coming out from it. "/>
          <p:cNvPicPr preferRelativeResize="0"/>
          <p:nvPr/>
        </p:nvPicPr>
        <p:blipFill>
          <a:blip r:embed="rId5">
            <a:alphaModFix/>
          </a:blip>
          <a:stretch>
            <a:fillRect/>
          </a:stretch>
        </p:blipFill>
        <p:spPr>
          <a:xfrm>
            <a:off x="4679568" y="2933700"/>
            <a:ext cx="2934408" cy="1957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WHAT DOES PRESERVATION MEAN  ?</a:t>
            </a:r>
            <a:endParaRPr sz="3600" dirty="0"/>
          </a:p>
        </p:txBody>
      </p:sp>
      <p:sp>
        <p:nvSpPr>
          <p:cNvPr id="349" name="Google Shape;349;p77"/>
          <p:cNvSpPr txBox="1">
            <a:spLocks noGrp="1"/>
          </p:cNvSpPr>
          <p:nvPr>
            <p:ph type="subTitle" idx="4294967295"/>
          </p:nvPr>
        </p:nvSpPr>
        <p:spPr>
          <a:xfrm>
            <a:off x="143350" y="1529300"/>
            <a:ext cx="5026800" cy="274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F1C232"/>
                </a:solidFill>
              </a:rPr>
              <a:t>MIGRATION AND FUNCTIONAL PRESERVATION </a:t>
            </a:r>
            <a:endParaRPr sz="2800">
              <a:solidFill>
                <a:srgbClr val="F1C232"/>
              </a:solidFill>
            </a:endParaRPr>
          </a:p>
          <a:p>
            <a:pPr marL="457200" lvl="0" indent="0" algn="l" rtl="0">
              <a:spcBef>
                <a:spcPts val="0"/>
              </a:spcBef>
              <a:spcAft>
                <a:spcPts val="0"/>
              </a:spcAft>
              <a:buNone/>
            </a:pPr>
            <a:endParaRPr sz="2800">
              <a:solidFill>
                <a:srgbClr val="F1C232"/>
              </a:solidFill>
            </a:endParaRPr>
          </a:p>
          <a:p>
            <a:pPr marL="457200" lvl="0" indent="0" algn="l" rtl="0">
              <a:spcBef>
                <a:spcPts val="0"/>
              </a:spcBef>
              <a:spcAft>
                <a:spcPts val="0"/>
              </a:spcAft>
              <a:buNone/>
            </a:pPr>
            <a:r>
              <a:rPr lang="en" sz="2800">
                <a:solidFill>
                  <a:srgbClr val="F1C232"/>
                </a:solidFill>
              </a:rPr>
              <a:t>Update a project and its assets so it works in new environments.</a:t>
            </a:r>
            <a:endParaRPr sz="2800">
              <a:solidFill>
                <a:srgbClr val="FFFFFF"/>
              </a:solidFill>
            </a:endParaRPr>
          </a:p>
        </p:txBody>
      </p:sp>
      <p:pic>
        <p:nvPicPr>
          <p:cNvPr id="350" name="Google Shape;350;p77" descr="An image of a VHS cassette, reel of film, and a CD all with legs and walking towards a sign post that has multiple direction points on it that say Migration, Emulation, Reinterpretation, Storage and above the image it says The Future. "/>
          <p:cNvPicPr preferRelativeResize="0"/>
          <p:nvPr/>
        </p:nvPicPr>
        <p:blipFill>
          <a:blip r:embed="rId3">
            <a:alphaModFix/>
          </a:blip>
          <a:stretch>
            <a:fillRect/>
          </a:stretch>
        </p:blipFill>
        <p:spPr>
          <a:xfrm>
            <a:off x="5506675" y="1916137"/>
            <a:ext cx="3545475" cy="25420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WHAT DOES PRESERVATION MEAN   ?</a:t>
            </a:r>
            <a:endParaRPr sz="3600" dirty="0"/>
          </a:p>
        </p:txBody>
      </p:sp>
      <p:sp>
        <p:nvSpPr>
          <p:cNvPr id="356" name="Google Shape;356;p78"/>
          <p:cNvSpPr txBox="1">
            <a:spLocks noGrp="1"/>
          </p:cNvSpPr>
          <p:nvPr>
            <p:ph type="subTitle" idx="4294967295"/>
          </p:nvPr>
        </p:nvSpPr>
        <p:spPr>
          <a:xfrm>
            <a:off x="4572000" y="1559925"/>
            <a:ext cx="3940800" cy="31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F1C232"/>
                </a:solidFill>
              </a:rPr>
              <a:t>DATA +  DOCUMENTATION</a:t>
            </a:r>
            <a:endParaRPr sz="2800">
              <a:solidFill>
                <a:srgbClr val="F1C232"/>
              </a:solidFill>
            </a:endParaRPr>
          </a:p>
          <a:p>
            <a:pPr marL="457200" lvl="0" indent="0" algn="l" rtl="0">
              <a:spcBef>
                <a:spcPts val="0"/>
              </a:spcBef>
              <a:spcAft>
                <a:spcPts val="0"/>
              </a:spcAft>
              <a:buNone/>
            </a:pPr>
            <a:endParaRPr sz="2800">
              <a:solidFill>
                <a:srgbClr val="F1C232"/>
              </a:solidFill>
            </a:endParaRPr>
          </a:p>
          <a:p>
            <a:pPr marL="457200" lvl="0" indent="0" algn="l" rtl="0">
              <a:spcBef>
                <a:spcPts val="0"/>
              </a:spcBef>
              <a:spcAft>
                <a:spcPts val="0"/>
              </a:spcAft>
              <a:buNone/>
            </a:pPr>
            <a:r>
              <a:rPr lang="en" sz="2800">
                <a:solidFill>
                  <a:srgbClr val="F1C232"/>
                </a:solidFill>
              </a:rPr>
              <a:t>Metadata, documentation in a variety of forms, preservation actions</a:t>
            </a:r>
            <a:endParaRPr sz="2800">
              <a:solidFill>
                <a:srgbClr val="F1C232"/>
              </a:solidFill>
            </a:endParaRPr>
          </a:p>
        </p:txBody>
      </p:sp>
      <p:pic>
        <p:nvPicPr>
          <p:cNvPr id="357" name="Google Shape;357;p78" descr="A fluffy gray cat with an arrow that says data pointing at it and an image of a file that describes the cat with an arrow pointing to it that says metadata. "/>
          <p:cNvPicPr preferRelativeResize="0"/>
          <p:nvPr/>
        </p:nvPicPr>
        <p:blipFill>
          <a:blip r:embed="rId3">
            <a:alphaModFix/>
          </a:blip>
          <a:stretch>
            <a:fillRect/>
          </a:stretch>
        </p:blipFill>
        <p:spPr>
          <a:xfrm>
            <a:off x="142275" y="1157775"/>
            <a:ext cx="3179325" cy="1698525"/>
          </a:xfrm>
          <a:prstGeom prst="rect">
            <a:avLst/>
          </a:prstGeom>
          <a:noFill/>
          <a:ln>
            <a:noFill/>
          </a:ln>
        </p:spPr>
      </p:pic>
      <p:pic>
        <p:nvPicPr>
          <p:cNvPr id="358" name="Google Shape;358;p78" descr="An image of a peicie of paper that says DOCX and an arrow pointing to another piece of paper that says TXT on it. "/>
          <p:cNvPicPr preferRelativeResize="0"/>
          <p:nvPr/>
        </p:nvPicPr>
        <p:blipFill>
          <a:blip r:embed="rId4">
            <a:alphaModFix/>
          </a:blip>
          <a:stretch>
            <a:fillRect/>
          </a:stretch>
        </p:blipFill>
        <p:spPr>
          <a:xfrm>
            <a:off x="-81975" y="2336900"/>
            <a:ext cx="2114500" cy="2114500"/>
          </a:xfrm>
          <a:prstGeom prst="rect">
            <a:avLst/>
          </a:prstGeom>
          <a:noFill/>
          <a:ln>
            <a:noFill/>
          </a:ln>
        </p:spPr>
      </p:pic>
      <p:pic>
        <p:nvPicPr>
          <p:cNvPr id="359" name="Google Shape;359;p78" descr="Image that says Make a README because no one can read your mind (yet)."/>
          <p:cNvPicPr preferRelativeResize="0"/>
          <p:nvPr/>
        </p:nvPicPr>
        <p:blipFill>
          <a:blip r:embed="rId5">
            <a:alphaModFix/>
          </a:blip>
          <a:stretch>
            <a:fillRect/>
          </a:stretch>
        </p:blipFill>
        <p:spPr>
          <a:xfrm>
            <a:off x="2130650" y="2498537"/>
            <a:ext cx="2753124" cy="1791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79"/>
          <p:cNvSpPr txBox="1">
            <a:spLocks noGrp="1"/>
          </p:cNvSpPr>
          <p:nvPr>
            <p:ph type="title"/>
          </p:nvPr>
        </p:nvSpPr>
        <p:spPr>
          <a:xfrm>
            <a:off x="372575" y="424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SUNY preservation</a:t>
            </a:r>
            <a:endParaRPr sz="3600"/>
          </a:p>
        </p:txBody>
      </p:sp>
      <p:sp>
        <p:nvSpPr>
          <p:cNvPr id="365" name="Google Shape;365;p79"/>
          <p:cNvSpPr txBox="1"/>
          <p:nvPr/>
        </p:nvSpPr>
        <p:spPr>
          <a:xfrm>
            <a:off x="372575" y="2364825"/>
            <a:ext cx="8520600" cy="26475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lt1"/>
              </a:buClr>
              <a:buSzPts val="1600"/>
              <a:buChar char="●"/>
            </a:pPr>
            <a:r>
              <a:rPr lang="en" sz="1600">
                <a:solidFill>
                  <a:schemeClr val="lt1"/>
                </a:solidFill>
              </a:rPr>
              <a:t>Item records in one collection can be linked to other collections so that the content can appear in multiple collections</a:t>
            </a:r>
            <a:endParaRPr sz="1600">
              <a:solidFill>
                <a:schemeClr val="lt1"/>
              </a:solidFill>
            </a:endParaRPr>
          </a:p>
          <a:p>
            <a:pPr marL="457200" lvl="0" indent="-330200" algn="l" rtl="0">
              <a:spcBef>
                <a:spcPts val="0"/>
              </a:spcBef>
              <a:spcAft>
                <a:spcPts val="0"/>
              </a:spcAft>
              <a:buClr>
                <a:schemeClr val="lt1"/>
              </a:buClr>
              <a:buSzPts val="1600"/>
              <a:buChar char="●"/>
            </a:pPr>
            <a:r>
              <a:rPr lang="en" sz="1600">
                <a:solidFill>
                  <a:schemeClr val="lt1"/>
                </a:solidFill>
              </a:rPr>
              <a:t>Dublin Core metadata schema is used for describing content</a:t>
            </a:r>
            <a:endParaRPr sz="1600">
              <a:solidFill>
                <a:schemeClr val="lt1"/>
              </a:solidFill>
            </a:endParaRPr>
          </a:p>
          <a:p>
            <a:pPr marL="457200" lvl="0" indent="-330200" algn="l" rtl="0">
              <a:spcBef>
                <a:spcPts val="0"/>
              </a:spcBef>
              <a:spcAft>
                <a:spcPts val="0"/>
              </a:spcAft>
              <a:buClr>
                <a:schemeClr val="lt1"/>
              </a:buClr>
              <a:buSzPts val="1600"/>
              <a:buChar char="●"/>
            </a:pPr>
            <a:r>
              <a:rPr lang="en" sz="1600">
                <a:solidFill>
                  <a:schemeClr val="lt1"/>
                </a:solidFill>
              </a:rPr>
              <a:t>Web interface is used by authorized contributors to add items to collections</a:t>
            </a:r>
            <a:endParaRPr sz="1600">
              <a:solidFill>
                <a:schemeClr val="lt1"/>
              </a:solidFill>
            </a:endParaRPr>
          </a:p>
          <a:p>
            <a:pPr marL="457200" lvl="0" indent="-330200" algn="l" rtl="0">
              <a:spcBef>
                <a:spcPts val="0"/>
              </a:spcBef>
              <a:spcAft>
                <a:spcPts val="0"/>
              </a:spcAft>
              <a:buClr>
                <a:schemeClr val="lt1"/>
              </a:buClr>
              <a:buSzPts val="1600"/>
              <a:buChar char="●"/>
            </a:pPr>
            <a:r>
              <a:rPr lang="en" sz="1600">
                <a:solidFill>
                  <a:schemeClr val="lt1"/>
                </a:solidFill>
              </a:rPr>
              <a:t>Creative Commons licenses can be assigned to content</a:t>
            </a:r>
            <a:endParaRPr sz="1600">
              <a:solidFill>
                <a:schemeClr val="lt1"/>
              </a:solidFill>
            </a:endParaRPr>
          </a:p>
          <a:p>
            <a:pPr marL="457200" lvl="0" indent="-330200" algn="l" rtl="0">
              <a:spcBef>
                <a:spcPts val="0"/>
              </a:spcBef>
              <a:spcAft>
                <a:spcPts val="0"/>
              </a:spcAft>
              <a:buClr>
                <a:schemeClr val="lt1"/>
              </a:buClr>
              <a:buSzPts val="1600"/>
              <a:buChar char="●"/>
            </a:pPr>
            <a:r>
              <a:rPr lang="en" sz="1600">
                <a:solidFill>
                  <a:schemeClr val="lt1"/>
                </a:solidFill>
              </a:rPr>
              <a:t>While various file formats are supported, the most common are PDF, Word, JPEG, MPEG, and TIFF files</a:t>
            </a:r>
            <a:endParaRPr sz="1600">
              <a:solidFill>
                <a:schemeClr val="lt1"/>
              </a:solidFill>
            </a:endParaRPr>
          </a:p>
          <a:p>
            <a:pPr marL="457200" lvl="0" indent="-330200" algn="l" rtl="0">
              <a:spcBef>
                <a:spcPts val="0"/>
              </a:spcBef>
              <a:spcAft>
                <a:spcPts val="0"/>
              </a:spcAft>
              <a:buClr>
                <a:schemeClr val="lt1"/>
              </a:buClr>
              <a:buSzPts val="1600"/>
              <a:buChar char="●"/>
            </a:pPr>
            <a:r>
              <a:rPr lang="en" sz="1600">
                <a:solidFill>
                  <a:schemeClr val="lt1"/>
                </a:solidFill>
              </a:rPr>
              <a:t>Due to their large size, contributors are asked to store video files in YouTube or other types of streaming services; links in item records can be added for accessing these videos</a:t>
            </a:r>
            <a:endParaRPr sz="1600">
              <a:solidFill>
                <a:schemeClr val="lt1"/>
              </a:solidFill>
            </a:endParaRPr>
          </a:p>
        </p:txBody>
      </p:sp>
      <p:pic>
        <p:nvPicPr>
          <p:cNvPr id="366" name="Google Shape;366;p79" descr="SUNY Digital Repository logo" title="logo-suny-header.png"/>
          <p:cNvPicPr preferRelativeResize="0"/>
          <p:nvPr/>
        </p:nvPicPr>
        <p:blipFill>
          <a:blip r:embed="rId3">
            <a:alphaModFix/>
          </a:blip>
          <a:stretch>
            <a:fillRect/>
          </a:stretch>
        </p:blipFill>
        <p:spPr>
          <a:xfrm>
            <a:off x="1363125" y="1258001"/>
            <a:ext cx="3600450" cy="866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80"/>
          <p:cNvSpPr txBox="1">
            <a:spLocks noGrp="1"/>
          </p:cNvSpPr>
          <p:nvPr>
            <p:ph type="title" idx="4294967295"/>
          </p:nvPr>
        </p:nvSpPr>
        <p:spPr>
          <a:xfrm>
            <a:off x="498750" y="231250"/>
            <a:ext cx="7848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DRYAD</a:t>
            </a:r>
            <a:endParaRPr dirty="0"/>
          </a:p>
        </p:txBody>
      </p:sp>
      <p:sp>
        <p:nvSpPr>
          <p:cNvPr id="373" name="Google Shape;373;p80"/>
          <p:cNvSpPr txBox="1">
            <a:spLocks noGrp="1"/>
          </p:cNvSpPr>
          <p:nvPr>
            <p:ph type="subTitle" idx="4294967295"/>
          </p:nvPr>
        </p:nvSpPr>
        <p:spPr>
          <a:xfrm>
            <a:off x="647550" y="2061175"/>
            <a:ext cx="7848900" cy="24000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Char char="●"/>
            </a:pPr>
            <a:r>
              <a:rPr lang="en" sz="2400" dirty="0">
                <a:solidFill>
                  <a:schemeClr val="bg1"/>
                </a:solidFill>
              </a:rPr>
              <a:t>UB supported data repository</a:t>
            </a:r>
            <a:endParaRPr sz="2400" dirty="0">
              <a:solidFill>
                <a:schemeClr val="bg1"/>
              </a:solidFill>
            </a:endParaRPr>
          </a:p>
          <a:p>
            <a:pPr marL="457200" lvl="0" indent="-419100" algn="l" rtl="0">
              <a:spcBef>
                <a:spcPts val="0"/>
              </a:spcBef>
              <a:spcAft>
                <a:spcPts val="0"/>
              </a:spcAft>
              <a:buClr>
                <a:srgbClr val="FFFFFF"/>
              </a:buClr>
              <a:buSzPts val="3000"/>
              <a:buChar char="●"/>
            </a:pPr>
            <a:r>
              <a:rPr lang="en" sz="2400" dirty="0">
                <a:solidFill>
                  <a:schemeClr val="bg1"/>
                </a:solidFill>
              </a:rPr>
              <a:t>Upload datasets for free </a:t>
            </a:r>
            <a:endParaRPr sz="2400" dirty="0">
              <a:solidFill>
                <a:schemeClr val="bg1"/>
              </a:solidFill>
            </a:endParaRPr>
          </a:p>
          <a:p>
            <a:pPr marL="457200" lvl="0" indent="-419100" algn="l" rtl="0">
              <a:spcBef>
                <a:spcPts val="0"/>
              </a:spcBef>
              <a:spcAft>
                <a:spcPts val="0"/>
              </a:spcAft>
              <a:buClr>
                <a:srgbClr val="FFFFFF"/>
              </a:buClr>
              <a:buSzPts val="3000"/>
              <a:buChar char="●"/>
            </a:pPr>
            <a:r>
              <a:rPr lang="en" sz="2400" dirty="0">
                <a:solidFill>
                  <a:schemeClr val="bg1"/>
                </a:solidFill>
              </a:rPr>
              <a:t>Provides data curation services for UB</a:t>
            </a:r>
            <a:endParaRPr sz="2400" dirty="0">
              <a:solidFill>
                <a:schemeClr val="bg1"/>
              </a:solidFill>
            </a:endParaRPr>
          </a:p>
          <a:p>
            <a:pPr marL="457200" lvl="0" indent="-419100" algn="l" rtl="0">
              <a:spcBef>
                <a:spcPts val="0"/>
              </a:spcBef>
              <a:spcAft>
                <a:spcPts val="0"/>
              </a:spcAft>
              <a:buClr>
                <a:srgbClr val="FFFFFF"/>
              </a:buClr>
              <a:buSzPts val="3000"/>
              <a:buChar char="●"/>
            </a:pPr>
            <a:r>
              <a:rPr lang="en" sz="2400" dirty="0">
                <a:solidFill>
                  <a:schemeClr val="bg1"/>
                </a:solidFill>
              </a:rPr>
              <a:t>Connected to </a:t>
            </a:r>
            <a:r>
              <a:rPr lang="en" sz="2400" dirty="0" err="1">
                <a:solidFill>
                  <a:schemeClr val="bg1"/>
                </a:solidFill>
              </a:rPr>
              <a:t>Zenodo</a:t>
            </a:r>
            <a:r>
              <a:rPr lang="en" sz="2400" dirty="0">
                <a:solidFill>
                  <a:schemeClr val="bg1"/>
                </a:solidFill>
              </a:rPr>
              <a:t> for upload of software and supplementary files</a:t>
            </a:r>
            <a:endParaRPr sz="2400" dirty="0">
              <a:solidFill>
                <a:schemeClr val="bg1"/>
              </a:solidFill>
            </a:endParaRPr>
          </a:p>
        </p:txBody>
      </p:sp>
      <p:pic>
        <p:nvPicPr>
          <p:cNvPr id="374" name="Google Shape;374;p80">
            <a:extLst>
              <a:ext uri="{C183D7F6-B498-43B3-948B-1728B52AA6E4}">
                <adec:decorative xmlns:adec="http://schemas.microsoft.com/office/drawing/2017/decorative" val="1"/>
              </a:ext>
            </a:extLst>
          </p:cNvPr>
          <p:cNvPicPr preferRelativeResize="0"/>
          <p:nvPr/>
        </p:nvPicPr>
        <p:blipFill rotWithShape="1">
          <a:blip r:embed="rId3">
            <a:alphaModFix/>
          </a:blip>
          <a:srcRect r="83513"/>
          <a:stretch/>
        </p:blipFill>
        <p:spPr>
          <a:xfrm>
            <a:off x="6945300" y="231250"/>
            <a:ext cx="1948449" cy="2256225"/>
          </a:xfrm>
          <a:prstGeom prst="rect">
            <a:avLst/>
          </a:prstGeom>
          <a:noFill/>
          <a:ln>
            <a:noFill/>
          </a:ln>
        </p:spPr>
      </p:pic>
      <p:sp>
        <p:nvSpPr>
          <p:cNvPr id="371" name="Google Shape;371;p80">
            <a:extLst>
              <a:ext uri="{C183D7F6-B498-43B3-948B-1728B52AA6E4}">
                <adec:decorative xmlns:adec="http://schemas.microsoft.com/office/drawing/2017/decorative" val="1"/>
              </a:ext>
            </a:extLst>
          </p:cNvPr>
          <p:cNvSpPr txBox="1">
            <a:spLocks noGrp="1"/>
          </p:cNvSpPr>
          <p:nvPr>
            <p:ph type="subTitle" idx="1"/>
          </p:nvPr>
        </p:nvSpPr>
        <p:spPr>
          <a:xfrm>
            <a:off x="5063125" y="4409025"/>
            <a:ext cx="3714000" cy="560100"/>
          </a:xfrm>
          <a:prstGeom prst="rect">
            <a:avLst/>
          </a:prstGeom>
        </p:spPr>
        <p:txBody>
          <a:bodyPr spcFirstLastPara="1" wrap="square" lIns="91425" tIns="91425" rIns="91425" bIns="91425" anchor="t" anchorCtr="0">
            <a:noAutofit/>
          </a:bodyPr>
          <a:lstStyle/>
          <a:p>
            <a:pPr marL="457200" lvl="0" indent="-228600" algn="r" rtl="0">
              <a:spcBef>
                <a:spcPts val="0"/>
              </a:spcBef>
              <a:spcAft>
                <a:spcPts val="0"/>
              </a:spcAft>
              <a:buNone/>
            </a:pPr>
            <a:r>
              <a:rPr lang="en" sz="2400"/>
              <a:t>datadryad.org</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8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MAKE SUSTAINABLE DECISIONS EARLY</a:t>
            </a:r>
            <a:endParaRPr/>
          </a:p>
        </p:txBody>
      </p:sp>
      <p:pic>
        <p:nvPicPr>
          <p:cNvPr id="380" name="Google Shape;380;p81" descr="Image of 10 sporting plants in the soil with bamboo ring holders around them. "/>
          <p:cNvPicPr preferRelativeResize="0"/>
          <p:nvPr/>
        </p:nvPicPr>
        <p:blipFill>
          <a:blip r:embed="rId3">
            <a:alphaModFix/>
          </a:blip>
          <a:stretch>
            <a:fillRect/>
          </a:stretch>
        </p:blipFill>
        <p:spPr>
          <a:xfrm>
            <a:off x="3423775" y="304800"/>
            <a:ext cx="2461401" cy="1846051"/>
          </a:xfrm>
          <a:prstGeom prst="rect">
            <a:avLst/>
          </a:prstGeom>
          <a:noFill/>
          <a:ln>
            <a:noFill/>
          </a:ln>
        </p:spPr>
      </p:pic>
      <p:pic>
        <p:nvPicPr>
          <p:cNvPr id="381" name="Google Shape;381;p81" descr="Same image as the other image on the slide but this image is below the first image and they are seperated by the title of the slide: Make Sustainable Decisions Early. "/>
          <p:cNvPicPr preferRelativeResize="0"/>
          <p:nvPr/>
        </p:nvPicPr>
        <p:blipFill>
          <a:blip r:embed="rId3">
            <a:alphaModFix/>
          </a:blip>
          <a:stretch>
            <a:fillRect/>
          </a:stretch>
        </p:blipFill>
        <p:spPr>
          <a:xfrm>
            <a:off x="3504550" y="2992650"/>
            <a:ext cx="2461401" cy="18460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82"/>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DOCUMENTATION</a:t>
            </a:r>
            <a:endParaRPr/>
          </a:p>
        </p:txBody>
      </p:sp>
      <p:sp>
        <p:nvSpPr>
          <p:cNvPr id="387" name="Google Shape;387;p82"/>
          <p:cNvSpPr txBox="1">
            <a:spLocks noGrp="1"/>
          </p:cNvSpPr>
          <p:nvPr>
            <p:ph type="subTitle" idx="1"/>
          </p:nvPr>
        </p:nvSpPr>
        <p:spPr>
          <a:xfrm>
            <a:off x="663825" y="1636125"/>
            <a:ext cx="7848900" cy="24000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Char char="●"/>
            </a:pPr>
            <a:r>
              <a:rPr lang="en">
                <a:solidFill>
                  <a:srgbClr val="FFFFFF"/>
                </a:solidFill>
              </a:rPr>
              <a:t>Have a strategy</a:t>
            </a:r>
            <a:endParaRPr>
              <a:solidFill>
                <a:srgbClr val="FFFFFF"/>
              </a:solidFill>
            </a:endParaRPr>
          </a:p>
          <a:p>
            <a:pPr marL="457200" lvl="0" indent="-419100" algn="l" rtl="0">
              <a:spcBef>
                <a:spcPts val="0"/>
              </a:spcBef>
              <a:spcAft>
                <a:spcPts val="0"/>
              </a:spcAft>
              <a:buClr>
                <a:srgbClr val="FFFFFF"/>
              </a:buClr>
              <a:buSzPts val="3000"/>
              <a:buChar char="●"/>
            </a:pPr>
            <a:r>
              <a:rPr lang="en">
                <a:solidFill>
                  <a:srgbClr val="FFFFFF"/>
                </a:solidFill>
              </a:rPr>
              <a:t>Appoint a lead</a:t>
            </a:r>
            <a:endParaRPr>
              <a:solidFill>
                <a:srgbClr val="FFFFFF"/>
              </a:solidFill>
            </a:endParaRPr>
          </a:p>
          <a:p>
            <a:pPr marL="457200" lvl="0" indent="-419100" algn="l" rtl="0">
              <a:spcBef>
                <a:spcPts val="0"/>
              </a:spcBef>
              <a:spcAft>
                <a:spcPts val="0"/>
              </a:spcAft>
              <a:buClr>
                <a:srgbClr val="FFFFFF"/>
              </a:buClr>
              <a:buSzPts val="3000"/>
              <a:buChar char="●"/>
            </a:pPr>
            <a:r>
              <a:rPr lang="en">
                <a:solidFill>
                  <a:srgbClr val="FFFFFF"/>
                </a:solidFill>
              </a:rPr>
              <a:t>Workflows will change; keep track</a:t>
            </a:r>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83">
            <a:extLst>
              <a:ext uri="{C183D7F6-B498-43B3-948B-1728B52AA6E4}">
                <adec:decorative xmlns:adec="http://schemas.microsoft.com/office/drawing/2017/decorative" val="1"/>
              </a:ext>
            </a:extLst>
          </p:cNvPr>
          <p:cNvSpPr txBox="1">
            <a:spLocks noGrp="1"/>
          </p:cNvSpPr>
          <p:nvPr>
            <p:ph type="title" idx="4294967295"/>
          </p:nvPr>
        </p:nvSpPr>
        <p:spPr>
          <a:xfrm>
            <a:off x="623450" y="554175"/>
            <a:ext cx="7848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DMPTool</a:t>
            </a:r>
            <a:endParaRPr/>
          </a:p>
        </p:txBody>
      </p:sp>
      <p:sp>
        <p:nvSpPr>
          <p:cNvPr id="394" name="Google Shape;394;p83">
            <a:extLst>
              <a:ext uri="{C183D7F6-B498-43B3-948B-1728B52AA6E4}">
                <adec:decorative xmlns:adec="http://schemas.microsoft.com/office/drawing/2017/decorative" val="1"/>
              </a:ext>
            </a:extLst>
          </p:cNvPr>
          <p:cNvSpPr txBox="1">
            <a:spLocks noGrp="1"/>
          </p:cNvSpPr>
          <p:nvPr>
            <p:ph type="subTitle" idx="4294967295"/>
          </p:nvPr>
        </p:nvSpPr>
        <p:spPr>
          <a:xfrm>
            <a:off x="663825" y="1636125"/>
            <a:ext cx="7848900" cy="24000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chemeClr val="lt1"/>
              </a:buClr>
              <a:buSzPts val="3000"/>
              <a:buChar char="●"/>
            </a:pPr>
            <a:r>
              <a:rPr lang="en" sz="2400" dirty="0">
                <a:solidFill>
                  <a:schemeClr val="lt1"/>
                </a:solidFill>
              </a:rPr>
              <a:t>Templates for 50+ funders</a:t>
            </a:r>
            <a:endParaRPr sz="2400" dirty="0">
              <a:solidFill>
                <a:schemeClr val="lt1"/>
              </a:solidFill>
            </a:endParaRPr>
          </a:p>
          <a:p>
            <a:pPr marL="457200" lvl="0" indent="-419100" algn="l" rtl="0">
              <a:spcBef>
                <a:spcPts val="0"/>
              </a:spcBef>
              <a:spcAft>
                <a:spcPts val="0"/>
              </a:spcAft>
              <a:buClr>
                <a:schemeClr val="lt1"/>
              </a:buClr>
              <a:buSzPts val="3000"/>
              <a:buChar char="●"/>
            </a:pPr>
            <a:r>
              <a:rPr lang="en" sz="2400" dirty="0">
                <a:solidFill>
                  <a:schemeClr val="lt1"/>
                </a:solidFill>
              </a:rPr>
              <a:t>Guidance for researchers</a:t>
            </a:r>
            <a:endParaRPr sz="2400" dirty="0">
              <a:solidFill>
                <a:schemeClr val="lt1"/>
              </a:solidFill>
            </a:endParaRPr>
          </a:p>
          <a:p>
            <a:pPr marL="457200" lvl="0" indent="-419100" algn="l" rtl="0">
              <a:spcBef>
                <a:spcPts val="0"/>
              </a:spcBef>
              <a:spcAft>
                <a:spcPts val="0"/>
              </a:spcAft>
              <a:buClr>
                <a:schemeClr val="lt1"/>
              </a:buClr>
              <a:buSzPts val="3000"/>
              <a:buChar char="●"/>
            </a:pPr>
            <a:r>
              <a:rPr lang="en" sz="2400" dirty="0">
                <a:solidFill>
                  <a:schemeClr val="lt1"/>
                </a:solidFill>
              </a:rPr>
              <a:t>Create and/or collaborate on DMPs</a:t>
            </a:r>
            <a:endParaRPr sz="2400" dirty="0">
              <a:solidFill>
                <a:schemeClr val="lt1"/>
              </a:solidFill>
            </a:endParaRPr>
          </a:p>
          <a:p>
            <a:pPr marL="457200" lvl="0" indent="-419100" algn="l" rtl="0">
              <a:spcBef>
                <a:spcPts val="0"/>
              </a:spcBef>
              <a:spcAft>
                <a:spcPts val="0"/>
              </a:spcAft>
              <a:buClr>
                <a:schemeClr val="lt1"/>
              </a:buClr>
              <a:buSzPts val="3000"/>
              <a:buChar char="●"/>
            </a:pPr>
            <a:r>
              <a:rPr lang="en" sz="2400" dirty="0">
                <a:solidFill>
                  <a:schemeClr val="lt1"/>
                </a:solidFill>
              </a:rPr>
              <a:t>Used by 280+ institutions worldwide</a:t>
            </a:r>
            <a:endParaRPr sz="2400" dirty="0"/>
          </a:p>
        </p:txBody>
      </p:sp>
      <p:sp>
        <p:nvSpPr>
          <p:cNvPr id="392" name="Google Shape;392;p83">
            <a:extLst>
              <a:ext uri="{C183D7F6-B498-43B3-948B-1728B52AA6E4}">
                <adec:decorative xmlns:adec="http://schemas.microsoft.com/office/drawing/2017/decorative" val="1"/>
              </a:ext>
            </a:extLst>
          </p:cNvPr>
          <p:cNvSpPr txBox="1">
            <a:spLocks noGrp="1"/>
          </p:cNvSpPr>
          <p:nvPr>
            <p:ph type="subTitle" idx="1"/>
          </p:nvPr>
        </p:nvSpPr>
        <p:spPr>
          <a:xfrm>
            <a:off x="5063125" y="4485225"/>
            <a:ext cx="3714000" cy="342000"/>
          </a:xfrm>
          <a:prstGeom prst="rect">
            <a:avLst/>
          </a:prstGeom>
        </p:spPr>
        <p:txBody>
          <a:bodyPr spcFirstLastPara="1" wrap="square" lIns="91425" tIns="91425" rIns="91425" bIns="91425" anchor="t" anchorCtr="0">
            <a:noAutofit/>
          </a:bodyPr>
          <a:lstStyle/>
          <a:p>
            <a:pPr marL="457200" lvl="0" indent="-228600" algn="r" rtl="0">
              <a:spcBef>
                <a:spcPts val="0"/>
              </a:spcBef>
              <a:spcAft>
                <a:spcPts val="0"/>
              </a:spcAft>
              <a:buNone/>
            </a:pPr>
            <a:r>
              <a:rPr lang="en" sz="2400"/>
              <a:t>dmptool.org</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6"/>
          <p:cNvSpPr txBox="1">
            <a:spLocks noGrp="1"/>
          </p:cNvSpPr>
          <p:nvPr>
            <p:ph type="title"/>
          </p:nvPr>
        </p:nvSpPr>
        <p:spPr>
          <a:xfrm>
            <a:off x="311700" y="445025"/>
            <a:ext cx="4563000" cy="77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273" name="Google Shape;273;p66"/>
          <p:cNvSpPr txBox="1">
            <a:spLocks noGrp="1"/>
          </p:cNvSpPr>
          <p:nvPr>
            <p:ph type="subTitle" idx="4294967295"/>
          </p:nvPr>
        </p:nvSpPr>
        <p:spPr>
          <a:xfrm>
            <a:off x="647550" y="1600525"/>
            <a:ext cx="4716000" cy="2400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FFFFFF"/>
              </a:buClr>
              <a:buSzPts val="2600"/>
              <a:buChar char="●"/>
            </a:pPr>
            <a:r>
              <a:rPr lang="en" sz="2600">
                <a:solidFill>
                  <a:srgbClr val="FFFFFF"/>
                </a:solidFill>
              </a:rPr>
              <a:t>What does it mean to have your work survive?</a:t>
            </a:r>
            <a:endParaRPr sz="2600">
              <a:solidFill>
                <a:srgbClr val="FFFFFF"/>
              </a:solidFill>
            </a:endParaRPr>
          </a:p>
          <a:p>
            <a:pPr marL="457200" lvl="0" indent="-393700" algn="l" rtl="0">
              <a:spcBef>
                <a:spcPts val="0"/>
              </a:spcBef>
              <a:spcAft>
                <a:spcPts val="0"/>
              </a:spcAft>
              <a:buClr>
                <a:srgbClr val="FFFFFF"/>
              </a:buClr>
              <a:buSzPts val="2600"/>
              <a:buChar char="●"/>
            </a:pPr>
            <a:r>
              <a:rPr lang="en" sz="2600">
                <a:solidFill>
                  <a:srgbClr val="FFFFFF"/>
                </a:solidFill>
              </a:rPr>
              <a:t>Make sustainable decisions early</a:t>
            </a:r>
            <a:endParaRPr sz="2600">
              <a:solidFill>
                <a:srgbClr val="FFFFFF"/>
              </a:solidFill>
            </a:endParaRPr>
          </a:p>
          <a:p>
            <a:pPr marL="457200" lvl="0" indent="-393700" algn="l" rtl="0">
              <a:spcBef>
                <a:spcPts val="0"/>
              </a:spcBef>
              <a:spcAft>
                <a:spcPts val="0"/>
              </a:spcAft>
              <a:buClr>
                <a:srgbClr val="FFFFFF"/>
              </a:buClr>
              <a:buSzPts val="2600"/>
              <a:buChar char="●"/>
            </a:pPr>
            <a:r>
              <a:rPr lang="en" sz="2600"/>
              <a:t>Exploring tools and platforms</a:t>
            </a:r>
            <a:endParaRPr sz="2600">
              <a:solidFill>
                <a:srgbClr val="FFFFFF"/>
              </a:solidFill>
            </a:endParaRPr>
          </a:p>
          <a:p>
            <a:pPr marL="457200" lvl="0" indent="-393700" algn="l" rtl="0">
              <a:spcBef>
                <a:spcPts val="0"/>
              </a:spcBef>
              <a:spcAft>
                <a:spcPts val="0"/>
              </a:spcAft>
              <a:buClr>
                <a:srgbClr val="FFFFFF"/>
              </a:buClr>
              <a:buSzPts val="2600"/>
              <a:buChar char="●"/>
            </a:pPr>
            <a:r>
              <a:rPr lang="en" sz="2600"/>
              <a:t>How to preserve</a:t>
            </a:r>
            <a:r>
              <a:rPr lang="en" sz="2600">
                <a:solidFill>
                  <a:srgbClr val="FFFFFF"/>
                </a:solidFill>
              </a:rPr>
              <a:t> your work</a:t>
            </a:r>
            <a:endParaRPr sz="2600">
              <a:solidFill>
                <a:srgbClr val="FFFFFF"/>
              </a:solidFill>
            </a:endParaRPr>
          </a:p>
        </p:txBody>
      </p:sp>
      <p:pic>
        <p:nvPicPr>
          <p:cNvPr id="274" name="Google Shape;274;p66" descr="Image of the painting Der Wanderer über dem Nebelmeer by Caspar David Friedrich. This a view of a man from the back looking over a valley on a mountain top. "/>
          <p:cNvPicPr preferRelativeResize="0"/>
          <p:nvPr/>
        </p:nvPicPr>
        <p:blipFill>
          <a:blip r:embed="rId3">
            <a:alphaModFix/>
          </a:blip>
          <a:stretch>
            <a:fillRect/>
          </a:stretch>
        </p:blipFill>
        <p:spPr>
          <a:xfrm>
            <a:off x="5778875" y="685524"/>
            <a:ext cx="2732150" cy="3475825"/>
          </a:xfrm>
          <a:prstGeom prst="rect">
            <a:avLst/>
          </a:prstGeom>
          <a:noFill/>
          <a:ln>
            <a:noFill/>
          </a:ln>
        </p:spPr>
      </p:pic>
      <p:sp>
        <p:nvSpPr>
          <p:cNvPr id="275" name="Google Shape;275;p66"/>
          <p:cNvSpPr txBox="1"/>
          <p:nvPr/>
        </p:nvSpPr>
        <p:spPr>
          <a:xfrm>
            <a:off x="5778875" y="4564550"/>
            <a:ext cx="2846700" cy="43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50" b="1" i="1">
                <a:solidFill>
                  <a:srgbClr val="FFFFFF"/>
                </a:solidFill>
                <a:highlight>
                  <a:srgbClr val="000000"/>
                </a:highlight>
              </a:rPr>
              <a:t>Der Wanderer über dem Nebelmeer by Caspar David Friedrich</a:t>
            </a:r>
            <a:endParaRPr sz="1500">
              <a:solidFill>
                <a:srgbClr val="FFFFFF"/>
              </a:solidFill>
              <a:highlight>
                <a:srgbClr val="000000"/>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1" name="Google Shape;401;p84"/>
          <p:cNvSpPr txBox="1">
            <a:spLocks noGrp="1"/>
          </p:cNvSpPr>
          <p:nvPr>
            <p:ph type="title" idx="4294967295"/>
          </p:nvPr>
        </p:nvSpPr>
        <p:spPr>
          <a:xfrm>
            <a:off x="623450" y="554175"/>
            <a:ext cx="7848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Protocols.io</a:t>
            </a:r>
            <a:endParaRPr/>
          </a:p>
        </p:txBody>
      </p:sp>
      <p:sp>
        <p:nvSpPr>
          <p:cNvPr id="399" name="Google Shape;399;p84">
            <a:extLst>
              <a:ext uri="{C183D7F6-B498-43B3-948B-1728B52AA6E4}">
                <adec:decorative xmlns:adec="http://schemas.microsoft.com/office/drawing/2017/decorative" val="1"/>
              </a:ext>
            </a:extLst>
          </p:cNvPr>
          <p:cNvSpPr txBox="1">
            <a:spLocks noGrp="1"/>
          </p:cNvSpPr>
          <p:nvPr>
            <p:ph type="subTitle" idx="1"/>
          </p:nvPr>
        </p:nvSpPr>
        <p:spPr>
          <a:xfrm>
            <a:off x="5063125" y="4485225"/>
            <a:ext cx="3714000" cy="475800"/>
          </a:xfrm>
          <a:prstGeom prst="rect">
            <a:avLst/>
          </a:prstGeom>
        </p:spPr>
        <p:txBody>
          <a:bodyPr spcFirstLastPara="1" wrap="square" lIns="91425" tIns="91425" rIns="91425" bIns="91425" anchor="t" anchorCtr="0">
            <a:noAutofit/>
          </a:bodyPr>
          <a:lstStyle/>
          <a:p>
            <a:pPr marL="457200" lvl="0" indent="-228600" algn="r" rtl="0">
              <a:spcBef>
                <a:spcPts val="0"/>
              </a:spcBef>
              <a:spcAft>
                <a:spcPts val="0"/>
              </a:spcAft>
              <a:buNone/>
            </a:pPr>
            <a:r>
              <a:rPr lang="en" sz="2400"/>
              <a:t>protocols.io</a:t>
            </a:r>
            <a:endParaRPr sz="2400"/>
          </a:p>
        </p:txBody>
      </p:sp>
      <p:sp>
        <p:nvSpPr>
          <p:cNvPr id="400" name="Google Shape;400;p84"/>
          <p:cNvSpPr txBox="1">
            <a:spLocks noGrp="1"/>
          </p:cNvSpPr>
          <p:nvPr>
            <p:ph type="subTitle" idx="4294967295"/>
          </p:nvPr>
        </p:nvSpPr>
        <p:spPr>
          <a:xfrm>
            <a:off x="623450" y="1412775"/>
            <a:ext cx="7848900" cy="30090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chemeClr val="lt1"/>
              </a:buClr>
              <a:buSzPts val="3000"/>
              <a:buChar char="●"/>
            </a:pPr>
            <a:r>
              <a:rPr lang="en" sz="2400" dirty="0">
                <a:solidFill>
                  <a:schemeClr val="lt1"/>
                </a:solidFill>
              </a:rPr>
              <a:t>Open access repository for research methods</a:t>
            </a:r>
            <a:endParaRPr sz="2400" dirty="0">
              <a:solidFill>
                <a:schemeClr val="lt1"/>
              </a:solidFill>
            </a:endParaRPr>
          </a:p>
          <a:p>
            <a:pPr marL="457200" lvl="0" indent="-419100" algn="l" rtl="0">
              <a:spcBef>
                <a:spcPts val="0"/>
              </a:spcBef>
              <a:spcAft>
                <a:spcPts val="0"/>
              </a:spcAft>
              <a:buClr>
                <a:schemeClr val="lt1"/>
              </a:buClr>
              <a:buSzPts val="3000"/>
              <a:buChar char="●"/>
            </a:pPr>
            <a:r>
              <a:rPr lang="en" sz="2400" dirty="0">
                <a:solidFill>
                  <a:schemeClr val="lt1"/>
                </a:solidFill>
              </a:rPr>
              <a:t>Create and share detailed methods in published articles</a:t>
            </a:r>
            <a:endParaRPr sz="2400" dirty="0">
              <a:solidFill>
                <a:schemeClr val="lt1"/>
              </a:solidFill>
            </a:endParaRPr>
          </a:p>
          <a:p>
            <a:pPr marL="457200" lvl="0" indent="-419100" algn="l" rtl="0">
              <a:spcBef>
                <a:spcPts val="0"/>
              </a:spcBef>
              <a:spcAft>
                <a:spcPts val="0"/>
              </a:spcAft>
              <a:buClr>
                <a:schemeClr val="lt1"/>
              </a:buClr>
              <a:buSzPts val="3000"/>
              <a:buChar char="●"/>
            </a:pPr>
            <a:r>
              <a:rPr lang="en" sz="2400" dirty="0">
                <a:solidFill>
                  <a:schemeClr val="lt1"/>
                </a:solidFill>
              </a:rPr>
              <a:t>Enable internal organization and tracking of research methods</a:t>
            </a:r>
            <a:endParaRPr sz="2400" dirty="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Title 1">
            <a:extLst>
              <a:ext uri="{FF2B5EF4-FFF2-40B4-BE49-F238E27FC236}">
                <a16:creationId xmlns:a16="http://schemas.microsoft.com/office/drawing/2014/main" id="{D4180FB1-F38A-E5FE-8751-A87F9BCB7C88}"/>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US" sz="2000" dirty="0">
                <a:solidFill>
                  <a:schemeClr val="lt1"/>
                </a:solidFill>
              </a:rPr>
              <a:t>Sustainability strategy 1: VERSION CONTROL</a:t>
            </a:r>
            <a:endParaRPr lang="en-US" sz="2000" dirty="0"/>
          </a:p>
        </p:txBody>
      </p:sp>
      <p:pic>
        <p:nvPicPr>
          <p:cNvPr id="407" name="Google Shape;407;p85" descr="9 panel comic strip called Final.doc about a student rewriting and constantly changing his final doc and ending up with 22 revision and the final one called final _rev_22 and in the last panel slamming his head against his computer screen. " title="Git.png"/>
          <p:cNvPicPr preferRelativeResize="0"/>
          <p:nvPr/>
        </p:nvPicPr>
        <p:blipFill>
          <a:blip r:embed="rId3">
            <a:alphaModFix/>
          </a:blip>
          <a:stretch>
            <a:fillRect/>
          </a:stretch>
        </p:blipFill>
        <p:spPr>
          <a:xfrm>
            <a:off x="160825" y="579063"/>
            <a:ext cx="2466851" cy="4225726"/>
          </a:xfrm>
          <a:prstGeom prst="rect">
            <a:avLst/>
          </a:prstGeom>
          <a:noFill/>
          <a:ln>
            <a:noFill/>
          </a:ln>
        </p:spPr>
      </p:pic>
      <p:sp>
        <p:nvSpPr>
          <p:cNvPr id="408" name="Google Shape;408;p85">
            <a:extLst>
              <a:ext uri="{C183D7F6-B498-43B3-948B-1728B52AA6E4}">
                <adec:decorative xmlns:adec="http://schemas.microsoft.com/office/drawing/2017/decorative" val="1"/>
              </a:ext>
            </a:extLst>
          </p:cNvPr>
          <p:cNvSpPr txBox="1"/>
          <p:nvPr/>
        </p:nvSpPr>
        <p:spPr>
          <a:xfrm>
            <a:off x="274850" y="4804800"/>
            <a:ext cx="414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“notFinal.doc” by</a:t>
            </a:r>
            <a:r>
              <a:rPr lang="en" sz="300">
                <a:solidFill>
                  <a:schemeClr val="lt1"/>
                </a:solidFill>
              </a:rPr>
              <a:t> </a:t>
            </a:r>
            <a:r>
              <a:rPr lang="en" sz="1200">
                <a:solidFill>
                  <a:schemeClr val="lt1"/>
                </a:solidFill>
              </a:rPr>
              <a:t>Jorge Cham, https://www.phdcomics.com</a:t>
            </a:r>
            <a:endParaRPr sz="1200">
              <a:solidFill>
                <a:schemeClr val="lt1"/>
              </a:solidFill>
            </a:endParaRPr>
          </a:p>
        </p:txBody>
      </p:sp>
      <p:sp>
        <p:nvSpPr>
          <p:cNvPr id="409" name="Google Shape;409;p85">
            <a:extLst>
              <a:ext uri="{C183D7F6-B498-43B3-948B-1728B52AA6E4}">
                <adec:decorative xmlns:adec="http://schemas.microsoft.com/office/drawing/2017/decorative" val="1"/>
              </a:ext>
            </a:extLst>
          </p:cNvPr>
          <p:cNvSpPr txBox="1"/>
          <p:nvPr/>
        </p:nvSpPr>
        <p:spPr>
          <a:xfrm>
            <a:off x="77025" y="24975"/>
            <a:ext cx="6606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solidFill>
                  <a:schemeClr val="lt1"/>
                </a:solidFill>
                <a:latin typeface="Roboto"/>
                <a:ea typeface="Roboto"/>
                <a:cs typeface="Roboto"/>
                <a:sym typeface="Roboto"/>
              </a:rPr>
              <a:t>Sustainability strategy 1: VERSION CONTROL</a:t>
            </a:r>
            <a:endParaRPr sz="2200" b="1" dirty="0">
              <a:solidFill>
                <a:schemeClr val="lt1"/>
              </a:solidFill>
              <a:latin typeface="Roboto"/>
              <a:ea typeface="Roboto"/>
              <a:cs typeface="Roboto"/>
              <a:sym typeface="Roboto"/>
            </a:endParaRPr>
          </a:p>
        </p:txBody>
      </p:sp>
      <p:pic>
        <p:nvPicPr>
          <p:cNvPr id="411" name="Google Shape;411;p85" descr="Image of Word Version History" title="Screenshot 2026-02-09 at 7.32.33 PM.png"/>
          <p:cNvPicPr preferRelativeResize="0"/>
          <p:nvPr/>
        </p:nvPicPr>
        <p:blipFill rotWithShape="1">
          <a:blip r:embed="rId4">
            <a:alphaModFix/>
          </a:blip>
          <a:srcRect r="23471" b="17844"/>
          <a:stretch/>
        </p:blipFill>
        <p:spPr>
          <a:xfrm>
            <a:off x="2665800" y="579075"/>
            <a:ext cx="1935000" cy="4225725"/>
          </a:xfrm>
          <a:prstGeom prst="rect">
            <a:avLst/>
          </a:prstGeom>
          <a:noFill/>
          <a:ln>
            <a:noFill/>
          </a:ln>
        </p:spPr>
      </p:pic>
      <p:pic>
        <p:nvPicPr>
          <p:cNvPr id="410" name="Google Shape;410;p85" descr="Image of Box version history. " title="Screenshot 2026-02-09 at 7.35.45 PM.png"/>
          <p:cNvPicPr preferRelativeResize="0"/>
          <p:nvPr/>
        </p:nvPicPr>
        <p:blipFill rotWithShape="1">
          <a:blip r:embed="rId5">
            <a:alphaModFix/>
          </a:blip>
          <a:srcRect l="-2170" r="2170" b="-16157"/>
          <a:stretch/>
        </p:blipFill>
        <p:spPr>
          <a:xfrm>
            <a:off x="4619855" y="537150"/>
            <a:ext cx="1935014" cy="5143498"/>
          </a:xfrm>
          <a:prstGeom prst="rect">
            <a:avLst/>
          </a:prstGeom>
          <a:noFill/>
          <a:ln>
            <a:noFill/>
          </a:ln>
        </p:spPr>
      </p:pic>
      <p:pic>
        <p:nvPicPr>
          <p:cNvPr id="406" name="Google Shape;406;p85" descr="Partial image of a revision screen for Github that lists changes. "/>
          <p:cNvPicPr preferRelativeResize="0"/>
          <p:nvPr/>
        </p:nvPicPr>
        <p:blipFill rotWithShape="1">
          <a:blip r:embed="rId6">
            <a:alphaModFix/>
          </a:blip>
          <a:srcRect l="2173" r="56587"/>
          <a:stretch/>
        </p:blipFill>
        <p:spPr>
          <a:xfrm>
            <a:off x="6573925" y="136175"/>
            <a:ext cx="2466851" cy="4732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2" name="Title 1">
            <a:extLst>
              <a:ext uri="{FF2B5EF4-FFF2-40B4-BE49-F238E27FC236}">
                <a16:creationId xmlns:a16="http://schemas.microsoft.com/office/drawing/2014/main" id="{C4A8B538-12B2-F899-9A41-FCD26B7001A6}"/>
              </a:ext>
            </a:extLst>
          </p:cNvPr>
          <p:cNvSpPr>
            <a:spLocks noGrp="1"/>
          </p:cNvSpPr>
          <p:nvPr>
            <p:ph type="title"/>
          </p:nvPr>
        </p:nvSpPr>
        <p:spPr>
          <a:xfrm>
            <a:off x="623450" y="-782400"/>
            <a:ext cx="7848900" cy="782400"/>
          </a:xfrm>
        </p:spPr>
        <p:txBody>
          <a:bodyPr spcFirstLastPara="1" wrap="square" lIns="91425" tIns="91425" rIns="91425" bIns="91425" anchor="b" anchorCtr="0">
            <a:noAutofit/>
          </a:bodyPr>
          <a:lstStyle/>
          <a:p>
            <a:r>
              <a:rPr lang="en-US" sz="2000" dirty="0">
                <a:solidFill>
                  <a:schemeClr val="lt1"/>
                </a:solidFill>
              </a:rPr>
              <a:t>Sustainability strategy 2: FILE NAMES</a:t>
            </a:r>
            <a:endParaRPr lang="en-US" sz="2000" dirty="0"/>
          </a:p>
        </p:txBody>
      </p:sp>
      <p:sp>
        <p:nvSpPr>
          <p:cNvPr id="416" name="Google Shape;416;p86"/>
          <p:cNvSpPr txBox="1">
            <a:spLocks noGrp="1"/>
          </p:cNvSpPr>
          <p:nvPr>
            <p:ph type="subTitle" idx="1"/>
          </p:nvPr>
        </p:nvSpPr>
        <p:spPr>
          <a:xfrm>
            <a:off x="560275" y="885650"/>
            <a:ext cx="7972500" cy="29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a:t>project_year_collection_archive_scannedPages_originalScanNumber.tiff</a:t>
            </a:r>
            <a:endParaRPr sz="2400" dirty="0"/>
          </a:p>
          <a:p>
            <a:pPr marL="457200" lvl="0" indent="-228600" algn="l" rtl="0">
              <a:spcBef>
                <a:spcPts val="0"/>
              </a:spcBef>
              <a:spcAft>
                <a:spcPts val="0"/>
              </a:spcAft>
              <a:buNone/>
            </a:pPr>
            <a:endParaRPr sz="2400" dirty="0"/>
          </a:p>
          <a:p>
            <a:pPr marL="0" lvl="0" indent="0" algn="l" rtl="0">
              <a:spcBef>
                <a:spcPts val="0"/>
              </a:spcBef>
              <a:spcAft>
                <a:spcPts val="0"/>
              </a:spcAft>
              <a:buClr>
                <a:schemeClr val="dk1"/>
              </a:buClr>
              <a:buSzPts val="1100"/>
              <a:buFont typeface="Arial"/>
              <a:buNone/>
            </a:pPr>
            <a:r>
              <a:rPr lang="en" sz="2400" dirty="0"/>
              <a:t>lsc_1791_not_agi_140_0589.tiff</a:t>
            </a:r>
            <a:endParaRPr sz="2400" dirty="0"/>
          </a:p>
          <a:p>
            <a:pPr marL="0" lvl="0" indent="0" algn="l" rtl="0">
              <a:spcBef>
                <a:spcPts val="0"/>
              </a:spcBef>
              <a:spcAft>
                <a:spcPts val="0"/>
              </a:spcAft>
              <a:buNone/>
            </a:pPr>
            <a:r>
              <a:rPr lang="en" sz="2400" dirty="0">
                <a:solidFill>
                  <a:schemeClr val="lt1"/>
                </a:solidFill>
              </a:rPr>
              <a:t>lsc_1791_not_agi_141_0590.tiff</a:t>
            </a:r>
            <a:endParaRPr sz="2400" dirty="0">
              <a:solidFill>
                <a:schemeClr val="lt1"/>
              </a:solidFill>
            </a:endParaRPr>
          </a:p>
          <a:p>
            <a:pPr marL="0" lvl="0" indent="0" algn="l" rtl="0">
              <a:spcBef>
                <a:spcPts val="0"/>
              </a:spcBef>
              <a:spcAft>
                <a:spcPts val="0"/>
              </a:spcAft>
              <a:buNone/>
            </a:pPr>
            <a:r>
              <a:rPr lang="en" sz="2400" dirty="0">
                <a:solidFill>
                  <a:schemeClr val="lt1"/>
                </a:solidFill>
              </a:rPr>
              <a:t>lsc_1791_not_agi_142_0591.tiff</a:t>
            </a:r>
            <a:endParaRPr sz="2400" dirty="0">
              <a:solidFill>
                <a:schemeClr val="lt1"/>
              </a:solidFill>
            </a:endParaRPr>
          </a:p>
          <a:p>
            <a:pPr marL="0" lvl="0" indent="0" algn="l" rtl="0">
              <a:spcBef>
                <a:spcPts val="0"/>
              </a:spcBef>
              <a:spcAft>
                <a:spcPts val="0"/>
              </a:spcAft>
              <a:buClr>
                <a:schemeClr val="dk1"/>
              </a:buClr>
              <a:buSzPts val="1100"/>
              <a:buFont typeface="Arial"/>
              <a:buNone/>
            </a:pPr>
            <a:endParaRPr dirty="0"/>
          </a:p>
          <a:p>
            <a:pPr marL="457200" lvl="0" indent="-228600" algn="l" rtl="0">
              <a:spcBef>
                <a:spcPts val="0"/>
              </a:spcBef>
              <a:spcAft>
                <a:spcPts val="0"/>
              </a:spcAft>
              <a:buNone/>
            </a:pPr>
            <a:endParaRPr dirty="0"/>
          </a:p>
        </p:txBody>
      </p:sp>
      <p:sp>
        <p:nvSpPr>
          <p:cNvPr id="417" name="Google Shape;417;p86">
            <a:extLst>
              <a:ext uri="{C183D7F6-B498-43B3-948B-1728B52AA6E4}">
                <adec:decorative xmlns:adec="http://schemas.microsoft.com/office/drawing/2017/decorative" val="1"/>
              </a:ext>
            </a:extLst>
          </p:cNvPr>
          <p:cNvSpPr txBox="1"/>
          <p:nvPr/>
        </p:nvSpPr>
        <p:spPr>
          <a:xfrm>
            <a:off x="560275" y="362450"/>
            <a:ext cx="69297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700" b="1" dirty="0">
                <a:solidFill>
                  <a:schemeClr val="lt1"/>
                </a:solidFill>
                <a:latin typeface="Roboto"/>
                <a:ea typeface="Roboto"/>
                <a:cs typeface="Roboto"/>
                <a:sym typeface="Roboto"/>
              </a:rPr>
              <a:t>Sustainability strategy 2: FILE NAMES</a:t>
            </a:r>
            <a:endParaRPr sz="1900" b="1" dirty="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4" name="Google Shape;424;p87">
            <a:extLst>
              <a:ext uri="{C183D7F6-B498-43B3-948B-1728B52AA6E4}">
                <adec:decorative xmlns:adec="http://schemas.microsoft.com/office/drawing/2017/decorative" val="1"/>
              </a:ext>
            </a:extLst>
          </p:cNvPr>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Sustainability strategy 3: FILE TYPES</a:t>
            </a:r>
            <a:endParaRPr sz="3100" dirty="0"/>
          </a:p>
          <a:p>
            <a:pPr marL="0" lvl="0" indent="0" algn="l" rtl="0">
              <a:spcBef>
                <a:spcPts val="0"/>
              </a:spcBef>
              <a:spcAft>
                <a:spcPts val="0"/>
              </a:spcAft>
              <a:buNone/>
            </a:pPr>
            <a:endParaRPr sz="4000" dirty="0"/>
          </a:p>
        </p:txBody>
      </p:sp>
      <p:sp>
        <p:nvSpPr>
          <p:cNvPr id="423" name="Google Shape;423;p87">
            <a:extLst>
              <a:ext uri="{C183D7F6-B498-43B3-948B-1728B52AA6E4}">
                <adec:decorative xmlns:adec="http://schemas.microsoft.com/office/drawing/2017/decorative" val="1"/>
              </a:ext>
            </a:extLst>
          </p:cNvPr>
          <p:cNvSpPr txBox="1">
            <a:spLocks noGrp="1"/>
          </p:cNvSpPr>
          <p:nvPr>
            <p:ph type="subTitle" idx="1"/>
          </p:nvPr>
        </p:nvSpPr>
        <p:spPr>
          <a:xfrm>
            <a:off x="623450" y="1423225"/>
            <a:ext cx="4508100" cy="34368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Char char="●"/>
            </a:pPr>
            <a:r>
              <a:rPr lang="en" sz="2400" dirty="0">
                <a:solidFill>
                  <a:srgbClr val="FFFFFF"/>
                </a:solidFill>
              </a:rPr>
              <a:t>Non-proprietary formats</a:t>
            </a:r>
            <a:endParaRPr sz="2400" dirty="0">
              <a:solidFill>
                <a:srgbClr val="FFFFFF"/>
              </a:solidFill>
            </a:endParaRPr>
          </a:p>
          <a:p>
            <a:pPr marL="457200" lvl="0" indent="-419100" algn="l" rtl="0">
              <a:spcBef>
                <a:spcPts val="0"/>
              </a:spcBef>
              <a:spcAft>
                <a:spcPts val="0"/>
              </a:spcAft>
              <a:buClr>
                <a:srgbClr val="FFFFFF"/>
              </a:buClr>
              <a:buSzPts val="3000"/>
              <a:buChar char="●"/>
            </a:pPr>
            <a:r>
              <a:rPr lang="en" sz="2400" dirty="0">
                <a:solidFill>
                  <a:srgbClr val="FFFFFF"/>
                </a:solidFill>
              </a:rPr>
              <a:t>Uncompressed</a:t>
            </a:r>
            <a:endParaRPr sz="2400" dirty="0">
              <a:solidFill>
                <a:srgbClr val="FFFFFF"/>
              </a:solidFill>
            </a:endParaRPr>
          </a:p>
          <a:p>
            <a:pPr marL="457200" lvl="0" indent="-419100" algn="l" rtl="0">
              <a:spcBef>
                <a:spcPts val="0"/>
              </a:spcBef>
              <a:spcAft>
                <a:spcPts val="0"/>
              </a:spcAft>
              <a:buClr>
                <a:srgbClr val="FFFFFF"/>
              </a:buClr>
              <a:buSzPts val="3000"/>
              <a:buChar char="●"/>
            </a:pPr>
            <a:r>
              <a:rPr lang="en" sz="2400" dirty="0">
                <a:solidFill>
                  <a:srgbClr val="FFFFFF"/>
                </a:solidFill>
              </a:rPr>
              <a:t>Unencrypted</a:t>
            </a:r>
            <a:endParaRPr sz="2400" dirty="0">
              <a:solidFill>
                <a:srgbClr val="FFFFFF"/>
              </a:solidFill>
            </a:endParaRPr>
          </a:p>
          <a:p>
            <a:pPr marL="457200" lvl="0" indent="-419100" algn="l" rtl="0">
              <a:spcBef>
                <a:spcPts val="0"/>
              </a:spcBef>
              <a:spcAft>
                <a:spcPts val="0"/>
              </a:spcAft>
              <a:buClr>
                <a:srgbClr val="FFFFFF"/>
              </a:buClr>
              <a:buSzPts val="3000"/>
              <a:buChar char="●"/>
            </a:pPr>
            <a:r>
              <a:rPr lang="en" sz="2400" dirty="0">
                <a:solidFill>
                  <a:srgbClr val="FFFFFF"/>
                </a:solidFill>
              </a:rPr>
              <a:t>Commonly used</a:t>
            </a:r>
            <a:endParaRPr sz="2400" dirty="0">
              <a:solidFill>
                <a:srgbClr val="FFFFFF"/>
              </a:solidFill>
            </a:endParaRPr>
          </a:p>
        </p:txBody>
      </p:sp>
      <p:sp>
        <p:nvSpPr>
          <p:cNvPr id="422" name="Google Shape;422;p87">
            <a:extLst>
              <a:ext uri="{C183D7F6-B498-43B3-948B-1728B52AA6E4}">
                <adec:decorative xmlns:adec="http://schemas.microsoft.com/office/drawing/2017/decorative" val="1"/>
              </a:ext>
            </a:extLst>
          </p:cNvPr>
          <p:cNvSpPr txBox="1">
            <a:spLocks noGrp="1"/>
          </p:cNvSpPr>
          <p:nvPr>
            <p:ph type="subTitle" idx="1"/>
          </p:nvPr>
        </p:nvSpPr>
        <p:spPr>
          <a:xfrm>
            <a:off x="5131550" y="1270825"/>
            <a:ext cx="3340800" cy="2400000"/>
          </a:xfrm>
          <a:prstGeom prst="rect">
            <a:avLst/>
          </a:prstGeom>
        </p:spPr>
        <p:txBody>
          <a:bodyPr spcFirstLastPara="1" wrap="square" lIns="91425" tIns="91425" rIns="91425" bIns="91425" anchor="t" anchorCtr="0">
            <a:noAutofit/>
          </a:bodyPr>
          <a:lstStyle/>
          <a:p>
            <a:pPr marL="457200" lvl="0" indent="-228600" algn="l" rtl="0">
              <a:spcBef>
                <a:spcPts val="0"/>
              </a:spcBef>
              <a:spcAft>
                <a:spcPts val="0"/>
              </a:spcAft>
              <a:buNone/>
            </a:pPr>
            <a:r>
              <a:rPr lang="en" sz="2400" dirty="0"/>
              <a:t>.txt</a:t>
            </a:r>
            <a:endParaRPr sz="2400" dirty="0"/>
          </a:p>
          <a:p>
            <a:pPr marL="457200" lvl="0" indent="-228600" algn="l" rtl="0">
              <a:spcBef>
                <a:spcPts val="0"/>
              </a:spcBef>
              <a:spcAft>
                <a:spcPts val="0"/>
              </a:spcAft>
              <a:buNone/>
            </a:pPr>
            <a:r>
              <a:rPr lang="en" sz="2400" dirty="0"/>
              <a:t>.csv</a:t>
            </a:r>
            <a:endParaRPr sz="2400" dirty="0"/>
          </a:p>
          <a:p>
            <a:pPr marL="457200" lvl="0" indent="-228600" algn="l" rtl="0">
              <a:spcBef>
                <a:spcPts val="0"/>
              </a:spcBef>
              <a:spcAft>
                <a:spcPts val="0"/>
              </a:spcAft>
              <a:buNone/>
            </a:pPr>
            <a:r>
              <a:rPr lang="en" sz="2400" dirty="0"/>
              <a:t>.</a:t>
            </a:r>
            <a:r>
              <a:rPr lang="en" sz="2400" dirty="0" err="1"/>
              <a:t>json</a:t>
            </a:r>
            <a:endParaRPr sz="2400" dirty="0"/>
          </a:p>
          <a:p>
            <a:pPr marL="457200" lvl="0" indent="-228600" algn="l" rtl="0">
              <a:spcBef>
                <a:spcPts val="0"/>
              </a:spcBef>
              <a:spcAft>
                <a:spcPts val="0"/>
              </a:spcAft>
              <a:buNone/>
            </a:pPr>
            <a:r>
              <a:rPr lang="en" sz="2400" dirty="0"/>
              <a:t>.xml</a:t>
            </a:r>
            <a:endParaRPr sz="2400" dirty="0"/>
          </a:p>
          <a:p>
            <a:pPr marL="457200" lvl="0" indent="-228600" algn="l" rtl="0">
              <a:spcBef>
                <a:spcPts val="0"/>
              </a:spcBef>
              <a:spcAft>
                <a:spcPts val="0"/>
              </a:spcAft>
              <a:buNone/>
            </a:pPr>
            <a:r>
              <a:rPr lang="en" sz="2400" dirty="0"/>
              <a:t>.tiff</a:t>
            </a:r>
            <a:endParaRPr sz="2400" dirty="0"/>
          </a:p>
          <a:p>
            <a:pPr marL="457200" lvl="0" indent="-228600" algn="l" rtl="0">
              <a:spcBef>
                <a:spcPts val="0"/>
              </a:spcBef>
              <a:spcAft>
                <a:spcPts val="0"/>
              </a:spcAft>
              <a:buNone/>
            </a:pPr>
            <a:r>
              <a:rPr lang="en" sz="2400" dirty="0"/>
              <a:t>.mp4</a:t>
            </a:r>
            <a:endParaRPr sz="2400" dirty="0"/>
          </a:p>
          <a:p>
            <a:pPr marL="457200" lvl="0" indent="-228600" algn="l" rtl="0">
              <a:spcBef>
                <a:spcPts val="0"/>
              </a:spcBef>
              <a:spcAft>
                <a:spcPts val="0"/>
              </a:spcAft>
              <a:buNone/>
            </a:pPr>
            <a:r>
              <a:rPr lang="en" sz="2400" dirty="0">
                <a:solidFill>
                  <a:schemeClr val="lt1"/>
                </a:solidFill>
              </a:rPr>
              <a:t>.pdf (PDF/A)</a:t>
            </a:r>
            <a:endParaRPr sz="2400" dirty="0">
              <a:solidFill>
                <a:schemeClr val="lt1"/>
              </a:solidFill>
            </a:endParaRPr>
          </a:p>
          <a:p>
            <a:pPr marL="228600" lvl="0" indent="0" algn="l" rtl="0">
              <a:spcBef>
                <a:spcPts val="0"/>
              </a:spcBef>
              <a:spcAft>
                <a:spcPts val="0"/>
              </a:spcAft>
              <a:buNone/>
            </a:pPr>
            <a:endParaRP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ACTIVE STORAGE</a:t>
            </a:r>
            <a:endParaRPr/>
          </a:p>
        </p:txBody>
      </p:sp>
      <p:sp>
        <p:nvSpPr>
          <p:cNvPr id="430" name="Google Shape;430;p88"/>
          <p:cNvSpPr txBox="1">
            <a:spLocks noGrp="1"/>
          </p:cNvSpPr>
          <p:nvPr>
            <p:ph type="subTitle" idx="4294967295"/>
          </p:nvPr>
        </p:nvSpPr>
        <p:spPr>
          <a:xfrm>
            <a:off x="596100" y="1274750"/>
            <a:ext cx="7951800" cy="344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dirty="0">
                <a:solidFill>
                  <a:srgbClr val="FFFFFF"/>
                </a:solidFill>
              </a:rPr>
              <a:t>How you will </a:t>
            </a:r>
            <a:r>
              <a:rPr lang="en" sz="2400" dirty="0">
                <a:solidFill>
                  <a:schemeClr val="accent1"/>
                </a:solidFill>
              </a:rPr>
              <a:t>store</a:t>
            </a:r>
            <a:r>
              <a:rPr lang="en" sz="2400" dirty="0">
                <a:solidFill>
                  <a:srgbClr val="FFFFFF"/>
                </a:solidFill>
              </a:rPr>
              <a:t>, </a:t>
            </a:r>
            <a:r>
              <a:rPr lang="en" sz="2400" dirty="0">
                <a:solidFill>
                  <a:schemeClr val="accent1"/>
                </a:solidFill>
              </a:rPr>
              <a:t>share</a:t>
            </a:r>
            <a:r>
              <a:rPr lang="en" sz="2400" dirty="0">
                <a:solidFill>
                  <a:srgbClr val="FFFFFF"/>
                </a:solidFill>
              </a:rPr>
              <a:t>, and </a:t>
            </a:r>
            <a:r>
              <a:rPr lang="en" sz="2400" dirty="0">
                <a:solidFill>
                  <a:schemeClr val="accent1"/>
                </a:solidFill>
              </a:rPr>
              <a:t>backup</a:t>
            </a:r>
            <a:r>
              <a:rPr lang="en" sz="2400" dirty="0">
                <a:solidFill>
                  <a:srgbClr val="FFFFFF"/>
                </a:solidFill>
              </a:rPr>
              <a:t> </a:t>
            </a:r>
            <a:endParaRPr sz="2400" dirty="0"/>
          </a:p>
          <a:p>
            <a:pPr marL="0" lvl="0" indent="0" algn="l" rtl="0">
              <a:lnSpc>
                <a:spcPct val="100000"/>
              </a:lnSpc>
              <a:spcBef>
                <a:spcPts val="0"/>
              </a:spcBef>
              <a:spcAft>
                <a:spcPts val="0"/>
              </a:spcAft>
              <a:buNone/>
            </a:pPr>
            <a:r>
              <a:rPr lang="en" sz="2400" dirty="0">
                <a:solidFill>
                  <a:srgbClr val="FFFFFF"/>
                </a:solidFill>
              </a:rPr>
              <a:t>your data?</a:t>
            </a:r>
            <a:endParaRPr sz="2400" dirty="0">
              <a:solidFill>
                <a:srgbClr val="FFFFFF"/>
              </a:solidFill>
            </a:endParaRPr>
          </a:p>
          <a:p>
            <a:pPr marL="0" lvl="0" indent="0" algn="l" rtl="0">
              <a:lnSpc>
                <a:spcPct val="100000"/>
              </a:lnSpc>
              <a:spcBef>
                <a:spcPts val="0"/>
              </a:spcBef>
              <a:spcAft>
                <a:spcPts val="0"/>
              </a:spcAft>
              <a:buNone/>
            </a:pPr>
            <a:endParaRPr sz="2400" dirty="0"/>
          </a:p>
          <a:p>
            <a:pPr marL="457200" lvl="0" indent="-419100" algn="l" rtl="0">
              <a:spcBef>
                <a:spcPts val="0"/>
              </a:spcBef>
              <a:spcAft>
                <a:spcPts val="0"/>
              </a:spcAft>
              <a:buClr>
                <a:srgbClr val="FFFFFF"/>
              </a:buClr>
              <a:buSzPts val="3000"/>
              <a:buChar char="●"/>
            </a:pPr>
            <a:r>
              <a:rPr lang="en" sz="2400" dirty="0">
                <a:solidFill>
                  <a:srgbClr val="FFFFFF"/>
                </a:solidFill>
              </a:rPr>
              <a:t>Store in the cloud and locall</a:t>
            </a:r>
            <a:r>
              <a:rPr lang="en" sz="2400" dirty="0"/>
              <a:t>y </a:t>
            </a:r>
            <a:endParaRPr sz="2400" dirty="0"/>
          </a:p>
          <a:p>
            <a:pPr marL="914400" lvl="1" indent="-520700" algn="l" rtl="0">
              <a:spcBef>
                <a:spcPts val="0"/>
              </a:spcBef>
              <a:spcAft>
                <a:spcPts val="0"/>
              </a:spcAft>
              <a:buClr>
                <a:schemeClr val="lt1"/>
              </a:buClr>
              <a:buSzPts val="4600"/>
              <a:buChar char="○"/>
            </a:pPr>
            <a:r>
              <a:rPr lang="en" sz="2400" dirty="0">
                <a:solidFill>
                  <a:schemeClr val="lt1"/>
                </a:solidFill>
              </a:rPr>
              <a:t>3-2-1 Rule</a:t>
            </a:r>
            <a:endParaRPr sz="2400" dirty="0">
              <a:solidFill>
                <a:schemeClr val="lt1"/>
              </a:solidFill>
            </a:endParaRPr>
          </a:p>
          <a:p>
            <a:pPr marL="457200" lvl="0" indent="-419100" algn="l" rtl="0">
              <a:spcBef>
                <a:spcPts val="0"/>
              </a:spcBef>
              <a:spcAft>
                <a:spcPts val="0"/>
              </a:spcAft>
              <a:buClr>
                <a:srgbClr val="FFFFFF"/>
              </a:buClr>
              <a:buSzPts val="3000"/>
              <a:buChar char="●"/>
            </a:pPr>
            <a:r>
              <a:rPr lang="en" sz="2400" dirty="0">
                <a:solidFill>
                  <a:srgbClr val="FFFFFF"/>
                </a:solidFill>
              </a:rPr>
              <a:t>Organize with future uses in mind</a:t>
            </a:r>
            <a:endParaRPr sz="2400" dirty="0">
              <a:solidFill>
                <a:srgbClr val="FFFFFF"/>
              </a:solidFill>
            </a:endParaRPr>
          </a:p>
          <a:p>
            <a:pPr marL="457200" lvl="0" indent="-419100" algn="l" rtl="0">
              <a:spcBef>
                <a:spcPts val="0"/>
              </a:spcBef>
              <a:spcAft>
                <a:spcPts val="0"/>
              </a:spcAft>
              <a:buClr>
                <a:srgbClr val="FFFFFF"/>
              </a:buClr>
              <a:buSzPts val="3000"/>
              <a:buChar char="●"/>
            </a:pPr>
            <a:r>
              <a:rPr lang="en" sz="2400" dirty="0">
                <a:solidFill>
                  <a:srgbClr val="FFFFFF"/>
                </a:solidFill>
              </a:rPr>
              <a:t>Backup regularly</a:t>
            </a:r>
            <a:endParaRPr sz="2400"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434"/>
        <p:cNvGrpSpPr/>
        <p:nvPr/>
      </p:nvGrpSpPr>
      <p:grpSpPr>
        <a:xfrm>
          <a:off x="0" y="0"/>
          <a:ext cx="0" cy="0"/>
          <a:chOff x="0" y="0"/>
          <a:chExt cx="0" cy="0"/>
        </a:xfrm>
      </p:grpSpPr>
      <p:sp>
        <p:nvSpPr>
          <p:cNvPr id="2" name="Title 1">
            <a:extLst>
              <a:ext uri="{FF2B5EF4-FFF2-40B4-BE49-F238E27FC236}">
                <a16:creationId xmlns:a16="http://schemas.microsoft.com/office/drawing/2014/main" id="{43F3F8BC-05DD-4FD9-59EB-E4FD8162EC98}"/>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UB Storage Options</a:t>
            </a:r>
          </a:p>
        </p:txBody>
      </p:sp>
      <p:pic>
        <p:nvPicPr>
          <p:cNvPr id="439" name="Google Shape;439;p89" descr="UB Box logo"/>
          <p:cNvPicPr preferRelativeResize="0"/>
          <p:nvPr/>
        </p:nvPicPr>
        <p:blipFill>
          <a:blip r:embed="rId3">
            <a:alphaModFix/>
          </a:blip>
          <a:stretch>
            <a:fillRect/>
          </a:stretch>
        </p:blipFill>
        <p:spPr>
          <a:xfrm>
            <a:off x="665138" y="678100"/>
            <a:ext cx="2816250" cy="713450"/>
          </a:xfrm>
          <a:prstGeom prst="rect">
            <a:avLst/>
          </a:prstGeom>
          <a:noFill/>
          <a:ln>
            <a:noFill/>
          </a:ln>
        </p:spPr>
      </p:pic>
      <p:sp>
        <p:nvSpPr>
          <p:cNvPr id="436" name="Google Shape;436;p89"/>
          <p:cNvSpPr txBox="1"/>
          <p:nvPr/>
        </p:nvSpPr>
        <p:spPr>
          <a:xfrm>
            <a:off x="298925" y="1628550"/>
            <a:ext cx="4129500" cy="231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latin typeface="Roboto"/>
                <a:ea typeface="Roboto"/>
                <a:cs typeface="Roboto"/>
                <a:sym typeface="Roboto"/>
              </a:rPr>
              <a:t>Enterprise version of Box</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128GB per individual</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Cloud-based, accessible from anywhere, easy file sharing and collaboration.</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Data protection Level: 1-3</a:t>
            </a:r>
            <a:endParaRPr sz="2000">
              <a:solidFill>
                <a:srgbClr val="FFFFFF"/>
              </a:solidFill>
              <a:latin typeface="Roboto"/>
              <a:ea typeface="Roboto"/>
              <a:cs typeface="Roboto"/>
              <a:sym typeface="Roboto"/>
            </a:endParaRPr>
          </a:p>
          <a:p>
            <a:pPr marL="457200" lvl="0" indent="0" algn="l" rtl="0">
              <a:spcBef>
                <a:spcPts val="0"/>
              </a:spcBef>
              <a:spcAft>
                <a:spcPts val="0"/>
              </a:spcAft>
              <a:buNone/>
            </a:pPr>
            <a:r>
              <a:rPr lang="en" sz="2000">
                <a:solidFill>
                  <a:srgbClr val="FFFFFF"/>
                </a:solidFill>
                <a:latin typeface="Roboto"/>
                <a:ea typeface="Roboto"/>
                <a:cs typeface="Roboto"/>
                <a:sym typeface="Roboto"/>
              </a:rPr>
              <a:t>(Special account for restricted data cat 1 data) </a:t>
            </a: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1500">
              <a:solidFill>
                <a:srgbClr val="FFFFFF"/>
              </a:solidFill>
              <a:latin typeface="Roboto"/>
              <a:ea typeface="Roboto"/>
              <a:cs typeface="Roboto"/>
              <a:sym typeface="Roboto"/>
            </a:endParaRPr>
          </a:p>
        </p:txBody>
      </p:sp>
      <p:pic>
        <p:nvPicPr>
          <p:cNvPr id="438" name="Google Shape;438;p89" descr="OneDrive logo"/>
          <p:cNvPicPr preferRelativeResize="0"/>
          <p:nvPr/>
        </p:nvPicPr>
        <p:blipFill>
          <a:blip r:embed="rId4">
            <a:alphaModFix/>
          </a:blip>
          <a:stretch>
            <a:fillRect/>
          </a:stretch>
        </p:blipFill>
        <p:spPr>
          <a:xfrm>
            <a:off x="5535199" y="43300"/>
            <a:ext cx="2378450" cy="1585250"/>
          </a:xfrm>
          <a:prstGeom prst="rect">
            <a:avLst/>
          </a:prstGeom>
          <a:noFill/>
          <a:ln>
            <a:noFill/>
          </a:ln>
        </p:spPr>
      </p:pic>
      <p:sp>
        <p:nvSpPr>
          <p:cNvPr id="435" name="Google Shape;435;p89"/>
          <p:cNvSpPr txBox="1"/>
          <p:nvPr/>
        </p:nvSpPr>
        <p:spPr>
          <a:xfrm>
            <a:off x="4502400" y="1700700"/>
            <a:ext cx="4641600" cy="25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latin typeface="Roboto"/>
                <a:ea typeface="Roboto"/>
                <a:cs typeface="Roboto"/>
                <a:sym typeface="Roboto"/>
              </a:rPr>
              <a:t>Enterprise version of OneDrive</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128 GB per individual</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Seamless integration with Microsoft 365 apps, real-time collaboration.</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Data protection Level: Cat 2-3 (SharePoint security configurations can be used with cat 2 data)</a:t>
            </a: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p:txBody>
      </p:sp>
      <p:sp>
        <p:nvSpPr>
          <p:cNvPr id="437" name="Google Shape;437;p89"/>
          <p:cNvSpPr txBox="1"/>
          <p:nvPr/>
        </p:nvSpPr>
        <p:spPr>
          <a:xfrm>
            <a:off x="346325" y="4184850"/>
            <a:ext cx="40347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2"/>
                </a:solidFill>
              </a:rPr>
              <a:t>Manage access permissions</a:t>
            </a:r>
            <a:endParaRPr sz="1800">
              <a:solidFill>
                <a:schemeClr val="lt2"/>
              </a:solidFill>
            </a:endParaRPr>
          </a:p>
          <a:p>
            <a:pPr marL="0" lvl="0" indent="0" algn="l" rtl="0">
              <a:spcBef>
                <a:spcPts val="0"/>
              </a:spcBef>
              <a:spcAft>
                <a:spcPts val="0"/>
              </a:spcAft>
              <a:buNone/>
            </a:pPr>
            <a:r>
              <a:rPr lang="en" sz="1800">
                <a:solidFill>
                  <a:schemeClr val="lt2"/>
                </a:solidFill>
              </a:rPr>
              <a:t>Establish a shared storage strategy</a:t>
            </a:r>
            <a:endParaRPr sz="1800">
              <a:solidFill>
                <a:schemeClr val="lt2"/>
              </a:solidFill>
            </a:endParaRPr>
          </a:p>
          <a:p>
            <a:pPr marL="0" lvl="0" indent="0" algn="l" rtl="0">
              <a:spcBef>
                <a:spcPts val="0"/>
              </a:spcBef>
              <a:spcAft>
                <a:spcPts val="0"/>
              </a:spcAft>
              <a:buNone/>
            </a:pPr>
            <a:endParaRPr sz="1800">
              <a:solidFill>
                <a:schemeClr val="l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p90">
            <a:extLst>
              <a:ext uri="{C183D7F6-B498-43B3-948B-1728B52AA6E4}">
                <adec:decorative xmlns:adec="http://schemas.microsoft.com/office/drawing/2017/decorative" val="1"/>
              </a:ext>
            </a:extLst>
          </p:cNvPr>
          <p:cNvSpPr txBox="1">
            <a:spLocks noGrp="1"/>
          </p:cNvSpPr>
          <p:nvPr>
            <p:ph type="title"/>
          </p:nvPr>
        </p:nvSpPr>
        <p:spPr>
          <a:xfrm>
            <a:off x="623450" y="554175"/>
            <a:ext cx="77274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100"/>
              <a:t>Licenses</a:t>
            </a:r>
            <a:endParaRPr sz="4100"/>
          </a:p>
        </p:txBody>
      </p:sp>
      <p:sp>
        <p:nvSpPr>
          <p:cNvPr id="449" name="Google Shape;449;p90">
            <a:extLst>
              <a:ext uri="{C183D7F6-B498-43B3-948B-1728B52AA6E4}">
                <adec:decorative xmlns:adec="http://schemas.microsoft.com/office/drawing/2017/decorative" val="1"/>
              </a:ext>
            </a:extLst>
          </p:cNvPr>
          <p:cNvSpPr/>
          <p:nvPr/>
        </p:nvSpPr>
        <p:spPr>
          <a:xfrm>
            <a:off x="697825" y="2988150"/>
            <a:ext cx="76530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100" b="1">
                <a:solidFill>
                  <a:schemeClr val="lt1"/>
                </a:solidFill>
                <a:latin typeface="Roboto"/>
                <a:ea typeface="Roboto"/>
                <a:cs typeface="Roboto"/>
                <a:sym typeface="Roboto"/>
              </a:rPr>
              <a:t>Creative Commons</a:t>
            </a:r>
            <a:r>
              <a:rPr lang="en" sz="2100">
                <a:solidFill>
                  <a:schemeClr val="lt1"/>
                </a:solidFill>
                <a:latin typeface="Roboto"/>
                <a:ea typeface="Roboto"/>
                <a:cs typeface="Roboto"/>
                <a:sym typeface="Roboto"/>
              </a:rPr>
              <a:t> licenses are a gold standard.There is also </a:t>
            </a:r>
            <a:r>
              <a:rPr lang="en" sz="2100" b="1">
                <a:solidFill>
                  <a:schemeClr val="lt1"/>
                </a:solidFill>
                <a:latin typeface="Roboto"/>
                <a:ea typeface="Roboto"/>
                <a:cs typeface="Roboto"/>
                <a:sym typeface="Roboto"/>
              </a:rPr>
              <a:t>MIT License</a:t>
            </a:r>
            <a:r>
              <a:rPr lang="en" sz="2100">
                <a:solidFill>
                  <a:schemeClr val="lt1"/>
                </a:solidFill>
                <a:latin typeface="Roboto"/>
                <a:ea typeface="Roboto"/>
                <a:cs typeface="Roboto"/>
                <a:sym typeface="Roboto"/>
              </a:rPr>
              <a:t> &amp; </a:t>
            </a:r>
            <a:r>
              <a:rPr lang="en" sz="2100" b="1">
                <a:solidFill>
                  <a:schemeClr val="lt1"/>
                </a:solidFill>
                <a:latin typeface="Roboto"/>
                <a:ea typeface="Roboto"/>
                <a:cs typeface="Roboto"/>
                <a:sym typeface="Roboto"/>
              </a:rPr>
              <a:t>GNU General Public Licenses </a:t>
            </a:r>
            <a:r>
              <a:rPr lang="en" sz="2100">
                <a:solidFill>
                  <a:schemeClr val="lt1"/>
                </a:solidFill>
                <a:latin typeface="Roboto"/>
                <a:ea typeface="Roboto"/>
                <a:cs typeface="Roboto"/>
                <a:sym typeface="Roboto"/>
              </a:rPr>
              <a:t>-- </a:t>
            </a:r>
            <a:r>
              <a:rPr lang="en" sz="1900">
                <a:solidFill>
                  <a:schemeClr val="lt1"/>
                </a:solidFill>
                <a:latin typeface="Roboto"/>
                <a:ea typeface="Roboto"/>
                <a:cs typeface="Roboto"/>
                <a:sym typeface="Roboto"/>
              </a:rPr>
              <a:t>for software (essentially CC-BY)</a:t>
            </a:r>
            <a:endParaRPr sz="1900">
              <a:solidFill>
                <a:schemeClr val="lt1"/>
              </a:solidFill>
              <a:latin typeface="Roboto"/>
              <a:ea typeface="Roboto"/>
              <a:cs typeface="Roboto"/>
              <a:sym typeface="Roboto"/>
            </a:endParaRPr>
          </a:p>
        </p:txBody>
      </p:sp>
      <p:pic>
        <p:nvPicPr>
          <p:cNvPr id="447" name="Google Shape;447;p9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69800" y="1625497"/>
            <a:ext cx="1802289" cy="630801"/>
          </a:xfrm>
          <a:prstGeom prst="rect">
            <a:avLst/>
          </a:prstGeom>
          <a:noFill/>
          <a:ln>
            <a:noFill/>
          </a:ln>
        </p:spPr>
      </p:pic>
      <p:sp>
        <p:nvSpPr>
          <p:cNvPr id="450" name="Google Shape;450;p90">
            <a:extLst>
              <a:ext uri="{C183D7F6-B498-43B3-948B-1728B52AA6E4}">
                <adec:decorative xmlns:adec="http://schemas.microsoft.com/office/drawing/2017/decorative" val="1"/>
              </a:ext>
            </a:extLst>
          </p:cNvPr>
          <p:cNvSpPr txBox="1"/>
          <p:nvPr/>
        </p:nvSpPr>
        <p:spPr>
          <a:xfrm>
            <a:off x="1275550" y="2328000"/>
            <a:ext cx="2590800" cy="63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1600">
                <a:solidFill>
                  <a:schemeClr val="lt1"/>
                </a:solidFill>
                <a:latin typeface="Roboto"/>
                <a:ea typeface="Roboto"/>
                <a:cs typeface="Roboto"/>
                <a:sym typeface="Roboto"/>
              </a:rPr>
              <a:t>CC0</a:t>
            </a:r>
            <a:endParaRPr sz="1000">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 sz="1600" i="0" u="none" strike="noStrike" cap="none">
                <a:solidFill>
                  <a:schemeClr val="lt1"/>
                </a:solidFill>
                <a:latin typeface="Roboto"/>
                <a:ea typeface="Roboto"/>
                <a:cs typeface="Roboto"/>
                <a:sym typeface="Roboto"/>
              </a:rPr>
              <a:t>(</a:t>
            </a:r>
            <a:r>
              <a:rPr lang="en" sz="1600">
                <a:solidFill>
                  <a:schemeClr val="lt1"/>
                </a:solidFill>
                <a:latin typeface="Roboto"/>
                <a:ea typeface="Roboto"/>
                <a:cs typeface="Roboto"/>
                <a:sym typeface="Roboto"/>
              </a:rPr>
              <a:t>Waiver</a:t>
            </a:r>
            <a:r>
              <a:rPr lang="en" sz="1600" i="0" u="none" strike="noStrike" cap="none">
                <a:solidFill>
                  <a:schemeClr val="lt1"/>
                </a:solidFill>
                <a:latin typeface="Roboto"/>
                <a:ea typeface="Roboto"/>
                <a:cs typeface="Roboto"/>
                <a:sym typeface="Roboto"/>
              </a:rPr>
              <a:t>)</a:t>
            </a:r>
            <a:endParaRPr sz="1000">
              <a:solidFill>
                <a:schemeClr val="lt1"/>
              </a:solidFill>
              <a:latin typeface="Roboto"/>
              <a:ea typeface="Roboto"/>
              <a:cs typeface="Roboto"/>
              <a:sym typeface="Roboto"/>
            </a:endParaRPr>
          </a:p>
        </p:txBody>
      </p:sp>
      <p:pic>
        <p:nvPicPr>
          <p:cNvPr id="448" name="Google Shape;448;p9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787998" y="1625879"/>
            <a:ext cx="1787095" cy="630021"/>
          </a:xfrm>
          <a:prstGeom prst="rect">
            <a:avLst/>
          </a:prstGeom>
          <a:noFill/>
          <a:ln>
            <a:noFill/>
          </a:ln>
        </p:spPr>
      </p:pic>
      <p:sp>
        <p:nvSpPr>
          <p:cNvPr id="451" name="Google Shape;451;p90">
            <a:extLst>
              <a:ext uri="{C183D7F6-B498-43B3-948B-1728B52AA6E4}">
                <adec:decorative xmlns:adec="http://schemas.microsoft.com/office/drawing/2017/decorative" val="1"/>
              </a:ext>
            </a:extLst>
          </p:cNvPr>
          <p:cNvSpPr txBox="1"/>
          <p:nvPr/>
        </p:nvSpPr>
        <p:spPr>
          <a:xfrm>
            <a:off x="4470775" y="2256300"/>
            <a:ext cx="2590800" cy="630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1600">
                <a:solidFill>
                  <a:schemeClr val="lt1"/>
                </a:solidFill>
                <a:latin typeface="Roboto"/>
                <a:ea typeface="Roboto"/>
                <a:cs typeface="Roboto"/>
                <a:sym typeface="Roboto"/>
              </a:rPr>
              <a:t>CC-BY</a:t>
            </a:r>
            <a:endParaRPr sz="1000">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 sz="1600" i="0" u="none" strike="noStrike" cap="none">
                <a:solidFill>
                  <a:schemeClr val="lt1"/>
                </a:solidFill>
                <a:latin typeface="Roboto"/>
                <a:ea typeface="Roboto"/>
                <a:cs typeface="Roboto"/>
                <a:sym typeface="Roboto"/>
              </a:rPr>
              <a:t>(L</a:t>
            </a:r>
            <a:r>
              <a:rPr lang="en" sz="1600">
                <a:solidFill>
                  <a:schemeClr val="lt1"/>
                </a:solidFill>
                <a:latin typeface="Roboto"/>
                <a:ea typeface="Roboto"/>
                <a:cs typeface="Roboto"/>
                <a:sym typeface="Roboto"/>
              </a:rPr>
              <a:t>icense</a:t>
            </a:r>
            <a:r>
              <a:rPr lang="en" sz="1600" i="0" u="none" strike="noStrike" cap="none">
                <a:solidFill>
                  <a:schemeClr val="lt1"/>
                </a:solidFill>
                <a:latin typeface="Roboto"/>
                <a:ea typeface="Roboto"/>
                <a:cs typeface="Roboto"/>
                <a:sym typeface="Roboto"/>
              </a:rPr>
              <a:t>)</a:t>
            </a:r>
            <a:endParaRPr sz="1000">
              <a:solidFill>
                <a:schemeClr val="lt1"/>
              </a:solidFill>
              <a:latin typeface="Roboto"/>
              <a:ea typeface="Roboto"/>
              <a:cs typeface="Roboto"/>
              <a:sym typeface="Roboto"/>
            </a:endParaRPr>
          </a:p>
        </p:txBody>
      </p:sp>
      <p:sp>
        <p:nvSpPr>
          <p:cNvPr id="444" name="Google Shape;444;p90">
            <a:extLst>
              <a:ext uri="{C183D7F6-B498-43B3-948B-1728B52AA6E4}">
                <adec:decorative xmlns:adec="http://schemas.microsoft.com/office/drawing/2017/decorative" val="1"/>
              </a:ext>
            </a:extLst>
          </p:cNvPr>
          <p:cNvSpPr/>
          <p:nvPr/>
        </p:nvSpPr>
        <p:spPr>
          <a:xfrm>
            <a:off x="5087725" y="4357175"/>
            <a:ext cx="3622500" cy="500700"/>
          </a:xfrm>
          <a:prstGeom prst="rect">
            <a:avLst/>
          </a:pr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0">
            <a:extLst>
              <a:ext uri="{C183D7F6-B498-43B3-948B-1728B52AA6E4}">
                <adec:decorative xmlns:adec="http://schemas.microsoft.com/office/drawing/2017/decorative" val="1"/>
              </a:ext>
            </a:extLst>
          </p:cNvPr>
          <p:cNvSpPr txBox="1">
            <a:spLocks noGrp="1"/>
          </p:cNvSpPr>
          <p:nvPr>
            <p:ph type="subTitle" idx="2"/>
          </p:nvPr>
        </p:nvSpPr>
        <p:spPr>
          <a:xfrm>
            <a:off x="4787995" y="4310510"/>
            <a:ext cx="3714000" cy="342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400" dirty="0" err="1">
                <a:solidFill>
                  <a:schemeClr val="bg1"/>
                </a:solidFill>
              </a:rPr>
              <a:t>creativecommons.org</a:t>
            </a:r>
            <a:endParaRPr sz="24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9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SUSTAINABLE TOOLS &amp; PLATFORMS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92"/>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PLATFORMS</a:t>
            </a:r>
            <a:endParaRPr/>
          </a:p>
        </p:txBody>
      </p:sp>
      <p:sp>
        <p:nvSpPr>
          <p:cNvPr id="462" name="Google Shape;462;p92"/>
          <p:cNvSpPr txBox="1">
            <a:spLocks noGrp="1"/>
          </p:cNvSpPr>
          <p:nvPr>
            <p:ph type="subTitle" idx="1"/>
          </p:nvPr>
        </p:nvSpPr>
        <p:spPr>
          <a:xfrm>
            <a:off x="663825" y="1636125"/>
            <a:ext cx="7848900" cy="24000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chemeClr val="lt1"/>
              </a:buClr>
              <a:buSzPts val="3600"/>
              <a:buChar char="●"/>
            </a:pPr>
            <a:r>
              <a:rPr lang="en" sz="3600">
                <a:solidFill>
                  <a:schemeClr val="lt1"/>
                </a:solidFill>
              </a:rPr>
              <a:t>Maintenance &amp; Updates</a:t>
            </a:r>
            <a:endParaRPr sz="3600">
              <a:solidFill>
                <a:schemeClr val="lt1"/>
              </a:solidFill>
            </a:endParaRPr>
          </a:p>
          <a:p>
            <a:pPr marL="457200" lvl="0" indent="-457200" algn="l" rtl="0">
              <a:spcBef>
                <a:spcPts val="0"/>
              </a:spcBef>
              <a:spcAft>
                <a:spcPts val="0"/>
              </a:spcAft>
              <a:buClr>
                <a:schemeClr val="lt1"/>
              </a:buClr>
              <a:buSzPts val="3600"/>
              <a:buChar char="●"/>
            </a:pPr>
            <a:r>
              <a:rPr lang="en" sz="3600">
                <a:solidFill>
                  <a:schemeClr val="lt1"/>
                </a:solidFill>
              </a:rPr>
              <a:t>Migration</a:t>
            </a:r>
            <a:endParaRPr sz="3600">
              <a:solidFill>
                <a:schemeClr val="lt1"/>
              </a:solidFill>
            </a:endParaRPr>
          </a:p>
          <a:p>
            <a:pPr marL="457200" lvl="0" indent="-457200" algn="l" rtl="0">
              <a:spcBef>
                <a:spcPts val="0"/>
              </a:spcBef>
              <a:spcAft>
                <a:spcPts val="0"/>
              </a:spcAft>
              <a:buClr>
                <a:schemeClr val="lt1"/>
              </a:buClr>
              <a:buSzPts val="3600"/>
              <a:buChar char="●"/>
            </a:pPr>
            <a:r>
              <a:rPr lang="en" sz="3600">
                <a:solidFill>
                  <a:schemeClr val="lt1"/>
                </a:solidFill>
              </a:rPr>
              <a:t>Obsolescence</a:t>
            </a:r>
            <a:endParaRPr sz="3600">
              <a:solidFill>
                <a:schemeClr val="lt1"/>
              </a:solidFill>
            </a:endParaRPr>
          </a:p>
          <a:p>
            <a:pPr marL="457200" lvl="0" indent="-317500" algn="l" rtl="0">
              <a:spcBef>
                <a:spcPts val="0"/>
              </a:spcBef>
              <a:spcAft>
                <a:spcPts val="0"/>
              </a:spcAft>
              <a:buSzPts val="1400"/>
              <a:buChar char="●"/>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2" name="Title 1">
            <a:extLst>
              <a:ext uri="{FF2B5EF4-FFF2-40B4-BE49-F238E27FC236}">
                <a16:creationId xmlns:a16="http://schemas.microsoft.com/office/drawing/2014/main" id="{C42A821D-75D8-3B2F-D341-1AAEFF5A691F}"/>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US" sz="2000" dirty="0"/>
              <a:t>Balance customization with sustainability</a:t>
            </a:r>
          </a:p>
        </p:txBody>
      </p:sp>
      <p:pic>
        <p:nvPicPr>
          <p:cNvPr id="467" name="Google Shape;467;p93" descr="Image of a gold balance scale with a wood base and gold stars on it. The scale in on a wooden table with different colored slats. "/>
          <p:cNvPicPr preferRelativeResize="0"/>
          <p:nvPr/>
        </p:nvPicPr>
        <p:blipFill>
          <a:blip r:embed="rId3">
            <a:alphaModFix/>
          </a:blip>
          <a:stretch>
            <a:fillRect/>
          </a:stretch>
        </p:blipFill>
        <p:spPr>
          <a:xfrm>
            <a:off x="0" y="-43900"/>
            <a:ext cx="4572002" cy="5632218"/>
          </a:xfrm>
          <a:prstGeom prst="rect">
            <a:avLst/>
          </a:prstGeom>
          <a:noFill/>
          <a:ln>
            <a:noFill/>
          </a:ln>
        </p:spPr>
      </p:pic>
      <p:sp>
        <p:nvSpPr>
          <p:cNvPr id="468" name="Google Shape;468;p93"/>
          <p:cNvSpPr txBox="1"/>
          <p:nvPr/>
        </p:nvSpPr>
        <p:spPr>
          <a:xfrm>
            <a:off x="4953000" y="1157250"/>
            <a:ext cx="3869100" cy="287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solidFill>
                  <a:srgbClr val="FFFFFF"/>
                </a:solidFill>
                <a:latin typeface="Roboto"/>
                <a:ea typeface="Roboto"/>
                <a:cs typeface="Roboto"/>
                <a:sym typeface="Roboto"/>
              </a:rPr>
              <a:t>Balance customization with sustainability</a:t>
            </a:r>
            <a:endParaRPr sz="4000" b="1" dirty="0">
              <a:solidFill>
                <a:srgbClr val="FFFFFF"/>
              </a:solidFill>
              <a:latin typeface="Roboto"/>
              <a:ea typeface="Roboto"/>
              <a:cs typeface="Roboto"/>
              <a:sym typeface="Roboto"/>
            </a:endParaRPr>
          </a:p>
        </p:txBody>
      </p:sp>
      <p:sp>
        <p:nvSpPr>
          <p:cNvPr id="469" name="Google Shape;469;p93"/>
          <p:cNvSpPr txBox="1"/>
          <p:nvPr/>
        </p:nvSpPr>
        <p:spPr>
          <a:xfrm>
            <a:off x="4547900" y="5366918"/>
            <a:ext cx="2827200" cy="4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Roboto"/>
                <a:ea typeface="Roboto"/>
                <a:cs typeface="Roboto"/>
                <a:sym typeface="Roboto"/>
              </a:rPr>
              <a:t>Photo by</a:t>
            </a:r>
            <a:r>
              <a:rPr lang="en" sz="1100">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 </a:t>
            </a:r>
            <a:r>
              <a:rPr lang="en" sz="1100" u="sng">
                <a:solidFill>
                  <a:schemeClr val="hlink"/>
                </a:solidFill>
                <a:latin typeface="Roboto"/>
                <a:ea typeface="Roboto"/>
                <a:cs typeface="Roboto"/>
                <a:sym typeface="Roboto"/>
                <a:hlinkClick r:id="rId4"/>
              </a:rPr>
              <a:t>Elena Mozhvilo</a:t>
            </a:r>
            <a:r>
              <a:rPr lang="en" sz="1100">
                <a:solidFill>
                  <a:schemeClr val="dk1"/>
                </a:solidFill>
                <a:latin typeface="Roboto"/>
                <a:ea typeface="Roboto"/>
                <a:cs typeface="Roboto"/>
                <a:sym typeface="Roboto"/>
              </a:rPr>
              <a:t> on</a:t>
            </a:r>
            <a:r>
              <a:rPr lang="en" sz="1100">
                <a:solidFill>
                  <a:schemeClr val="dk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 </a:t>
            </a:r>
            <a:r>
              <a:rPr lang="en" sz="1100" u="sng">
                <a:solidFill>
                  <a:schemeClr val="hlink"/>
                </a:solidFill>
                <a:latin typeface="Roboto"/>
                <a:ea typeface="Roboto"/>
                <a:cs typeface="Roboto"/>
                <a:sym typeface="Roboto"/>
                <a:hlinkClick r:id="rId5"/>
              </a:rPr>
              <a:t>Unsplash</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67"/>
          <p:cNvSpPr txBox="1">
            <a:spLocks noGrp="1"/>
          </p:cNvSpPr>
          <p:nvPr>
            <p:ph type="title"/>
          </p:nvPr>
        </p:nvSpPr>
        <p:spPr>
          <a:xfrm>
            <a:off x="1039075" y="1729950"/>
            <a:ext cx="6875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PRESERVATION?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94"/>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FOR TOOLS THAT...</a:t>
            </a:r>
            <a:endParaRPr/>
          </a:p>
        </p:txBody>
      </p:sp>
      <p:sp>
        <p:nvSpPr>
          <p:cNvPr id="475" name="Google Shape;475;p94"/>
          <p:cNvSpPr txBox="1">
            <a:spLocks noGrp="1"/>
          </p:cNvSpPr>
          <p:nvPr>
            <p:ph type="subTitle" idx="1"/>
          </p:nvPr>
        </p:nvSpPr>
        <p:spPr>
          <a:xfrm>
            <a:off x="663825" y="1636125"/>
            <a:ext cx="7848900" cy="24000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Char char="●"/>
            </a:pPr>
            <a:r>
              <a:rPr lang="en" sz="2000" dirty="0">
                <a:solidFill>
                  <a:srgbClr val="FFFFFF"/>
                </a:solidFill>
              </a:rPr>
              <a:t>Open source</a:t>
            </a:r>
            <a:endParaRPr sz="2000" dirty="0">
              <a:solidFill>
                <a:srgbClr val="FFFFFF"/>
              </a:solidFill>
            </a:endParaRPr>
          </a:p>
          <a:p>
            <a:pPr marL="457200" lvl="0" indent="-419100" algn="l" rtl="0">
              <a:spcBef>
                <a:spcPts val="0"/>
              </a:spcBef>
              <a:spcAft>
                <a:spcPts val="0"/>
              </a:spcAft>
              <a:buClr>
                <a:srgbClr val="FFFFFF"/>
              </a:buClr>
              <a:buSzPts val="3000"/>
              <a:buChar char="●"/>
            </a:pPr>
            <a:r>
              <a:rPr lang="en" sz="2000" dirty="0">
                <a:solidFill>
                  <a:srgbClr val="FFFFFF"/>
                </a:solidFill>
              </a:rPr>
              <a:t>Heavily used in your community </a:t>
            </a:r>
            <a:endParaRPr sz="2000" dirty="0">
              <a:solidFill>
                <a:srgbClr val="FFFFFF"/>
              </a:solidFill>
            </a:endParaRPr>
          </a:p>
          <a:p>
            <a:pPr marL="457200" lvl="0" indent="-419100" algn="l" rtl="0">
              <a:spcBef>
                <a:spcPts val="0"/>
              </a:spcBef>
              <a:spcAft>
                <a:spcPts val="0"/>
              </a:spcAft>
              <a:buClr>
                <a:srgbClr val="FFFFFF"/>
              </a:buClr>
              <a:buSzPts val="3000"/>
              <a:buChar char="●"/>
            </a:pPr>
            <a:r>
              <a:rPr lang="en" sz="2000" dirty="0">
                <a:solidFill>
                  <a:srgbClr val="FFFFFF"/>
                </a:solidFill>
              </a:rPr>
              <a:t>Robust community support </a:t>
            </a:r>
            <a:endParaRPr sz="2000" dirty="0">
              <a:solidFill>
                <a:srgbClr val="FFFFFF"/>
              </a:solidFill>
            </a:endParaRPr>
          </a:p>
          <a:p>
            <a:pPr marL="457200" lvl="0" indent="-419100" algn="l" rtl="0">
              <a:spcBef>
                <a:spcPts val="0"/>
              </a:spcBef>
              <a:spcAft>
                <a:spcPts val="0"/>
              </a:spcAft>
              <a:buClr>
                <a:srgbClr val="FFFFFF"/>
              </a:buClr>
              <a:buSzPts val="3000"/>
              <a:buChar char="●"/>
            </a:pPr>
            <a:r>
              <a:rPr lang="en" sz="2000" dirty="0">
                <a:solidFill>
                  <a:srgbClr val="FFFFFF"/>
                </a:solidFill>
              </a:rPr>
              <a:t>Established a long and proven history</a:t>
            </a:r>
            <a:endParaRPr sz="2000"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95"/>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UNIVERSITY-SUPPORTED</a:t>
            </a:r>
            <a:endParaRPr/>
          </a:p>
        </p:txBody>
      </p:sp>
      <p:sp>
        <p:nvSpPr>
          <p:cNvPr id="481" name="Google Shape;481;p95"/>
          <p:cNvSpPr txBox="1">
            <a:spLocks noGrp="1"/>
          </p:cNvSpPr>
          <p:nvPr>
            <p:ph type="subTitle" idx="1"/>
          </p:nvPr>
        </p:nvSpPr>
        <p:spPr>
          <a:xfrm>
            <a:off x="663825" y="1636125"/>
            <a:ext cx="7848900" cy="24000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rgbClr val="FFFFFF"/>
              </a:buClr>
              <a:buSzPts val="3600"/>
              <a:buChar char="●"/>
            </a:pPr>
            <a:r>
              <a:rPr lang="en" sz="3600">
                <a:solidFill>
                  <a:srgbClr val="FFFFFF"/>
                </a:solidFill>
              </a:rPr>
              <a:t>Local support</a:t>
            </a:r>
            <a:endParaRPr sz="3600">
              <a:solidFill>
                <a:srgbClr val="FFFFFF"/>
              </a:solidFill>
            </a:endParaRPr>
          </a:p>
          <a:p>
            <a:pPr marL="457200" lvl="0" indent="-457200" algn="l" rtl="0">
              <a:spcBef>
                <a:spcPts val="0"/>
              </a:spcBef>
              <a:spcAft>
                <a:spcPts val="0"/>
              </a:spcAft>
              <a:buClr>
                <a:srgbClr val="FFFFFF"/>
              </a:buClr>
              <a:buSzPts val="3600"/>
              <a:buChar char="●"/>
            </a:pPr>
            <a:r>
              <a:rPr lang="en" sz="3600">
                <a:solidFill>
                  <a:srgbClr val="FFFFFF"/>
                </a:solidFill>
              </a:rPr>
              <a:t>Pre-researched</a:t>
            </a:r>
            <a:endParaRPr sz="3600">
              <a:solidFill>
                <a:srgbClr val="FFFFFF"/>
              </a:solidFill>
            </a:endParaRPr>
          </a:p>
          <a:p>
            <a:pPr marL="457200" lvl="0" indent="-457200" algn="l" rtl="0">
              <a:spcBef>
                <a:spcPts val="0"/>
              </a:spcBef>
              <a:spcAft>
                <a:spcPts val="0"/>
              </a:spcAft>
              <a:buClr>
                <a:srgbClr val="FFFFFF"/>
              </a:buClr>
              <a:buSzPts val="3600"/>
              <a:buChar char="●"/>
            </a:pPr>
            <a:r>
              <a:rPr lang="en" sz="3600">
                <a:solidFill>
                  <a:srgbClr val="FFFFFF"/>
                </a:solidFill>
              </a:rPr>
              <a:t>Migration strategy</a:t>
            </a:r>
            <a:endParaRPr sz="36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96"/>
          <p:cNvSpPr txBox="1">
            <a:spLocks noGrp="1"/>
          </p:cNvSpPr>
          <p:nvPr>
            <p:ph type="title" idx="4294967295"/>
          </p:nvPr>
        </p:nvSpPr>
        <p:spPr>
          <a:xfrm>
            <a:off x="4419600" y="4408488"/>
            <a:ext cx="4357688" cy="54133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1C232"/>
                </a:solidFill>
                <a:effectLst/>
                <a:uLnTx/>
                <a:uFillTx/>
                <a:latin typeface="Arial"/>
                <a:ea typeface="Arial"/>
                <a:cs typeface="Arial"/>
                <a:sym typeface="Arial"/>
              </a:rPr>
              <a:t>pressbooks.sunycreate.cloud</a:t>
            </a:r>
            <a:endParaRPr kumimoji="0" lang="en-US" sz="2400" b="0" i="0" u="none" strike="noStrike" kern="0" cap="none" spc="0" normalizeH="0" baseline="0" noProof="0" dirty="0">
              <a:ln>
                <a:noFill/>
              </a:ln>
              <a:solidFill>
                <a:srgbClr val="F1C232"/>
              </a:solidFill>
              <a:effectLst/>
              <a:uLnTx/>
              <a:uFillTx/>
              <a:latin typeface="Arial"/>
              <a:ea typeface="Arial"/>
              <a:cs typeface="Arial"/>
              <a:sym typeface="Arial"/>
            </a:endParaRPr>
          </a:p>
        </p:txBody>
      </p:sp>
      <p:pic>
        <p:nvPicPr>
          <p:cNvPr id="487" name="Google Shape;487;p96" descr="Screenshot of homepage for the SUNY Pressbooks website. Red text in the top left corner says, &quot;Pressbooks.&quot; In the center, blue text says, &quot;SUNY Create&quot; and &quot;About Pressbooks&quot; below that. A button labeled &quot;Learn More&quot; is in the bottom center. Background is grey and white." title="Screenshot 2026-02-11 111218.png"/>
          <p:cNvPicPr preferRelativeResize="0"/>
          <p:nvPr/>
        </p:nvPicPr>
        <p:blipFill>
          <a:blip r:embed="rId3">
            <a:alphaModFix/>
          </a:blip>
          <a:stretch>
            <a:fillRect/>
          </a:stretch>
        </p:blipFill>
        <p:spPr>
          <a:xfrm>
            <a:off x="152400" y="152400"/>
            <a:ext cx="8761670" cy="4104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97"/>
          <p:cNvSpPr txBox="1">
            <a:spLocks noGrp="1"/>
          </p:cNvSpPr>
          <p:nvPr>
            <p:ph type="title"/>
          </p:nvPr>
        </p:nvSpPr>
        <p:spPr>
          <a:xfrm>
            <a:off x="311700" y="484725"/>
            <a:ext cx="8520600" cy="86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TO PRESERVE YOUR WORK</a:t>
            </a:r>
            <a:endParaRPr/>
          </a:p>
        </p:txBody>
      </p:sp>
      <p:pic>
        <p:nvPicPr>
          <p:cNvPr id="493" name="Google Shape;493;p97" descr="Image that is a drawing of an arm putting a book on to a book shelf filled with books. "/>
          <p:cNvPicPr preferRelativeResize="0"/>
          <p:nvPr/>
        </p:nvPicPr>
        <p:blipFill>
          <a:blip r:embed="rId3">
            <a:alphaModFix/>
          </a:blip>
          <a:stretch>
            <a:fillRect/>
          </a:stretch>
        </p:blipFill>
        <p:spPr>
          <a:xfrm>
            <a:off x="2586679" y="1391899"/>
            <a:ext cx="3747779" cy="3205051"/>
          </a:xfrm>
          <a:prstGeom prst="rect">
            <a:avLst/>
          </a:prstGeom>
          <a:noFill/>
          <a:ln>
            <a:noFill/>
          </a:ln>
        </p:spPr>
      </p:pic>
      <p:sp>
        <p:nvSpPr>
          <p:cNvPr id="495" name="Google Shape;495;p97"/>
          <p:cNvSpPr txBox="1"/>
          <p:nvPr/>
        </p:nvSpPr>
        <p:spPr>
          <a:xfrm>
            <a:off x="6725868" y="4360726"/>
            <a:ext cx="2808900" cy="3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Image by Olga </a:t>
            </a:r>
            <a:r>
              <a:rPr lang="en" dirty="0" err="1">
                <a:solidFill>
                  <a:schemeClr val="lt1"/>
                </a:solidFill>
              </a:rPr>
              <a:t>Kurbatova</a:t>
            </a:r>
            <a:endParaRPr sz="2300" dirty="0">
              <a:solidFill>
                <a:srgbClr val="0C0D0D"/>
              </a:solidFill>
              <a:highlight>
                <a:srgbClr val="E8EDED"/>
              </a:highlight>
            </a:endParaRPr>
          </a:p>
          <a:p>
            <a:pPr marL="0" lvl="0" indent="0" algn="l" rtl="0">
              <a:spcBef>
                <a:spcPts val="0"/>
              </a:spcBef>
              <a:spcAft>
                <a:spcPts val="0"/>
              </a:spcAft>
              <a:buNone/>
            </a:pPr>
            <a:endParaRPr dirty="0">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WILL THE LIBRARY COLLECT IT?</a:t>
            </a:r>
            <a:endParaRPr sz="4000"/>
          </a:p>
        </p:txBody>
      </p:sp>
      <p:pic>
        <p:nvPicPr>
          <p:cNvPr id="501" name="Google Shape;501;p98" descr="Older IMac computer with a keyboard and mouse on a wooden table at the No Legacy || Literatura Electrónica art exhibit."/>
          <p:cNvPicPr preferRelativeResize="0"/>
          <p:nvPr/>
        </p:nvPicPr>
        <p:blipFill>
          <a:blip r:embed="rId3">
            <a:alphaModFix/>
          </a:blip>
          <a:stretch>
            <a:fillRect/>
          </a:stretch>
        </p:blipFill>
        <p:spPr>
          <a:xfrm>
            <a:off x="2372101" y="1678726"/>
            <a:ext cx="4062950" cy="27107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99"/>
          <p:cNvSpPr txBox="1">
            <a:spLocks noGrp="1"/>
          </p:cNvSpPr>
          <p:nvPr>
            <p:ph type="title"/>
          </p:nvPr>
        </p:nvSpPr>
        <p:spPr>
          <a:xfrm>
            <a:off x="396850" y="240650"/>
            <a:ext cx="8520600" cy="14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 Up Your Project &amp; Preserve the Parts</a:t>
            </a:r>
            <a:endParaRPr/>
          </a:p>
        </p:txBody>
      </p:sp>
      <p:pic>
        <p:nvPicPr>
          <p:cNvPr id="507" name="Google Shape;507;p99" descr="Image of the Shakespeare's staging website that shows photos of performances of Hamlet. "/>
          <p:cNvPicPr preferRelativeResize="0"/>
          <p:nvPr/>
        </p:nvPicPr>
        <p:blipFill rotWithShape="1">
          <a:blip r:embed="rId3">
            <a:alphaModFix/>
          </a:blip>
          <a:srcRect l="4939" t="12080" r="6689" b="8648"/>
          <a:stretch/>
        </p:blipFill>
        <p:spPr>
          <a:xfrm>
            <a:off x="749275" y="2100900"/>
            <a:ext cx="5330899" cy="2689824"/>
          </a:xfrm>
          <a:prstGeom prst="rect">
            <a:avLst/>
          </a:prstGeom>
          <a:noFill/>
          <a:ln>
            <a:noFill/>
          </a:ln>
        </p:spPr>
      </p:pic>
      <p:pic>
        <p:nvPicPr>
          <p:cNvPr id="508" name="Google Shape;508;p99" descr="Image of a rectangle with six boxes in it that say from the top left to the bottom right, websites, video, photos, documents, audio, email. "/>
          <p:cNvPicPr preferRelativeResize="0"/>
          <p:nvPr/>
        </p:nvPicPr>
        <p:blipFill>
          <a:blip r:embed="rId4">
            <a:alphaModFix/>
          </a:blip>
          <a:stretch>
            <a:fillRect/>
          </a:stretch>
        </p:blipFill>
        <p:spPr>
          <a:xfrm>
            <a:off x="6498020" y="1226839"/>
            <a:ext cx="2289205" cy="2689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CONVERT FILES</a:t>
            </a:r>
            <a:endParaRPr/>
          </a:p>
        </p:txBody>
      </p:sp>
      <p:pic>
        <p:nvPicPr>
          <p:cNvPr id="514" name="Google Shape;514;p100" descr="Image of a DOC file with an arrow pointing to a TXT file with the caption, convert word to text file. "/>
          <p:cNvPicPr preferRelativeResize="0"/>
          <p:nvPr/>
        </p:nvPicPr>
        <p:blipFill>
          <a:blip r:embed="rId3">
            <a:alphaModFix/>
          </a:blip>
          <a:stretch>
            <a:fillRect/>
          </a:stretch>
        </p:blipFill>
        <p:spPr>
          <a:xfrm>
            <a:off x="439450" y="1405675"/>
            <a:ext cx="2704051" cy="1521025"/>
          </a:xfrm>
          <a:prstGeom prst="rect">
            <a:avLst/>
          </a:prstGeom>
          <a:noFill/>
          <a:ln>
            <a:noFill/>
          </a:ln>
        </p:spPr>
      </p:pic>
      <p:pic>
        <p:nvPicPr>
          <p:cNvPr id="515" name="Google Shape;515;p100" descr="An image of a WMA file with an arrow pointing towards an MP3 file. "/>
          <p:cNvPicPr preferRelativeResize="0"/>
          <p:nvPr/>
        </p:nvPicPr>
        <p:blipFill>
          <a:blip r:embed="rId4">
            <a:alphaModFix/>
          </a:blip>
          <a:stretch>
            <a:fillRect/>
          </a:stretch>
        </p:blipFill>
        <p:spPr>
          <a:xfrm>
            <a:off x="1288975" y="3093325"/>
            <a:ext cx="4148388" cy="1905000"/>
          </a:xfrm>
          <a:prstGeom prst="rect">
            <a:avLst/>
          </a:prstGeom>
          <a:noFill/>
          <a:ln>
            <a:noFill/>
          </a:ln>
        </p:spPr>
      </p:pic>
      <p:pic>
        <p:nvPicPr>
          <p:cNvPr id="516" name="Google Shape;516;p100" descr="Image that says Xlsx(Excel) to CSV with the Python software logo above it. "/>
          <p:cNvPicPr preferRelativeResize="0"/>
          <p:nvPr/>
        </p:nvPicPr>
        <p:blipFill>
          <a:blip r:embed="rId5">
            <a:alphaModFix/>
          </a:blip>
          <a:stretch>
            <a:fillRect/>
          </a:stretch>
        </p:blipFill>
        <p:spPr>
          <a:xfrm>
            <a:off x="5170250" y="588500"/>
            <a:ext cx="3152775" cy="2098029"/>
          </a:xfrm>
          <a:prstGeom prst="rect">
            <a:avLst/>
          </a:prstGeom>
          <a:noFill/>
          <a:ln>
            <a:noFill/>
          </a:ln>
        </p:spPr>
      </p:pic>
      <p:pic>
        <p:nvPicPr>
          <p:cNvPr id="517" name="Google Shape;517;p100" descr="Image that says WMV to MP4"/>
          <p:cNvPicPr preferRelativeResize="0"/>
          <p:nvPr/>
        </p:nvPicPr>
        <p:blipFill>
          <a:blip r:embed="rId6">
            <a:alphaModFix/>
          </a:blip>
          <a:stretch>
            <a:fillRect/>
          </a:stretch>
        </p:blipFill>
        <p:spPr>
          <a:xfrm>
            <a:off x="6418026" y="2913200"/>
            <a:ext cx="1905000" cy="1905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LIKE AN OUTSIDER</a:t>
            </a:r>
            <a:endParaRPr/>
          </a:p>
        </p:txBody>
      </p:sp>
      <p:sp>
        <p:nvSpPr>
          <p:cNvPr id="523" name="Google Shape;523;p101"/>
          <p:cNvSpPr txBox="1">
            <a:spLocks noGrp="1"/>
          </p:cNvSpPr>
          <p:nvPr>
            <p:ph type="subTitle" idx="4294967295"/>
          </p:nvPr>
        </p:nvSpPr>
        <p:spPr>
          <a:xfrm>
            <a:off x="663825" y="1636125"/>
            <a:ext cx="7848900" cy="24000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Char char="●"/>
            </a:pPr>
            <a:r>
              <a:rPr lang="en" sz="2000" dirty="0">
                <a:solidFill>
                  <a:srgbClr val="FFFFFF"/>
                </a:solidFill>
              </a:rPr>
              <a:t>Get rid of duplicate or superfluous materia</a:t>
            </a:r>
            <a:r>
              <a:rPr lang="en" sz="2000" dirty="0"/>
              <a:t>ls</a:t>
            </a:r>
            <a:endParaRPr sz="2000" dirty="0">
              <a:solidFill>
                <a:srgbClr val="FFFFFF"/>
              </a:solidFill>
            </a:endParaRPr>
          </a:p>
          <a:p>
            <a:pPr marL="457200" lvl="0" indent="-419100" algn="l" rtl="0">
              <a:spcBef>
                <a:spcPts val="0"/>
              </a:spcBef>
              <a:spcAft>
                <a:spcPts val="0"/>
              </a:spcAft>
              <a:buClr>
                <a:srgbClr val="FFFFFF"/>
              </a:buClr>
              <a:buSzPts val="3000"/>
              <a:buChar char="●"/>
            </a:pPr>
            <a:r>
              <a:rPr lang="en" sz="2000" dirty="0">
                <a:solidFill>
                  <a:srgbClr val="FFFFFF"/>
                </a:solidFill>
              </a:rPr>
              <a:t>Specify versions</a:t>
            </a:r>
            <a:endParaRPr sz="2000" dirty="0">
              <a:solidFill>
                <a:srgbClr val="FFFFFF"/>
              </a:solidFill>
            </a:endParaRPr>
          </a:p>
          <a:p>
            <a:pPr marL="457200" lvl="0" indent="-419100" algn="l" rtl="0">
              <a:spcBef>
                <a:spcPts val="0"/>
              </a:spcBef>
              <a:spcAft>
                <a:spcPts val="0"/>
              </a:spcAft>
              <a:buClr>
                <a:srgbClr val="FFFFFF"/>
              </a:buClr>
              <a:buSzPts val="3000"/>
              <a:buChar char="●"/>
            </a:pPr>
            <a:r>
              <a:rPr lang="en" sz="2000" dirty="0">
                <a:solidFill>
                  <a:srgbClr val="FFFFFF"/>
                </a:solidFill>
              </a:rPr>
              <a:t>Make file names consistent</a:t>
            </a:r>
            <a:endParaRPr sz="2000" dirty="0">
              <a:solidFill>
                <a:srgbClr val="FFFFFF"/>
              </a:solidFill>
            </a:endParaRPr>
          </a:p>
          <a:p>
            <a:pPr marL="457200" lvl="0" indent="-419100" algn="l" rtl="0">
              <a:spcBef>
                <a:spcPts val="0"/>
              </a:spcBef>
              <a:spcAft>
                <a:spcPts val="0"/>
              </a:spcAft>
              <a:buClr>
                <a:srgbClr val="FFFFFF"/>
              </a:buClr>
              <a:buSzPts val="3000"/>
              <a:buChar char="●"/>
            </a:pPr>
            <a:r>
              <a:rPr lang="en" sz="2000" dirty="0">
                <a:solidFill>
                  <a:srgbClr val="FFFFFF"/>
                </a:solidFill>
              </a:rPr>
              <a:t>Consider file structure</a:t>
            </a:r>
            <a:endParaRPr sz="2000" dirty="0">
              <a:solidFill>
                <a:srgbClr val="FFFFFF"/>
              </a:solidFill>
            </a:endParaRPr>
          </a:p>
          <a:p>
            <a:pPr marL="457200" lvl="0" indent="-419100" algn="l" rtl="0">
              <a:spcBef>
                <a:spcPts val="0"/>
              </a:spcBef>
              <a:spcAft>
                <a:spcPts val="0"/>
              </a:spcAft>
              <a:buClr>
                <a:srgbClr val="FFFFFF"/>
              </a:buClr>
              <a:buSzPts val="3000"/>
              <a:buChar char="●"/>
            </a:pPr>
            <a:r>
              <a:rPr lang="en" sz="2000" dirty="0">
                <a:solidFill>
                  <a:srgbClr val="FFFFFF"/>
                </a:solidFill>
              </a:rPr>
              <a:t>Add dates as needed</a:t>
            </a:r>
            <a:endParaRPr sz="2000" dirty="0">
              <a:solidFill>
                <a:srgbClr val="FFFFFF"/>
              </a:solidFill>
            </a:endParaRPr>
          </a:p>
        </p:txBody>
      </p:sp>
      <p:pic>
        <p:nvPicPr>
          <p:cNvPr id="524" name="Google Shape;524;p101" descr="a photo of 8 lightbulbs with all of them older style lightbulbs except for the center lightbulb with is a newer enegry saving lightbulb and that is the only lightbulb emitting light. "/>
          <p:cNvPicPr preferRelativeResize="0"/>
          <p:nvPr/>
        </p:nvPicPr>
        <p:blipFill>
          <a:blip r:embed="rId3">
            <a:alphaModFix/>
          </a:blip>
          <a:stretch>
            <a:fillRect/>
          </a:stretch>
        </p:blipFill>
        <p:spPr>
          <a:xfrm>
            <a:off x="5923625" y="3340100"/>
            <a:ext cx="3220375" cy="1803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0" name="Google Shape;530;p102"/>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readme.txt</a:t>
            </a:r>
            <a:endParaRPr/>
          </a:p>
        </p:txBody>
      </p:sp>
      <p:sp>
        <p:nvSpPr>
          <p:cNvPr id="529" name="Google Shape;529;p102"/>
          <p:cNvSpPr txBox="1">
            <a:spLocks noGrp="1"/>
          </p:cNvSpPr>
          <p:nvPr>
            <p:ph type="subTitle" idx="4294967295"/>
          </p:nvPr>
        </p:nvSpPr>
        <p:spPr>
          <a:xfrm>
            <a:off x="623450" y="1428000"/>
            <a:ext cx="7779600" cy="21351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Char char="●"/>
            </a:pPr>
            <a:r>
              <a:rPr lang="en" sz="2000" dirty="0">
                <a:solidFill>
                  <a:srgbClr val="FFFFFF"/>
                </a:solidFill>
              </a:rPr>
              <a:t>Project summary and description </a:t>
            </a:r>
            <a:endParaRPr sz="2000" dirty="0">
              <a:solidFill>
                <a:srgbClr val="FFFFFF"/>
              </a:solidFill>
            </a:endParaRPr>
          </a:p>
          <a:p>
            <a:pPr marL="457200" lvl="0" indent="-419100" algn="l" rtl="0">
              <a:spcBef>
                <a:spcPts val="0"/>
              </a:spcBef>
              <a:spcAft>
                <a:spcPts val="0"/>
              </a:spcAft>
              <a:buClr>
                <a:srgbClr val="FFFFFF"/>
              </a:buClr>
              <a:buSzPts val="3000"/>
              <a:buChar char="●"/>
            </a:pPr>
            <a:r>
              <a:rPr lang="en" sz="2000" dirty="0">
                <a:solidFill>
                  <a:srgbClr val="FFFFFF"/>
                </a:solidFill>
              </a:rPr>
              <a:t>Development of the project, including dates </a:t>
            </a:r>
            <a:endParaRPr sz="2000" dirty="0">
              <a:solidFill>
                <a:srgbClr val="FFFFFF"/>
              </a:solidFill>
            </a:endParaRPr>
          </a:p>
          <a:p>
            <a:pPr marL="457200" lvl="0" indent="-419100" algn="l" rtl="0">
              <a:spcBef>
                <a:spcPts val="0"/>
              </a:spcBef>
              <a:spcAft>
                <a:spcPts val="0"/>
              </a:spcAft>
              <a:buClr>
                <a:srgbClr val="FFFFFF"/>
              </a:buClr>
              <a:buSzPts val="3000"/>
              <a:buChar char="●"/>
            </a:pPr>
            <a:r>
              <a:rPr lang="en" sz="2000" dirty="0">
                <a:solidFill>
                  <a:srgbClr val="FFFFFF"/>
                </a:solidFill>
              </a:rPr>
              <a:t>Tools, platforms, &amp; standards used and their versions</a:t>
            </a:r>
            <a:endParaRPr sz="2000" dirty="0">
              <a:solidFill>
                <a:srgbClr val="FFFFFF"/>
              </a:solidFill>
            </a:endParaRPr>
          </a:p>
          <a:p>
            <a:pPr marL="457200" lvl="0" indent="-419100" algn="l" rtl="0">
              <a:spcBef>
                <a:spcPts val="0"/>
              </a:spcBef>
              <a:spcAft>
                <a:spcPts val="0"/>
              </a:spcAft>
              <a:buClr>
                <a:srgbClr val="FFFFFF"/>
              </a:buClr>
              <a:buSzPts val="3000"/>
              <a:buChar char="●"/>
            </a:pPr>
            <a:r>
              <a:rPr lang="en" sz="2000" dirty="0">
                <a:solidFill>
                  <a:srgbClr val="FFFFFF"/>
                </a:solidFill>
              </a:rPr>
              <a:t>Copyright and usage information</a:t>
            </a:r>
            <a:endParaRPr sz="2000" dirty="0">
              <a:solidFill>
                <a:srgbClr val="FFFFFF"/>
              </a:solidFill>
            </a:endParaRPr>
          </a:p>
          <a:p>
            <a:pPr marL="457200" lvl="0" indent="-419100" algn="l" rtl="0">
              <a:spcBef>
                <a:spcPts val="0"/>
              </a:spcBef>
              <a:spcAft>
                <a:spcPts val="0"/>
              </a:spcAft>
              <a:buClr>
                <a:srgbClr val="FFFFFF"/>
              </a:buClr>
              <a:buSzPts val="3000"/>
              <a:buChar char="●"/>
            </a:pPr>
            <a:r>
              <a:rPr lang="en" sz="2000" dirty="0">
                <a:solidFill>
                  <a:srgbClr val="FFFFFF"/>
                </a:solidFill>
              </a:rPr>
              <a:t>Team members and credits</a:t>
            </a:r>
            <a:endParaRPr sz="2000" dirty="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03"/>
          <p:cNvSpPr txBox="1">
            <a:spLocks noGrp="1"/>
          </p:cNvSpPr>
          <p:nvPr>
            <p:ph type="title" idx="4294967295"/>
          </p:nvPr>
        </p:nvSpPr>
        <p:spPr>
          <a:xfrm>
            <a:off x="623450" y="554175"/>
            <a:ext cx="7848900" cy="782400"/>
          </a:xfrm>
          <a:prstGeom prst="rect">
            <a:avLst/>
          </a:prstGeom>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100"/>
              <a:buFont typeface="Arial"/>
              <a:buNone/>
            </a:pPr>
            <a:r>
              <a:rPr lang="en" sz="3000" b="0">
                <a:solidFill>
                  <a:schemeClr val="lt1"/>
                </a:solidFill>
              </a:rPr>
              <a:t>readme.txt</a:t>
            </a:r>
            <a:endParaRPr sz="3000" b="0">
              <a:solidFill>
                <a:schemeClr val="lt1"/>
              </a:solidFill>
            </a:endParaRPr>
          </a:p>
          <a:p>
            <a:pPr marL="0" lvl="0" indent="0" algn="l" rtl="0">
              <a:spcBef>
                <a:spcPts val="0"/>
              </a:spcBef>
              <a:spcAft>
                <a:spcPts val="0"/>
              </a:spcAft>
              <a:buNone/>
            </a:pPr>
            <a:endParaRPr/>
          </a:p>
        </p:txBody>
      </p:sp>
      <p:sp>
        <p:nvSpPr>
          <p:cNvPr id="536" name="Google Shape;536;p103"/>
          <p:cNvSpPr txBox="1">
            <a:spLocks noGrp="1"/>
          </p:cNvSpPr>
          <p:nvPr>
            <p:ph type="subTitle" idx="1"/>
          </p:nvPr>
        </p:nvSpPr>
        <p:spPr>
          <a:xfrm>
            <a:off x="1535800" y="4409025"/>
            <a:ext cx="7241400" cy="342000"/>
          </a:xfrm>
          <a:prstGeom prst="rect">
            <a:avLst/>
          </a:prstGeom>
        </p:spPr>
        <p:txBody>
          <a:bodyPr spcFirstLastPara="1" wrap="square" lIns="91425" tIns="91425" rIns="91425" bIns="91425" anchor="t" anchorCtr="0">
            <a:noAutofit/>
          </a:bodyPr>
          <a:lstStyle/>
          <a:p>
            <a:pPr marL="457200" lvl="0" indent="-228600" algn="r" rtl="0">
              <a:spcBef>
                <a:spcPts val="0"/>
              </a:spcBef>
              <a:spcAft>
                <a:spcPts val="0"/>
              </a:spcAft>
              <a:buNone/>
            </a:pPr>
            <a:r>
              <a:rPr lang="en" sz="2200"/>
              <a:t> readme.txt    docsouth.unc.edu/southlit</a:t>
            </a:r>
            <a:endParaRPr sz="2200"/>
          </a:p>
        </p:txBody>
      </p:sp>
      <p:pic>
        <p:nvPicPr>
          <p:cNvPr id="537" name="Google Shape;537;p103" descr="Image of a README.txt about the Library of Southern Literature Collection. "/>
          <p:cNvPicPr preferRelativeResize="0"/>
          <p:nvPr/>
        </p:nvPicPr>
        <p:blipFill>
          <a:blip r:embed="rId3">
            <a:alphaModFix/>
          </a:blip>
          <a:stretch>
            <a:fillRect/>
          </a:stretch>
        </p:blipFill>
        <p:spPr>
          <a:xfrm>
            <a:off x="420700" y="358875"/>
            <a:ext cx="8326649" cy="4050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 name="Title 1">
            <a:extLst>
              <a:ext uri="{FF2B5EF4-FFF2-40B4-BE49-F238E27FC236}">
                <a16:creationId xmlns:a16="http://schemas.microsoft.com/office/drawing/2014/main" id="{9A789F17-6AB3-B2AE-E4E1-5A08BE326E47}"/>
              </a:ext>
            </a:extLst>
          </p:cNvPr>
          <p:cNvSpPr>
            <a:spLocks noGrp="1"/>
          </p:cNvSpPr>
          <p:nvPr>
            <p:ph type="title"/>
          </p:nvPr>
        </p:nvSpPr>
        <p:spPr>
          <a:xfrm>
            <a:off x="623450" y="-782400"/>
            <a:ext cx="7848900" cy="782400"/>
          </a:xfrm>
        </p:spPr>
        <p:txBody>
          <a:bodyPr spcFirstLastPara="1" wrap="square" lIns="91425" tIns="91425" rIns="91425" bIns="91425" anchor="b" anchorCtr="0">
            <a:noAutofit/>
          </a:bodyPr>
          <a:lstStyle/>
          <a:p>
            <a:r>
              <a:rPr lang="en-US" sz="2000" dirty="0"/>
              <a:t>Google’s Vint Cerf warns of ‘digital Dark Ages’</a:t>
            </a:r>
          </a:p>
        </p:txBody>
      </p:sp>
      <p:pic>
        <p:nvPicPr>
          <p:cNvPr id="285" name="Google Shape;285;p68" descr="An image of a video of Google's Vint Cerf with the words Sorry, you need Flash to play this taken from a webpage in 2015. "/>
          <p:cNvPicPr preferRelativeResize="0"/>
          <p:nvPr/>
        </p:nvPicPr>
        <p:blipFill>
          <a:blip r:embed="rId3">
            <a:alphaModFix/>
          </a:blip>
          <a:stretch>
            <a:fillRect/>
          </a:stretch>
        </p:blipFill>
        <p:spPr>
          <a:xfrm>
            <a:off x="527088" y="168150"/>
            <a:ext cx="8089824" cy="4312324"/>
          </a:xfrm>
          <a:prstGeom prst="rect">
            <a:avLst/>
          </a:prstGeom>
          <a:noFill/>
          <a:ln>
            <a:noFill/>
          </a:ln>
        </p:spPr>
      </p:pic>
      <p:sp>
        <p:nvSpPr>
          <p:cNvPr id="286" name="Google Shape;286;p68">
            <a:extLst>
              <a:ext uri="{C183D7F6-B498-43B3-948B-1728B52AA6E4}">
                <adec:decorative xmlns:adec="http://schemas.microsoft.com/office/drawing/2017/decorative" val="1"/>
              </a:ext>
            </a:extLst>
          </p:cNvPr>
          <p:cNvSpPr/>
          <p:nvPr/>
        </p:nvSpPr>
        <p:spPr>
          <a:xfrm>
            <a:off x="5772725" y="2636000"/>
            <a:ext cx="2186400" cy="1844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8">
            <a:extLst>
              <a:ext uri="{C183D7F6-B498-43B3-948B-1728B52AA6E4}">
                <adec:decorative xmlns:adec="http://schemas.microsoft.com/office/drawing/2017/decorative" val="1"/>
              </a:ext>
            </a:extLst>
          </p:cNvPr>
          <p:cNvSpPr txBox="1"/>
          <p:nvPr/>
        </p:nvSpPr>
        <p:spPr>
          <a:xfrm>
            <a:off x="2076325" y="4570725"/>
            <a:ext cx="6540600" cy="40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rgbClr val="F1C232"/>
                </a:solidFill>
                <a:latin typeface="Roboto"/>
                <a:ea typeface="Roboto"/>
                <a:cs typeface="Roboto"/>
                <a:sym typeface="Roboto"/>
              </a:rPr>
              <a:t>www.bbc.com/news/science-environment-31450389</a:t>
            </a:r>
            <a:endParaRPr sz="2000">
              <a:solidFill>
                <a:srgbClr val="F1C232"/>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2" name="Title 1">
            <a:extLst>
              <a:ext uri="{FF2B5EF4-FFF2-40B4-BE49-F238E27FC236}">
                <a16:creationId xmlns:a16="http://schemas.microsoft.com/office/drawing/2014/main" id="{66A03CE4-5F14-F72C-9B54-0413A0A444CE}"/>
              </a:ext>
            </a:extLst>
          </p:cNvPr>
          <p:cNvSpPr>
            <a:spLocks noGrp="1"/>
          </p:cNvSpPr>
          <p:nvPr>
            <p:ph type="title"/>
          </p:nvPr>
        </p:nvSpPr>
        <p:spPr>
          <a:xfrm>
            <a:off x="311700" y="-572700"/>
            <a:ext cx="8520600" cy="572700"/>
          </a:xfrm>
        </p:spPr>
        <p:txBody>
          <a:bodyPr spcFirstLastPara="1" wrap="square" lIns="91425" tIns="91425" rIns="91425" bIns="91425" anchor="b" anchorCtr="0">
            <a:noAutofit/>
          </a:bodyPr>
          <a:lstStyle/>
          <a:p>
            <a:pPr>
              <a:buNone/>
            </a:pPr>
            <a:r>
              <a:rPr lang="en-US" sz="2000" dirty="0"/>
              <a:t>Exit Interviews</a:t>
            </a:r>
          </a:p>
        </p:txBody>
      </p:sp>
      <p:pic>
        <p:nvPicPr>
          <p:cNvPr id="542" name="Google Shape;542;p104" descr="An image of a rectangular green road sign that says Exit Interviews with a big white arrow underneath. "/>
          <p:cNvPicPr preferRelativeResize="0"/>
          <p:nvPr/>
        </p:nvPicPr>
        <p:blipFill>
          <a:blip r:embed="rId3">
            <a:alphaModFix/>
          </a:blip>
          <a:stretch>
            <a:fillRect/>
          </a:stretch>
        </p:blipFill>
        <p:spPr>
          <a:xfrm>
            <a:off x="1958650" y="722375"/>
            <a:ext cx="5236400" cy="36401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2" name="Title 1">
            <a:extLst>
              <a:ext uri="{FF2B5EF4-FFF2-40B4-BE49-F238E27FC236}">
                <a16:creationId xmlns:a16="http://schemas.microsoft.com/office/drawing/2014/main" id="{EC89611E-B536-FDA5-2B8C-B4293EAD23DC}"/>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US" sz="2000" dirty="0"/>
              <a:t>The Wayback Machine</a:t>
            </a:r>
          </a:p>
        </p:txBody>
      </p:sp>
      <p:pic>
        <p:nvPicPr>
          <p:cNvPr id="548" name="Google Shape;548;p10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98925" y="322800"/>
            <a:ext cx="7315200" cy="4086225"/>
          </a:xfrm>
          <a:prstGeom prst="rect">
            <a:avLst/>
          </a:prstGeom>
          <a:noFill/>
          <a:ln>
            <a:noFill/>
          </a:ln>
        </p:spPr>
      </p:pic>
      <p:sp>
        <p:nvSpPr>
          <p:cNvPr id="547" name="Google Shape;547;p105">
            <a:extLst>
              <a:ext uri="{C183D7F6-B498-43B3-948B-1728B52AA6E4}">
                <adec:decorative xmlns:adec="http://schemas.microsoft.com/office/drawing/2017/decorative" val="1"/>
              </a:ext>
            </a:extLst>
          </p:cNvPr>
          <p:cNvSpPr txBox="1">
            <a:spLocks noGrp="1"/>
          </p:cNvSpPr>
          <p:nvPr>
            <p:ph type="subTitle" idx="1"/>
          </p:nvPr>
        </p:nvSpPr>
        <p:spPr>
          <a:xfrm>
            <a:off x="5063125" y="4409025"/>
            <a:ext cx="3714000" cy="342000"/>
          </a:xfrm>
          <a:prstGeom prst="rect">
            <a:avLst/>
          </a:prstGeom>
        </p:spPr>
        <p:txBody>
          <a:bodyPr spcFirstLastPara="1" wrap="square" lIns="91425" tIns="91425" rIns="91425" bIns="91425" anchor="t" anchorCtr="0">
            <a:noAutofit/>
          </a:bodyPr>
          <a:lstStyle/>
          <a:p>
            <a:pPr marL="457200" lvl="0" indent="-228600" algn="r" rtl="0">
              <a:spcBef>
                <a:spcPts val="0"/>
              </a:spcBef>
              <a:spcAft>
                <a:spcPts val="0"/>
              </a:spcAft>
              <a:buNone/>
            </a:pPr>
            <a:r>
              <a:rPr lang="en"/>
              <a:t>https://web.archive.org/</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106"/>
          <p:cNvSpPr txBox="1">
            <a:spLocks noGrp="1"/>
          </p:cNvSpPr>
          <p:nvPr>
            <p:ph type="title"/>
          </p:nvPr>
        </p:nvSpPr>
        <p:spPr>
          <a:xfrm>
            <a:off x="623450" y="554175"/>
            <a:ext cx="7848900" cy="7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EXPERIENCE &amp; INTERACTIVITY</a:t>
            </a:r>
            <a:endParaRPr sz="4000"/>
          </a:p>
        </p:txBody>
      </p:sp>
      <p:sp>
        <p:nvSpPr>
          <p:cNvPr id="554" name="Google Shape;554;p106"/>
          <p:cNvSpPr txBox="1">
            <a:spLocks noGrp="1"/>
          </p:cNvSpPr>
          <p:nvPr>
            <p:ph type="subTitle" idx="1"/>
          </p:nvPr>
        </p:nvSpPr>
        <p:spPr>
          <a:xfrm>
            <a:off x="663825" y="1636125"/>
            <a:ext cx="7848900" cy="24000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rgbClr val="FFFFFF"/>
              </a:buClr>
              <a:buSzPts val="3600"/>
              <a:buChar char="●"/>
            </a:pPr>
            <a:r>
              <a:rPr lang="en" sz="3600">
                <a:solidFill>
                  <a:srgbClr val="FFFFFF"/>
                </a:solidFill>
              </a:rPr>
              <a:t>Preserve interactiveness </a:t>
            </a:r>
            <a:endParaRPr sz="3600">
              <a:solidFill>
                <a:srgbClr val="FFFFFF"/>
              </a:solidFill>
            </a:endParaRPr>
          </a:p>
          <a:p>
            <a:pPr marL="457200" lvl="0" indent="-457200" algn="l" rtl="0">
              <a:spcBef>
                <a:spcPts val="0"/>
              </a:spcBef>
              <a:spcAft>
                <a:spcPts val="0"/>
              </a:spcAft>
              <a:buClr>
                <a:srgbClr val="FFFFFF"/>
              </a:buClr>
              <a:buSzPts val="3600"/>
              <a:buChar char="●"/>
            </a:pPr>
            <a:r>
              <a:rPr lang="en" sz="3600">
                <a:solidFill>
                  <a:srgbClr val="FFFFFF"/>
                </a:solidFill>
              </a:rPr>
              <a:t>Document interactive components</a:t>
            </a:r>
            <a:endParaRPr sz="3600">
              <a:solidFill>
                <a:srgbClr val="FFFFFF"/>
              </a:solidFill>
            </a:endParaRPr>
          </a:p>
          <a:p>
            <a:pPr marL="457200" lvl="0" indent="-457200" algn="l" rtl="0">
              <a:spcBef>
                <a:spcPts val="0"/>
              </a:spcBef>
              <a:spcAft>
                <a:spcPts val="0"/>
              </a:spcAft>
              <a:buClr>
                <a:srgbClr val="FFFFFF"/>
              </a:buClr>
              <a:buSzPts val="3600"/>
              <a:buChar char="●"/>
            </a:pPr>
            <a:r>
              <a:rPr lang="en" sz="3600">
                <a:solidFill>
                  <a:srgbClr val="FFFFFF"/>
                </a:solidFill>
              </a:rPr>
              <a:t>Discard interactive components</a:t>
            </a:r>
            <a:endParaRPr sz="3600">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2" name="Title 1">
            <a:extLst>
              <a:ext uri="{FF2B5EF4-FFF2-40B4-BE49-F238E27FC236}">
                <a16:creationId xmlns:a16="http://schemas.microsoft.com/office/drawing/2014/main" id="{797116E5-2456-CD06-5E45-5AC304CE9C94}"/>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US" sz="2000" dirty="0"/>
              <a:t>Archive Webpage</a:t>
            </a:r>
          </a:p>
        </p:txBody>
      </p:sp>
      <p:pic>
        <p:nvPicPr>
          <p:cNvPr id="560" name="Google Shape;560;p10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152400"/>
            <a:ext cx="8839199" cy="3814709"/>
          </a:xfrm>
          <a:prstGeom prst="rect">
            <a:avLst/>
          </a:prstGeom>
          <a:noFill/>
          <a:ln>
            <a:noFill/>
          </a:ln>
        </p:spPr>
      </p:pic>
      <p:sp>
        <p:nvSpPr>
          <p:cNvPr id="559" name="Google Shape;559;p107">
            <a:extLst>
              <a:ext uri="{C183D7F6-B498-43B3-948B-1728B52AA6E4}">
                <adec:decorative xmlns:adec="http://schemas.microsoft.com/office/drawing/2017/decorative" val="1"/>
              </a:ext>
            </a:extLst>
          </p:cNvPr>
          <p:cNvSpPr txBox="1">
            <a:spLocks noGrp="1"/>
          </p:cNvSpPr>
          <p:nvPr>
            <p:ph type="subTitle" idx="1"/>
          </p:nvPr>
        </p:nvSpPr>
        <p:spPr>
          <a:xfrm>
            <a:off x="4572000" y="4218250"/>
            <a:ext cx="4223700" cy="49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chemeClr val="accent1"/>
                </a:solidFill>
                <a:latin typeface="Arial"/>
                <a:ea typeface="Arial"/>
                <a:cs typeface="Arial"/>
                <a:sym typeface="Arial"/>
              </a:rPr>
              <a:t>webrecorder.net/archivewebpage/</a:t>
            </a:r>
            <a:endParaRPr sz="2000">
              <a:solidFill>
                <a:schemeClr val="accen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2" name="Title 1">
            <a:extLst>
              <a:ext uri="{FF2B5EF4-FFF2-40B4-BE49-F238E27FC236}">
                <a16:creationId xmlns:a16="http://schemas.microsoft.com/office/drawing/2014/main" id="{70538E44-3707-A471-F2BC-D90F6B4534C0}"/>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US" dirty="0" err="1"/>
              <a:t>ScreenPal</a:t>
            </a:r>
            <a:endParaRPr lang="en-US" dirty="0"/>
          </a:p>
        </p:txBody>
      </p:sp>
      <p:pic>
        <p:nvPicPr>
          <p:cNvPr id="566" name="Google Shape;566;p108">
            <a:extLst>
              <a:ext uri="{C183D7F6-B498-43B3-948B-1728B52AA6E4}">
                <adec:decorative xmlns:adec="http://schemas.microsoft.com/office/drawing/2017/decorative" val="1"/>
              </a:ext>
            </a:extLst>
          </p:cNvPr>
          <p:cNvPicPr preferRelativeResize="0"/>
          <p:nvPr/>
        </p:nvPicPr>
        <p:blipFill rotWithShape="1">
          <a:blip r:embed="rId3">
            <a:alphaModFix/>
          </a:blip>
          <a:srcRect t="1795" r="685" b="1660"/>
          <a:stretch/>
        </p:blipFill>
        <p:spPr>
          <a:xfrm>
            <a:off x="152400" y="220600"/>
            <a:ext cx="8439449" cy="3668950"/>
          </a:xfrm>
          <a:prstGeom prst="rect">
            <a:avLst/>
          </a:prstGeom>
          <a:noFill/>
          <a:ln>
            <a:noFill/>
          </a:ln>
        </p:spPr>
      </p:pic>
      <p:sp>
        <p:nvSpPr>
          <p:cNvPr id="565" name="Google Shape;565;p108">
            <a:extLst>
              <a:ext uri="{C183D7F6-B498-43B3-948B-1728B52AA6E4}">
                <adec:decorative xmlns:adec="http://schemas.microsoft.com/office/drawing/2017/decorative" val="1"/>
              </a:ext>
            </a:extLst>
          </p:cNvPr>
          <p:cNvSpPr txBox="1">
            <a:spLocks noGrp="1"/>
          </p:cNvSpPr>
          <p:nvPr>
            <p:ph type="subTitle" idx="1"/>
          </p:nvPr>
        </p:nvSpPr>
        <p:spPr>
          <a:xfrm>
            <a:off x="5369225" y="4360650"/>
            <a:ext cx="3056400" cy="508800"/>
          </a:xfrm>
          <a:prstGeom prst="rect">
            <a:avLst/>
          </a:prstGeom>
        </p:spPr>
        <p:txBody>
          <a:bodyPr spcFirstLastPara="1" wrap="square" lIns="91425" tIns="91425" rIns="91425" bIns="91425" anchor="t" anchorCtr="0">
            <a:noAutofit/>
          </a:bodyPr>
          <a:lstStyle/>
          <a:p>
            <a:pPr marL="457200" lvl="0" indent="-228600" algn="ctr" rtl="0">
              <a:spcBef>
                <a:spcPts val="0"/>
              </a:spcBef>
              <a:spcAft>
                <a:spcPts val="0"/>
              </a:spcAft>
              <a:buNone/>
            </a:pPr>
            <a:r>
              <a:rPr lang="en" u="sng">
                <a:solidFill>
                  <a:schemeClr val="hlink"/>
                </a:solidFill>
                <a:hlinkClick r:id="rId4"/>
              </a:rPr>
              <a:t>screenpal.com</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 name="Title 1">
            <a:extLst>
              <a:ext uri="{FF2B5EF4-FFF2-40B4-BE49-F238E27FC236}">
                <a16:creationId xmlns:a16="http://schemas.microsoft.com/office/drawing/2014/main" id="{239C5A72-669B-CA34-A94B-294CB992F6A4}"/>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 sz="1800" dirty="0">
                <a:solidFill>
                  <a:schemeClr val="dk1"/>
                </a:solidFill>
              </a:rPr>
              <a:t>RECORD USERS INTERACTING WITH THE PROJECT</a:t>
            </a:r>
            <a:endParaRPr lang="en-US" sz="1800" dirty="0"/>
          </a:p>
        </p:txBody>
      </p:sp>
      <p:pic>
        <p:nvPicPr>
          <p:cNvPr id="571" name="Google Shape;571;p10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152400"/>
            <a:ext cx="8839198" cy="446372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1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MORE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2" name="Title 1">
            <a:extLst>
              <a:ext uri="{FF2B5EF4-FFF2-40B4-BE49-F238E27FC236}">
                <a16:creationId xmlns:a16="http://schemas.microsoft.com/office/drawing/2014/main" id="{0740CAF7-1972-EA3A-3AE3-E0C05A1D7667}"/>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US" dirty="0"/>
              <a:t>Endings</a:t>
            </a:r>
          </a:p>
        </p:txBody>
      </p:sp>
      <p:sp>
        <p:nvSpPr>
          <p:cNvPr id="581" name="Google Shape;581;p111">
            <a:extLst>
              <a:ext uri="{C183D7F6-B498-43B3-948B-1728B52AA6E4}">
                <adec:decorative xmlns:adec="http://schemas.microsoft.com/office/drawing/2017/decorative" val="1"/>
              </a:ext>
            </a:extLst>
          </p:cNvPr>
          <p:cNvSpPr txBox="1">
            <a:spLocks noGrp="1"/>
          </p:cNvSpPr>
          <p:nvPr>
            <p:ph type="subTitle" idx="1"/>
          </p:nvPr>
        </p:nvSpPr>
        <p:spPr>
          <a:xfrm>
            <a:off x="1200225" y="3723225"/>
            <a:ext cx="7791300" cy="342000"/>
          </a:xfrm>
          <a:prstGeom prst="rect">
            <a:avLst/>
          </a:prstGeom>
        </p:spPr>
        <p:txBody>
          <a:bodyPr spcFirstLastPara="1" wrap="square" lIns="91425" tIns="91425" rIns="91425" bIns="91425" anchor="t" anchorCtr="0">
            <a:noAutofit/>
          </a:bodyPr>
          <a:lstStyle/>
          <a:p>
            <a:pPr marL="457200" lvl="0" indent="-228600" algn="r" rtl="0">
              <a:spcBef>
                <a:spcPts val="0"/>
              </a:spcBef>
              <a:spcAft>
                <a:spcPts val="0"/>
              </a:spcAft>
              <a:buNone/>
            </a:pPr>
            <a:r>
              <a:rPr lang="en" sz="2400"/>
              <a:t>onlineacademiccommunity.uvic.ca/endingsproject</a:t>
            </a:r>
            <a:endParaRPr sz="2400"/>
          </a:p>
        </p:txBody>
      </p:sp>
      <p:pic>
        <p:nvPicPr>
          <p:cNvPr id="582" name="Google Shape;582;p11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228600"/>
            <a:ext cx="8839204" cy="336171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2" name="Title 1">
            <a:extLst>
              <a:ext uri="{FF2B5EF4-FFF2-40B4-BE49-F238E27FC236}">
                <a16:creationId xmlns:a16="http://schemas.microsoft.com/office/drawing/2014/main" id="{ED81F995-243A-9616-39C2-7C90409042C4}"/>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US" dirty="0"/>
              <a:t>Library Help</a:t>
            </a:r>
          </a:p>
        </p:txBody>
      </p:sp>
      <p:pic>
        <p:nvPicPr>
          <p:cNvPr id="587" name="Google Shape;587;p11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4925" y="161575"/>
            <a:ext cx="8086600" cy="4653226"/>
          </a:xfrm>
          <a:prstGeom prst="rect">
            <a:avLst/>
          </a:prstGeom>
          <a:noFill/>
          <a:ln>
            <a:noFill/>
          </a:ln>
        </p:spPr>
      </p:pic>
      <p:sp>
        <p:nvSpPr>
          <p:cNvPr id="588" name="Google Shape;588;p112">
            <a:extLst>
              <a:ext uri="{C183D7F6-B498-43B3-948B-1728B52AA6E4}">
                <adec:decorative xmlns:adec="http://schemas.microsoft.com/office/drawing/2017/decorative" val="1"/>
              </a:ext>
            </a:extLst>
          </p:cNvPr>
          <p:cNvSpPr txBox="1"/>
          <p:nvPr/>
        </p:nvSpPr>
        <p:spPr>
          <a:xfrm>
            <a:off x="1900500" y="4814800"/>
            <a:ext cx="534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https://library.buffalo.edu/help-support/askalibrarian/inperson.html</a:t>
            </a:r>
            <a:endParaRPr>
              <a:solidFill>
                <a:schemeClr val="l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2" name="Title 1">
            <a:extLst>
              <a:ext uri="{FF2B5EF4-FFF2-40B4-BE49-F238E27FC236}">
                <a16:creationId xmlns:a16="http://schemas.microsoft.com/office/drawing/2014/main" id="{7F8D285C-D011-C0AE-6355-55CB1308AD4E}"/>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US" sz="2000" dirty="0"/>
              <a:t>Research Data Services Data Education and Best Practices page</a:t>
            </a:r>
          </a:p>
        </p:txBody>
      </p:sp>
      <p:pic>
        <p:nvPicPr>
          <p:cNvPr id="593" name="Google Shape;593;p1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3075" y="282725"/>
            <a:ext cx="8839201" cy="4045762"/>
          </a:xfrm>
          <a:prstGeom prst="rect">
            <a:avLst/>
          </a:prstGeom>
          <a:noFill/>
          <a:ln>
            <a:noFill/>
          </a:ln>
        </p:spPr>
      </p:pic>
      <p:sp>
        <p:nvSpPr>
          <p:cNvPr id="594" name="Google Shape;594;p113">
            <a:extLst>
              <a:ext uri="{C183D7F6-B498-43B3-948B-1728B52AA6E4}">
                <adec:decorative xmlns:adec="http://schemas.microsoft.com/office/drawing/2017/decorative" val="1"/>
              </a:ext>
            </a:extLst>
          </p:cNvPr>
          <p:cNvSpPr txBox="1"/>
          <p:nvPr/>
        </p:nvSpPr>
        <p:spPr>
          <a:xfrm>
            <a:off x="2521925" y="4668250"/>
            <a:ext cx="441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https://library.buffalo.edu/research/rds/education.html</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69"/>
          <p:cNvSpPr txBox="1">
            <a:spLocks noGrp="1"/>
          </p:cNvSpPr>
          <p:nvPr>
            <p:ph type="title"/>
          </p:nvPr>
        </p:nvSpPr>
        <p:spPr>
          <a:xfrm>
            <a:off x="435125" y="443175"/>
            <a:ext cx="8397300" cy="4188600"/>
          </a:xfrm>
          <a:prstGeom prst="rect">
            <a:avLst/>
          </a:prstGeom>
        </p:spPr>
        <p:txBody>
          <a:bodyPr spcFirstLastPara="1" wrap="square" lIns="91425" tIns="91425" rIns="91425" bIns="91425" anchor="ctr" anchorCtr="0">
            <a:noAutofit/>
          </a:bodyPr>
          <a:lstStyle/>
          <a:p>
            <a:pPr marL="0" lvl="0" indent="0" algn="l" rtl="0">
              <a:lnSpc>
                <a:spcPct val="137500"/>
              </a:lnSpc>
              <a:spcBef>
                <a:spcPts val="1400"/>
              </a:spcBef>
              <a:spcAft>
                <a:spcPts val="0"/>
              </a:spcAft>
              <a:buClr>
                <a:schemeClr val="dk1"/>
              </a:buClr>
              <a:buSzPts val="1100"/>
              <a:buFont typeface="Arial"/>
              <a:buNone/>
            </a:pPr>
            <a:r>
              <a:rPr lang="en" sz="1100" b="0">
                <a:solidFill>
                  <a:srgbClr val="404040"/>
                </a:solidFill>
                <a:latin typeface="Arial"/>
                <a:ea typeface="Arial"/>
                <a:cs typeface="Arial"/>
                <a:sym typeface="Arial"/>
              </a:rPr>
              <a:t>“</a:t>
            </a:r>
            <a:r>
              <a:rPr lang="en" sz="3000" b="0">
                <a:solidFill>
                  <a:srgbClr val="F1C232"/>
                </a:solidFill>
              </a:rPr>
              <a:t>”The solution is to take an X-ray snapshot of the content and the application and the operating system together, with a description of the machine that it runs on, and preserve that for long periods of time. And that digital snapshot will recreate the past in the future."</a:t>
            </a:r>
            <a:endParaRPr sz="3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14"/>
          <p:cNvSpPr txBox="1">
            <a:spLocks noGrp="1"/>
          </p:cNvSpPr>
          <p:nvPr>
            <p:ph type="title"/>
          </p:nvPr>
        </p:nvSpPr>
        <p:spPr>
          <a:xfrm>
            <a:off x="594250" y="204000"/>
            <a:ext cx="7848900" cy="7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t>UB Research Data Services Program</a:t>
            </a:r>
            <a:endParaRPr sz="3500"/>
          </a:p>
        </p:txBody>
      </p:sp>
      <p:sp>
        <p:nvSpPr>
          <p:cNvPr id="600" name="Google Shape;600;p114">
            <a:extLst>
              <a:ext uri="{C183D7F6-B498-43B3-948B-1728B52AA6E4}">
                <adec:decorative xmlns:adec="http://schemas.microsoft.com/office/drawing/2017/decorative" val="1"/>
              </a:ext>
            </a:extLst>
          </p:cNvPr>
          <p:cNvSpPr txBox="1"/>
          <p:nvPr/>
        </p:nvSpPr>
        <p:spPr>
          <a:xfrm>
            <a:off x="157825" y="4317200"/>
            <a:ext cx="8876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accent1"/>
                </a:solidFill>
                <a:latin typeface="Montserrat"/>
                <a:ea typeface="Montserrat"/>
                <a:cs typeface="Montserrat"/>
                <a:sym typeface="Montserrat"/>
              </a:rPr>
              <a:t>bit.ly/UBDATASERVICES</a:t>
            </a:r>
            <a:endParaRPr sz="2800">
              <a:solidFill>
                <a:schemeClr val="accent1"/>
              </a:solidFill>
              <a:latin typeface="Montserrat"/>
              <a:ea typeface="Montserrat"/>
              <a:cs typeface="Montserrat"/>
              <a:sym typeface="Montserrat"/>
            </a:endParaRPr>
          </a:p>
        </p:txBody>
      </p:sp>
      <p:pic>
        <p:nvPicPr>
          <p:cNvPr id="601" name="Google Shape;601;p1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1400" y="1283775"/>
            <a:ext cx="2675575" cy="2675575"/>
          </a:xfrm>
          <a:prstGeom prst="rect">
            <a:avLst/>
          </a:prstGeom>
          <a:noFill/>
          <a:ln>
            <a:noFill/>
          </a:ln>
        </p:spPr>
      </p:pic>
      <p:sp>
        <p:nvSpPr>
          <p:cNvPr id="602" name="Google Shape;602;p114"/>
          <p:cNvSpPr txBox="1"/>
          <p:nvPr/>
        </p:nvSpPr>
        <p:spPr>
          <a:xfrm>
            <a:off x="1724050" y="822075"/>
            <a:ext cx="5589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accent1"/>
                </a:solidFill>
                <a:latin typeface="Montserrat"/>
                <a:ea typeface="Montserrat"/>
                <a:cs typeface="Montserrat"/>
                <a:sym typeface="Montserrat"/>
              </a:rPr>
              <a:t>Email: dataservices@buffalo.edu</a:t>
            </a:r>
            <a:endParaRPr sz="1800" b="1">
              <a:solidFill>
                <a:schemeClr val="accent1"/>
              </a:solidFill>
              <a:latin typeface="Montserrat"/>
              <a:ea typeface="Montserrat"/>
              <a:cs typeface="Montserrat"/>
              <a:sym typeface="Montserrat"/>
            </a:endParaRPr>
          </a:p>
        </p:txBody>
      </p:sp>
      <p:sp>
        <p:nvSpPr>
          <p:cNvPr id="603" name="Google Shape;603;p114"/>
          <p:cNvSpPr txBox="1"/>
          <p:nvPr/>
        </p:nvSpPr>
        <p:spPr>
          <a:xfrm>
            <a:off x="3693650" y="1283775"/>
            <a:ext cx="50508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lt1"/>
                </a:solidFill>
                <a:latin typeface="Montserrat"/>
                <a:ea typeface="Montserrat"/>
                <a:cs typeface="Montserrat"/>
                <a:sym typeface="Montserrat"/>
              </a:rPr>
              <a:t>Services</a:t>
            </a:r>
            <a:endParaRPr sz="1800" b="1">
              <a:solidFill>
                <a:schemeClr val="lt1"/>
              </a:solidFill>
              <a:latin typeface="Montserrat"/>
              <a:ea typeface="Montserrat"/>
              <a:cs typeface="Montserrat"/>
              <a:sym typeface="Montserrat"/>
            </a:endParaRPr>
          </a:p>
          <a:p>
            <a:pPr marL="457200" lvl="0" indent="-342900" algn="l" rtl="0">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Data Discovery &amp; Access</a:t>
            </a:r>
            <a:endParaRPr sz="1800">
              <a:solidFill>
                <a:schemeClr val="lt1"/>
              </a:solidFill>
              <a:latin typeface="Montserrat"/>
              <a:ea typeface="Montserrat"/>
              <a:cs typeface="Montserrat"/>
              <a:sym typeface="Montserrat"/>
            </a:endParaRPr>
          </a:p>
          <a:p>
            <a:pPr marL="457200" lvl="0" indent="-342900" algn="l" rtl="0">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Data Management Plans (DMSP)</a:t>
            </a:r>
            <a:endParaRPr sz="1800">
              <a:solidFill>
                <a:schemeClr val="lt1"/>
              </a:solidFill>
              <a:latin typeface="Montserrat"/>
              <a:ea typeface="Montserrat"/>
              <a:cs typeface="Montserrat"/>
              <a:sym typeface="Montserrat"/>
            </a:endParaRPr>
          </a:p>
          <a:p>
            <a:pPr marL="457200" lvl="0" indent="-342900" algn="l" rtl="0">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Data Curation, Organization &amp; Storage</a:t>
            </a:r>
            <a:endParaRPr sz="1800">
              <a:solidFill>
                <a:schemeClr val="lt1"/>
              </a:solidFill>
              <a:latin typeface="Montserrat"/>
              <a:ea typeface="Montserrat"/>
              <a:cs typeface="Montserrat"/>
              <a:sym typeface="Montserrat"/>
            </a:endParaRPr>
          </a:p>
          <a:p>
            <a:pPr marL="457200" lvl="0" indent="-342900" algn="l" rtl="0">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Data Sharing, Archiving &amp; Preservation</a:t>
            </a:r>
            <a:endParaRPr sz="1800">
              <a:solidFill>
                <a:schemeClr val="lt1"/>
              </a:solidFill>
              <a:latin typeface="Montserrat"/>
              <a:ea typeface="Montserrat"/>
              <a:cs typeface="Montserrat"/>
              <a:sym typeface="Montserrat"/>
            </a:endParaRPr>
          </a:p>
          <a:p>
            <a:pPr marL="457200" lvl="0" indent="-342900" algn="l" rtl="0">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Data Education &amp; Best Practices</a:t>
            </a:r>
            <a:endParaRPr sz="1800">
              <a:solidFill>
                <a:schemeClr val="lt1"/>
              </a:solidFill>
              <a:latin typeface="Montserrat"/>
              <a:ea typeface="Montserrat"/>
              <a:cs typeface="Montserrat"/>
              <a:sym typeface="Montserrat"/>
            </a:endParaRPr>
          </a:p>
          <a:p>
            <a:pPr marL="914400" lvl="1" indent="-342900" algn="l" rtl="0">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Workshops &amp; Trainings</a:t>
            </a:r>
            <a:endParaRPr sz="1800">
              <a:solidFill>
                <a:schemeClr val="lt1"/>
              </a:solidFill>
              <a:latin typeface="Montserrat"/>
              <a:ea typeface="Montserrat"/>
              <a:cs typeface="Montserrat"/>
              <a:sym typeface="Montserrat"/>
            </a:endParaRPr>
          </a:p>
          <a:p>
            <a:pPr marL="457200" lvl="0" indent="-342900" algn="l" rtl="0">
              <a:spcBef>
                <a:spcPts val="0"/>
              </a:spcBef>
              <a:spcAft>
                <a:spcPts val="0"/>
              </a:spcAft>
              <a:buClr>
                <a:schemeClr val="lt1"/>
              </a:buClr>
              <a:buSzPts val="1800"/>
              <a:buFont typeface="Montserrat"/>
              <a:buChar char="●"/>
            </a:pPr>
            <a:r>
              <a:rPr lang="en" sz="1800">
                <a:solidFill>
                  <a:schemeClr val="lt1"/>
                </a:solidFill>
                <a:latin typeface="Montserrat"/>
                <a:ea typeface="Montserrat"/>
                <a:cs typeface="Montserrat"/>
                <a:sym typeface="Montserrat"/>
              </a:rPr>
              <a:t>Consultations</a:t>
            </a:r>
            <a:endParaRPr sz="1800">
              <a:solidFill>
                <a:schemeClr val="lt1"/>
              </a:solidFill>
              <a:latin typeface="Montserrat"/>
              <a:ea typeface="Montserrat"/>
              <a:cs typeface="Montserrat"/>
              <a:sym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15"/>
          <p:cNvSpPr txBox="1">
            <a:spLocks noGrp="1"/>
          </p:cNvSpPr>
          <p:nvPr>
            <p:ph type="title"/>
          </p:nvPr>
        </p:nvSpPr>
        <p:spPr>
          <a:xfrm>
            <a:off x="594250" y="204000"/>
            <a:ext cx="7848900" cy="7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t>UB Research Data Services Program </a:t>
            </a:r>
            <a:endParaRPr sz="3500" dirty="0"/>
          </a:p>
        </p:txBody>
      </p:sp>
      <p:sp>
        <p:nvSpPr>
          <p:cNvPr id="609" name="Google Shape;609;p115">
            <a:extLst>
              <a:ext uri="{C183D7F6-B498-43B3-948B-1728B52AA6E4}">
                <adec:decorative xmlns:adec="http://schemas.microsoft.com/office/drawing/2017/decorative" val="1"/>
              </a:ext>
            </a:extLst>
          </p:cNvPr>
          <p:cNvSpPr txBox="1"/>
          <p:nvPr/>
        </p:nvSpPr>
        <p:spPr>
          <a:xfrm>
            <a:off x="157825" y="4317200"/>
            <a:ext cx="8876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accent1"/>
                </a:solidFill>
                <a:latin typeface="Montserrat"/>
                <a:ea typeface="Montserrat"/>
                <a:cs typeface="Montserrat"/>
                <a:sym typeface="Montserrat"/>
              </a:rPr>
              <a:t>bit.ly/UBDATASERVICES</a:t>
            </a:r>
            <a:endParaRPr sz="2800">
              <a:solidFill>
                <a:schemeClr val="accent1"/>
              </a:solidFill>
              <a:latin typeface="Montserrat"/>
              <a:ea typeface="Montserrat"/>
              <a:cs typeface="Montserrat"/>
              <a:sym typeface="Montserrat"/>
            </a:endParaRPr>
          </a:p>
        </p:txBody>
      </p:sp>
      <p:pic>
        <p:nvPicPr>
          <p:cNvPr id="610" name="Google Shape;610;p1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1400" y="1283775"/>
            <a:ext cx="2675575" cy="2675575"/>
          </a:xfrm>
          <a:prstGeom prst="rect">
            <a:avLst/>
          </a:prstGeom>
          <a:noFill/>
          <a:ln>
            <a:noFill/>
          </a:ln>
        </p:spPr>
      </p:pic>
      <p:sp>
        <p:nvSpPr>
          <p:cNvPr id="611" name="Google Shape;611;p115"/>
          <p:cNvSpPr txBox="1"/>
          <p:nvPr/>
        </p:nvSpPr>
        <p:spPr>
          <a:xfrm>
            <a:off x="1724050" y="822075"/>
            <a:ext cx="5589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accent1"/>
                </a:solidFill>
                <a:latin typeface="Montserrat"/>
                <a:ea typeface="Montserrat"/>
                <a:cs typeface="Montserrat"/>
                <a:sym typeface="Montserrat"/>
              </a:rPr>
              <a:t>Email: dataservices@buffalo.edu</a:t>
            </a:r>
            <a:endParaRPr sz="1800" b="1">
              <a:solidFill>
                <a:schemeClr val="accent1"/>
              </a:solidFill>
              <a:latin typeface="Montserrat"/>
              <a:ea typeface="Montserrat"/>
              <a:cs typeface="Montserrat"/>
              <a:sym typeface="Montserrat"/>
            </a:endParaRPr>
          </a:p>
        </p:txBody>
      </p:sp>
      <p:sp>
        <p:nvSpPr>
          <p:cNvPr id="612" name="Google Shape;612;p115"/>
          <p:cNvSpPr txBox="1"/>
          <p:nvPr/>
        </p:nvSpPr>
        <p:spPr>
          <a:xfrm>
            <a:off x="3888275" y="1283775"/>
            <a:ext cx="50508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lt1"/>
                </a:solidFill>
                <a:latin typeface="Montserrat"/>
                <a:ea typeface="Montserrat"/>
                <a:cs typeface="Montserrat"/>
                <a:sym typeface="Montserrat"/>
              </a:rPr>
              <a:t>Upcoming Spring Workshops</a:t>
            </a:r>
            <a:endParaRPr sz="1700" b="1">
              <a:solidFill>
                <a:schemeClr val="lt1"/>
              </a:solidFill>
              <a:latin typeface="Montserrat"/>
              <a:ea typeface="Montserrat"/>
              <a:cs typeface="Montserrat"/>
              <a:sym typeface="Montserrat"/>
            </a:endParaRPr>
          </a:p>
          <a:p>
            <a:pPr marL="457200" lvl="0" indent="-336550" algn="l" rtl="0">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Research Data Management Essentials</a:t>
            </a:r>
            <a:endParaRPr sz="1700">
              <a:solidFill>
                <a:schemeClr val="lt1"/>
              </a:solidFill>
              <a:latin typeface="Montserrat"/>
              <a:ea typeface="Montserrat"/>
              <a:cs typeface="Montserrat"/>
              <a:sym typeface="Montserrat"/>
            </a:endParaRPr>
          </a:p>
          <a:p>
            <a:pPr marL="457200" lvl="0" indent="-336550" algn="l" rtl="0">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Tidy Data Principles</a:t>
            </a:r>
            <a:endParaRPr sz="1700">
              <a:solidFill>
                <a:schemeClr val="lt1"/>
              </a:solidFill>
              <a:latin typeface="Montserrat"/>
              <a:ea typeface="Montserrat"/>
              <a:cs typeface="Montserrat"/>
              <a:sym typeface="Montserrat"/>
            </a:endParaRPr>
          </a:p>
          <a:p>
            <a:pPr marL="457200" lvl="0" indent="-336550" algn="l" rtl="0">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Intro to the Unix Shell part 1</a:t>
            </a:r>
            <a:endParaRPr sz="1700">
              <a:solidFill>
                <a:schemeClr val="lt1"/>
              </a:solidFill>
              <a:latin typeface="Montserrat"/>
              <a:ea typeface="Montserrat"/>
              <a:cs typeface="Montserrat"/>
              <a:sym typeface="Montserrat"/>
            </a:endParaRPr>
          </a:p>
          <a:p>
            <a:pPr marL="457200" lvl="0" indent="-336550" algn="l" rtl="0">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Intro to the Unix Shell part 2</a:t>
            </a:r>
            <a:endParaRPr sz="1700">
              <a:solidFill>
                <a:schemeClr val="lt1"/>
              </a:solidFill>
              <a:latin typeface="Montserrat"/>
              <a:ea typeface="Montserrat"/>
              <a:cs typeface="Montserrat"/>
              <a:sym typeface="Montserrat"/>
            </a:endParaRPr>
          </a:p>
          <a:p>
            <a:pPr marL="457200" lvl="0" indent="-336550" algn="l" rtl="0">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Intro to OpenRefine</a:t>
            </a:r>
            <a:endParaRPr sz="1700">
              <a:solidFill>
                <a:schemeClr val="lt1"/>
              </a:solidFill>
              <a:latin typeface="Montserrat"/>
              <a:ea typeface="Montserrat"/>
              <a:cs typeface="Montserrat"/>
              <a:sym typeface="Montserrat"/>
            </a:endParaRPr>
          </a:p>
          <a:p>
            <a:pPr marL="457200" lvl="0" indent="-336550" algn="l" rtl="0">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Intro to R: R &amp; RStudio</a:t>
            </a:r>
            <a:endParaRPr sz="1700">
              <a:solidFill>
                <a:schemeClr val="lt1"/>
              </a:solidFill>
              <a:latin typeface="Montserrat"/>
              <a:ea typeface="Montserrat"/>
              <a:cs typeface="Montserrat"/>
              <a:sym typeface="Montserrat"/>
            </a:endParaRPr>
          </a:p>
          <a:p>
            <a:pPr marL="457200" lvl="0" indent="-336550" algn="l" rtl="0">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Intro to R: Dataframes</a:t>
            </a:r>
            <a:endParaRPr sz="1700">
              <a:solidFill>
                <a:schemeClr val="lt1"/>
              </a:solidFill>
              <a:latin typeface="Montserrat"/>
              <a:ea typeface="Montserrat"/>
              <a:cs typeface="Montserrat"/>
              <a:sym typeface="Montserrat"/>
            </a:endParaRPr>
          </a:p>
          <a:p>
            <a:pPr marL="457200" lvl="0" indent="-336550" algn="l" rtl="0">
              <a:spcBef>
                <a:spcPts val="0"/>
              </a:spcBef>
              <a:spcAft>
                <a:spcPts val="0"/>
              </a:spcAft>
              <a:buClr>
                <a:schemeClr val="lt1"/>
              </a:buClr>
              <a:buSzPts val="1700"/>
              <a:buFont typeface="Montserrat"/>
              <a:buChar char="●"/>
            </a:pPr>
            <a:r>
              <a:rPr lang="en" sz="1700">
                <a:solidFill>
                  <a:schemeClr val="lt1"/>
                </a:solidFill>
                <a:latin typeface="Montserrat"/>
                <a:ea typeface="Montserrat"/>
                <a:cs typeface="Montserrat"/>
                <a:sym typeface="Montserrat"/>
              </a:rPr>
              <a:t>Intro to R: Visualization</a:t>
            </a:r>
            <a:endParaRPr sz="1700">
              <a:solidFill>
                <a:schemeClr val="lt1"/>
              </a:solidFill>
              <a:latin typeface="Montserrat"/>
              <a:ea typeface="Montserrat"/>
              <a:cs typeface="Montserrat"/>
              <a:sym typeface="Montserrat"/>
            </a:endParaRPr>
          </a:p>
          <a:p>
            <a:pPr marL="0" lvl="0" indent="0" algn="l" rtl="0">
              <a:spcBef>
                <a:spcPts val="0"/>
              </a:spcBef>
              <a:spcAft>
                <a:spcPts val="0"/>
              </a:spcAft>
              <a:buNone/>
            </a:pPr>
            <a:r>
              <a:rPr lang="en" sz="1700" b="1">
                <a:solidFill>
                  <a:schemeClr val="lt1"/>
                </a:solidFill>
                <a:latin typeface="Montserrat"/>
                <a:ea typeface="Montserrat"/>
                <a:cs typeface="Montserrat"/>
                <a:sym typeface="Montserrat"/>
              </a:rPr>
              <a:t>Office Hours following each workshop</a:t>
            </a:r>
            <a:endParaRPr sz="1700" b="1">
              <a:solidFill>
                <a:schemeClr val="lt1"/>
              </a:solidFill>
              <a:latin typeface="Montserrat"/>
              <a:ea typeface="Montserrat"/>
              <a:cs typeface="Montserrat"/>
              <a:sym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t>UB Love Data Week Feedback Survey</a:t>
            </a:r>
            <a:endParaRPr sz="3500"/>
          </a:p>
        </p:txBody>
      </p:sp>
      <p:pic>
        <p:nvPicPr>
          <p:cNvPr id="618" name="Google Shape;618;p116" descr="Love Data Week Feedback QR Code"/>
          <p:cNvPicPr preferRelativeResize="0"/>
          <p:nvPr/>
        </p:nvPicPr>
        <p:blipFill>
          <a:blip r:embed="rId3">
            <a:alphaModFix/>
          </a:blip>
          <a:stretch>
            <a:fillRect/>
          </a:stretch>
        </p:blipFill>
        <p:spPr>
          <a:xfrm>
            <a:off x="3159150" y="1424651"/>
            <a:ext cx="2392900" cy="2392900"/>
          </a:xfrm>
          <a:prstGeom prst="rect">
            <a:avLst/>
          </a:prstGeom>
          <a:noFill/>
          <a:ln>
            <a:noFill/>
          </a:ln>
        </p:spPr>
      </p:pic>
      <p:sp>
        <p:nvSpPr>
          <p:cNvPr id="619" name="Google Shape;619;p116"/>
          <p:cNvSpPr txBox="1"/>
          <p:nvPr/>
        </p:nvSpPr>
        <p:spPr>
          <a:xfrm>
            <a:off x="1141275" y="3999900"/>
            <a:ext cx="6341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accent1"/>
                </a:solidFill>
                <a:latin typeface="Montserrat"/>
                <a:ea typeface="Montserrat"/>
                <a:cs typeface="Montserrat"/>
                <a:sym typeface="Montserrat"/>
              </a:rPr>
              <a:t>bit.ly/UBLDW26</a:t>
            </a:r>
            <a:endParaRPr sz="3000">
              <a:solidFill>
                <a:schemeClr val="accent1"/>
              </a:solidFill>
              <a:latin typeface="Montserrat"/>
              <a:ea typeface="Montserrat"/>
              <a:cs typeface="Montserrat"/>
              <a:sym typeface="Montserrat"/>
            </a:endParaRPr>
          </a:p>
        </p:txBody>
      </p:sp>
      <p:sp>
        <p:nvSpPr>
          <p:cNvPr id="620" name="Google Shape;620;p1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4" name="Title 3">
            <a:extLst>
              <a:ext uri="{FF2B5EF4-FFF2-40B4-BE49-F238E27FC236}">
                <a16:creationId xmlns:a16="http://schemas.microsoft.com/office/drawing/2014/main" id="{30918BAE-911D-E3E1-E61E-867E4B79EF12}"/>
              </a:ext>
            </a:extLst>
          </p:cNvPr>
          <p:cNvSpPr>
            <a:spLocks noGrp="1"/>
          </p:cNvSpPr>
          <p:nvPr>
            <p:ph type="title"/>
          </p:nvPr>
        </p:nvSpPr>
        <p:spPr>
          <a:xfrm>
            <a:off x="311700" y="-572700"/>
            <a:ext cx="8520600" cy="572700"/>
          </a:xfrm>
        </p:spPr>
        <p:txBody>
          <a:bodyPr spcFirstLastPara="1" wrap="square" lIns="91425" tIns="91425" rIns="91425" bIns="91425" anchor="b" anchorCtr="0">
            <a:noAutofit/>
          </a:bodyPr>
          <a:lstStyle/>
          <a:p>
            <a:pPr>
              <a:buNone/>
            </a:pPr>
            <a:r>
              <a:rPr lang="en-US" sz="2000" dirty="0">
                <a:solidFill>
                  <a:schemeClr val="bg1"/>
                </a:solidFill>
              </a:rPr>
              <a:t>What aspects of your project do you want people to have access to in 100 years?</a:t>
            </a:r>
            <a:endParaRPr lang="en-US" sz="2000" dirty="0"/>
          </a:p>
        </p:txBody>
      </p:sp>
      <p:sp>
        <p:nvSpPr>
          <p:cNvPr id="297" name="Google Shape;297;p70">
            <a:extLst>
              <a:ext uri="{C183D7F6-B498-43B3-948B-1728B52AA6E4}">
                <adec:decorative xmlns:adec="http://schemas.microsoft.com/office/drawing/2017/decorative" val="1"/>
              </a:ext>
            </a:extLst>
          </p:cNvPr>
          <p:cNvSpPr txBox="1">
            <a:spLocks noGrp="1"/>
          </p:cNvSpPr>
          <p:nvPr>
            <p:ph type="subTitle" idx="4294967295"/>
          </p:nvPr>
        </p:nvSpPr>
        <p:spPr>
          <a:xfrm>
            <a:off x="522950" y="2401425"/>
            <a:ext cx="7848900" cy="163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bg1"/>
                </a:solidFill>
              </a:rPr>
              <a:t>What aspects of your project do you want people to have access to in 100 years?</a:t>
            </a:r>
            <a:endParaRPr sz="3200" dirty="0">
              <a:solidFill>
                <a:schemeClr val="bg1"/>
              </a:solidFill>
            </a:endParaRPr>
          </a:p>
        </p:txBody>
      </p:sp>
      <p:pic>
        <p:nvPicPr>
          <p:cNvPr id="298" name="Google Shape;298;p70" descr="Image of the number 100 in gold and under a spotlight. "/>
          <p:cNvPicPr preferRelativeResize="0"/>
          <p:nvPr/>
        </p:nvPicPr>
        <p:blipFill>
          <a:blip r:embed="rId3">
            <a:alphaModFix/>
          </a:blip>
          <a:stretch>
            <a:fillRect/>
          </a:stretch>
        </p:blipFill>
        <p:spPr>
          <a:xfrm>
            <a:off x="0" y="0"/>
            <a:ext cx="4106500" cy="2305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C7798CEE-84B1-9B7A-7607-6CB3F9ACD655}"/>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US" sz="2000" dirty="0"/>
              <a:t>Whispering Galleries</a:t>
            </a:r>
          </a:p>
        </p:txBody>
      </p:sp>
      <p:pic>
        <p:nvPicPr>
          <p:cNvPr id="304" name="Google Shape;304;p7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9600" y="152400"/>
            <a:ext cx="7918443" cy="4104225"/>
          </a:xfrm>
          <a:prstGeom prst="rect">
            <a:avLst/>
          </a:prstGeom>
          <a:noFill/>
          <a:ln>
            <a:noFill/>
          </a:ln>
        </p:spPr>
      </p:pic>
      <p:sp>
        <p:nvSpPr>
          <p:cNvPr id="303" name="Google Shape;303;p71">
            <a:extLst>
              <a:ext uri="{C183D7F6-B498-43B3-948B-1728B52AA6E4}">
                <adec:decorative xmlns:adec="http://schemas.microsoft.com/office/drawing/2017/decorative" val="1"/>
              </a:ext>
            </a:extLst>
          </p:cNvPr>
          <p:cNvSpPr txBox="1">
            <a:spLocks noGrp="1"/>
          </p:cNvSpPr>
          <p:nvPr>
            <p:ph type="subTitle" idx="1"/>
          </p:nvPr>
        </p:nvSpPr>
        <p:spPr>
          <a:xfrm>
            <a:off x="5063125" y="4409025"/>
            <a:ext cx="3714000" cy="342000"/>
          </a:xfrm>
          <a:prstGeom prst="rect">
            <a:avLst/>
          </a:prstGeom>
        </p:spPr>
        <p:txBody>
          <a:bodyPr spcFirstLastPara="1" wrap="square" lIns="91425" tIns="91425" rIns="91425" bIns="91425" anchor="t" anchorCtr="0">
            <a:noAutofit/>
          </a:bodyPr>
          <a:lstStyle/>
          <a:p>
            <a:pPr marL="457200" lvl="0" indent="-228600" algn="r" rtl="0">
              <a:spcBef>
                <a:spcPts val="0"/>
              </a:spcBef>
              <a:spcAft>
                <a:spcPts val="0"/>
              </a:spcAft>
              <a:buNone/>
            </a:pPr>
            <a:r>
              <a:rPr lang="en" dirty="0" err="1"/>
              <a:t>whisperinggalleries.com</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2" name="Title 1">
            <a:extLst>
              <a:ext uri="{FF2B5EF4-FFF2-40B4-BE49-F238E27FC236}">
                <a16:creationId xmlns:a16="http://schemas.microsoft.com/office/drawing/2014/main" id="{F69C1441-4A37-3F65-7F54-8B16D11F8929}"/>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US" sz="2000" dirty="0"/>
              <a:t>Whispering Galleries Slide 2</a:t>
            </a:r>
          </a:p>
        </p:txBody>
      </p:sp>
      <p:pic>
        <p:nvPicPr>
          <p:cNvPr id="309" name="Google Shape;309;p72" descr="An image of a person's hands using the Whispering Galleries art piece. "/>
          <p:cNvPicPr preferRelativeResize="0"/>
          <p:nvPr/>
        </p:nvPicPr>
        <p:blipFill>
          <a:blip r:embed="rId3">
            <a:alphaModFix/>
          </a:blip>
          <a:stretch>
            <a:fillRect/>
          </a:stretch>
        </p:blipFill>
        <p:spPr>
          <a:xfrm>
            <a:off x="215626" y="130050"/>
            <a:ext cx="5396076" cy="2969175"/>
          </a:xfrm>
          <a:prstGeom prst="rect">
            <a:avLst/>
          </a:prstGeom>
          <a:noFill/>
          <a:ln>
            <a:noFill/>
          </a:ln>
        </p:spPr>
      </p:pic>
      <p:pic>
        <p:nvPicPr>
          <p:cNvPr id="310" name="Google Shape;310;p72" descr="Screen shot of the Technology section of the Whispering Galleries static webpage the interactive art project was migrated to. " title="Screenshot 2026-02-11 at 7.30.30 PM.png"/>
          <p:cNvPicPr preferRelativeResize="0"/>
          <p:nvPr/>
        </p:nvPicPr>
        <p:blipFill>
          <a:blip r:embed="rId4">
            <a:alphaModFix/>
          </a:blip>
          <a:stretch>
            <a:fillRect/>
          </a:stretch>
        </p:blipFill>
        <p:spPr>
          <a:xfrm>
            <a:off x="673975" y="3447725"/>
            <a:ext cx="5502175" cy="1532875"/>
          </a:xfrm>
          <a:prstGeom prst="rect">
            <a:avLst/>
          </a:prstGeom>
          <a:noFill/>
          <a:ln>
            <a:noFill/>
          </a:ln>
        </p:spPr>
      </p:pic>
      <p:pic>
        <p:nvPicPr>
          <p:cNvPr id="312" name="Google Shape;312;p72" descr="Screen shot of Whispering Galleries Art Project with text." title="Screenshot 2026-02-11 at 7.31.43 PM.png"/>
          <p:cNvPicPr preferRelativeResize="0"/>
          <p:nvPr/>
        </p:nvPicPr>
        <p:blipFill rotWithShape="1">
          <a:blip r:embed="rId5">
            <a:alphaModFix/>
          </a:blip>
          <a:srcRect r="51508"/>
          <a:stretch/>
        </p:blipFill>
        <p:spPr>
          <a:xfrm>
            <a:off x="5890700" y="573171"/>
            <a:ext cx="3054499" cy="1720704"/>
          </a:xfrm>
          <a:prstGeom prst="rect">
            <a:avLst/>
          </a:prstGeom>
          <a:noFill/>
          <a:ln>
            <a:noFill/>
          </a:ln>
        </p:spPr>
      </p:pic>
      <p:pic>
        <p:nvPicPr>
          <p:cNvPr id="311" name="Google Shape;311;p72" descr="Screen shot of Whispering Galleries Art Project with text that has been wiped away by the interactive Leap Motion technology being used.   " title="Screenshot 2026-02-11 at 7.31.43 PM.png"/>
          <p:cNvPicPr preferRelativeResize="0"/>
          <p:nvPr/>
        </p:nvPicPr>
        <p:blipFill rotWithShape="1">
          <a:blip r:embed="rId5">
            <a:alphaModFix/>
          </a:blip>
          <a:srcRect l="48699"/>
          <a:stretch/>
        </p:blipFill>
        <p:spPr>
          <a:xfrm>
            <a:off x="5955500" y="2908750"/>
            <a:ext cx="3054499" cy="1626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2" name="Title 1">
            <a:extLst>
              <a:ext uri="{FF2B5EF4-FFF2-40B4-BE49-F238E27FC236}">
                <a16:creationId xmlns:a16="http://schemas.microsoft.com/office/drawing/2014/main" id="{F513B8AA-FFA3-BFD9-9F97-711CCED27E96}"/>
              </a:ext>
            </a:extLst>
          </p:cNvPr>
          <p:cNvSpPr>
            <a:spLocks noGrp="1"/>
          </p:cNvSpPr>
          <p:nvPr>
            <p:ph type="title" idx="4294967295"/>
          </p:nvPr>
        </p:nvSpPr>
        <p:spPr>
          <a:xfrm>
            <a:off x="623450" y="-782400"/>
            <a:ext cx="7848900" cy="782400"/>
          </a:xfrm>
        </p:spPr>
        <p:txBody>
          <a:bodyPr spcFirstLastPara="1" wrap="square" lIns="91425" tIns="91425" rIns="91425" bIns="91425" anchor="b" anchorCtr="0">
            <a:noAutofit/>
          </a:bodyPr>
          <a:lstStyle/>
          <a:p>
            <a:r>
              <a:rPr lang="en-US" sz="2000" dirty="0"/>
              <a:t>Digital Dos Passos</a:t>
            </a:r>
          </a:p>
        </p:txBody>
      </p:sp>
      <p:sp>
        <p:nvSpPr>
          <p:cNvPr id="317" name="Google Shape;317;p73">
            <a:extLst>
              <a:ext uri="{C183D7F6-B498-43B3-948B-1728B52AA6E4}">
                <adec:decorative xmlns:adec="http://schemas.microsoft.com/office/drawing/2017/decorative" val="1"/>
              </a:ext>
            </a:extLst>
          </p:cNvPr>
          <p:cNvSpPr txBox="1">
            <a:spLocks noGrp="1"/>
          </p:cNvSpPr>
          <p:nvPr>
            <p:ph type="subTitle" idx="1"/>
          </p:nvPr>
        </p:nvSpPr>
        <p:spPr>
          <a:xfrm>
            <a:off x="1504950" y="4409025"/>
            <a:ext cx="7550100" cy="477300"/>
          </a:xfrm>
          <a:prstGeom prst="rect">
            <a:avLst/>
          </a:prstGeom>
        </p:spPr>
        <p:txBody>
          <a:bodyPr spcFirstLastPara="1" wrap="square" lIns="91425" tIns="91425" rIns="91425" bIns="91425" anchor="t" anchorCtr="0">
            <a:noAutofit/>
          </a:bodyPr>
          <a:lstStyle/>
          <a:p>
            <a:pPr marL="457200" lvl="0" indent="-228600" algn="r" rtl="0">
              <a:spcBef>
                <a:spcPts val="0"/>
              </a:spcBef>
              <a:spcAft>
                <a:spcPts val="0"/>
              </a:spcAft>
              <a:buNone/>
            </a:pPr>
            <a:r>
              <a:rPr lang="en"/>
              <a:t>https://amandavisconti.github.io/digitaldospassos/index.html</a:t>
            </a:r>
            <a:endParaRPr/>
          </a:p>
        </p:txBody>
      </p:sp>
      <p:pic>
        <p:nvPicPr>
          <p:cNvPr id="318" name="Google Shape;318;p73" descr="Image of the Digital Doe Passos website homepage. It says Digital Dos Passos at the top and has an image of Enrico Caruso with a title of Little Caruso Expected underneath the Browser bar that says Borwse Items (24 Total). "/>
          <p:cNvPicPr preferRelativeResize="0"/>
          <p:nvPr/>
        </p:nvPicPr>
        <p:blipFill>
          <a:blip r:embed="rId3">
            <a:alphaModFix/>
          </a:blip>
          <a:stretch>
            <a:fillRect/>
          </a:stretch>
        </p:blipFill>
        <p:spPr>
          <a:xfrm>
            <a:off x="1504950" y="152400"/>
            <a:ext cx="6474769" cy="41042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boto Black">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oboto Black">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4780</Words>
  <Application>Microsoft Office PowerPoint</Application>
  <PresentationFormat>On-screen Show (16:9)</PresentationFormat>
  <Paragraphs>542</Paragraphs>
  <Slides>52</Slides>
  <Notes>52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52</vt:i4>
      </vt:variant>
    </vt:vector>
  </HeadingPairs>
  <TitlesOfParts>
    <vt:vector size="60" baseType="lpstr">
      <vt:lpstr>Montserrat</vt:lpstr>
      <vt:lpstr>Raleway</vt:lpstr>
      <vt:lpstr>Roboto</vt:lpstr>
      <vt:lpstr>Arial</vt:lpstr>
      <vt:lpstr>Simple Light</vt:lpstr>
      <vt:lpstr>Roboto Black</vt:lpstr>
      <vt:lpstr>Simple Dark</vt:lpstr>
      <vt:lpstr>Roboto Black</vt:lpstr>
      <vt:lpstr>THE LONG HAUL</vt:lpstr>
      <vt:lpstr>OVERVIEW</vt:lpstr>
      <vt:lpstr>WHAT IS PRESERVATION?</vt:lpstr>
      <vt:lpstr>Google’s Vint Cerf warns of ‘digital Dark Ages’</vt:lpstr>
      <vt:lpstr>“”The solution is to take an X-ray snapshot of the content and the application and the operating system together, with a description of the machine that it runs on, and preserve that for long periods of time. And that digital snapshot will recreate the past in the future."</vt:lpstr>
      <vt:lpstr>What aspects of your project do you want people to have access to in 100 years?</vt:lpstr>
      <vt:lpstr>Whispering Galleries</vt:lpstr>
      <vt:lpstr>Whispering Galleries Slide 2</vt:lpstr>
      <vt:lpstr>Digital Dos Passos</vt:lpstr>
      <vt:lpstr>DIGITAL PROJECT STAGES</vt:lpstr>
      <vt:lpstr>WHAT DOES PRESERVATION MEAN?</vt:lpstr>
      <vt:lpstr>WHAT DOES PRESERVATION MEAN ?</vt:lpstr>
      <vt:lpstr>WHAT DOES PRESERVATION MEAN  ?</vt:lpstr>
      <vt:lpstr>WHAT DOES PRESERVATION MEAN   ?</vt:lpstr>
      <vt:lpstr>SUNY preservation</vt:lpstr>
      <vt:lpstr>DRYAD</vt:lpstr>
      <vt:lpstr>MAKE SUSTAINABLE DECISIONS EARLY</vt:lpstr>
      <vt:lpstr>DOCUMENTATION</vt:lpstr>
      <vt:lpstr>DMPTool</vt:lpstr>
      <vt:lpstr>Protocols.io</vt:lpstr>
      <vt:lpstr>Sustainability strategy 1: VERSION CONTROL</vt:lpstr>
      <vt:lpstr>Sustainability strategy 2: FILE NAMES</vt:lpstr>
      <vt:lpstr>Sustainability strategy 3: FILE TYPES </vt:lpstr>
      <vt:lpstr>ACTIVE STORAGE</vt:lpstr>
      <vt:lpstr>UB Storage Options</vt:lpstr>
      <vt:lpstr>Licenses</vt:lpstr>
      <vt:lpstr>SUSTAINABLE TOOLS &amp; PLATFORMS</vt:lpstr>
      <vt:lpstr>ALL PLATFORMS</vt:lpstr>
      <vt:lpstr>Balance customization with sustainability</vt:lpstr>
      <vt:lpstr>LOOK FOR TOOLS THAT...</vt:lpstr>
      <vt:lpstr>UNIVERSITY-SUPPORTED</vt:lpstr>
      <vt:lpstr>pressbooks.sunycreate.cloud</vt:lpstr>
      <vt:lpstr>HOW TO PRESERVE YOUR WORK</vt:lpstr>
      <vt:lpstr>WILL THE LIBRARY COLLECT IT?</vt:lpstr>
      <vt:lpstr>Break Up Your Project &amp; Preserve the Parts</vt:lpstr>
      <vt:lpstr>CONVERT FILES</vt:lpstr>
      <vt:lpstr>THINK LIKE AN OUTSIDER</vt:lpstr>
      <vt:lpstr>readme.txt</vt:lpstr>
      <vt:lpstr>readme.txt </vt:lpstr>
      <vt:lpstr>Exit Interviews</vt:lpstr>
      <vt:lpstr>The Wayback Machine</vt:lpstr>
      <vt:lpstr>EXPERIENCE &amp; INTERACTIVITY</vt:lpstr>
      <vt:lpstr>Archive Webpage</vt:lpstr>
      <vt:lpstr>ScreenPal</vt:lpstr>
      <vt:lpstr>RECORD USERS INTERACTING WITH THE PROJECT</vt:lpstr>
      <vt:lpstr>MORE </vt:lpstr>
      <vt:lpstr>Endings</vt:lpstr>
      <vt:lpstr>Library Help</vt:lpstr>
      <vt:lpstr>Research Data Services Data Education and Best Practices page</vt:lpstr>
      <vt:lpstr>UB Research Data Services Program</vt:lpstr>
      <vt:lpstr>UB Research Data Services Program </vt:lpstr>
      <vt:lpstr>UB Love Data Week Feedback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Dan English</cp:lastModifiedBy>
  <cp:revision>28</cp:revision>
  <dcterms:modified xsi:type="dcterms:W3CDTF">2026-02-12T20:10:00Z</dcterms:modified>
</cp:coreProperties>
</file>