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85" r:id="rId4"/>
  </p:sldMasterIdLst>
  <p:notesMasterIdLst>
    <p:notesMasterId r:id="rId18"/>
  </p:notesMasterIdLst>
  <p:sldIdLst>
    <p:sldId id="346" r:id="rId5"/>
    <p:sldId id="960" r:id="rId6"/>
    <p:sldId id="969" r:id="rId7"/>
    <p:sldId id="970" r:id="rId8"/>
    <p:sldId id="962" r:id="rId9"/>
    <p:sldId id="966" r:id="rId10"/>
    <p:sldId id="967" r:id="rId11"/>
    <p:sldId id="961" r:id="rId12"/>
    <p:sldId id="956" r:id="rId13"/>
    <p:sldId id="964" r:id="rId14"/>
    <p:sldId id="965" r:id="rId15"/>
    <p:sldId id="963" r:id="rId16"/>
    <p:sldId id="9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DCE6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7"/>
    <p:restoredTop sz="86322"/>
  </p:normalViewPr>
  <p:slideViewPr>
    <p:cSldViewPr snapToGrid="0" snapToObjects="1">
      <p:cViewPr>
        <p:scale>
          <a:sx n="100" d="100"/>
          <a:sy n="100" d="100"/>
        </p:scale>
        <p:origin x="1480" y="80"/>
      </p:cViewPr>
      <p:guideLst>
        <p:guide orient="horz" pos="2160"/>
        <p:guide pos="2880"/>
      </p:guideLst>
    </p:cSldViewPr>
  </p:slideViewPr>
  <p:outlineViewPr>
    <p:cViewPr>
      <p:scale>
        <a:sx n="33" d="100"/>
        <a:sy n="33" d="100"/>
      </p:scale>
      <p:origin x="0" y="-35136"/>
    </p:cViewPr>
  </p:outlineViewPr>
  <p:notesTextViewPr>
    <p:cViewPr>
      <p:scale>
        <a:sx n="100" d="100"/>
        <a:sy n="100" d="100"/>
      </p:scale>
      <p:origin x="0" y="0"/>
    </p:cViewPr>
  </p:notesTextViewPr>
  <p:sorterViewPr>
    <p:cViewPr varScale="1">
      <p:scale>
        <a:sx n="1" d="1"/>
        <a:sy n="1" d="1"/>
      </p:scale>
      <p:origin x="0" y="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76D71-383A-8E4A-ACDF-F7190A5A1253}" type="datetimeFigureOut">
              <a:rPr lang="en-US" smtClean="0"/>
              <a:t>1/22/23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B155E-A8D5-B247-8CD8-8DA625B875E5}" type="slidenum">
              <a:rPr lang="en-US" smtClean="0"/>
              <a:t>‹#›</a:t>
            </a:fld>
            <a:endParaRPr lang="en-US"/>
          </a:p>
        </p:txBody>
      </p:sp>
    </p:spTree>
    <p:extLst>
      <p:ext uri="{BB962C8B-B14F-4D97-AF65-F5344CB8AC3E}">
        <p14:creationId xmlns:p14="http://schemas.microsoft.com/office/powerpoint/2010/main" val="2395656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1</a:t>
            </a:fld>
            <a:endParaRPr lang="en-US"/>
          </a:p>
        </p:txBody>
      </p:sp>
    </p:spTree>
    <p:extLst>
      <p:ext uri="{BB962C8B-B14F-4D97-AF65-F5344CB8AC3E}">
        <p14:creationId xmlns:p14="http://schemas.microsoft.com/office/powerpoint/2010/main" val="351391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10</a:t>
            </a:fld>
            <a:endParaRPr lang="en-US"/>
          </a:p>
        </p:txBody>
      </p:sp>
    </p:spTree>
    <p:extLst>
      <p:ext uri="{BB962C8B-B14F-4D97-AF65-F5344CB8AC3E}">
        <p14:creationId xmlns:p14="http://schemas.microsoft.com/office/powerpoint/2010/main" val="120681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11</a:t>
            </a:fld>
            <a:endParaRPr lang="en-US"/>
          </a:p>
        </p:txBody>
      </p:sp>
    </p:spTree>
    <p:extLst>
      <p:ext uri="{BB962C8B-B14F-4D97-AF65-F5344CB8AC3E}">
        <p14:creationId xmlns:p14="http://schemas.microsoft.com/office/powerpoint/2010/main" val="8538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12</a:t>
            </a:fld>
            <a:endParaRPr lang="en-US"/>
          </a:p>
        </p:txBody>
      </p:sp>
    </p:spTree>
    <p:extLst>
      <p:ext uri="{BB962C8B-B14F-4D97-AF65-F5344CB8AC3E}">
        <p14:creationId xmlns:p14="http://schemas.microsoft.com/office/powerpoint/2010/main" val="5130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13</a:t>
            </a:fld>
            <a:endParaRPr lang="en-US"/>
          </a:p>
        </p:txBody>
      </p:sp>
    </p:spTree>
    <p:extLst>
      <p:ext uri="{BB962C8B-B14F-4D97-AF65-F5344CB8AC3E}">
        <p14:creationId xmlns:p14="http://schemas.microsoft.com/office/powerpoint/2010/main" val="210383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2</a:t>
            </a:fld>
            <a:endParaRPr lang="en-US"/>
          </a:p>
        </p:txBody>
      </p:sp>
    </p:spTree>
    <p:extLst>
      <p:ext uri="{BB962C8B-B14F-4D97-AF65-F5344CB8AC3E}">
        <p14:creationId xmlns:p14="http://schemas.microsoft.com/office/powerpoint/2010/main" val="3492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3</a:t>
            </a:fld>
            <a:endParaRPr lang="en-US"/>
          </a:p>
        </p:txBody>
      </p:sp>
    </p:spTree>
    <p:extLst>
      <p:ext uri="{BB962C8B-B14F-4D97-AF65-F5344CB8AC3E}">
        <p14:creationId xmlns:p14="http://schemas.microsoft.com/office/powerpoint/2010/main" val="336895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4</a:t>
            </a:fld>
            <a:endParaRPr lang="en-US"/>
          </a:p>
        </p:txBody>
      </p:sp>
    </p:spTree>
    <p:extLst>
      <p:ext uri="{BB962C8B-B14F-4D97-AF65-F5344CB8AC3E}">
        <p14:creationId xmlns:p14="http://schemas.microsoft.com/office/powerpoint/2010/main" val="345335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5</a:t>
            </a:fld>
            <a:endParaRPr lang="en-US"/>
          </a:p>
        </p:txBody>
      </p:sp>
    </p:spTree>
    <p:extLst>
      <p:ext uri="{BB962C8B-B14F-4D97-AF65-F5344CB8AC3E}">
        <p14:creationId xmlns:p14="http://schemas.microsoft.com/office/powerpoint/2010/main" val="178027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6</a:t>
            </a:fld>
            <a:endParaRPr lang="en-US"/>
          </a:p>
        </p:txBody>
      </p:sp>
    </p:spTree>
    <p:extLst>
      <p:ext uri="{BB962C8B-B14F-4D97-AF65-F5344CB8AC3E}">
        <p14:creationId xmlns:p14="http://schemas.microsoft.com/office/powerpoint/2010/main" val="92964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7</a:t>
            </a:fld>
            <a:endParaRPr lang="en-US"/>
          </a:p>
        </p:txBody>
      </p:sp>
    </p:spTree>
    <p:extLst>
      <p:ext uri="{BB962C8B-B14F-4D97-AF65-F5344CB8AC3E}">
        <p14:creationId xmlns:p14="http://schemas.microsoft.com/office/powerpoint/2010/main" val="77165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8</a:t>
            </a:fld>
            <a:endParaRPr lang="en-US"/>
          </a:p>
        </p:txBody>
      </p:sp>
    </p:spTree>
    <p:extLst>
      <p:ext uri="{BB962C8B-B14F-4D97-AF65-F5344CB8AC3E}">
        <p14:creationId xmlns:p14="http://schemas.microsoft.com/office/powerpoint/2010/main" val="189252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B155E-A8D5-B247-8CD8-8DA625B875E5}" type="slidenum">
              <a:rPr lang="en-US" smtClean="0"/>
              <a:t>9</a:t>
            </a:fld>
            <a:endParaRPr lang="en-US"/>
          </a:p>
        </p:txBody>
      </p:sp>
    </p:spTree>
    <p:extLst>
      <p:ext uri="{BB962C8B-B14F-4D97-AF65-F5344CB8AC3E}">
        <p14:creationId xmlns:p14="http://schemas.microsoft.com/office/powerpoint/2010/main" val="80679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9D5616-D5F1-BC42-A7DC-2C4B6A9173B2}"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502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D5616-D5F1-BC42-A7DC-2C4B6A9173B2}"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56698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D5616-D5F1-BC42-A7DC-2C4B6A9173B2}"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34391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 y="5647582"/>
            <a:ext cx="4681859" cy="404328"/>
          </a:xfrm>
          <a:prstGeom prst="rect">
            <a:avLst/>
          </a:prstGeom>
        </p:spPr>
      </p:pic>
    </p:spTree>
    <p:extLst>
      <p:ext uri="{BB962C8B-B14F-4D97-AF65-F5344CB8AC3E}">
        <p14:creationId xmlns:p14="http://schemas.microsoft.com/office/powerpoint/2010/main" val="2701514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262" y="261189"/>
            <a:ext cx="4681859" cy="404328"/>
          </a:xfrm>
          <a:prstGeom prst="rect">
            <a:avLst/>
          </a:prstGeom>
        </p:spPr>
      </p:pic>
    </p:spTree>
    <p:extLst>
      <p:ext uri="{BB962C8B-B14F-4D97-AF65-F5344CB8AC3E}">
        <p14:creationId xmlns:p14="http://schemas.microsoft.com/office/powerpoint/2010/main" val="1063211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206604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18049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68635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102210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2737933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325039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D5616-D5F1-BC42-A7DC-2C4B6A9173B2}"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314325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Tree>
    <p:extLst>
      <p:ext uri="{BB962C8B-B14F-4D97-AF65-F5344CB8AC3E}">
        <p14:creationId xmlns:p14="http://schemas.microsoft.com/office/powerpoint/2010/main" val="391169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377"/>
            <a:fld id="{5D9D5616-D5F1-BC42-A7DC-2C4B6A9173B2}" type="datetimeFigureOut">
              <a:rPr lang="en-US" smtClean="0">
                <a:solidFill>
                  <a:srgbClr val="666666"/>
                </a:solidFill>
                <a:latin typeface="Arial"/>
              </a:rPr>
              <a:pPr defTabSz="914377"/>
              <a:t>1/22/23</a:t>
            </a:fld>
            <a:endParaRPr lang="en-US">
              <a:solidFill>
                <a:srgbClr val="666666"/>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377"/>
            <a:endParaRPr lang="en-US">
              <a:solidFill>
                <a:srgbClr val="666666"/>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377"/>
            <a:fld id="{F5C7A0F4-CDD9-8E46-8252-A397CEDF219E}" type="slidenum">
              <a:rPr lang="en-US" smtClean="0">
                <a:solidFill>
                  <a:srgbClr val="666666"/>
                </a:solidFill>
                <a:latin typeface="Arial"/>
              </a:rPr>
              <a:pPr defTabSz="914377"/>
              <a:t>‹#›</a:t>
            </a:fld>
            <a:endParaRPr lang="en-US">
              <a:solidFill>
                <a:srgbClr val="666666"/>
              </a:solidFill>
              <a:latin typeface="Arial"/>
            </a:endParaRPr>
          </a:p>
        </p:txBody>
      </p:sp>
    </p:spTree>
    <p:extLst>
      <p:ext uri="{BB962C8B-B14F-4D97-AF65-F5344CB8AC3E}">
        <p14:creationId xmlns:p14="http://schemas.microsoft.com/office/powerpoint/2010/main" val="394400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 y="5647582"/>
            <a:ext cx="4681859" cy="404328"/>
          </a:xfrm>
          <a:prstGeom prst="rect">
            <a:avLst/>
          </a:prstGeom>
        </p:spPr>
      </p:pic>
    </p:spTree>
    <p:extLst>
      <p:ext uri="{BB962C8B-B14F-4D97-AF65-F5344CB8AC3E}">
        <p14:creationId xmlns:p14="http://schemas.microsoft.com/office/powerpoint/2010/main" val="2240486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262" y="261189"/>
            <a:ext cx="4681859" cy="404328"/>
          </a:xfrm>
          <a:prstGeom prst="rect">
            <a:avLst/>
          </a:prstGeom>
        </p:spPr>
      </p:pic>
    </p:spTree>
    <p:extLst>
      <p:ext uri="{BB962C8B-B14F-4D97-AF65-F5344CB8AC3E}">
        <p14:creationId xmlns:p14="http://schemas.microsoft.com/office/powerpoint/2010/main" val="2495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8660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41706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164352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1044251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252382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208821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D5616-D5F1-BC42-A7DC-2C4B6A9173B2}"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1766567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Tree>
    <p:extLst>
      <p:ext uri="{BB962C8B-B14F-4D97-AF65-F5344CB8AC3E}">
        <p14:creationId xmlns:p14="http://schemas.microsoft.com/office/powerpoint/2010/main" val="369610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377"/>
            <a:fld id="{5D9D5616-D5F1-BC42-A7DC-2C4B6A9173B2}" type="datetimeFigureOut">
              <a:rPr lang="en-US" smtClean="0">
                <a:solidFill>
                  <a:srgbClr val="666666"/>
                </a:solidFill>
                <a:latin typeface="Arial"/>
              </a:rPr>
              <a:pPr defTabSz="914377"/>
              <a:t>1/22/23</a:t>
            </a:fld>
            <a:endParaRPr lang="en-US">
              <a:solidFill>
                <a:srgbClr val="666666"/>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377"/>
            <a:endParaRPr lang="en-US">
              <a:solidFill>
                <a:srgbClr val="666666"/>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377"/>
            <a:fld id="{F5C7A0F4-CDD9-8E46-8252-A397CEDF219E}" type="slidenum">
              <a:rPr lang="en-US" smtClean="0">
                <a:solidFill>
                  <a:srgbClr val="666666"/>
                </a:solidFill>
                <a:latin typeface="Arial"/>
              </a:rPr>
              <a:pPr defTabSz="914377"/>
              <a:t>‹#›</a:t>
            </a:fld>
            <a:endParaRPr lang="en-US">
              <a:solidFill>
                <a:srgbClr val="666666"/>
              </a:solidFill>
              <a:latin typeface="Arial"/>
            </a:endParaRPr>
          </a:p>
        </p:txBody>
      </p:sp>
    </p:spTree>
    <p:extLst>
      <p:ext uri="{BB962C8B-B14F-4D97-AF65-F5344CB8AC3E}">
        <p14:creationId xmlns:p14="http://schemas.microsoft.com/office/powerpoint/2010/main" val="596966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377"/>
            <a:fld id="{5D9D5616-D5F1-BC42-A7DC-2C4B6A9173B2}" type="datetimeFigureOut">
              <a:rPr lang="en-US" smtClean="0">
                <a:solidFill>
                  <a:srgbClr val="666666"/>
                </a:solidFill>
                <a:latin typeface="Arial"/>
              </a:rPr>
              <a:pPr defTabSz="914377"/>
              <a:t>1/22/23</a:t>
            </a:fld>
            <a:endParaRPr lang="en-US">
              <a:solidFill>
                <a:srgbClr val="666666"/>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377"/>
            <a:endParaRPr lang="en-US">
              <a:solidFill>
                <a:srgbClr val="666666"/>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377"/>
            <a:fld id="{F5C7A0F4-CDD9-8E46-8252-A397CEDF219E}" type="slidenum">
              <a:rPr lang="en-US" smtClean="0">
                <a:solidFill>
                  <a:srgbClr val="666666"/>
                </a:solidFill>
                <a:latin typeface="Arial"/>
              </a:rPr>
              <a:pPr defTabSz="914377"/>
              <a:t>‹#›</a:t>
            </a:fld>
            <a:endParaRPr lang="en-US">
              <a:solidFill>
                <a:srgbClr val="666666"/>
              </a:solidFill>
              <a:latin typeface="Arial"/>
            </a:endParaRPr>
          </a:p>
        </p:txBody>
      </p:sp>
    </p:spTree>
    <p:extLst>
      <p:ext uri="{BB962C8B-B14F-4D97-AF65-F5344CB8AC3E}">
        <p14:creationId xmlns:p14="http://schemas.microsoft.com/office/powerpoint/2010/main" val="3923543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 y="5647582"/>
            <a:ext cx="4681859" cy="404328"/>
          </a:xfrm>
          <a:prstGeom prst="rect">
            <a:avLst/>
          </a:prstGeom>
        </p:spPr>
      </p:pic>
    </p:spTree>
    <p:extLst>
      <p:ext uri="{BB962C8B-B14F-4D97-AF65-F5344CB8AC3E}">
        <p14:creationId xmlns:p14="http://schemas.microsoft.com/office/powerpoint/2010/main" val="4109219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262" y="261189"/>
            <a:ext cx="4681859" cy="404328"/>
          </a:xfrm>
          <a:prstGeom prst="rect">
            <a:avLst/>
          </a:prstGeom>
        </p:spPr>
      </p:pic>
    </p:spTree>
    <p:extLst>
      <p:ext uri="{BB962C8B-B14F-4D97-AF65-F5344CB8AC3E}">
        <p14:creationId xmlns:p14="http://schemas.microsoft.com/office/powerpoint/2010/main" val="2220634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4186583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4206287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017829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2426365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216490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9D5616-D5F1-BC42-A7DC-2C4B6A9173B2}"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54870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3882333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Tree>
    <p:extLst>
      <p:ext uri="{BB962C8B-B14F-4D97-AF65-F5344CB8AC3E}">
        <p14:creationId xmlns:p14="http://schemas.microsoft.com/office/powerpoint/2010/main" val="807392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9D5616-D5F1-BC42-A7DC-2C4B6A9173B2}"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352692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D5616-D5F1-BC42-A7DC-2C4B6A9173B2}" type="datetimeFigureOut">
              <a:rPr lang="en-US" smtClean="0"/>
              <a:t>1/22/23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365837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9D5616-D5F1-BC42-A7DC-2C4B6A9173B2}" type="datetimeFigureOut">
              <a:rPr lang="en-US" smtClean="0"/>
              <a:t>1/22/23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378550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D5616-D5F1-BC42-A7DC-2C4B6A9173B2}" type="datetimeFigureOut">
              <a:rPr lang="en-US" smtClean="0"/>
              <a:t>1/22/23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265127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D5616-D5F1-BC42-A7DC-2C4B6A9173B2}"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422760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D5616-D5F1-BC42-A7DC-2C4B6A9173B2}"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7A0F4-CDD9-8E46-8252-A397CEDF219E}" type="slidenum">
              <a:rPr lang="en-US" smtClean="0"/>
              <a:t>‹#›</a:t>
            </a:fld>
            <a:endParaRPr lang="en-US"/>
          </a:p>
        </p:txBody>
      </p:sp>
    </p:spTree>
    <p:extLst>
      <p:ext uri="{BB962C8B-B14F-4D97-AF65-F5344CB8AC3E}">
        <p14:creationId xmlns:p14="http://schemas.microsoft.com/office/powerpoint/2010/main" val="232603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jp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D5616-D5F1-BC42-A7DC-2C4B6A9173B2}" type="datetimeFigureOut">
              <a:rPr lang="en-US" smtClean="0"/>
              <a:t>1/22/23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7A0F4-CDD9-8E46-8252-A397CEDF219E}" type="slidenum">
              <a:rPr lang="en-US" smtClean="0"/>
              <a:t>‹#›</a:t>
            </a:fld>
            <a:endParaRPr lang="en-US"/>
          </a:p>
        </p:txBody>
      </p:sp>
    </p:spTree>
    <p:extLst>
      <p:ext uri="{BB962C8B-B14F-4D97-AF65-F5344CB8AC3E}">
        <p14:creationId xmlns:p14="http://schemas.microsoft.com/office/powerpoint/2010/main" val="352883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1" lvl="6" algn="ctr" defTabSz="914377"/>
            <a:r>
              <a:rPr lang="en-US" dirty="0">
                <a:solidFill>
                  <a:srgbClr val="FFFFFF"/>
                </a:solidFill>
                <a:latin typeface="Arial" charset="0"/>
              </a:rPr>
              <a:t>‘-</a:t>
            </a:r>
          </a:p>
        </p:txBody>
      </p:sp>
      <p:sp>
        <p:nvSpPr>
          <p:cNvPr id="8" name="Title 1"/>
          <p:cNvSpPr txBox="1">
            <a:spLocks/>
          </p:cNvSpPr>
          <p:nvPr/>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solidFill>
                <a:srgbClr val="666666"/>
              </a:solidFill>
              <a:latin typeface="Georgia" charset="0"/>
              <a:ea typeface="Georgia" charset="0"/>
              <a:cs typeface="Georgia" charset="0"/>
            </a:endParaRPr>
          </a:p>
        </p:txBody>
      </p:sp>
      <p:sp>
        <p:nvSpPr>
          <p:cNvPr id="9" name="Text Placeholder 2"/>
          <p:cNvSpPr txBox="1">
            <a:spLocks/>
          </p:cNvSpPr>
          <p:nvPr/>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latin typeface="Arial" charset="0"/>
              <a:ea typeface="Arial" charset="0"/>
              <a:cs typeface="Arial"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1" y="0"/>
            <a:ext cx="9143998"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1" name="Slide Number Placeholder 6"/>
          <p:cNvSpPr txBox="1">
            <a:spLocks/>
          </p:cNvSpPr>
          <p:nvPr/>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smtClean="0">
                <a:solidFill>
                  <a:srgbClr val="666666"/>
                </a:solidFill>
                <a:latin typeface="Arial" charset="0"/>
                <a:ea typeface="Arial" charset="0"/>
                <a:cs typeface="Arial" charset="0"/>
              </a:rPr>
              <a:pPr/>
              <a:t>‹#›</a:t>
            </a:fld>
            <a:endParaRPr lang="en-US" sz="1200" dirty="0">
              <a:solidFill>
                <a:srgbClr val="666666"/>
              </a:solidFill>
              <a:latin typeface="Arial" charset="0"/>
              <a:ea typeface="Arial" charset="0"/>
              <a:cs typeface="Arial" charset="0"/>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Tree>
    <p:extLst>
      <p:ext uri="{BB962C8B-B14F-4D97-AF65-F5344CB8AC3E}">
        <p14:creationId xmlns:p14="http://schemas.microsoft.com/office/powerpoint/2010/main" val="33324228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1" lvl="6" algn="ctr" defTabSz="914377"/>
            <a:r>
              <a:rPr lang="en-US" dirty="0">
                <a:solidFill>
                  <a:srgbClr val="FFFFFF"/>
                </a:solidFill>
                <a:latin typeface="Arial" charset="0"/>
              </a:rPr>
              <a:t>‘-</a:t>
            </a:r>
          </a:p>
        </p:txBody>
      </p:sp>
      <p:sp>
        <p:nvSpPr>
          <p:cNvPr id="8" name="Title 1"/>
          <p:cNvSpPr txBox="1">
            <a:spLocks/>
          </p:cNvSpPr>
          <p:nvPr/>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solidFill>
                <a:srgbClr val="666666"/>
              </a:solidFill>
              <a:latin typeface="Georgia" charset="0"/>
              <a:ea typeface="Georgia" charset="0"/>
              <a:cs typeface="Georgia" charset="0"/>
            </a:endParaRPr>
          </a:p>
        </p:txBody>
      </p:sp>
      <p:sp>
        <p:nvSpPr>
          <p:cNvPr id="9" name="Text Placeholder 2"/>
          <p:cNvSpPr txBox="1">
            <a:spLocks/>
          </p:cNvSpPr>
          <p:nvPr/>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latin typeface="Arial" charset="0"/>
              <a:ea typeface="Arial" charset="0"/>
              <a:cs typeface="Arial" charset="0"/>
            </a:endParaRPr>
          </a:p>
        </p:txBody>
      </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81" y="0"/>
            <a:ext cx="9143998"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1" name="Slide Number Placeholder 6"/>
          <p:cNvSpPr txBox="1">
            <a:spLocks/>
          </p:cNvSpPr>
          <p:nvPr/>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smtClean="0">
                <a:solidFill>
                  <a:srgbClr val="666666"/>
                </a:solidFill>
                <a:latin typeface="Arial" charset="0"/>
                <a:ea typeface="Arial" charset="0"/>
                <a:cs typeface="Arial" charset="0"/>
              </a:rPr>
              <a:pPr/>
              <a:t>‹#›</a:t>
            </a:fld>
            <a:endParaRPr lang="en-US" sz="1200" dirty="0">
              <a:solidFill>
                <a:srgbClr val="666666"/>
              </a:solidFill>
              <a:latin typeface="Arial" charset="0"/>
              <a:ea typeface="Arial" charset="0"/>
              <a:cs typeface="Arial" charset="0"/>
            </a:endParaRPr>
          </a:p>
        </p:txBody>
      </p:sp>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Tree>
    <p:extLst>
      <p:ext uri="{BB962C8B-B14F-4D97-AF65-F5344CB8AC3E}">
        <p14:creationId xmlns:p14="http://schemas.microsoft.com/office/powerpoint/2010/main" val="41197609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1" y="0"/>
            <a:ext cx="9143998"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1" name="Slide Number Placeholder 6"/>
          <p:cNvSpPr txBox="1">
            <a:spLocks/>
          </p:cNvSpPr>
          <p:nvPr/>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Tree>
    <p:extLst>
      <p:ext uri="{BB962C8B-B14F-4D97-AF65-F5344CB8AC3E}">
        <p14:creationId xmlns:p14="http://schemas.microsoft.com/office/powerpoint/2010/main" val="27644503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7" r:id="rId10"/>
  </p:sldLayoutIdLst>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312">
          <p15:clr>
            <a:srgbClr val="F26B43"/>
          </p15:clr>
        </p15:guide>
        <p15:guide id="3" orient="horz" pos="4016">
          <p15:clr>
            <a:srgbClr val="F26B43"/>
          </p15:clr>
        </p15:guide>
        <p15:guide id="4" pos="5544">
          <p15:clr>
            <a:srgbClr val="F26B43"/>
          </p15:clr>
        </p15:guide>
        <p15:guide id="5" pos="216">
          <p15:clr>
            <a:srgbClr val="F26B43"/>
          </p15:clr>
        </p15:guide>
        <p15:guide id="6" pos="3348">
          <p15:clr>
            <a:srgbClr val="F26B43"/>
          </p15:clr>
        </p15:guide>
        <p15:guide id="7" pos="3528">
          <p15:clr>
            <a:srgbClr val="F26B43"/>
          </p15:clr>
        </p15:guide>
        <p15:guide id="8" pos="3384">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buffalo.edu/ctsi.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cbi.nlm.nih.gov/pmc/articles/PMC8504824/" TargetMode="External"/><Relationship Id="rId5" Type="http://schemas.openxmlformats.org/officeDocument/2006/relationships/hyperlink" Target="https://grants.nih.gov/grants/guide/pa-files/PAR-21-293.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grants.nih.gov/grants/guide/pa-files/PAR-21-293.htm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rants.nih.gov/grants/guide/pa-files/PAR-21-293.htm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1"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2" name="Title 1"/>
          <p:cNvSpPr>
            <a:spLocks noGrp="1"/>
          </p:cNvSpPr>
          <p:nvPr>
            <p:ph type="ctrTitle"/>
          </p:nvPr>
        </p:nvSpPr>
        <p:spPr>
          <a:xfrm>
            <a:off x="674418" y="1159259"/>
            <a:ext cx="7772400" cy="1733550"/>
          </a:xfrm>
        </p:spPr>
        <p:txBody>
          <a:bodyPr>
            <a:normAutofit fontScale="90000"/>
          </a:bodyPr>
          <a:lstStyle/>
          <a:p>
            <a:r>
              <a:rPr lang="en-US" dirty="0">
                <a:solidFill>
                  <a:srgbClr val="0070C0"/>
                </a:solidFill>
                <a:latin typeface="Georgia" panose="02040502050405020303" pitchFamily="18" charset="0"/>
              </a:rPr>
              <a:t>Information Session:</a:t>
            </a:r>
            <a:br>
              <a:rPr lang="en-US" dirty="0">
                <a:solidFill>
                  <a:srgbClr val="0070C0"/>
                </a:solidFill>
                <a:latin typeface="Georgia" panose="02040502050405020303" pitchFamily="18" charset="0"/>
              </a:rPr>
            </a:br>
            <a:r>
              <a:rPr lang="en-US" dirty="0">
                <a:solidFill>
                  <a:srgbClr val="0070C0"/>
                </a:solidFill>
                <a:latin typeface="Georgia" panose="02040502050405020303" pitchFamily="18" charset="0"/>
              </a:rPr>
              <a:t>Translational Science Project Request for Applications (RFA)</a:t>
            </a:r>
          </a:p>
        </p:txBody>
      </p:sp>
      <p:sp>
        <p:nvSpPr>
          <p:cNvPr id="3" name="Subtitle 2"/>
          <p:cNvSpPr>
            <a:spLocks noGrp="1"/>
          </p:cNvSpPr>
          <p:nvPr>
            <p:ph type="subTitle" idx="1"/>
          </p:nvPr>
        </p:nvSpPr>
        <p:spPr>
          <a:xfrm>
            <a:off x="1371600" y="4457699"/>
            <a:ext cx="6400800" cy="1752600"/>
          </a:xfrm>
        </p:spPr>
        <p:txBody>
          <a:bodyPr>
            <a:normAutofit fontScale="92500" lnSpcReduction="20000"/>
          </a:bodyPr>
          <a:lstStyle/>
          <a:p>
            <a:r>
              <a:rPr lang="en-US" dirty="0">
                <a:solidFill>
                  <a:schemeClr val="tx1"/>
                </a:solidFill>
              </a:rPr>
              <a:t>Timothy F. Murphy MD</a:t>
            </a:r>
          </a:p>
          <a:p>
            <a:r>
              <a:rPr lang="en-US" dirty="0">
                <a:solidFill>
                  <a:schemeClr val="tx1"/>
                </a:solidFill>
              </a:rPr>
              <a:t>SUNY Distinguished Professor</a:t>
            </a:r>
          </a:p>
          <a:p>
            <a:r>
              <a:rPr lang="en-US" dirty="0">
                <a:solidFill>
                  <a:schemeClr val="tx1"/>
                </a:solidFill>
              </a:rPr>
              <a:t>Director, Clinical and Translational Science Institute</a:t>
            </a:r>
          </a:p>
          <a:p>
            <a:endParaRPr lang="en-US" dirty="0">
              <a:solidFill>
                <a:schemeClr val="tx1"/>
              </a:solidFill>
            </a:endParaRPr>
          </a:p>
        </p:txBody>
      </p:sp>
      <p:sp>
        <p:nvSpPr>
          <p:cNvPr id="6" name="TextBox 5">
            <a:extLst>
              <a:ext uri="{FF2B5EF4-FFF2-40B4-BE49-F238E27FC236}">
                <a16:creationId xmlns:a16="http://schemas.microsoft.com/office/drawing/2014/main" id="{90EA749E-0092-2D4D-BA57-F72B2C63D353}"/>
              </a:ext>
            </a:extLst>
          </p:cNvPr>
          <p:cNvSpPr txBox="1"/>
          <p:nvPr/>
        </p:nvSpPr>
        <p:spPr>
          <a:xfrm>
            <a:off x="3330879" y="3297919"/>
            <a:ext cx="2705622" cy="461665"/>
          </a:xfrm>
          <a:prstGeom prst="rect">
            <a:avLst/>
          </a:prstGeom>
          <a:noFill/>
        </p:spPr>
        <p:txBody>
          <a:bodyPr wrap="square" rtlCol="0">
            <a:spAutoFit/>
          </a:bodyPr>
          <a:lstStyle/>
          <a:p>
            <a:r>
              <a:rPr lang="en-US" sz="2400" dirty="0"/>
              <a:t>January 23, 2023</a:t>
            </a:r>
          </a:p>
        </p:txBody>
      </p:sp>
    </p:spTree>
    <p:extLst>
      <p:ext uri="{BB962C8B-B14F-4D97-AF65-F5344CB8AC3E}">
        <p14:creationId xmlns:p14="http://schemas.microsoft.com/office/powerpoint/2010/main" val="259928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2" name="TextBox 1">
            <a:extLst>
              <a:ext uri="{FF2B5EF4-FFF2-40B4-BE49-F238E27FC236}">
                <a16:creationId xmlns:a16="http://schemas.microsoft.com/office/drawing/2014/main" id="{325D5EF3-83BD-1B46-82A5-9AC633E0331D}"/>
              </a:ext>
            </a:extLst>
          </p:cNvPr>
          <p:cNvSpPr txBox="1"/>
          <p:nvPr/>
        </p:nvSpPr>
        <p:spPr>
          <a:xfrm>
            <a:off x="609600" y="1701678"/>
            <a:ext cx="8229600" cy="5016758"/>
          </a:xfrm>
          <a:prstGeom prst="rect">
            <a:avLst/>
          </a:prstGeom>
          <a:noFill/>
        </p:spPr>
        <p:txBody>
          <a:bodyPr wrap="square" rtlCol="0">
            <a:spAutoFit/>
          </a:bodyPr>
          <a:lstStyle/>
          <a:p>
            <a:r>
              <a:rPr lang="en-US" sz="2000" b="1" dirty="0"/>
              <a:t>Translational research question: </a:t>
            </a:r>
            <a:r>
              <a:rPr lang="en-US" sz="2000" dirty="0"/>
              <a:t>Is a new drug effective in delaying the onset of dementia in people with Alzheimer’s Disease? Of note, people with low income are underrepresented in many trials in Alzheimer’s Disease.</a:t>
            </a:r>
          </a:p>
          <a:p>
            <a:endParaRPr lang="en-US" sz="2000" dirty="0"/>
          </a:p>
          <a:p>
            <a:r>
              <a:rPr lang="en-US" sz="2000" b="1" dirty="0"/>
              <a:t>Related translational science question: </a:t>
            </a:r>
            <a:r>
              <a:rPr lang="en-US" sz="2000" dirty="0"/>
              <a:t>To what extent does discrimination by algorithm contribute to underrepresentation of populations with adverse social determinants of health in clinical trials? For example, some scheduling algorithms encourage double booking for lower-income patients because they are more likely to be a “no-show.”</a:t>
            </a:r>
          </a:p>
          <a:p>
            <a:endParaRPr lang="en-US" sz="2000" dirty="0"/>
          </a:p>
          <a:p>
            <a:pPr marL="342900" indent="-342900">
              <a:buFont typeface="Arial" panose="020B0604020202020204" pitchFamily="34" charset="0"/>
              <a:buChar char="•"/>
            </a:pPr>
            <a:r>
              <a:rPr lang="en-US" sz="2000" dirty="0"/>
              <a:t>A trial to study this question might include an analysis of algorithms used by different clinical trial management systems and a trial of an Alzheimer’s disease intervention in which participants are randomized into groups that are scheduled and managed using different algorithms with the endpoints being recruitment and retention of participants related to income and demographics.</a:t>
            </a:r>
          </a:p>
        </p:txBody>
      </p:sp>
      <p:sp>
        <p:nvSpPr>
          <p:cNvPr id="6" name="Title 8">
            <a:extLst>
              <a:ext uri="{FF2B5EF4-FFF2-40B4-BE49-F238E27FC236}">
                <a16:creationId xmlns:a16="http://schemas.microsoft.com/office/drawing/2014/main" id="{F432AD26-C291-2C4C-9E70-87C7FECE8B54}"/>
              </a:ext>
            </a:extLst>
          </p:cNvPr>
          <p:cNvSpPr txBox="1">
            <a:spLocks/>
          </p:cNvSpPr>
          <p:nvPr/>
        </p:nvSpPr>
        <p:spPr>
          <a:xfrm>
            <a:off x="457200" y="1012315"/>
            <a:ext cx="8229600" cy="702185"/>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Example 2</a:t>
            </a:r>
          </a:p>
        </p:txBody>
      </p:sp>
    </p:spTree>
    <p:extLst>
      <p:ext uri="{BB962C8B-B14F-4D97-AF65-F5344CB8AC3E}">
        <p14:creationId xmlns:p14="http://schemas.microsoft.com/office/powerpoint/2010/main" val="331071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2" name="TextBox 1">
            <a:extLst>
              <a:ext uri="{FF2B5EF4-FFF2-40B4-BE49-F238E27FC236}">
                <a16:creationId xmlns:a16="http://schemas.microsoft.com/office/drawing/2014/main" id="{325D5EF3-83BD-1B46-82A5-9AC633E0331D}"/>
              </a:ext>
            </a:extLst>
          </p:cNvPr>
          <p:cNvSpPr txBox="1"/>
          <p:nvPr/>
        </p:nvSpPr>
        <p:spPr>
          <a:xfrm>
            <a:off x="609600" y="1701678"/>
            <a:ext cx="8229600" cy="3170099"/>
          </a:xfrm>
          <a:prstGeom prst="rect">
            <a:avLst/>
          </a:prstGeom>
          <a:noFill/>
        </p:spPr>
        <p:txBody>
          <a:bodyPr wrap="square" rtlCol="0">
            <a:spAutoFit/>
          </a:bodyPr>
          <a:lstStyle/>
          <a:p>
            <a:r>
              <a:rPr lang="en-US" sz="2000" b="1" dirty="0"/>
              <a:t>Translational research question:  </a:t>
            </a:r>
            <a:r>
              <a:rPr lang="en-US" sz="2000" dirty="0"/>
              <a:t>Will education of families in healthy food choices change shopping habits?</a:t>
            </a:r>
            <a:br>
              <a:rPr lang="en-US" sz="2000" dirty="0"/>
            </a:br>
            <a:endParaRPr lang="en-US" sz="2000" dirty="0"/>
          </a:p>
          <a:p>
            <a:r>
              <a:rPr lang="en-US" sz="2000" b="1" dirty="0"/>
              <a:t>Related translational science question: </a:t>
            </a:r>
            <a:r>
              <a:rPr lang="en-US" sz="2000" dirty="0"/>
              <a:t>What is the most effective approach to educate families in making healthy food choices in grocery stores?</a:t>
            </a:r>
            <a:br>
              <a:rPr lang="en-US" sz="2000" dirty="0"/>
            </a:br>
            <a:endParaRPr lang="en-US" sz="2000" dirty="0"/>
          </a:p>
          <a:p>
            <a:pPr marL="342900" indent="-342900">
              <a:buFont typeface="Arial" panose="020B0604020202020204" pitchFamily="34" charset="0"/>
              <a:buChar char="•"/>
            </a:pPr>
            <a:r>
              <a:rPr lang="en-US" sz="2000" dirty="0"/>
              <a:t>A trial to address this question might compare written educational materials vs. video animations vs. providing a prefilled shopping templates of healthy food choices.</a:t>
            </a:r>
          </a:p>
          <a:p>
            <a:endParaRPr lang="en-US" sz="2000" dirty="0"/>
          </a:p>
        </p:txBody>
      </p:sp>
      <p:sp>
        <p:nvSpPr>
          <p:cNvPr id="6" name="Title 8">
            <a:extLst>
              <a:ext uri="{FF2B5EF4-FFF2-40B4-BE49-F238E27FC236}">
                <a16:creationId xmlns:a16="http://schemas.microsoft.com/office/drawing/2014/main" id="{F432AD26-C291-2C4C-9E70-87C7FECE8B54}"/>
              </a:ext>
            </a:extLst>
          </p:cNvPr>
          <p:cNvSpPr txBox="1">
            <a:spLocks/>
          </p:cNvSpPr>
          <p:nvPr/>
        </p:nvSpPr>
        <p:spPr>
          <a:xfrm>
            <a:off x="457200" y="1012315"/>
            <a:ext cx="8229600" cy="702185"/>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Example 3</a:t>
            </a:r>
          </a:p>
        </p:txBody>
      </p:sp>
    </p:spTree>
    <p:extLst>
      <p:ext uri="{BB962C8B-B14F-4D97-AF65-F5344CB8AC3E}">
        <p14:creationId xmlns:p14="http://schemas.microsoft.com/office/powerpoint/2010/main" val="277772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699"/>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graphicFrame>
        <p:nvGraphicFramePr>
          <p:cNvPr id="2" name="Table 5">
            <a:extLst>
              <a:ext uri="{FF2B5EF4-FFF2-40B4-BE49-F238E27FC236}">
                <a16:creationId xmlns:a16="http://schemas.microsoft.com/office/drawing/2014/main" id="{16D9B21A-EACE-6549-B75D-D6D2CC4E3094}"/>
              </a:ext>
            </a:extLst>
          </p:cNvPr>
          <p:cNvGraphicFramePr>
            <a:graphicFrameLocks noGrp="1"/>
          </p:cNvGraphicFramePr>
          <p:nvPr>
            <p:ph idx="1"/>
            <p:extLst>
              <p:ext uri="{D42A27DB-BD31-4B8C-83A1-F6EECF244321}">
                <p14:modId xmlns:p14="http://schemas.microsoft.com/office/powerpoint/2010/main" val="3695946011"/>
              </p:ext>
            </p:extLst>
          </p:nvPr>
        </p:nvGraphicFramePr>
        <p:xfrm>
          <a:off x="457200" y="2269615"/>
          <a:ext cx="8229600" cy="4170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762862911"/>
                    </a:ext>
                  </a:extLst>
                </a:gridCol>
                <a:gridCol w="4114800">
                  <a:extLst>
                    <a:ext uri="{9D8B030D-6E8A-4147-A177-3AD203B41FA5}">
                      <a16:colId xmlns:a16="http://schemas.microsoft.com/office/drawing/2014/main" val="689685970"/>
                    </a:ext>
                  </a:extLst>
                </a:gridCol>
              </a:tblGrid>
              <a:tr h="370840">
                <a:tc>
                  <a:txBody>
                    <a:bodyPr/>
                    <a:lstStyle/>
                    <a:p>
                      <a:pPr algn="ctr"/>
                      <a:r>
                        <a:rPr lang="en-US" sz="2000" dirty="0"/>
                        <a:t>Event</a:t>
                      </a:r>
                    </a:p>
                  </a:txBody>
                  <a:tcPr/>
                </a:tc>
                <a:tc>
                  <a:txBody>
                    <a:bodyPr/>
                    <a:lstStyle/>
                    <a:p>
                      <a:pPr algn="ctr"/>
                      <a:r>
                        <a:rPr lang="en-US" sz="2000" dirty="0"/>
                        <a:t>Date</a:t>
                      </a:r>
                    </a:p>
                  </a:txBody>
                  <a:tcPr/>
                </a:tc>
                <a:extLst>
                  <a:ext uri="{0D108BD9-81ED-4DB2-BD59-A6C34878D82A}">
                    <a16:rowId xmlns:a16="http://schemas.microsoft.com/office/drawing/2014/main" val="785624144"/>
                  </a:ext>
                </a:extLst>
              </a:tr>
              <a:tr h="370840">
                <a:tc>
                  <a:txBody>
                    <a:bodyPr/>
                    <a:lstStyle/>
                    <a:p>
                      <a:r>
                        <a:rPr lang="en-US" dirty="0"/>
                        <a:t>Information session</a:t>
                      </a:r>
                    </a:p>
                  </a:txBody>
                  <a:tcPr/>
                </a:tc>
                <a:tc>
                  <a:txBody>
                    <a:bodyPr/>
                    <a:lstStyle/>
                    <a:p>
                      <a:r>
                        <a:rPr lang="en-US" dirty="0"/>
                        <a:t>Monday, January 23, 12 noon by Zoom</a:t>
                      </a:r>
                    </a:p>
                  </a:txBody>
                  <a:tcPr/>
                </a:tc>
                <a:extLst>
                  <a:ext uri="{0D108BD9-81ED-4DB2-BD59-A6C34878D82A}">
                    <a16:rowId xmlns:a16="http://schemas.microsoft.com/office/drawing/2014/main" val="3463072840"/>
                  </a:ext>
                </a:extLst>
              </a:tr>
              <a:tr h="370840">
                <a:tc>
                  <a:txBody>
                    <a:bodyPr/>
                    <a:lstStyle/>
                    <a:p>
                      <a:r>
                        <a:rPr lang="en-US" dirty="0"/>
                        <a:t>Letters of Intent due</a:t>
                      </a:r>
                    </a:p>
                  </a:txBody>
                  <a:tcPr/>
                </a:tc>
                <a:tc>
                  <a:txBody>
                    <a:bodyPr/>
                    <a:lstStyle/>
                    <a:p>
                      <a:r>
                        <a:rPr lang="en-US" dirty="0"/>
                        <a:t>Tuesday, February 21, 2023</a:t>
                      </a:r>
                    </a:p>
                  </a:txBody>
                  <a:tcPr/>
                </a:tc>
                <a:extLst>
                  <a:ext uri="{0D108BD9-81ED-4DB2-BD59-A6C34878D82A}">
                    <a16:rowId xmlns:a16="http://schemas.microsoft.com/office/drawing/2014/main" val="2858991406"/>
                  </a:ext>
                </a:extLst>
              </a:tr>
              <a:tr h="370840">
                <a:tc>
                  <a:txBody>
                    <a:bodyPr/>
                    <a:lstStyle/>
                    <a:p>
                      <a:r>
                        <a:rPr lang="en-US" dirty="0"/>
                        <a:t>Individual development meetings by invitation</a:t>
                      </a:r>
                    </a:p>
                  </a:txBody>
                  <a:tcPr/>
                </a:tc>
                <a:tc>
                  <a:txBody>
                    <a:bodyPr/>
                    <a:lstStyle/>
                    <a:p>
                      <a:r>
                        <a:rPr lang="en-US" dirty="0"/>
                        <a:t>Late February- early March</a:t>
                      </a:r>
                    </a:p>
                  </a:txBody>
                  <a:tcPr/>
                </a:tc>
                <a:extLst>
                  <a:ext uri="{0D108BD9-81ED-4DB2-BD59-A6C34878D82A}">
                    <a16:rowId xmlns:a16="http://schemas.microsoft.com/office/drawing/2014/main" val="3300451660"/>
                  </a:ext>
                </a:extLst>
              </a:tr>
              <a:tr h="370840">
                <a:tc>
                  <a:txBody>
                    <a:bodyPr/>
                    <a:lstStyle/>
                    <a:p>
                      <a:r>
                        <a:rPr lang="en-US" dirty="0"/>
                        <a:t>Work with CTSA writing team to design and write proposal</a:t>
                      </a:r>
                    </a:p>
                  </a:txBody>
                  <a:tcPr/>
                </a:tc>
                <a:tc>
                  <a:txBody>
                    <a:bodyPr/>
                    <a:lstStyle/>
                    <a:p>
                      <a:r>
                        <a:rPr lang="en-US" dirty="0"/>
                        <a:t>March – September 2023</a:t>
                      </a:r>
                    </a:p>
                  </a:txBody>
                  <a:tcPr/>
                </a:tc>
                <a:extLst>
                  <a:ext uri="{0D108BD9-81ED-4DB2-BD59-A6C34878D82A}">
                    <a16:rowId xmlns:a16="http://schemas.microsoft.com/office/drawing/2014/main" val="42346041"/>
                  </a:ext>
                </a:extLst>
              </a:tr>
              <a:tr h="370840">
                <a:tc>
                  <a:txBody>
                    <a:bodyPr/>
                    <a:lstStyle/>
                    <a:p>
                      <a:r>
                        <a:rPr lang="en-US" dirty="0"/>
                        <a:t>Proposal to External reviewers </a:t>
                      </a:r>
                    </a:p>
                  </a:txBody>
                  <a:tcPr/>
                </a:tc>
                <a:tc>
                  <a:txBody>
                    <a:bodyPr/>
                    <a:lstStyle/>
                    <a:p>
                      <a:r>
                        <a:rPr lang="en-US" dirty="0"/>
                        <a:t>September 5, 2023</a:t>
                      </a:r>
                    </a:p>
                  </a:txBody>
                  <a:tcPr/>
                </a:tc>
                <a:extLst>
                  <a:ext uri="{0D108BD9-81ED-4DB2-BD59-A6C34878D82A}">
                    <a16:rowId xmlns:a16="http://schemas.microsoft.com/office/drawing/2014/main" val="2512454001"/>
                  </a:ext>
                </a:extLst>
              </a:tr>
              <a:tr h="370840">
                <a:tc>
                  <a:txBody>
                    <a:bodyPr/>
                    <a:lstStyle/>
                    <a:p>
                      <a:r>
                        <a:rPr lang="en-US" dirty="0"/>
                        <a:t>Submission of proposal to NCATS</a:t>
                      </a:r>
                    </a:p>
                  </a:txBody>
                  <a:tcPr/>
                </a:tc>
                <a:tc>
                  <a:txBody>
                    <a:bodyPr/>
                    <a:lstStyle/>
                    <a:p>
                      <a:r>
                        <a:rPr lang="en-US" dirty="0"/>
                        <a:t>December, 2023</a:t>
                      </a:r>
                    </a:p>
                  </a:txBody>
                  <a:tcPr/>
                </a:tc>
                <a:extLst>
                  <a:ext uri="{0D108BD9-81ED-4DB2-BD59-A6C34878D82A}">
                    <a16:rowId xmlns:a16="http://schemas.microsoft.com/office/drawing/2014/main" val="4006827099"/>
                  </a:ext>
                </a:extLst>
              </a:tr>
              <a:tr h="370840">
                <a:tc>
                  <a:txBody>
                    <a:bodyPr/>
                    <a:lstStyle/>
                    <a:p>
                      <a:r>
                        <a:rPr lang="en-US" dirty="0"/>
                        <a:t>NCATS prior approval requirements (IRB approval, </a:t>
                      </a:r>
                      <a:r>
                        <a:rPr lang="en-US" dirty="0" err="1"/>
                        <a:t>etc</a:t>
                      </a:r>
                      <a:r>
                        <a:rPr lang="en-US" dirty="0"/>
                        <a:t>)</a:t>
                      </a:r>
                    </a:p>
                  </a:txBody>
                  <a:tcPr/>
                </a:tc>
                <a:tc>
                  <a:txBody>
                    <a:bodyPr/>
                    <a:lstStyle/>
                    <a:p>
                      <a:r>
                        <a:rPr lang="en-US" dirty="0"/>
                        <a:t>September– December, 2024</a:t>
                      </a:r>
                    </a:p>
                  </a:txBody>
                  <a:tcPr/>
                </a:tc>
                <a:extLst>
                  <a:ext uri="{0D108BD9-81ED-4DB2-BD59-A6C34878D82A}">
                    <a16:rowId xmlns:a16="http://schemas.microsoft.com/office/drawing/2014/main" val="3228314976"/>
                  </a:ext>
                </a:extLst>
              </a:tr>
              <a:tr h="370840">
                <a:tc>
                  <a:txBody>
                    <a:bodyPr/>
                    <a:lstStyle/>
                    <a:p>
                      <a:r>
                        <a:rPr lang="en-US" dirty="0"/>
                        <a:t>Anticipated funding begins</a:t>
                      </a:r>
                    </a:p>
                  </a:txBody>
                  <a:tcPr/>
                </a:tc>
                <a:tc>
                  <a:txBody>
                    <a:bodyPr/>
                    <a:lstStyle/>
                    <a:p>
                      <a:r>
                        <a:rPr lang="en-US" dirty="0"/>
                        <a:t>January 1, 2025</a:t>
                      </a:r>
                    </a:p>
                  </a:txBody>
                  <a:tcPr/>
                </a:tc>
                <a:extLst>
                  <a:ext uri="{0D108BD9-81ED-4DB2-BD59-A6C34878D82A}">
                    <a16:rowId xmlns:a16="http://schemas.microsoft.com/office/drawing/2014/main" val="2826003645"/>
                  </a:ext>
                </a:extLst>
              </a:tr>
            </a:tbl>
          </a:graphicData>
        </a:graphic>
      </p:graphicFrame>
      <p:sp>
        <p:nvSpPr>
          <p:cNvPr id="9" name="Title 8">
            <a:extLst>
              <a:ext uri="{FF2B5EF4-FFF2-40B4-BE49-F238E27FC236}">
                <a16:creationId xmlns:a16="http://schemas.microsoft.com/office/drawing/2014/main" id="{B553509F-53AA-154A-B388-95274CBC125F}"/>
              </a:ext>
            </a:extLst>
          </p:cNvPr>
          <p:cNvSpPr>
            <a:spLocks noGrp="1"/>
          </p:cNvSpPr>
          <p:nvPr>
            <p:ph type="title"/>
          </p:nvPr>
        </p:nvSpPr>
        <p:spPr>
          <a:xfrm>
            <a:off x="475860" y="923415"/>
            <a:ext cx="8229600" cy="1143000"/>
          </a:xfrm>
        </p:spPr>
        <p:txBody>
          <a:bodyPr>
            <a:normAutofit fontScale="90000"/>
          </a:bodyPr>
          <a:lstStyle/>
          <a:p>
            <a:r>
              <a:rPr lang="en-US" sz="4400" dirty="0"/>
              <a:t>Clinical and Translational Science Projects: Key Dates</a:t>
            </a:r>
            <a:endParaRPr lang="en-US" dirty="0"/>
          </a:p>
        </p:txBody>
      </p:sp>
    </p:spTree>
    <p:extLst>
      <p:ext uri="{BB962C8B-B14F-4D97-AF65-F5344CB8AC3E}">
        <p14:creationId xmlns:p14="http://schemas.microsoft.com/office/powerpoint/2010/main" val="307514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3" name="Title 2">
            <a:extLst>
              <a:ext uri="{FF2B5EF4-FFF2-40B4-BE49-F238E27FC236}">
                <a16:creationId xmlns:a16="http://schemas.microsoft.com/office/drawing/2014/main" id="{E0AD3CEB-E221-2149-8294-ED2B92447946}"/>
              </a:ext>
            </a:extLst>
          </p:cNvPr>
          <p:cNvSpPr>
            <a:spLocks noGrp="1"/>
          </p:cNvSpPr>
          <p:nvPr>
            <p:ph type="title"/>
          </p:nvPr>
        </p:nvSpPr>
        <p:spPr>
          <a:xfrm>
            <a:off x="481076" y="1105669"/>
            <a:ext cx="8229600" cy="1143000"/>
          </a:xfrm>
        </p:spPr>
        <p:txBody>
          <a:bodyPr/>
          <a:lstStyle/>
          <a:p>
            <a:r>
              <a:rPr lang="en-US" dirty="0"/>
              <a:t>Useful Resources</a:t>
            </a:r>
          </a:p>
        </p:txBody>
      </p:sp>
      <p:sp>
        <p:nvSpPr>
          <p:cNvPr id="7" name="Content Placeholder 6">
            <a:extLst>
              <a:ext uri="{FF2B5EF4-FFF2-40B4-BE49-F238E27FC236}">
                <a16:creationId xmlns:a16="http://schemas.microsoft.com/office/drawing/2014/main" id="{5F4858EF-F35E-4146-8F17-5318A659DB4D}"/>
              </a:ext>
            </a:extLst>
          </p:cNvPr>
          <p:cNvSpPr>
            <a:spLocks noGrp="1"/>
          </p:cNvSpPr>
          <p:nvPr>
            <p:ph idx="1"/>
          </p:nvPr>
        </p:nvSpPr>
        <p:spPr>
          <a:xfrm>
            <a:off x="457200" y="2743200"/>
            <a:ext cx="8229600" cy="3382963"/>
          </a:xfrm>
        </p:spPr>
        <p:txBody>
          <a:bodyPr>
            <a:normAutofit fontScale="77500" lnSpcReduction="20000"/>
          </a:bodyPr>
          <a:lstStyle/>
          <a:p>
            <a:r>
              <a:rPr lang="en-US" sz="2800" dirty="0"/>
              <a:t>NIH NCATS Clinical and Translational Science Award (CTSA) RFA</a:t>
            </a:r>
          </a:p>
          <a:p>
            <a:r>
              <a:rPr lang="en-US" sz="2800" dirty="0">
                <a:hlinkClick r:id="rId5"/>
              </a:rPr>
              <a:t>https://grants.nih.gov/grants/guide/pa-files/PAR-21-293.html</a:t>
            </a:r>
            <a:endParaRPr lang="en-US" sz="2800" dirty="0"/>
          </a:p>
          <a:p>
            <a:pPr lvl="1"/>
            <a:r>
              <a:rPr lang="en-US" sz="2400" dirty="0"/>
              <a:t>Element E is the relevant section for this translational science project RFA</a:t>
            </a:r>
            <a:br>
              <a:rPr lang="en-US" sz="2400" dirty="0"/>
            </a:br>
            <a:endParaRPr lang="en-US" sz="2400" dirty="0"/>
          </a:p>
          <a:p>
            <a:r>
              <a:rPr lang="en-US" sz="2800" dirty="0"/>
              <a:t>Excellent article on the concept of translational science and opportunities in translational science:</a:t>
            </a:r>
          </a:p>
          <a:p>
            <a:pPr lvl="1"/>
            <a:r>
              <a:rPr lang="en-US" sz="2400" dirty="0">
                <a:hlinkClick r:id="rId6"/>
              </a:rPr>
              <a:t>https://www.ncbi.nlm.nih.gov/pmc/articles/PMC8504824/</a:t>
            </a:r>
            <a:endParaRPr lang="en-US" sz="2400" dirty="0"/>
          </a:p>
          <a:p>
            <a:pPr marL="0" indent="0">
              <a:buNone/>
            </a:pPr>
            <a:endParaRPr lang="en-US" sz="2800" dirty="0"/>
          </a:p>
          <a:p>
            <a:r>
              <a:rPr lang="en-US" sz="2800" dirty="0"/>
              <a:t>UB Clinical and Translational Science website:</a:t>
            </a:r>
          </a:p>
          <a:p>
            <a:pPr lvl="1"/>
            <a:r>
              <a:rPr lang="en-US" sz="2400" dirty="0">
                <a:hlinkClick r:id="rId7"/>
              </a:rPr>
              <a:t>https://www.buffalo.edu/ctsi.html</a:t>
            </a:r>
            <a:endParaRPr lang="en-US" sz="2400" dirty="0"/>
          </a:p>
          <a:p>
            <a:endParaRPr lang="en-US" sz="2800" dirty="0"/>
          </a:p>
        </p:txBody>
      </p:sp>
    </p:spTree>
    <p:extLst>
      <p:ext uri="{BB962C8B-B14F-4D97-AF65-F5344CB8AC3E}">
        <p14:creationId xmlns:p14="http://schemas.microsoft.com/office/powerpoint/2010/main" val="40076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7584"/>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9" name="Title 8">
            <a:extLst>
              <a:ext uri="{FF2B5EF4-FFF2-40B4-BE49-F238E27FC236}">
                <a16:creationId xmlns:a16="http://schemas.microsoft.com/office/drawing/2014/main" id="{B553509F-53AA-154A-B388-95274CBC125F}"/>
              </a:ext>
            </a:extLst>
          </p:cNvPr>
          <p:cNvSpPr>
            <a:spLocks noGrp="1"/>
          </p:cNvSpPr>
          <p:nvPr>
            <p:ph type="title"/>
          </p:nvPr>
        </p:nvSpPr>
        <p:spPr>
          <a:xfrm>
            <a:off x="475860" y="923415"/>
            <a:ext cx="8229600" cy="1143000"/>
          </a:xfrm>
        </p:spPr>
        <p:txBody>
          <a:bodyPr>
            <a:noAutofit/>
          </a:bodyPr>
          <a:lstStyle/>
          <a:p>
            <a:r>
              <a:rPr lang="en-US" sz="3600" dirty="0"/>
              <a:t>Element E: Clinical and Translational Science Projects</a:t>
            </a:r>
          </a:p>
        </p:txBody>
      </p:sp>
      <p:sp>
        <p:nvSpPr>
          <p:cNvPr id="2" name="TextBox 1">
            <a:extLst>
              <a:ext uri="{FF2B5EF4-FFF2-40B4-BE49-F238E27FC236}">
                <a16:creationId xmlns:a16="http://schemas.microsoft.com/office/drawing/2014/main" id="{FD407CE6-CFF5-714E-859C-0D3448ACC767}"/>
              </a:ext>
            </a:extLst>
          </p:cNvPr>
          <p:cNvSpPr txBox="1"/>
          <p:nvPr/>
        </p:nvSpPr>
        <p:spPr>
          <a:xfrm>
            <a:off x="341376" y="2153883"/>
            <a:ext cx="8485124" cy="1323439"/>
          </a:xfrm>
          <a:prstGeom prst="rect">
            <a:avLst/>
          </a:prstGeom>
          <a:noFill/>
          <a:ln>
            <a:solidFill>
              <a:schemeClr val="tx1"/>
            </a:solidFill>
          </a:ln>
        </p:spPr>
        <p:txBody>
          <a:bodyPr wrap="square" rtlCol="0">
            <a:spAutoFit/>
          </a:bodyPr>
          <a:lstStyle/>
          <a:p>
            <a:r>
              <a:rPr lang="en-US" sz="2000" b="1" dirty="0">
                <a:effectLst/>
                <a:latin typeface="Arial" panose="020B0604020202020204" pitchFamily="34" charset="0"/>
              </a:rPr>
              <a:t>Translational Research </a:t>
            </a:r>
            <a:r>
              <a:rPr lang="en-US" sz="2000" dirty="0">
                <a:effectLst/>
                <a:latin typeface="Arial" panose="020B0604020202020204" pitchFamily="34" charset="0"/>
              </a:rPr>
              <a:t>takes scientific discoveries made in the laboratory, in the clinic or out in the field and transforms them into new treatments and approaches to medical care that improve the health of the population. </a:t>
            </a:r>
          </a:p>
        </p:txBody>
      </p:sp>
      <p:sp>
        <p:nvSpPr>
          <p:cNvPr id="6" name="TextBox 5">
            <a:extLst>
              <a:ext uri="{FF2B5EF4-FFF2-40B4-BE49-F238E27FC236}">
                <a16:creationId xmlns:a16="http://schemas.microsoft.com/office/drawing/2014/main" id="{2CFEDD7A-725F-2645-AC1B-A7CA1317500E}"/>
              </a:ext>
            </a:extLst>
          </p:cNvPr>
          <p:cNvSpPr txBox="1"/>
          <p:nvPr/>
        </p:nvSpPr>
        <p:spPr>
          <a:xfrm>
            <a:off x="329438" y="4048426"/>
            <a:ext cx="8485123" cy="1631216"/>
          </a:xfrm>
          <a:prstGeom prst="rect">
            <a:avLst/>
          </a:prstGeom>
          <a:noFill/>
          <a:ln>
            <a:solidFill>
              <a:schemeClr val="tx1"/>
            </a:solidFill>
          </a:ln>
        </p:spPr>
        <p:txBody>
          <a:bodyPr wrap="square" rtlCol="0">
            <a:spAutoFit/>
          </a:bodyPr>
          <a:lstStyle/>
          <a:p>
            <a:r>
              <a:rPr lang="en-US" sz="2000" b="1" dirty="0">
                <a:effectLst/>
                <a:latin typeface="Arial" panose="020B0604020202020204" pitchFamily="34" charset="0"/>
              </a:rPr>
              <a:t>Translational Science </a:t>
            </a:r>
            <a:r>
              <a:rPr lang="en-US" sz="2000" dirty="0">
                <a:effectLst/>
                <a:latin typeface="Arial" panose="020B0604020202020204" pitchFamily="34" charset="0"/>
              </a:rPr>
              <a:t>is the field of investigation focused on understanding the scientific and operational principles underlying each step of the translational process. Translational science expedites the translational research process and the time it takes for laboratory discoveries to become treatments for patients. </a:t>
            </a:r>
          </a:p>
        </p:txBody>
      </p:sp>
    </p:spTree>
    <p:extLst>
      <p:ext uri="{BB962C8B-B14F-4D97-AF65-F5344CB8AC3E}">
        <p14:creationId xmlns:p14="http://schemas.microsoft.com/office/powerpoint/2010/main" val="388367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8" cy="6857999"/>
          </a:xfrm>
          <a:prstGeom prst="rect">
            <a:avLst/>
          </a:prstGeom>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9" name="Title 8">
            <a:extLst>
              <a:ext uri="{FF2B5EF4-FFF2-40B4-BE49-F238E27FC236}">
                <a16:creationId xmlns:a16="http://schemas.microsoft.com/office/drawing/2014/main" id="{B553509F-53AA-154A-B388-95274CBC125F}"/>
              </a:ext>
            </a:extLst>
          </p:cNvPr>
          <p:cNvSpPr>
            <a:spLocks noGrp="1"/>
          </p:cNvSpPr>
          <p:nvPr>
            <p:ph type="title"/>
          </p:nvPr>
        </p:nvSpPr>
        <p:spPr>
          <a:xfrm>
            <a:off x="475860" y="923415"/>
            <a:ext cx="8229600" cy="1143000"/>
          </a:xfrm>
        </p:spPr>
        <p:txBody>
          <a:bodyPr>
            <a:noAutofit/>
          </a:bodyPr>
          <a:lstStyle/>
          <a:p>
            <a:r>
              <a:rPr lang="en-US" sz="3600" dirty="0"/>
              <a:t>Element E: Clinical and Translational Science (CTS) Projects</a:t>
            </a:r>
          </a:p>
        </p:txBody>
      </p:sp>
      <p:sp>
        <p:nvSpPr>
          <p:cNvPr id="2" name="TextBox 1">
            <a:extLst>
              <a:ext uri="{FF2B5EF4-FFF2-40B4-BE49-F238E27FC236}">
                <a16:creationId xmlns:a16="http://schemas.microsoft.com/office/drawing/2014/main" id="{FD407CE6-CFF5-714E-859C-0D3448ACC767}"/>
              </a:ext>
            </a:extLst>
          </p:cNvPr>
          <p:cNvSpPr txBox="1"/>
          <p:nvPr/>
        </p:nvSpPr>
        <p:spPr>
          <a:xfrm>
            <a:off x="341376" y="2458683"/>
            <a:ext cx="8485124" cy="3477875"/>
          </a:xfrm>
          <a:prstGeom prst="rect">
            <a:avLst/>
          </a:prstGeom>
          <a:noFill/>
          <a:ln>
            <a:noFill/>
          </a:ln>
        </p:spPr>
        <p:txBody>
          <a:bodyPr wrap="square" rtlCol="0">
            <a:spAutoFit/>
          </a:bodyPr>
          <a:lstStyle/>
          <a:p>
            <a:r>
              <a:rPr lang="en-US" sz="2000" dirty="0">
                <a:effectLst/>
                <a:latin typeface="Arial" panose="020B0604020202020204" pitchFamily="34" charset="0"/>
              </a:rPr>
              <a:t>The Clinical and Translational Science Research Program Element will support discrete research project(s) that should address a truly significant roadblock in CTS (one project per hub is required). Consistent with the NCATS mission to catalyze translation of discoveries, the Program must be focused on CTS rather than on basic discovery research.</a:t>
            </a:r>
          </a:p>
          <a:p>
            <a:endParaRPr lang="en-US" sz="2000" dirty="0">
              <a:effectLst/>
              <a:latin typeface="Arial" panose="020B0604020202020204" pitchFamily="34" charset="0"/>
            </a:endParaRPr>
          </a:p>
          <a:p>
            <a:r>
              <a:rPr lang="en-US" sz="2000" dirty="0">
                <a:effectLst/>
                <a:latin typeface="Arial" panose="020B0604020202020204" pitchFamily="34" charset="0"/>
              </a:rPr>
              <a:t>Research project(s) should not only address a translational research question in a particular disease or intervention /dissemination context, but also provide generalizable CTS innovations or insights that can be applied to other translational research projects and thereby increase the overall efficiency or effectiveness of translation.</a:t>
            </a:r>
            <a:r>
              <a:rPr lang="en-US" sz="2000" b="1" dirty="0">
                <a:effectLst/>
                <a:latin typeface="Arial" panose="020B0604020202020204" pitchFamily="34" charset="0"/>
              </a:rPr>
              <a:t>  </a:t>
            </a:r>
            <a:endParaRPr lang="en-US" sz="2000" dirty="0">
              <a:effectLst/>
              <a:latin typeface="Arial" panose="020B0604020202020204" pitchFamily="34" charset="0"/>
            </a:endParaRPr>
          </a:p>
        </p:txBody>
      </p:sp>
      <p:sp>
        <p:nvSpPr>
          <p:cNvPr id="7" name="TextBox 6">
            <a:extLst>
              <a:ext uri="{FF2B5EF4-FFF2-40B4-BE49-F238E27FC236}">
                <a16:creationId xmlns:a16="http://schemas.microsoft.com/office/drawing/2014/main" id="{E6448C83-8A61-684F-B482-5FFBD131CACD}"/>
              </a:ext>
            </a:extLst>
          </p:cNvPr>
          <p:cNvSpPr txBox="1"/>
          <p:nvPr/>
        </p:nvSpPr>
        <p:spPr>
          <a:xfrm>
            <a:off x="1409700" y="6256580"/>
            <a:ext cx="5945282" cy="369332"/>
          </a:xfrm>
          <a:prstGeom prst="rect">
            <a:avLst/>
          </a:prstGeom>
          <a:noFill/>
        </p:spPr>
        <p:txBody>
          <a:bodyPr wrap="none" rtlCol="0">
            <a:spAutoFit/>
          </a:bodyPr>
          <a:lstStyle/>
          <a:p>
            <a:r>
              <a:rPr lang="en-US" dirty="0">
                <a:hlinkClick r:id="rId5"/>
              </a:rPr>
              <a:t>https://grants.nih.gov/grants/guide/pa-files/PAR-21-293.html</a:t>
            </a:r>
            <a:endParaRPr lang="en-US" dirty="0"/>
          </a:p>
        </p:txBody>
      </p:sp>
      <p:sp>
        <p:nvSpPr>
          <p:cNvPr id="3" name="TextBox 2">
            <a:extLst>
              <a:ext uri="{FF2B5EF4-FFF2-40B4-BE49-F238E27FC236}">
                <a16:creationId xmlns:a16="http://schemas.microsoft.com/office/drawing/2014/main" id="{D0770074-69DD-A649-9D0C-55658AC37EA5}"/>
              </a:ext>
            </a:extLst>
          </p:cNvPr>
          <p:cNvSpPr txBox="1"/>
          <p:nvPr/>
        </p:nvSpPr>
        <p:spPr>
          <a:xfrm>
            <a:off x="341376" y="1914929"/>
            <a:ext cx="1482714" cy="461665"/>
          </a:xfrm>
          <a:prstGeom prst="rect">
            <a:avLst/>
          </a:prstGeom>
          <a:noFill/>
        </p:spPr>
        <p:txBody>
          <a:bodyPr wrap="none" rtlCol="0">
            <a:spAutoFit/>
          </a:bodyPr>
          <a:lstStyle/>
          <a:p>
            <a:r>
              <a:rPr lang="en-US" sz="2400" b="1" dirty="0">
                <a:solidFill>
                  <a:srgbClr val="C00000"/>
                </a:solidFill>
              </a:rPr>
              <a:t>From RFA:</a:t>
            </a:r>
          </a:p>
        </p:txBody>
      </p:sp>
    </p:spTree>
    <p:extLst>
      <p:ext uri="{BB962C8B-B14F-4D97-AF65-F5344CB8AC3E}">
        <p14:creationId xmlns:p14="http://schemas.microsoft.com/office/powerpoint/2010/main" val="227582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6857999"/>
          </a:xfrm>
          <a:prstGeom prst="rect">
            <a:avLst/>
          </a:prstGeom>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9" name="Title 8">
            <a:extLst>
              <a:ext uri="{FF2B5EF4-FFF2-40B4-BE49-F238E27FC236}">
                <a16:creationId xmlns:a16="http://schemas.microsoft.com/office/drawing/2014/main" id="{B553509F-53AA-154A-B388-95274CBC125F}"/>
              </a:ext>
            </a:extLst>
          </p:cNvPr>
          <p:cNvSpPr>
            <a:spLocks noGrp="1"/>
          </p:cNvSpPr>
          <p:nvPr>
            <p:ph type="title"/>
          </p:nvPr>
        </p:nvSpPr>
        <p:spPr>
          <a:xfrm>
            <a:off x="475860" y="1025015"/>
            <a:ext cx="8229600" cy="918085"/>
          </a:xfrm>
        </p:spPr>
        <p:txBody>
          <a:bodyPr>
            <a:noAutofit/>
          </a:bodyPr>
          <a:lstStyle/>
          <a:p>
            <a:r>
              <a:rPr lang="en-US" sz="3600" dirty="0"/>
              <a:t>Element E: Clinical and Translational Science Projects</a:t>
            </a:r>
          </a:p>
        </p:txBody>
      </p:sp>
      <p:sp>
        <p:nvSpPr>
          <p:cNvPr id="2" name="TextBox 1">
            <a:extLst>
              <a:ext uri="{FF2B5EF4-FFF2-40B4-BE49-F238E27FC236}">
                <a16:creationId xmlns:a16="http://schemas.microsoft.com/office/drawing/2014/main" id="{FD407CE6-CFF5-714E-859C-0D3448ACC767}"/>
              </a:ext>
            </a:extLst>
          </p:cNvPr>
          <p:cNvSpPr txBox="1"/>
          <p:nvPr/>
        </p:nvSpPr>
        <p:spPr>
          <a:xfrm>
            <a:off x="329438" y="2200477"/>
            <a:ext cx="8485124" cy="3244093"/>
          </a:xfrm>
          <a:prstGeom prst="rect">
            <a:avLst/>
          </a:prstGeom>
          <a:noFill/>
          <a:ln>
            <a:noFill/>
          </a:ln>
        </p:spPr>
        <p:txBody>
          <a:bodyPr wrap="square" rtlCol="0">
            <a:spAutoFit/>
          </a:bodyPr>
          <a:lstStyle/>
          <a:p>
            <a:pPr marL="457200" indent="-457200">
              <a:lnSpc>
                <a:spcPct val="150000"/>
              </a:lnSpc>
              <a:buFont typeface="Arial" panose="020B0604020202020204" pitchFamily="34" charset="0"/>
              <a:buChar char="•"/>
            </a:pPr>
            <a:r>
              <a:rPr lang="en-US" sz="2800" dirty="0">
                <a:effectLst/>
                <a:latin typeface="Arial" panose="020B0604020202020204" pitchFamily="34" charset="0"/>
              </a:rPr>
              <a:t>Budget: $125,000-$150,000 direct costs per year</a:t>
            </a:r>
          </a:p>
          <a:p>
            <a:pPr>
              <a:lnSpc>
                <a:spcPct val="150000"/>
              </a:lnSpc>
            </a:pPr>
            <a:r>
              <a:rPr lang="en-US" sz="2800" dirty="0">
                <a:effectLst/>
                <a:latin typeface="Arial" panose="020B0604020202020204" pitchFamily="34" charset="0"/>
              </a:rPr>
              <a:t>	(minimum $125,000)</a:t>
            </a:r>
          </a:p>
          <a:p>
            <a:pPr marL="457200" indent="-457200">
              <a:lnSpc>
                <a:spcPct val="150000"/>
              </a:lnSpc>
              <a:buFont typeface="Arial" panose="020B0604020202020204" pitchFamily="34" charset="0"/>
              <a:buChar char="•"/>
            </a:pPr>
            <a:r>
              <a:rPr lang="en-US" sz="2800" dirty="0">
                <a:effectLst/>
                <a:latin typeface="Arial" panose="020B0604020202020204" pitchFamily="34" charset="0"/>
              </a:rPr>
              <a:t>Duration: Minimum of two years; Up to three years</a:t>
            </a:r>
          </a:p>
          <a:p>
            <a:pPr marL="457200" indent="-457200">
              <a:lnSpc>
                <a:spcPct val="150000"/>
              </a:lnSpc>
              <a:buFont typeface="Arial" panose="020B0604020202020204" pitchFamily="34" charset="0"/>
              <a:buChar char="•"/>
            </a:pPr>
            <a:r>
              <a:rPr lang="en-US" sz="2800" dirty="0">
                <a:effectLst/>
                <a:latin typeface="Arial" panose="020B0604020202020204" pitchFamily="34" charset="0"/>
              </a:rPr>
              <a:t>Anticipated start date of funding: January 1, 2025</a:t>
            </a:r>
          </a:p>
        </p:txBody>
      </p:sp>
      <p:sp>
        <p:nvSpPr>
          <p:cNvPr id="7" name="TextBox 6">
            <a:extLst>
              <a:ext uri="{FF2B5EF4-FFF2-40B4-BE49-F238E27FC236}">
                <a16:creationId xmlns:a16="http://schemas.microsoft.com/office/drawing/2014/main" id="{E6448C83-8A61-684F-B482-5FFBD131CACD}"/>
              </a:ext>
            </a:extLst>
          </p:cNvPr>
          <p:cNvSpPr txBox="1"/>
          <p:nvPr/>
        </p:nvSpPr>
        <p:spPr>
          <a:xfrm>
            <a:off x="1409700" y="6256580"/>
            <a:ext cx="5945282" cy="369332"/>
          </a:xfrm>
          <a:prstGeom prst="rect">
            <a:avLst/>
          </a:prstGeom>
          <a:noFill/>
        </p:spPr>
        <p:txBody>
          <a:bodyPr wrap="none" rtlCol="0">
            <a:spAutoFit/>
          </a:bodyPr>
          <a:lstStyle/>
          <a:p>
            <a:r>
              <a:rPr lang="en-US" dirty="0">
                <a:hlinkClick r:id="rId5"/>
              </a:rPr>
              <a:t>https://grants.nih.gov/grants/guide/pa-files/PAR-21-293.html</a:t>
            </a:r>
            <a:endParaRPr lang="en-US" dirty="0"/>
          </a:p>
        </p:txBody>
      </p:sp>
    </p:spTree>
    <p:extLst>
      <p:ext uri="{BB962C8B-B14F-4D97-AF65-F5344CB8AC3E}">
        <p14:creationId xmlns:p14="http://schemas.microsoft.com/office/powerpoint/2010/main" val="99062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3" name="Content Placeholder 2">
            <a:extLst>
              <a:ext uri="{FF2B5EF4-FFF2-40B4-BE49-F238E27FC236}">
                <a16:creationId xmlns:a16="http://schemas.microsoft.com/office/drawing/2014/main" id="{0B195624-BCDB-B749-A85D-5D4172E54614}"/>
              </a:ext>
            </a:extLst>
          </p:cNvPr>
          <p:cNvSpPr>
            <a:spLocks noGrp="1"/>
          </p:cNvSpPr>
          <p:nvPr>
            <p:ph idx="1"/>
          </p:nvPr>
        </p:nvSpPr>
        <p:spPr>
          <a:xfrm>
            <a:off x="341376" y="2779197"/>
            <a:ext cx="8229600" cy="3504461"/>
          </a:xfrm>
        </p:spPr>
        <p:txBody>
          <a:bodyPr>
            <a:noAutofit/>
          </a:bodyPr>
          <a:lstStyle/>
          <a:p>
            <a:r>
              <a:rPr lang="en-US" sz="2000" dirty="0">
                <a:effectLst/>
                <a:latin typeface="Arial" panose="020B0604020202020204" pitchFamily="34" charset="0"/>
              </a:rPr>
              <a:t>Title of proposed project </a:t>
            </a:r>
          </a:p>
          <a:p>
            <a:pPr>
              <a:buFont typeface="Arial" panose="020B0604020202020204" pitchFamily="34" charset="0"/>
              <a:buChar char="•"/>
            </a:pPr>
            <a:r>
              <a:rPr lang="en-US" sz="2000" dirty="0">
                <a:effectLst/>
                <a:latin typeface="Arial" panose="020B0604020202020204" pitchFamily="34" charset="0"/>
              </a:rPr>
              <a:t>List of key </a:t>
            </a:r>
            <a:r>
              <a:rPr lang="en-US" sz="2000" dirty="0">
                <a:latin typeface="Arial" panose="020B0604020202020204" pitchFamily="34" charset="0"/>
              </a:rPr>
              <a:t>p</a:t>
            </a:r>
            <a:r>
              <a:rPr lang="en-US" sz="2000" dirty="0">
                <a:effectLst/>
                <a:latin typeface="Arial" panose="020B0604020202020204" pitchFamily="34" charset="0"/>
              </a:rPr>
              <a:t>ersonnel </a:t>
            </a:r>
          </a:p>
          <a:p>
            <a:pPr>
              <a:buFont typeface="Arial" panose="020B0604020202020204" pitchFamily="34" charset="0"/>
              <a:buChar char="•"/>
            </a:pPr>
            <a:r>
              <a:rPr lang="en-US" sz="2000" dirty="0">
                <a:effectLst/>
                <a:latin typeface="Arial" panose="020B0604020202020204" pitchFamily="34" charset="0"/>
              </a:rPr>
              <a:t>Overview, including the translational science question </a:t>
            </a:r>
          </a:p>
          <a:p>
            <a:pPr>
              <a:buFont typeface="Arial" panose="020B0604020202020204" pitchFamily="34" charset="0"/>
              <a:buChar char="•"/>
            </a:pPr>
            <a:r>
              <a:rPr lang="en-US" sz="2000" dirty="0">
                <a:effectLst/>
                <a:latin typeface="Arial" panose="020B0604020202020204" pitchFamily="34" charset="0"/>
              </a:rPr>
              <a:t>Specific Aims </a:t>
            </a:r>
          </a:p>
          <a:p>
            <a:pPr>
              <a:buFont typeface="Arial" panose="020B0604020202020204" pitchFamily="34" charset="0"/>
              <a:buChar char="•"/>
            </a:pPr>
            <a:r>
              <a:rPr lang="en-US" sz="2000" dirty="0">
                <a:effectLst/>
                <a:latin typeface="Arial" panose="020B0604020202020204" pitchFamily="34" charset="0"/>
              </a:rPr>
              <a:t>Approach </a:t>
            </a:r>
          </a:p>
          <a:p>
            <a:pPr>
              <a:buFont typeface="Arial" panose="020B0604020202020204" pitchFamily="34" charset="0"/>
              <a:buChar char="•"/>
            </a:pPr>
            <a:r>
              <a:rPr lang="en-US" sz="2000" dirty="0">
                <a:effectLst/>
                <a:latin typeface="Arial" panose="020B0604020202020204" pitchFamily="34" charset="0"/>
              </a:rPr>
              <a:t>Roadblock to be addressed </a:t>
            </a:r>
          </a:p>
          <a:p>
            <a:pPr>
              <a:buFont typeface="Arial" panose="020B0604020202020204" pitchFamily="34" charset="0"/>
              <a:buChar char="•"/>
            </a:pPr>
            <a:r>
              <a:rPr lang="en-US" sz="2000" dirty="0">
                <a:effectLst/>
                <a:latin typeface="Arial" panose="020B0604020202020204" pitchFamily="34" charset="0"/>
              </a:rPr>
              <a:t>Generalizable innovations/insights </a:t>
            </a:r>
          </a:p>
          <a:p>
            <a:pPr>
              <a:buFont typeface="Arial" panose="020B0604020202020204" pitchFamily="34" charset="0"/>
              <a:buChar char="•"/>
            </a:pPr>
            <a:r>
              <a:rPr lang="en-US" sz="2000" dirty="0">
                <a:effectLst/>
                <a:latin typeface="Arial" panose="020B0604020202020204" pitchFamily="34" charset="0"/>
              </a:rPr>
              <a:t>Impact statement and dissemination plan </a:t>
            </a:r>
          </a:p>
          <a:p>
            <a:pPr>
              <a:buFont typeface="Arial" panose="020B0604020202020204" pitchFamily="34" charset="0"/>
              <a:buChar char="•"/>
            </a:pPr>
            <a:r>
              <a:rPr lang="en-US" sz="2000" dirty="0">
                <a:effectLst/>
                <a:latin typeface="Arial" panose="020B0604020202020204" pitchFamily="34" charset="0"/>
              </a:rPr>
              <a:t>NIH </a:t>
            </a:r>
            <a:r>
              <a:rPr lang="en-US" sz="2000" dirty="0" err="1">
                <a:effectLst/>
                <a:latin typeface="Arial" panose="020B0604020202020204" pitchFamily="34" charset="0"/>
              </a:rPr>
              <a:t>Biosketch</a:t>
            </a:r>
            <a:r>
              <a:rPr lang="en-US" sz="2000" dirty="0">
                <a:effectLst/>
                <a:latin typeface="Arial" panose="020B0604020202020204" pitchFamily="34" charset="0"/>
              </a:rPr>
              <a:t> for each investigator </a:t>
            </a:r>
          </a:p>
          <a:p>
            <a:endParaRPr lang="en-US" sz="2000" dirty="0"/>
          </a:p>
        </p:txBody>
      </p:sp>
      <p:sp>
        <p:nvSpPr>
          <p:cNvPr id="9" name="Title 8">
            <a:extLst>
              <a:ext uri="{FF2B5EF4-FFF2-40B4-BE49-F238E27FC236}">
                <a16:creationId xmlns:a16="http://schemas.microsoft.com/office/drawing/2014/main" id="{B553509F-53AA-154A-B388-95274CBC125F}"/>
              </a:ext>
            </a:extLst>
          </p:cNvPr>
          <p:cNvSpPr>
            <a:spLocks noGrp="1"/>
          </p:cNvSpPr>
          <p:nvPr>
            <p:ph type="title"/>
          </p:nvPr>
        </p:nvSpPr>
        <p:spPr>
          <a:xfrm>
            <a:off x="475860" y="923415"/>
            <a:ext cx="8229600" cy="803785"/>
          </a:xfrm>
        </p:spPr>
        <p:txBody>
          <a:bodyPr>
            <a:normAutofit/>
          </a:bodyPr>
          <a:lstStyle/>
          <a:p>
            <a:r>
              <a:rPr lang="en-US" dirty="0"/>
              <a:t>Letter of Intent</a:t>
            </a:r>
          </a:p>
        </p:txBody>
      </p:sp>
      <p:sp>
        <p:nvSpPr>
          <p:cNvPr id="2" name="TextBox 1">
            <a:extLst>
              <a:ext uri="{FF2B5EF4-FFF2-40B4-BE49-F238E27FC236}">
                <a16:creationId xmlns:a16="http://schemas.microsoft.com/office/drawing/2014/main" id="{FEAE3185-C4D6-184F-A15F-427525673D9F}"/>
              </a:ext>
            </a:extLst>
          </p:cNvPr>
          <p:cNvSpPr txBox="1"/>
          <p:nvPr/>
        </p:nvSpPr>
        <p:spPr>
          <a:xfrm>
            <a:off x="2882476" y="1727200"/>
            <a:ext cx="3147400" cy="707886"/>
          </a:xfrm>
          <a:prstGeom prst="rect">
            <a:avLst/>
          </a:prstGeom>
          <a:solidFill>
            <a:srgbClr val="FFFF00"/>
          </a:solidFill>
        </p:spPr>
        <p:txBody>
          <a:bodyPr wrap="none" rtlCol="0">
            <a:spAutoFit/>
          </a:bodyPr>
          <a:lstStyle/>
          <a:p>
            <a:pPr algn="ctr"/>
            <a:r>
              <a:rPr lang="en-US" sz="2000" dirty="0"/>
              <a:t>Due date:	 February 21, 2023</a:t>
            </a:r>
            <a:br>
              <a:rPr lang="en-US" sz="2000" dirty="0"/>
            </a:br>
            <a:r>
              <a:rPr lang="en-US" sz="2000" dirty="0"/>
              <a:t>Two-page limit</a:t>
            </a:r>
          </a:p>
        </p:txBody>
      </p:sp>
    </p:spTree>
    <p:extLst>
      <p:ext uri="{BB962C8B-B14F-4D97-AF65-F5344CB8AC3E}">
        <p14:creationId xmlns:p14="http://schemas.microsoft.com/office/powerpoint/2010/main" val="363862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18"/>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9" name="Title 8">
            <a:extLst>
              <a:ext uri="{FF2B5EF4-FFF2-40B4-BE49-F238E27FC236}">
                <a16:creationId xmlns:a16="http://schemas.microsoft.com/office/drawing/2014/main" id="{B553509F-53AA-154A-B388-95274CBC125F}"/>
              </a:ext>
            </a:extLst>
          </p:cNvPr>
          <p:cNvSpPr>
            <a:spLocks noGrp="1"/>
          </p:cNvSpPr>
          <p:nvPr>
            <p:ph type="title"/>
          </p:nvPr>
        </p:nvSpPr>
        <p:spPr>
          <a:xfrm>
            <a:off x="475860" y="923415"/>
            <a:ext cx="8229600" cy="803785"/>
          </a:xfrm>
        </p:spPr>
        <p:txBody>
          <a:bodyPr>
            <a:normAutofit/>
          </a:bodyPr>
          <a:lstStyle/>
          <a:p>
            <a:r>
              <a:rPr lang="en-US" dirty="0"/>
              <a:t>Letter of Intent</a:t>
            </a:r>
          </a:p>
        </p:txBody>
      </p:sp>
      <p:sp>
        <p:nvSpPr>
          <p:cNvPr id="2" name="TextBox 1">
            <a:extLst>
              <a:ext uri="{FF2B5EF4-FFF2-40B4-BE49-F238E27FC236}">
                <a16:creationId xmlns:a16="http://schemas.microsoft.com/office/drawing/2014/main" id="{FEAE3185-C4D6-184F-A15F-427525673D9F}"/>
              </a:ext>
            </a:extLst>
          </p:cNvPr>
          <p:cNvSpPr txBox="1"/>
          <p:nvPr/>
        </p:nvSpPr>
        <p:spPr>
          <a:xfrm>
            <a:off x="2882476" y="1727200"/>
            <a:ext cx="3147400" cy="707886"/>
          </a:xfrm>
          <a:prstGeom prst="rect">
            <a:avLst/>
          </a:prstGeom>
          <a:solidFill>
            <a:srgbClr val="FFFF00"/>
          </a:solidFill>
        </p:spPr>
        <p:txBody>
          <a:bodyPr wrap="none" rtlCol="0">
            <a:spAutoFit/>
          </a:bodyPr>
          <a:lstStyle/>
          <a:p>
            <a:pPr algn="ctr"/>
            <a:r>
              <a:rPr lang="en-US" sz="2000" dirty="0"/>
              <a:t>Due date:	 February 21, 2023</a:t>
            </a:r>
            <a:br>
              <a:rPr lang="en-US" sz="2000" dirty="0"/>
            </a:br>
            <a:r>
              <a:rPr lang="en-US" sz="2000" dirty="0"/>
              <a:t>Two-page limit</a:t>
            </a:r>
          </a:p>
        </p:txBody>
      </p:sp>
      <p:sp>
        <p:nvSpPr>
          <p:cNvPr id="6" name="TextBox 5">
            <a:extLst>
              <a:ext uri="{FF2B5EF4-FFF2-40B4-BE49-F238E27FC236}">
                <a16:creationId xmlns:a16="http://schemas.microsoft.com/office/drawing/2014/main" id="{2F03BEB1-5016-8842-B0C4-7B8E29AAE473}"/>
              </a:ext>
            </a:extLst>
          </p:cNvPr>
          <p:cNvSpPr txBox="1"/>
          <p:nvPr/>
        </p:nvSpPr>
        <p:spPr>
          <a:xfrm>
            <a:off x="843026" y="2608828"/>
            <a:ext cx="7226300" cy="646331"/>
          </a:xfrm>
          <a:prstGeom prst="rect">
            <a:avLst/>
          </a:prstGeom>
          <a:noFill/>
          <a:ln>
            <a:solidFill>
              <a:schemeClr val="tx1"/>
            </a:solidFill>
          </a:ln>
        </p:spPr>
        <p:txBody>
          <a:bodyPr wrap="square" rtlCol="0">
            <a:spAutoFit/>
          </a:bodyPr>
          <a:lstStyle/>
          <a:p>
            <a:r>
              <a:rPr lang="en-US" dirty="0"/>
              <a:t>Each project should be designed to yield a generalizable solution to a translational science question or bottleneck.</a:t>
            </a:r>
          </a:p>
        </p:txBody>
      </p:sp>
      <p:sp>
        <p:nvSpPr>
          <p:cNvPr id="10" name="TextBox 9">
            <a:extLst>
              <a:ext uri="{FF2B5EF4-FFF2-40B4-BE49-F238E27FC236}">
                <a16:creationId xmlns:a16="http://schemas.microsoft.com/office/drawing/2014/main" id="{667AF166-70E6-0848-A246-A8ADFF7FE669}"/>
              </a:ext>
            </a:extLst>
          </p:cNvPr>
          <p:cNvSpPr txBox="1"/>
          <p:nvPr/>
        </p:nvSpPr>
        <p:spPr>
          <a:xfrm>
            <a:off x="843026" y="3470210"/>
            <a:ext cx="7226300" cy="646331"/>
          </a:xfrm>
          <a:prstGeom prst="rect">
            <a:avLst/>
          </a:prstGeom>
          <a:noFill/>
          <a:ln>
            <a:solidFill>
              <a:schemeClr val="tx1"/>
            </a:solidFill>
          </a:ln>
        </p:spPr>
        <p:txBody>
          <a:bodyPr wrap="square" rtlCol="0">
            <a:spAutoFit/>
          </a:bodyPr>
          <a:lstStyle/>
          <a:p>
            <a:r>
              <a:rPr lang="en-US" dirty="0"/>
              <a:t>Projects related to health disparities and multi-PI projects led by investigators from two different disciplines are strongly encouraged.</a:t>
            </a:r>
          </a:p>
        </p:txBody>
      </p:sp>
      <p:sp>
        <p:nvSpPr>
          <p:cNvPr id="11" name="TextBox 10">
            <a:extLst>
              <a:ext uri="{FF2B5EF4-FFF2-40B4-BE49-F238E27FC236}">
                <a16:creationId xmlns:a16="http://schemas.microsoft.com/office/drawing/2014/main" id="{CADA72CD-20EB-3C40-B933-A088C98BD4A2}"/>
              </a:ext>
            </a:extLst>
          </p:cNvPr>
          <p:cNvSpPr txBox="1"/>
          <p:nvPr/>
        </p:nvSpPr>
        <p:spPr>
          <a:xfrm>
            <a:off x="843026" y="4758814"/>
            <a:ext cx="72263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Each CTSA hub has the flexibility to tailor its Program’s research activities to address local priorities.</a:t>
            </a:r>
          </a:p>
          <a:p>
            <a:pPr marL="285750" indent="-285750">
              <a:buFont typeface="Arial" panose="020B0604020202020204" pitchFamily="34" charset="0"/>
              <a:buChar char="•"/>
            </a:pPr>
            <a:r>
              <a:rPr lang="en-US" dirty="0"/>
              <a:t>The program helps achieve the overall strategic goals of the CTSA Program.</a:t>
            </a:r>
          </a:p>
          <a:p>
            <a:pPr marL="285750" indent="-285750">
              <a:buFont typeface="Arial" panose="020B0604020202020204" pitchFamily="34" charset="0"/>
              <a:buChar char="•"/>
            </a:pPr>
            <a:r>
              <a:rPr lang="en-US" dirty="0"/>
              <a:t>The Program is intended to be of the type of clinical and translational science research that the applicant considers to be of high priority.</a:t>
            </a:r>
          </a:p>
        </p:txBody>
      </p:sp>
      <p:sp>
        <p:nvSpPr>
          <p:cNvPr id="12" name="TextBox 11">
            <a:extLst>
              <a:ext uri="{FF2B5EF4-FFF2-40B4-BE49-F238E27FC236}">
                <a16:creationId xmlns:a16="http://schemas.microsoft.com/office/drawing/2014/main" id="{A0FBF80D-778B-D24D-9580-9C8DA5664B9B}"/>
              </a:ext>
            </a:extLst>
          </p:cNvPr>
          <p:cNvSpPr txBox="1"/>
          <p:nvPr/>
        </p:nvSpPr>
        <p:spPr>
          <a:xfrm>
            <a:off x="847852" y="4347949"/>
            <a:ext cx="1482714" cy="461665"/>
          </a:xfrm>
          <a:prstGeom prst="rect">
            <a:avLst/>
          </a:prstGeom>
          <a:noFill/>
        </p:spPr>
        <p:txBody>
          <a:bodyPr wrap="none" rtlCol="0">
            <a:spAutoFit/>
          </a:bodyPr>
          <a:lstStyle/>
          <a:p>
            <a:r>
              <a:rPr lang="en-US" sz="2400" b="1" dirty="0">
                <a:solidFill>
                  <a:srgbClr val="C00000"/>
                </a:solidFill>
              </a:rPr>
              <a:t>From RFA:</a:t>
            </a:r>
          </a:p>
        </p:txBody>
      </p:sp>
    </p:spTree>
    <p:extLst>
      <p:ext uri="{BB962C8B-B14F-4D97-AF65-F5344CB8AC3E}">
        <p14:creationId xmlns:p14="http://schemas.microsoft.com/office/powerpoint/2010/main" val="202971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3" name="Title 2">
            <a:extLst>
              <a:ext uri="{FF2B5EF4-FFF2-40B4-BE49-F238E27FC236}">
                <a16:creationId xmlns:a16="http://schemas.microsoft.com/office/drawing/2014/main" id="{E0AD3CEB-E221-2149-8294-ED2B92447946}"/>
              </a:ext>
            </a:extLst>
          </p:cNvPr>
          <p:cNvSpPr>
            <a:spLocks noGrp="1"/>
          </p:cNvSpPr>
          <p:nvPr>
            <p:ph type="title"/>
          </p:nvPr>
        </p:nvSpPr>
        <p:spPr>
          <a:xfrm>
            <a:off x="481076" y="1105669"/>
            <a:ext cx="8229600" cy="1143000"/>
          </a:xfrm>
        </p:spPr>
        <p:txBody>
          <a:bodyPr/>
          <a:lstStyle/>
          <a:p>
            <a:r>
              <a:rPr lang="en-US" dirty="0"/>
              <a:t>Eligibility</a:t>
            </a:r>
          </a:p>
        </p:txBody>
      </p:sp>
      <p:sp>
        <p:nvSpPr>
          <p:cNvPr id="7" name="Content Placeholder 6">
            <a:extLst>
              <a:ext uri="{FF2B5EF4-FFF2-40B4-BE49-F238E27FC236}">
                <a16:creationId xmlns:a16="http://schemas.microsoft.com/office/drawing/2014/main" id="{5F4858EF-F35E-4146-8F17-5318A659DB4D}"/>
              </a:ext>
            </a:extLst>
          </p:cNvPr>
          <p:cNvSpPr>
            <a:spLocks noGrp="1"/>
          </p:cNvSpPr>
          <p:nvPr>
            <p:ph idx="1"/>
          </p:nvPr>
        </p:nvSpPr>
        <p:spPr>
          <a:xfrm>
            <a:off x="457200" y="2743200"/>
            <a:ext cx="8229600" cy="3382963"/>
          </a:xfrm>
        </p:spPr>
        <p:txBody>
          <a:bodyPr>
            <a:normAutofit/>
          </a:bodyPr>
          <a:lstStyle/>
          <a:p>
            <a:r>
              <a:rPr lang="en-US" sz="2800" dirty="0"/>
              <a:t>Faculty member at UB and eligible to serve as a PI of an NIH grant</a:t>
            </a:r>
          </a:p>
          <a:p>
            <a:r>
              <a:rPr lang="en-US" sz="2800" dirty="0"/>
              <a:t>Have the expertise and research experience to enable the proposed work</a:t>
            </a:r>
          </a:p>
        </p:txBody>
      </p:sp>
    </p:spTree>
    <p:extLst>
      <p:ext uri="{BB962C8B-B14F-4D97-AF65-F5344CB8AC3E}">
        <p14:creationId xmlns:p14="http://schemas.microsoft.com/office/powerpoint/2010/main" val="372447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3" name="Content Placeholder 2">
            <a:extLst>
              <a:ext uri="{FF2B5EF4-FFF2-40B4-BE49-F238E27FC236}">
                <a16:creationId xmlns:a16="http://schemas.microsoft.com/office/drawing/2014/main" id="{0B195624-BCDB-B749-A85D-5D4172E54614}"/>
              </a:ext>
            </a:extLst>
          </p:cNvPr>
          <p:cNvSpPr>
            <a:spLocks noGrp="1"/>
          </p:cNvSpPr>
          <p:nvPr>
            <p:ph idx="1"/>
          </p:nvPr>
        </p:nvSpPr>
        <p:spPr>
          <a:xfrm>
            <a:off x="475860" y="2049260"/>
            <a:ext cx="8229600" cy="3995937"/>
          </a:xfrm>
        </p:spPr>
        <p:txBody>
          <a:bodyPr>
            <a:noAutofit/>
          </a:bodyPr>
          <a:lstStyle/>
          <a:p>
            <a:r>
              <a:rPr lang="en-US" sz="2000" dirty="0"/>
              <a:t>Does the project address a critical problem or barrier in the field of clinical and translational science?</a:t>
            </a:r>
          </a:p>
          <a:p>
            <a:r>
              <a:rPr lang="en-US" sz="2000" dirty="0"/>
              <a:t>Does the project team have experience in clinical and translational research and the expertise to successfully perform the proposed project?</a:t>
            </a:r>
          </a:p>
          <a:p>
            <a:r>
              <a:rPr lang="en-US" sz="2000" dirty="0"/>
              <a:t>Are the specific aims of the project clear, well thought out and feasible?</a:t>
            </a:r>
          </a:p>
          <a:p>
            <a:r>
              <a:rPr lang="en-US" sz="2000" dirty="0"/>
              <a:t>Does the project use novel or innovative approaches to challenge or shift current research, clinical practice, or implementation paradigms?</a:t>
            </a:r>
          </a:p>
          <a:p>
            <a:r>
              <a:rPr lang="en-US" sz="2000" dirty="0"/>
              <a:t>Does the project have the potential to provide sustainable, generalizable innovations that increase the efficiency or effectiveness of translation?</a:t>
            </a:r>
          </a:p>
          <a:p>
            <a:r>
              <a:rPr lang="en-US" sz="2000" dirty="0"/>
              <a:t>Are there opportunities for collaborations throughout the Buffalo Translational Consortium and/or other CTSA Program hubs?</a:t>
            </a:r>
          </a:p>
        </p:txBody>
      </p:sp>
      <p:sp>
        <p:nvSpPr>
          <p:cNvPr id="6" name="Title 8">
            <a:extLst>
              <a:ext uri="{FF2B5EF4-FFF2-40B4-BE49-F238E27FC236}">
                <a16:creationId xmlns:a16="http://schemas.microsoft.com/office/drawing/2014/main" id="{FA93E484-328D-3D4E-9E43-82AA559382F1}"/>
              </a:ext>
            </a:extLst>
          </p:cNvPr>
          <p:cNvSpPr txBox="1">
            <a:spLocks/>
          </p:cNvSpPr>
          <p:nvPr/>
        </p:nvSpPr>
        <p:spPr>
          <a:xfrm>
            <a:off x="475860" y="923415"/>
            <a:ext cx="8229600" cy="8037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Letter of Intent: Review Criteria</a:t>
            </a:r>
          </a:p>
        </p:txBody>
      </p:sp>
    </p:spTree>
    <p:extLst>
      <p:ext uri="{BB962C8B-B14F-4D97-AF65-F5344CB8AC3E}">
        <p14:creationId xmlns:p14="http://schemas.microsoft.com/office/powerpoint/2010/main" val="262413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8"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76" y="256841"/>
            <a:ext cx="4681859" cy="404328"/>
          </a:xfrm>
          <a:prstGeom prst="rect">
            <a:avLst/>
          </a:prstGeom>
        </p:spPr>
      </p:pic>
      <p:sp>
        <p:nvSpPr>
          <p:cNvPr id="2" name="TextBox 1">
            <a:extLst>
              <a:ext uri="{FF2B5EF4-FFF2-40B4-BE49-F238E27FC236}">
                <a16:creationId xmlns:a16="http://schemas.microsoft.com/office/drawing/2014/main" id="{325D5EF3-83BD-1B46-82A5-9AC633E0331D}"/>
              </a:ext>
            </a:extLst>
          </p:cNvPr>
          <p:cNvSpPr txBox="1"/>
          <p:nvPr/>
        </p:nvSpPr>
        <p:spPr>
          <a:xfrm>
            <a:off x="558800" y="2425700"/>
            <a:ext cx="7226300" cy="3785652"/>
          </a:xfrm>
          <a:prstGeom prst="rect">
            <a:avLst/>
          </a:prstGeom>
          <a:noFill/>
        </p:spPr>
        <p:txBody>
          <a:bodyPr wrap="square" rtlCol="0">
            <a:spAutoFit/>
          </a:bodyPr>
          <a:lstStyle/>
          <a:p>
            <a:r>
              <a:rPr lang="en-US" sz="2000" b="1" dirty="0"/>
              <a:t>Translational research question: </a:t>
            </a:r>
            <a:r>
              <a:rPr lang="en-US" sz="2000" dirty="0"/>
              <a:t>Is a new drug for the treatment of hypertension superior to the standard of care?</a:t>
            </a:r>
          </a:p>
          <a:p>
            <a:endParaRPr lang="en-US" sz="2000" dirty="0"/>
          </a:p>
          <a:p>
            <a:r>
              <a:rPr lang="en-US" sz="2000" b="1" dirty="0"/>
              <a:t>Related translational science question: </a:t>
            </a:r>
            <a:r>
              <a:rPr lang="en-US" sz="2000" dirty="0"/>
              <a:t>What are the barriers to recruiting a representative population to clinical trials for the treatment of hypertension, given that participants in most clinical trials in the US include less than 10% underrepresented minorities?</a:t>
            </a:r>
          </a:p>
          <a:p>
            <a:endParaRPr lang="en-US" sz="2000" dirty="0"/>
          </a:p>
          <a:p>
            <a:pPr marL="342900" indent="-342900">
              <a:buFont typeface="Arial" panose="020B0604020202020204" pitchFamily="34" charset="0"/>
              <a:buChar char="•"/>
            </a:pPr>
            <a:r>
              <a:rPr lang="en-US" sz="2000" dirty="0"/>
              <a:t>A trial to address this question might compare two different recruitment strategies in a study for the treatment of hypertension and assess the results of the two strategies in recruitment of a representative population.</a:t>
            </a:r>
          </a:p>
        </p:txBody>
      </p:sp>
      <p:sp>
        <p:nvSpPr>
          <p:cNvPr id="6" name="Title 8">
            <a:extLst>
              <a:ext uri="{FF2B5EF4-FFF2-40B4-BE49-F238E27FC236}">
                <a16:creationId xmlns:a16="http://schemas.microsoft.com/office/drawing/2014/main" id="{F432AD26-C291-2C4C-9E70-87C7FECE8B54}"/>
              </a:ext>
            </a:extLst>
          </p:cNvPr>
          <p:cNvSpPr txBox="1">
            <a:spLocks/>
          </p:cNvSpPr>
          <p:nvPr/>
        </p:nvSpPr>
        <p:spPr>
          <a:xfrm>
            <a:off x="457200" y="1088515"/>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Example 1</a:t>
            </a:r>
          </a:p>
        </p:txBody>
      </p:sp>
    </p:spTree>
    <p:extLst>
      <p:ext uri="{BB962C8B-B14F-4D97-AF65-F5344CB8AC3E}">
        <p14:creationId xmlns:p14="http://schemas.microsoft.com/office/powerpoint/2010/main" val="3840436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CTSI_Standard_PPT">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1_0CTSI_Standard_PPT">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4.xml><?xml version="1.0" encoding="utf-8"?>
<a:theme xmlns:a="http://schemas.openxmlformats.org/drawingml/2006/main" name="2_0CTSI_Standard_PPT">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70216</TotalTime>
  <Words>1144</Words>
  <Application>Microsoft Macintosh PowerPoint</Application>
  <PresentationFormat>On-screen Show (4:3)</PresentationFormat>
  <Paragraphs>106</Paragraphs>
  <Slides>13</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Georgia</vt:lpstr>
      <vt:lpstr>LucidaGrande</vt:lpstr>
      <vt:lpstr>Office Theme</vt:lpstr>
      <vt:lpstr>0CTSI_Standard_PPT</vt:lpstr>
      <vt:lpstr>1_0CTSI_Standard_PPT</vt:lpstr>
      <vt:lpstr>2_0CTSI_Standard_PPT</vt:lpstr>
      <vt:lpstr>Information Session: Translational Science Project Request for Applications (RFA)</vt:lpstr>
      <vt:lpstr>Element E: Clinical and Translational Science Projects</vt:lpstr>
      <vt:lpstr>Element E: Clinical and Translational Science (CTS) Projects</vt:lpstr>
      <vt:lpstr>Element E: Clinical and Translational Science Projects</vt:lpstr>
      <vt:lpstr>Letter of Intent</vt:lpstr>
      <vt:lpstr>Letter of Intent</vt:lpstr>
      <vt:lpstr>Eligibility</vt:lpstr>
      <vt:lpstr>PowerPoint Presentation</vt:lpstr>
      <vt:lpstr>PowerPoint Presentation</vt:lpstr>
      <vt:lpstr>PowerPoint Presentation</vt:lpstr>
      <vt:lpstr>PowerPoint Presentation</vt:lpstr>
      <vt:lpstr>Clinical and Translational Science Projects: Key Dates</vt:lpstr>
      <vt:lpstr>Useful Resources</vt:lpstr>
    </vt:vector>
  </TitlesOfParts>
  <Company>University at Bufffalo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Murphy</dc:creator>
  <cp:lastModifiedBy>Timothy Murphy</cp:lastModifiedBy>
  <cp:revision>1029</cp:revision>
  <dcterms:created xsi:type="dcterms:W3CDTF">2017-03-21T01:02:58Z</dcterms:created>
  <dcterms:modified xsi:type="dcterms:W3CDTF">2023-01-23T03:05:42Z</dcterms:modified>
</cp:coreProperties>
</file>