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1" r:id="rId5"/>
    <p:sldId id="324" r:id="rId6"/>
    <p:sldId id="2584" r:id="rId7"/>
    <p:sldId id="323" r:id="rId8"/>
    <p:sldId id="2586" r:id="rId9"/>
    <p:sldId id="2571" r:id="rId10"/>
    <p:sldId id="2575" r:id="rId11"/>
    <p:sldId id="2576" r:id="rId12"/>
    <p:sldId id="2585" r:id="rId13"/>
    <p:sldId id="2577" r:id="rId14"/>
    <p:sldId id="2588" r:id="rId15"/>
    <p:sldId id="2578" r:id="rId16"/>
    <p:sldId id="2587" r:id="rId17"/>
    <p:sldId id="2579" r:id="rId18"/>
    <p:sldId id="329" r:id="rId19"/>
    <p:sldId id="330" r:id="rId20"/>
    <p:sldId id="2590" r:id="rId21"/>
    <p:sldId id="2591" r:id="rId22"/>
    <p:sldId id="259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taining Employer Continuity for TA, GA, and RA Appointments" id="{7D23B2F4-E4BC-4444-9843-B8226D899130}">
          <p14:sldIdLst>
            <p14:sldId id="2561"/>
          </p14:sldIdLst>
        </p14:section>
        <p14:section name="Understanding Employer Definitions" id="{4E864DFB-FC5F-4ADC-BF3E-86A821C6C4F6}">
          <p14:sldIdLst>
            <p14:sldId id="324"/>
            <p14:sldId id="2584"/>
            <p14:sldId id="323"/>
            <p14:sldId id="2586"/>
            <p14:sldId id="2571"/>
            <p14:sldId id="2575"/>
            <p14:sldId id="2576"/>
            <p14:sldId id="2585"/>
            <p14:sldId id="2577"/>
            <p14:sldId id="2588"/>
            <p14:sldId id="2578"/>
            <p14:sldId id="2587"/>
            <p14:sldId id="2579"/>
            <p14:sldId id="329"/>
            <p14:sldId id="330"/>
            <p14:sldId id="2590"/>
            <p14:sldId id="2591"/>
            <p14:sldId id="2592"/>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78" d="100"/>
          <a:sy n="78" d="100"/>
        </p:scale>
        <p:origin x="120" y="480"/>
      </p:cViewPr>
      <p:guideLst/>
    </p:cSldViewPr>
  </p:slideViewPr>
  <p:outlineViewPr>
    <p:cViewPr>
      <p:scale>
        <a:sx n="33" d="100"/>
        <a:sy n="33" d="100"/>
      </p:scale>
      <p:origin x="0" y="-10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nam12.safelinks.protection.outlook.com/?url=https%3A%2F%2Fwww.suny.edu%2Fhr%2Fcompensation%2Funclassified%2Fg%2Fgraduate-assistant%2F&amp;data=05%7C01%7Cbcorry%40buffalo.edu%7Ccb7d1ec2336940d7745608dbb93602eb%7C96464a8af8ed40b199e25f6b50a20250%7C0%7C0%7C638307413842937729%7CUnknown%7CTWFpbGZsb3d8eyJWIjoiMC4wLjAwMDAiLCJQIjoiV2luMzIiLCJBTiI6Ik1haWwiLCJXVCI6Mn0%3D%7C3000%7C%7C%7C&amp;sdata=yaRIgKO3LWtQPltWq3Ro%2F6mLs40T8A6pUeaJ4A%2FyHho%3D&amp;reserved=0"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nam12.safelinks.protection.outlook.com/?url=https%3A%2F%2Fwww.suny.edu%2Fhr%2Fcompensation%2Funclassified%2Fg%2Fgraduate-assistant%2F&amp;data=05%7C01%7Cbcorry%40buffalo.edu%7Ccb7d1ec2336940d7745608dbb93602eb%7C96464a8af8ed40b199e25f6b50a20250%7C0%7C0%7C638307413842937729%7CUnknown%7CTWFpbGZsb3d8eyJWIjoiMC4wLjAwMDAiLCJQIjoiV2luMzIiLCJBTiI6Ik1haWwiLCJXVCI6Mn0%3D%7C3000%7C%7C%7C&amp;sdata=yaRIgKO3LWtQPltWq3Ro%2F6mLs40T8A6pUeaJ4A%2FyHho%3D&amp;reserved=0"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nam12.safelinks.protection.outlook.com/?url=https%3A%2F%2Fwww.suny.edu%2Fhr%2Fcompensation%2Funclassified%2Fg%2Fgraduate-assistant%2F&amp;data=05%7C01%7Cbcorry%40buffalo.edu%7Ccb7d1ec2336940d7745608dbb93602eb%7C96464a8af8ed40b199e25f6b50a20250%7C0%7C0%7C638307413842937729%7CUnknown%7CTWFpbGZsb3d8eyJWIjoiMC4wLjAwMDAiLCJQIjoiV2luMzIiLCJBTiI6Ik1haWwiLCJXVCI6Mn0%3D%7C3000%7C%7C%7C&amp;sdata=yaRIgKO3LWtQPltWq3Ro%2F6mLs40T8A6pUeaJ4A%2FyHho%3D&amp;reserved=0"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nam12.safelinks.protection.outlook.com/?url=https%3A%2F%2Fwww.suny.edu%2Fhr%2Fcompensation%2Funclassified%2Fg%2Fgraduate-assistant%2F&amp;data=05%7C01%7Cbcorry%40buffalo.edu%7Ccb7d1ec2336940d7745608dbb93602eb%7C96464a8af8ed40b199e25f6b50a20250%7C0%7C0%7C638307413842937729%7CUnknown%7CTWFpbGZsb3d8eyJWIjoiMC4wLjAwMDAiLCJQIjoiV2luMzIiLCJBTiI6Ik1haWwiLCJXVCI6Mn0%3D%7C3000%7C%7C%7C&amp;sdata=yaRIgKO3LWtQPltWq3Ro%2F6mLs40T8A6pUeaJ4A%2FyHho%3D&amp;reserved=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D5069-24C1-4BF2-8317-7B2068381C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7D1FDE-0292-45BE-A071-7A4A7E02C5CC}">
      <dgm:prSet custT="1"/>
      <dgm:spPr/>
      <dgm:t>
        <a:bodyPr/>
        <a:lstStyle/>
        <a:p>
          <a:r>
            <a:rPr lang="en-US" sz="1600" b="1" dirty="0"/>
            <a:t>GRADUATE ASSISTANT</a:t>
          </a:r>
          <a:r>
            <a:rPr lang="en-US" sz="1600" dirty="0"/>
            <a:t>, assists faculty members in classroom </a:t>
          </a:r>
          <a:r>
            <a:rPr lang="en-US" sz="1600" b="1" dirty="0">
              <a:solidFill>
                <a:srgbClr val="FFFF00"/>
              </a:solidFill>
            </a:rPr>
            <a:t>and laboratory assignments</a:t>
          </a:r>
          <a:r>
            <a:rPr lang="en-US" sz="1600" dirty="0"/>
            <a:t>, while concurrently pursuing graduate studies. Does related work as required.  Provides support for faculty members by </a:t>
          </a:r>
          <a:r>
            <a:rPr lang="en-US" sz="1600" b="1" dirty="0">
              <a:solidFill>
                <a:srgbClr val="FFFF00"/>
              </a:solidFill>
            </a:rPr>
            <a:t>assisting in teaching</a:t>
          </a:r>
          <a:r>
            <a:rPr lang="en-US" sz="1600" dirty="0"/>
            <a:t>, reading papers and examinations, preparing bibliographies, and performing other ancillary tasks; </a:t>
          </a:r>
          <a:r>
            <a:rPr lang="en-US" sz="1600" b="1" dirty="0">
              <a:solidFill>
                <a:srgbClr val="FFFF00"/>
              </a:solidFill>
            </a:rPr>
            <a:t>assists academic staff in assignable phases of individual and departmental research activities</a:t>
          </a:r>
          <a:r>
            <a:rPr lang="en-US" sz="1600" dirty="0">
              <a:solidFill>
                <a:srgbClr val="FFFF00"/>
              </a:solidFill>
            </a:rPr>
            <a:t>;</a:t>
          </a:r>
          <a:r>
            <a:rPr lang="en-US" sz="1600" dirty="0"/>
            <a:t> supplies other types of support for departmental functions as requested.</a:t>
          </a:r>
          <a:endParaRPr lang="en-US" sz="1600" u="sng" dirty="0">
            <a:hlinkClick xmlns:r="http://schemas.openxmlformats.org/officeDocument/2006/relationships" r:id="rId1"/>
          </a:endParaRPr>
        </a:p>
      </dgm:t>
    </dgm:pt>
    <dgm:pt modelId="{F7006261-89D1-4F50-8794-A502A55CD60A}" type="parTrans" cxnId="{2F3DD7CE-3E49-42DF-AC1B-4DDBAE399F92}">
      <dgm:prSet/>
      <dgm:spPr/>
      <dgm:t>
        <a:bodyPr/>
        <a:lstStyle/>
        <a:p>
          <a:endParaRPr lang="en-US"/>
        </a:p>
      </dgm:t>
    </dgm:pt>
    <dgm:pt modelId="{1A07C41A-91E0-4EF1-A7D6-65CB228D5E44}" type="sibTrans" cxnId="{2F3DD7CE-3E49-42DF-AC1B-4DDBAE399F92}">
      <dgm:prSet/>
      <dgm:spPr/>
      <dgm:t>
        <a:bodyPr/>
        <a:lstStyle/>
        <a:p>
          <a:endParaRPr lang="en-US"/>
        </a:p>
      </dgm:t>
    </dgm:pt>
    <dgm:pt modelId="{9B87EE24-110B-4DE7-8FCC-51036A2BC7C7}">
      <dgm:prSet custT="1"/>
      <dgm:spPr/>
      <dgm:t>
        <a:bodyPr/>
        <a:lstStyle/>
        <a:p>
          <a:r>
            <a:rPr lang="en-US" sz="1600" b="1" dirty="0"/>
            <a:t>STUDENT ASSISTANT </a:t>
          </a:r>
          <a:r>
            <a:rPr lang="en-US" sz="1600" b="1" dirty="0">
              <a:solidFill>
                <a:srgbClr val="FFFF00"/>
              </a:solidFill>
            </a:rPr>
            <a:t>perform a variety of paraprofessional, technical, and professional duties </a:t>
          </a:r>
          <a:r>
            <a:rPr lang="en-US" sz="1600" dirty="0"/>
            <a:t>in support of agency programs. All positions are temporary and filled only </a:t>
          </a:r>
          <a:r>
            <a:rPr lang="en-US" sz="1600" b="1" dirty="0">
              <a:solidFill>
                <a:srgbClr val="FFFF00"/>
              </a:solidFill>
            </a:rPr>
            <a:t>by part-time or full-time undergraduate and graduate students</a:t>
          </a:r>
          <a:r>
            <a:rPr lang="en-US" sz="1600" dirty="0"/>
            <a:t> of colleges recognized by the New York State Education. Non-competitive roles; student gains work experience, which may be related to an individual’s area of formal educational study, by assisting professional staff in</a:t>
          </a:r>
          <a:br>
            <a:rPr lang="en-US" sz="1600" dirty="0"/>
          </a:br>
          <a:r>
            <a:rPr lang="en-US" sz="1600" dirty="0"/>
            <a:t>support of an agency program; duties are assigned commensurate with an individual's</a:t>
          </a:r>
          <a:br>
            <a:rPr lang="en-US" sz="1600" dirty="0"/>
          </a:br>
          <a:r>
            <a:rPr lang="en-US" sz="1600" dirty="0"/>
            <a:t>level of education and experience.</a:t>
          </a:r>
        </a:p>
      </dgm:t>
      <dgm:extLst>
        <a:ext uri="{E40237B7-FDA0-4F09-8148-C483321AD2D9}">
          <dgm14:cNvPr xmlns:dgm14="http://schemas.microsoft.com/office/drawing/2010/diagram" id="0" name="" descr="GRADUATE ASSISTANT, assists faculty members in classroom and laboratory assignments, while concurrently pursuing graduate studies. Does related work as required.  Provides support for faculty members by assisting in teaching, reading papers and examinations, preparing bibliographies, and performing other ancillary tasks; assists academic staff in assignable phases of individual and departmental research activities; supplies other types of support for departmental functions as requested&#10;TEACHING ASSISTANT, performs teaching assistance at a campus, while concurrently holding graduate student status. Does related work as required.  Assists faculty members by teaching part-time in undergraduate classes;  supplements faculty instruction and classroom supervision of a faculty member. STUDENT ASSISTANT perform a variety of paraprofessional, technical, and professional duties in support of agency programs. All positions are temporary and filled only by part-time or full-time undergraduate and graduate students of colleges recognized by the New York State Education. Non-competitive roles; student gains work experience, which may be related to an individual’s area of formal educational study, by assisting professional staff in&#10;support of an agency program; duties are assigned commensurate with an individual's&#10;level of education and experience.&#10;&#10;&#10;"/>
        </a:ext>
      </dgm:extLst>
    </dgm:pt>
    <dgm:pt modelId="{ECF13CC9-F002-487D-ADC7-946FC7E549A2}" type="parTrans" cxnId="{7AFD4BDF-3548-4749-9B50-9FA125B2A5B4}">
      <dgm:prSet/>
      <dgm:spPr/>
      <dgm:t>
        <a:bodyPr/>
        <a:lstStyle/>
        <a:p>
          <a:endParaRPr lang="en-US"/>
        </a:p>
      </dgm:t>
    </dgm:pt>
    <dgm:pt modelId="{883F5604-6E29-460D-AD68-E5358363BC5C}" type="sibTrans" cxnId="{7AFD4BDF-3548-4749-9B50-9FA125B2A5B4}">
      <dgm:prSet/>
      <dgm:spPr/>
      <dgm:t>
        <a:bodyPr/>
        <a:lstStyle/>
        <a:p>
          <a:endParaRPr lang="en-US"/>
        </a:p>
      </dgm:t>
    </dgm:pt>
    <dgm:pt modelId="{396DB1C8-5E34-4077-8EE0-A9656C982A41}">
      <dgm:prSet custT="1"/>
      <dgm:spPr/>
      <dgm:t>
        <a:bodyPr/>
        <a:lstStyle/>
        <a:p>
          <a:r>
            <a:rPr lang="en-US" sz="1600" b="1" dirty="0"/>
            <a:t>TEACHING ASSISTANT</a:t>
          </a:r>
          <a:r>
            <a:rPr lang="en-US" sz="1600" dirty="0"/>
            <a:t>, </a:t>
          </a:r>
          <a:r>
            <a:rPr lang="en-US" sz="1600" b="1" dirty="0">
              <a:solidFill>
                <a:srgbClr val="FFFF00"/>
              </a:solidFill>
            </a:rPr>
            <a:t>performs teaching assistance </a:t>
          </a:r>
          <a:r>
            <a:rPr lang="en-US" sz="1600" dirty="0"/>
            <a:t>at a campus, while concurrently holding graduate student status. Does related work as required.  Assists faculty members by </a:t>
          </a:r>
          <a:r>
            <a:rPr lang="en-US" sz="1600" b="1" dirty="0">
              <a:solidFill>
                <a:srgbClr val="FFFF00"/>
              </a:solidFill>
            </a:rPr>
            <a:t>teaching part-time in undergraduate classes</a:t>
          </a:r>
          <a:r>
            <a:rPr lang="en-US" sz="1600" dirty="0"/>
            <a:t>;  supplements faculty instruction and classroom supervision of a faculty member.</a:t>
          </a:r>
          <a:endParaRPr lang="en-US" sz="1600" u="sng" dirty="0">
            <a:hlinkClick xmlns:r="http://schemas.openxmlformats.org/officeDocument/2006/relationships" r:id="rId1"/>
          </a:endParaRPr>
        </a:p>
      </dgm:t>
    </dgm:pt>
    <dgm:pt modelId="{6F6C9ECC-B85F-4C4C-A771-1697D477568C}" type="parTrans" cxnId="{6C3FEE9E-49EF-4EED-880B-07C91EB93F1C}">
      <dgm:prSet/>
      <dgm:spPr/>
      <dgm:t>
        <a:bodyPr/>
        <a:lstStyle/>
        <a:p>
          <a:endParaRPr lang="en-US"/>
        </a:p>
      </dgm:t>
    </dgm:pt>
    <dgm:pt modelId="{94381A29-3B48-42E5-ABBC-59102B4C41EB}" type="sibTrans" cxnId="{6C3FEE9E-49EF-4EED-880B-07C91EB93F1C}">
      <dgm:prSet/>
      <dgm:spPr/>
      <dgm:t>
        <a:bodyPr/>
        <a:lstStyle/>
        <a:p>
          <a:endParaRPr lang="en-US"/>
        </a:p>
      </dgm:t>
    </dgm:pt>
    <dgm:pt modelId="{EF0A648B-8EAB-490D-8FBA-D6B9CA4B65F6}" type="pres">
      <dgm:prSet presAssocID="{27CD5069-24C1-4BF2-8317-7B2068381CA2}" presName="linear" presStyleCnt="0">
        <dgm:presLayoutVars>
          <dgm:animLvl val="lvl"/>
          <dgm:resizeHandles val="exact"/>
        </dgm:presLayoutVars>
      </dgm:prSet>
      <dgm:spPr/>
    </dgm:pt>
    <dgm:pt modelId="{CECF3DEA-CE80-4E0B-8DBB-5454FC87581F}" type="pres">
      <dgm:prSet presAssocID="{DF7D1FDE-0292-45BE-A071-7A4A7E02C5CC}" presName="parentText" presStyleLbl="node1" presStyleIdx="0" presStyleCnt="3" custScaleY="92487">
        <dgm:presLayoutVars>
          <dgm:chMax val="0"/>
          <dgm:bulletEnabled val="1"/>
        </dgm:presLayoutVars>
      </dgm:prSet>
      <dgm:spPr/>
    </dgm:pt>
    <dgm:pt modelId="{7EB0921E-7DE6-4123-9929-7538B2D03205}" type="pres">
      <dgm:prSet presAssocID="{1A07C41A-91E0-4EF1-A7D6-65CB228D5E44}" presName="spacer" presStyleCnt="0"/>
      <dgm:spPr/>
    </dgm:pt>
    <dgm:pt modelId="{3EF36413-71DD-423C-B802-68FB3FB6B289}" type="pres">
      <dgm:prSet presAssocID="{396DB1C8-5E34-4077-8EE0-A9656C982A41}" presName="parentText" presStyleLbl="node1" presStyleIdx="1" presStyleCnt="3">
        <dgm:presLayoutVars>
          <dgm:chMax val="0"/>
          <dgm:bulletEnabled val="1"/>
        </dgm:presLayoutVars>
      </dgm:prSet>
      <dgm:spPr/>
    </dgm:pt>
    <dgm:pt modelId="{03782BB0-88E6-412B-9BAF-4B1EBE983213}" type="pres">
      <dgm:prSet presAssocID="{94381A29-3B48-42E5-ABBC-59102B4C41EB}" presName="spacer" presStyleCnt="0"/>
      <dgm:spPr/>
    </dgm:pt>
    <dgm:pt modelId="{B2885D74-B1D4-4D1E-82CC-98395C4C58C2}" type="pres">
      <dgm:prSet presAssocID="{9B87EE24-110B-4DE7-8FCC-51036A2BC7C7}" presName="parentText" presStyleLbl="node1" presStyleIdx="2" presStyleCnt="3">
        <dgm:presLayoutVars>
          <dgm:chMax val="0"/>
          <dgm:bulletEnabled val="1"/>
        </dgm:presLayoutVars>
      </dgm:prSet>
      <dgm:spPr/>
    </dgm:pt>
  </dgm:ptLst>
  <dgm:cxnLst>
    <dgm:cxn modelId="{61822433-E455-46D6-AB8C-EC849A02C54F}" type="presOf" srcId="{9B87EE24-110B-4DE7-8FCC-51036A2BC7C7}" destId="{B2885D74-B1D4-4D1E-82CC-98395C4C58C2}" srcOrd="0" destOrd="0" presId="urn:microsoft.com/office/officeart/2005/8/layout/vList2"/>
    <dgm:cxn modelId="{2C7F0767-869E-4C26-8766-E541CAF15BA5}" type="presOf" srcId="{27CD5069-24C1-4BF2-8317-7B2068381CA2}" destId="{EF0A648B-8EAB-490D-8FBA-D6B9CA4B65F6}" srcOrd="0" destOrd="0" presId="urn:microsoft.com/office/officeart/2005/8/layout/vList2"/>
    <dgm:cxn modelId="{65DD046A-A479-431E-A288-8F7C661FE9A8}" type="presOf" srcId="{396DB1C8-5E34-4077-8EE0-A9656C982A41}" destId="{3EF36413-71DD-423C-B802-68FB3FB6B289}" srcOrd="0" destOrd="0" presId="urn:microsoft.com/office/officeart/2005/8/layout/vList2"/>
    <dgm:cxn modelId="{6C3FEE9E-49EF-4EED-880B-07C91EB93F1C}" srcId="{27CD5069-24C1-4BF2-8317-7B2068381CA2}" destId="{396DB1C8-5E34-4077-8EE0-A9656C982A41}" srcOrd="1" destOrd="0" parTransId="{6F6C9ECC-B85F-4C4C-A771-1697D477568C}" sibTransId="{94381A29-3B48-42E5-ABBC-59102B4C41EB}"/>
    <dgm:cxn modelId="{2F3DD7CE-3E49-42DF-AC1B-4DDBAE399F92}" srcId="{27CD5069-24C1-4BF2-8317-7B2068381CA2}" destId="{DF7D1FDE-0292-45BE-A071-7A4A7E02C5CC}" srcOrd="0" destOrd="0" parTransId="{F7006261-89D1-4F50-8794-A502A55CD60A}" sibTransId="{1A07C41A-91E0-4EF1-A7D6-65CB228D5E44}"/>
    <dgm:cxn modelId="{7AFD4BDF-3548-4749-9B50-9FA125B2A5B4}" srcId="{27CD5069-24C1-4BF2-8317-7B2068381CA2}" destId="{9B87EE24-110B-4DE7-8FCC-51036A2BC7C7}" srcOrd="2" destOrd="0" parTransId="{ECF13CC9-F002-487D-ADC7-946FC7E549A2}" sibTransId="{883F5604-6E29-460D-AD68-E5358363BC5C}"/>
    <dgm:cxn modelId="{5A513FF8-7645-4216-9ED1-A608386B6B94}" type="presOf" srcId="{DF7D1FDE-0292-45BE-A071-7A4A7E02C5CC}" destId="{CECF3DEA-CE80-4E0B-8DBB-5454FC87581F}" srcOrd="0" destOrd="0" presId="urn:microsoft.com/office/officeart/2005/8/layout/vList2"/>
    <dgm:cxn modelId="{7A370BEA-BF5B-47E7-87C8-ACF5A52C2ACE}" type="presParOf" srcId="{EF0A648B-8EAB-490D-8FBA-D6B9CA4B65F6}" destId="{CECF3DEA-CE80-4E0B-8DBB-5454FC87581F}" srcOrd="0" destOrd="0" presId="urn:microsoft.com/office/officeart/2005/8/layout/vList2"/>
    <dgm:cxn modelId="{23CB6D46-3762-4E82-A2BB-DA6E98A3BBFB}" type="presParOf" srcId="{EF0A648B-8EAB-490D-8FBA-D6B9CA4B65F6}" destId="{7EB0921E-7DE6-4123-9929-7538B2D03205}" srcOrd="1" destOrd="0" presId="urn:microsoft.com/office/officeart/2005/8/layout/vList2"/>
    <dgm:cxn modelId="{07AF59CA-EF79-4DA7-ADB7-056079353B9C}" type="presParOf" srcId="{EF0A648B-8EAB-490D-8FBA-D6B9CA4B65F6}" destId="{3EF36413-71DD-423C-B802-68FB3FB6B289}" srcOrd="2" destOrd="0" presId="urn:microsoft.com/office/officeart/2005/8/layout/vList2"/>
    <dgm:cxn modelId="{B776FAC1-0634-4336-A0DB-EE94C09BF074}" type="presParOf" srcId="{EF0A648B-8EAB-490D-8FBA-D6B9CA4B65F6}" destId="{03782BB0-88E6-412B-9BAF-4B1EBE983213}" srcOrd="3" destOrd="0" presId="urn:microsoft.com/office/officeart/2005/8/layout/vList2"/>
    <dgm:cxn modelId="{247E6660-0AB3-4C09-9CE4-220BF33E4D3C}" type="presParOf" srcId="{EF0A648B-8EAB-490D-8FBA-D6B9CA4B65F6}" destId="{B2885D74-B1D4-4D1E-82CC-98395C4C58C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D5069-24C1-4BF2-8317-7B2068381C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F7D1FDE-0292-45BE-A071-7A4A7E02C5CC}">
      <dgm:prSet custT="1"/>
      <dgm:spPr/>
      <dgm:t>
        <a:bodyPr/>
        <a:lstStyle/>
        <a:p>
          <a:r>
            <a:rPr lang="en-US" sz="1800" b="1" dirty="0"/>
            <a:t>RESEARCH ASSISTANT</a:t>
          </a:r>
          <a:r>
            <a:rPr lang="en-US" sz="1800" dirty="0"/>
            <a:t>, assists project investigators,  with the collection, organization and maintenance of research data.  Assist in analyzing data, summarize findings and contribute to the interpretation of the data.  Assist in report preparation, documentation of methodologies, procedures and set up.  Provide technical assistance of lab equipment, specialized tools.  Assist in administrative tasks such as scheduling, coordinating participants and managing communications.  </a:t>
          </a:r>
          <a:endParaRPr lang="en-US" sz="1800" u="sng" dirty="0">
            <a:hlinkClick xmlns:r="http://schemas.openxmlformats.org/officeDocument/2006/relationships" r:id="rId1"/>
          </a:endParaRPr>
        </a:p>
      </dgm:t>
    </dgm:pt>
    <dgm:pt modelId="{F7006261-89D1-4F50-8794-A502A55CD60A}" type="parTrans" cxnId="{2F3DD7CE-3E49-42DF-AC1B-4DDBAE399F92}">
      <dgm:prSet/>
      <dgm:spPr/>
      <dgm:t>
        <a:bodyPr/>
        <a:lstStyle/>
        <a:p>
          <a:endParaRPr lang="en-US"/>
        </a:p>
      </dgm:t>
    </dgm:pt>
    <dgm:pt modelId="{1A07C41A-91E0-4EF1-A7D6-65CB228D5E44}" type="sibTrans" cxnId="{2F3DD7CE-3E49-42DF-AC1B-4DDBAE399F92}">
      <dgm:prSet/>
      <dgm:spPr/>
      <dgm:t>
        <a:bodyPr/>
        <a:lstStyle/>
        <a:p>
          <a:endParaRPr lang="en-US"/>
        </a:p>
      </dgm:t>
    </dgm:pt>
    <dgm:pt modelId="{EF0A648B-8EAB-490D-8FBA-D6B9CA4B65F6}" type="pres">
      <dgm:prSet presAssocID="{27CD5069-24C1-4BF2-8317-7B2068381CA2}" presName="linear" presStyleCnt="0">
        <dgm:presLayoutVars>
          <dgm:animLvl val="lvl"/>
          <dgm:resizeHandles val="exact"/>
        </dgm:presLayoutVars>
      </dgm:prSet>
      <dgm:spPr/>
    </dgm:pt>
    <dgm:pt modelId="{CECF3DEA-CE80-4E0B-8DBB-5454FC87581F}" type="pres">
      <dgm:prSet presAssocID="{DF7D1FDE-0292-45BE-A071-7A4A7E02C5CC}" presName="parentText" presStyleLbl="node1" presStyleIdx="0" presStyleCnt="1" custScaleY="811559" custLinFactNeighborY="-88430">
        <dgm:presLayoutVars>
          <dgm:chMax val="0"/>
          <dgm:bulletEnabled val="1"/>
        </dgm:presLayoutVars>
      </dgm:prSet>
      <dgm:spPr/>
    </dgm:pt>
  </dgm:ptLst>
  <dgm:cxnLst>
    <dgm:cxn modelId="{2C7F0767-869E-4C26-8766-E541CAF15BA5}" type="presOf" srcId="{27CD5069-24C1-4BF2-8317-7B2068381CA2}" destId="{EF0A648B-8EAB-490D-8FBA-D6B9CA4B65F6}" srcOrd="0" destOrd="0" presId="urn:microsoft.com/office/officeart/2005/8/layout/vList2"/>
    <dgm:cxn modelId="{2F3DD7CE-3E49-42DF-AC1B-4DDBAE399F92}" srcId="{27CD5069-24C1-4BF2-8317-7B2068381CA2}" destId="{DF7D1FDE-0292-45BE-A071-7A4A7E02C5CC}" srcOrd="0" destOrd="0" parTransId="{F7006261-89D1-4F50-8794-A502A55CD60A}" sibTransId="{1A07C41A-91E0-4EF1-A7D6-65CB228D5E44}"/>
    <dgm:cxn modelId="{5A513FF8-7645-4216-9ED1-A608386B6B94}" type="presOf" srcId="{DF7D1FDE-0292-45BE-A071-7A4A7E02C5CC}" destId="{CECF3DEA-CE80-4E0B-8DBB-5454FC87581F}" srcOrd="0" destOrd="0" presId="urn:microsoft.com/office/officeart/2005/8/layout/vList2"/>
    <dgm:cxn modelId="{7A370BEA-BF5B-47E7-87C8-ACF5A52C2ACE}" type="presParOf" srcId="{EF0A648B-8EAB-490D-8FBA-D6B9CA4B65F6}" destId="{CECF3DEA-CE80-4E0B-8DBB-5454FC87581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D5D8C-969A-407F-B7C6-7B3F82120017}"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1B469B9-39CF-4183-AAC2-0064087AFE3A}">
      <dgm:prSet custT="1"/>
      <dgm:spPr/>
      <dgm:t>
        <a:bodyPr/>
        <a:lstStyle/>
        <a:p>
          <a:pPr>
            <a:lnSpc>
              <a:spcPct val="100000"/>
            </a:lnSpc>
            <a:defRPr b="1"/>
          </a:pPr>
          <a:r>
            <a:rPr lang="en-US" sz="1800" b="0" i="0">
              <a:solidFill>
                <a:srgbClr val="0070C0"/>
              </a:solidFill>
            </a:rPr>
            <a:t>Careful Appointment Planning</a:t>
          </a:r>
          <a:endParaRPr lang="en-US" sz="1800">
            <a:solidFill>
              <a:srgbClr val="0070C0"/>
            </a:solidFill>
          </a:endParaRPr>
        </a:p>
      </dgm:t>
    </dgm:pt>
    <dgm:pt modelId="{DCDCC5FE-8916-4971-A6BA-E3D2A2A865CF}" type="parTrans" cxnId="{3B2568B7-4690-4CE9-83B8-6C43150CF09D}">
      <dgm:prSet/>
      <dgm:spPr/>
      <dgm:t>
        <a:bodyPr/>
        <a:lstStyle/>
        <a:p>
          <a:endParaRPr lang="en-US"/>
        </a:p>
      </dgm:t>
    </dgm:pt>
    <dgm:pt modelId="{D979B2F7-4518-49A4-979B-218972D72D8B}" type="sibTrans" cxnId="{3B2568B7-4690-4CE9-83B8-6C43150CF09D}">
      <dgm:prSet/>
      <dgm:spPr/>
      <dgm:t>
        <a:bodyPr/>
        <a:lstStyle/>
        <a:p>
          <a:pPr>
            <a:lnSpc>
              <a:spcPct val="100000"/>
            </a:lnSpc>
            <a:defRPr b="1"/>
          </a:pPr>
          <a:endParaRPr lang="en-US"/>
        </a:p>
      </dgm:t>
    </dgm:pt>
    <dgm:pt modelId="{46E1FA6F-C5DE-48A2-A864-0CD69512635F}">
      <dgm:prSet custT="1"/>
      <dgm:spPr/>
      <dgm:t>
        <a:bodyPr/>
        <a:lstStyle/>
        <a:p>
          <a:pPr>
            <a:lnSpc>
              <a:spcPct val="100000"/>
            </a:lnSpc>
          </a:pPr>
          <a:endParaRPr lang="en-US" sz="2000" b="0" i="0"/>
        </a:p>
        <a:p>
          <a:pPr>
            <a:lnSpc>
              <a:spcPct val="100000"/>
            </a:lnSpc>
          </a:pPr>
          <a:r>
            <a:rPr lang="en-US" sz="1400" b="0" i="0"/>
            <a:t>Determination of job functions and assignment are mandatory at time of appointment and funding follows. Confirm full funding availability and identify funding sources before appointments.  January rollout of joint appointment/offer letter templates  - usage will be mandatory. </a:t>
          </a:r>
          <a:endParaRPr lang="en-US" sz="1400"/>
        </a:p>
      </dgm:t>
    </dgm:pt>
    <dgm:pt modelId="{03FF23AA-750B-41F9-B9EA-AC77AA0AA7D9}" type="parTrans" cxnId="{83F8B820-61C2-4FC8-901E-432F4D039A14}">
      <dgm:prSet/>
      <dgm:spPr/>
      <dgm:t>
        <a:bodyPr/>
        <a:lstStyle/>
        <a:p>
          <a:endParaRPr lang="en-US"/>
        </a:p>
      </dgm:t>
    </dgm:pt>
    <dgm:pt modelId="{72A160A4-9304-40DA-A374-2E7F09C2E6F2}" type="sibTrans" cxnId="{83F8B820-61C2-4FC8-901E-432F4D039A14}">
      <dgm:prSet/>
      <dgm:spPr/>
      <dgm:t>
        <a:bodyPr/>
        <a:lstStyle/>
        <a:p>
          <a:endParaRPr lang="en-US"/>
        </a:p>
      </dgm:t>
    </dgm:pt>
    <dgm:pt modelId="{EB29B2A3-312F-4810-BE1D-01ADC0A6A83E}">
      <dgm:prSet custT="1"/>
      <dgm:spPr/>
      <dgm:t>
        <a:bodyPr/>
        <a:lstStyle/>
        <a:p>
          <a:pPr>
            <a:lnSpc>
              <a:spcPct val="100000"/>
            </a:lnSpc>
            <a:defRPr b="1"/>
          </a:pPr>
          <a:r>
            <a:rPr lang="en-US" sz="1800" b="0" i="0">
              <a:solidFill>
                <a:srgbClr val="0070C0"/>
              </a:solidFill>
            </a:rPr>
            <a:t>Maintain Employer Consistency</a:t>
          </a:r>
          <a:endParaRPr lang="en-US" sz="1800">
            <a:solidFill>
              <a:srgbClr val="0070C0"/>
            </a:solidFill>
          </a:endParaRPr>
        </a:p>
      </dgm:t>
    </dgm:pt>
    <dgm:pt modelId="{7D917EFE-9AB6-415C-87D3-21D7B68681D7}" type="parTrans" cxnId="{B4550969-1E53-40AC-BE8A-860A8A53B0D4}">
      <dgm:prSet/>
      <dgm:spPr/>
      <dgm:t>
        <a:bodyPr/>
        <a:lstStyle/>
        <a:p>
          <a:endParaRPr lang="en-US"/>
        </a:p>
      </dgm:t>
    </dgm:pt>
    <dgm:pt modelId="{763F7969-2F53-4D53-AE2B-90E1EDF521D5}" type="sibTrans" cxnId="{B4550969-1E53-40AC-BE8A-860A8A53B0D4}">
      <dgm:prSet/>
      <dgm:spPr/>
      <dgm:t>
        <a:bodyPr/>
        <a:lstStyle/>
        <a:p>
          <a:pPr>
            <a:lnSpc>
              <a:spcPct val="100000"/>
            </a:lnSpc>
            <a:defRPr b="1"/>
          </a:pPr>
          <a:endParaRPr lang="en-US"/>
        </a:p>
      </dgm:t>
    </dgm:pt>
    <dgm:pt modelId="{1889D9D6-E76A-432A-9D08-79F008999829}">
      <dgm:prSet custT="1"/>
      <dgm:spPr/>
      <dgm:t>
        <a:bodyPr/>
        <a:lstStyle/>
        <a:p>
          <a:pPr>
            <a:lnSpc>
              <a:spcPct val="100000"/>
            </a:lnSpc>
          </a:pPr>
          <a:endParaRPr lang="en-US" sz="1800" b="0" i="0" dirty="0"/>
        </a:p>
        <a:p>
          <a:pPr>
            <a:lnSpc>
              <a:spcPct val="100000"/>
            </a:lnSpc>
          </a:pPr>
          <a:r>
            <a:rPr lang="en-US" sz="1400" b="0" i="0" dirty="0"/>
            <a:t>Keep students on the same employer with long term assignments at initial hire to avoid unilateral changes and complications.</a:t>
          </a:r>
        </a:p>
        <a:p>
          <a:pPr>
            <a:lnSpc>
              <a:spcPct val="100000"/>
            </a:lnSpc>
          </a:pPr>
          <a:r>
            <a:rPr lang="en-US" sz="1400" dirty="0"/>
            <a:t>Some exceptions apply  where duties abruptly end for significant documented and approvable reasons that comply with CBAs and university approach and original long-term appt./offer letter.  </a:t>
          </a:r>
        </a:p>
      </dgm:t>
    </dgm:pt>
    <dgm:pt modelId="{039A6975-6FD8-4456-ABE5-55CAAB470DB7}" type="parTrans" cxnId="{44D8EB3C-5A8B-48A1-B815-9CD058962793}">
      <dgm:prSet/>
      <dgm:spPr/>
      <dgm:t>
        <a:bodyPr/>
        <a:lstStyle/>
        <a:p>
          <a:endParaRPr lang="en-US"/>
        </a:p>
      </dgm:t>
    </dgm:pt>
    <dgm:pt modelId="{E3BCC2A0-04A3-4597-A7E6-E9D868221587}" type="sibTrans" cxnId="{44D8EB3C-5A8B-48A1-B815-9CD058962793}">
      <dgm:prSet/>
      <dgm:spPr/>
      <dgm:t>
        <a:bodyPr/>
        <a:lstStyle/>
        <a:p>
          <a:endParaRPr lang="en-US"/>
        </a:p>
      </dgm:t>
    </dgm:pt>
    <dgm:pt modelId="{4268CDA6-3F29-4B0A-A5ED-D24AE6B38A26}">
      <dgm:prSet custT="1"/>
      <dgm:spPr/>
      <dgm:t>
        <a:bodyPr/>
        <a:lstStyle/>
        <a:p>
          <a:pPr>
            <a:lnSpc>
              <a:spcPct val="100000"/>
            </a:lnSpc>
            <a:defRPr b="1"/>
          </a:pPr>
          <a:r>
            <a:rPr lang="en-US" sz="1800" b="0" i="0">
              <a:solidFill>
                <a:srgbClr val="0070C0"/>
              </a:solidFill>
            </a:rPr>
            <a:t>Early Coordination</a:t>
          </a:r>
          <a:endParaRPr lang="en-US" sz="1800">
            <a:solidFill>
              <a:srgbClr val="0070C0"/>
            </a:solidFill>
          </a:endParaRPr>
        </a:p>
      </dgm:t>
    </dgm:pt>
    <dgm:pt modelId="{5E1A2272-0B0F-4676-A2E3-9754CC7F8E6B}" type="parTrans" cxnId="{0AB5CD7B-A07A-4A87-A5F0-1A9DA598768E}">
      <dgm:prSet/>
      <dgm:spPr/>
      <dgm:t>
        <a:bodyPr/>
        <a:lstStyle/>
        <a:p>
          <a:endParaRPr lang="en-US"/>
        </a:p>
      </dgm:t>
    </dgm:pt>
    <dgm:pt modelId="{B8E24FBD-EE5C-41F4-93EF-06C89FFEE36A}" type="sibTrans" cxnId="{0AB5CD7B-A07A-4A87-A5F0-1A9DA598768E}">
      <dgm:prSet/>
      <dgm:spPr/>
      <dgm:t>
        <a:bodyPr/>
        <a:lstStyle/>
        <a:p>
          <a:pPr>
            <a:lnSpc>
              <a:spcPct val="100000"/>
            </a:lnSpc>
            <a:defRPr b="1"/>
          </a:pPr>
          <a:endParaRPr lang="en-US"/>
        </a:p>
      </dgm:t>
    </dgm:pt>
    <dgm:pt modelId="{59B3BEC9-C42A-4C9B-94B4-BCBD3DBF254A}">
      <dgm:prSet custT="1"/>
      <dgm:spPr/>
      <dgm:t>
        <a:bodyPr/>
        <a:lstStyle/>
        <a:p>
          <a:pPr>
            <a:lnSpc>
              <a:spcPct val="100000"/>
            </a:lnSpc>
          </a:pPr>
          <a:endParaRPr lang="en-US" sz="1800" b="0" i="0" dirty="0"/>
        </a:p>
        <a:p>
          <a:pPr>
            <a:lnSpc>
              <a:spcPct val="100000"/>
            </a:lnSpc>
          </a:pPr>
          <a:r>
            <a:rPr lang="en-US" sz="1400" b="0" i="0" dirty="0"/>
            <a:t>Anticipate funding constraints and coordinate early with administrative partners to prevent disruptions</a:t>
          </a:r>
          <a:r>
            <a:rPr lang="en-US" sz="1800" b="0" i="0" dirty="0"/>
            <a:t>.</a:t>
          </a:r>
          <a:endParaRPr lang="en-US" sz="1800" dirty="0"/>
        </a:p>
      </dgm:t>
    </dgm:pt>
    <dgm:pt modelId="{8D584999-0F64-465F-8649-BE8093AF3E1D}" type="parTrans" cxnId="{496A639C-6101-45C6-ADFF-E2C36A6CDEF9}">
      <dgm:prSet/>
      <dgm:spPr/>
      <dgm:t>
        <a:bodyPr/>
        <a:lstStyle/>
        <a:p>
          <a:endParaRPr lang="en-US"/>
        </a:p>
      </dgm:t>
    </dgm:pt>
    <dgm:pt modelId="{59AD8DEA-459E-46C6-B793-C00084131A94}" type="sibTrans" cxnId="{496A639C-6101-45C6-ADFF-E2C36A6CDEF9}">
      <dgm:prSet/>
      <dgm:spPr/>
      <dgm:t>
        <a:bodyPr/>
        <a:lstStyle/>
        <a:p>
          <a:endParaRPr lang="en-US"/>
        </a:p>
      </dgm:t>
    </dgm:pt>
    <dgm:pt modelId="{F14CBBA9-3868-41D4-8040-B09122776B7F}">
      <dgm:prSet custT="1"/>
      <dgm:spPr/>
      <dgm:t>
        <a:bodyPr/>
        <a:lstStyle/>
        <a:p>
          <a:pPr>
            <a:lnSpc>
              <a:spcPct val="100000"/>
            </a:lnSpc>
            <a:defRPr b="1"/>
          </a:pPr>
          <a:r>
            <a:rPr lang="en-US" sz="1800" b="0" i="0">
              <a:solidFill>
                <a:srgbClr val="0070C0"/>
              </a:solidFill>
            </a:rPr>
            <a:t>Support Compliance and Efficiency</a:t>
          </a:r>
          <a:endParaRPr lang="en-US" sz="1800">
            <a:solidFill>
              <a:srgbClr val="0070C0"/>
            </a:solidFill>
          </a:endParaRPr>
        </a:p>
      </dgm:t>
    </dgm:pt>
    <dgm:pt modelId="{8797489F-2E51-4944-8383-05336D49BF16}" type="parTrans" cxnId="{F6E98A3A-DC69-4B04-9924-8DF0473F9AA2}">
      <dgm:prSet/>
      <dgm:spPr/>
      <dgm:t>
        <a:bodyPr/>
        <a:lstStyle/>
        <a:p>
          <a:endParaRPr lang="en-US"/>
        </a:p>
      </dgm:t>
    </dgm:pt>
    <dgm:pt modelId="{C5138B25-DC0D-434C-A4DE-DF623F8012A8}" type="sibTrans" cxnId="{F6E98A3A-DC69-4B04-9924-8DF0473F9AA2}">
      <dgm:prSet/>
      <dgm:spPr/>
      <dgm:t>
        <a:bodyPr/>
        <a:lstStyle/>
        <a:p>
          <a:endParaRPr lang="en-US"/>
        </a:p>
      </dgm:t>
    </dgm:pt>
    <dgm:pt modelId="{D2ADA69E-68EF-4DE7-966C-34EBA5F57079}">
      <dgm:prSet custT="1"/>
      <dgm:spPr/>
      <dgm:t>
        <a:bodyPr/>
        <a:lstStyle/>
        <a:p>
          <a:pPr>
            <a:lnSpc>
              <a:spcPct val="100000"/>
            </a:lnSpc>
          </a:pPr>
          <a:endParaRPr lang="en-US" sz="1800" b="0" i="0" dirty="0"/>
        </a:p>
        <a:p>
          <a:pPr>
            <a:lnSpc>
              <a:spcPct val="100000"/>
            </a:lnSpc>
          </a:pPr>
          <a:r>
            <a:rPr lang="en-US" sz="1400" b="0" i="0" dirty="0"/>
            <a:t>Thoughtful planning at appointment/  employment offer protects students and ensures institutional compliance and operational efficiency</a:t>
          </a:r>
          <a:r>
            <a:rPr lang="en-US" sz="1800" b="0" i="0" dirty="0"/>
            <a:t>.</a:t>
          </a:r>
          <a:endParaRPr lang="en-US" sz="1800" dirty="0"/>
        </a:p>
      </dgm:t>
    </dgm:pt>
    <dgm:pt modelId="{B6CACBDA-8281-469C-873D-2406929C4F69}" type="parTrans" cxnId="{BA3C69D3-5D64-4652-9875-69F56904BF1A}">
      <dgm:prSet/>
      <dgm:spPr/>
      <dgm:t>
        <a:bodyPr/>
        <a:lstStyle/>
        <a:p>
          <a:endParaRPr lang="en-US"/>
        </a:p>
      </dgm:t>
    </dgm:pt>
    <dgm:pt modelId="{B5E82645-99AB-41F6-A757-270EA4A57DC9}" type="sibTrans" cxnId="{BA3C69D3-5D64-4652-9875-69F56904BF1A}">
      <dgm:prSet/>
      <dgm:spPr/>
      <dgm:t>
        <a:bodyPr/>
        <a:lstStyle/>
        <a:p>
          <a:endParaRPr lang="en-US"/>
        </a:p>
      </dgm:t>
    </dgm:pt>
    <dgm:pt modelId="{6BBB0DE9-7067-41EA-9450-C95A6AE3B519}" type="pres">
      <dgm:prSet presAssocID="{706D5D8C-969A-407F-B7C6-7B3F82120017}" presName="Name0" presStyleCnt="0">
        <dgm:presLayoutVars>
          <dgm:dir/>
          <dgm:resizeHandles val="exact"/>
        </dgm:presLayoutVars>
      </dgm:prSet>
      <dgm:spPr/>
    </dgm:pt>
    <dgm:pt modelId="{EE931159-A17E-4E11-B544-CD2B8C2A92BE}" type="pres">
      <dgm:prSet presAssocID="{11B469B9-39CF-4183-AAC2-0064087AFE3A}" presName="compNode" presStyleCnt="0"/>
      <dgm:spPr/>
    </dgm:pt>
    <dgm:pt modelId="{2931CE90-7E54-43B3-8657-F0560CC51CFA}" type="pres">
      <dgm:prSet presAssocID="{11B469B9-39CF-4183-AAC2-0064087AFE3A}" presName="pictRect" presStyleLbl="revTx" presStyleIdx="0" presStyleCnt="8" custLinFactNeighborY="-35986">
        <dgm:presLayoutVars>
          <dgm:chMax val="0"/>
          <dgm:bulletEnabled/>
        </dgm:presLayoutVars>
      </dgm:prSet>
      <dgm:spPr/>
    </dgm:pt>
    <dgm:pt modelId="{8FE1AD4E-20A7-4FB0-A033-B33DE3ACE482}" type="pres">
      <dgm:prSet presAssocID="{11B469B9-39CF-4183-AAC2-0064087AFE3A}" presName="textRect" presStyleLbl="revTx" presStyleIdx="1" presStyleCnt="8">
        <dgm:presLayoutVars>
          <dgm:bulletEnabled/>
        </dgm:presLayoutVars>
      </dgm:prSet>
      <dgm:spPr/>
    </dgm:pt>
    <dgm:pt modelId="{DDCAB9C1-62EB-4D77-8E6C-6FA37FD84A14}" type="pres">
      <dgm:prSet presAssocID="{D979B2F7-4518-49A4-979B-218972D72D8B}" presName="sibTrans" presStyleLbl="sibTrans2D1" presStyleIdx="0" presStyleCnt="0"/>
      <dgm:spPr/>
    </dgm:pt>
    <dgm:pt modelId="{117E9A71-73DD-4648-8F21-856E9C2F18AD}" type="pres">
      <dgm:prSet presAssocID="{EB29B2A3-312F-4810-BE1D-01ADC0A6A83E}" presName="compNode" presStyleCnt="0"/>
      <dgm:spPr/>
    </dgm:pt>
    <dgm:pt modelId="{C2189B05-D8D3-4E0A-9174-F4FC31F67D0F}" type="pres">
      <dgm:prSet presAssocID="{EB29B2A3-312F-4810-BE1D-01ADC0A6A83E}" presName="pictRect" presStyleLbl="revTx" presStyleIdx="2" presStyleCnt="8">
        <dgm:presLayoutVars>
          <dgm:chMax val="0"/>
          <dgm:bulletEnabled/>
        </dgm:presLayoutVars>
      </dgm:prSet>
      <dgm:spPr/>
    </dgm:pt>
    <dgm:pt modelId="{277F93F9-E96F-4227-A140-24CCAA5FE234}" type="pres">
      <dgm:prSet presAssocID="{EB29B2A3-312F-4810-BE1D-01ADC0A6A83E}" presName="textRect" presStyleLbl="revTx" presStyleIdx="3" presStyleCnt="8">
        <dgm:presLayoutVars>
          <dgm:bulletEnabled/>
        </dgm:presLayoutVars>
      </dgm:prSet>
      <dgm:spPr/>
    </dgm:pt>
    <dgm:pt modelId="{F32A0B17-0747-4872-9B0B-D3C326E4028C}" type="pres">
      <dgm:prSet presAssocID="{763F7969-2F53-4D53-AE2B-90E1EDF521D5}" presName="sibTrans" presStyleLbl="sibTrans2D1" presStyleIdx="0" presStyleCnt="0"/>
      <dgm:spPr/>
    </dgm:pt>
    <dgm:pt modelId="{8DCB361C-8D9C-4E30-9CCA-E910BF978E6B}" type="pres">
      <dgm:prSet presAssocID="{4268CDA6-3F29-4B0A-A5ED-D24AE6B38A26}" presName="compNode" presStyleCnt="0"/>
      <dgm:spPr/>
    </dgm:pt>
    <dgm:pt modelId="{72433F20-C569-457A-A261-08F558207C42}" type="pres">
      <dgm:prSet presAssocID="{4268CDA6-3F29-4B0A-A5ED-D24AE6B38A26}" presName="pictRect" presStyleLbl="revTx" presStyleIdx="4" presStyleCnt="8">
        <dgm:presLayoutVars>
          <dgm:chMax val="0"/>
          <dgm:bulletEnabled/>
        </dgm:presLayoutVars>
      </dgm:prSet>
      <dgm:spPr/>
    </dgm:pt>
    <dgm:pt modelId="{97BEF6A0-5750-4F3C-8533-E9E00E8C2156}" type="pres">
      <dgm:prSet presAssocID="{4268CDA6-3F29-4B0A-A5ED-D24AE6B38A26}" presName="textRect" presStyleLbl="revTx" presStyleIdx="5" presStyleCnt="8">
        <dgm:presLayoutVars>
          <dgm:bulletEnabled/>
        </dgm:presLayoutVars>
      </dgm:prSet>
      <dgm:spPr/>
    </dgm:pt>
    <dgm:pt modelId="{B0A82D75-2DA8-4DC5-A83D-82DD48898C4B}" type="pres">
      <dgm:prSet presAssocID="{B8E24FBD-EE5C-41F4-93EF-06C89FFEE36A}" presName="sibTrans" presStyleLbl="sibTrans2D1" presStyleIdx="0" presStyleCnt="0"/>
      <dgm:spPr/>
    </dgm:pt>
    <dgm:pt modelId="{FD6AAFDE-EEE6-4517-9C85-3F0D669B6BDD}" type="pres">
      <dgm:prSet presAssocID="{F14CBBA9-3868-41D4-8040-B09122776B7F}" presName="compNode" presStyleCnt="0"/>
      <dgm:spPr/>
    </dgm:pt>
    <dgm:pt modelId="{7E1DDA6B-94E8-45D5-9146-582607CF2FFB}" type="pres">
      <dgm:prSet presAssocID="{F14CBBA9-3868-41D4-8040-B09122776B7F}" presName="pictRect" presStyleLbl="revTx" presStyleIdx="6" presStyleCnt="8">
        <dgm:presLayoutVars>
          <dgm:chMax val="0"/>
          <dgm:bulletEnabled/>
        </dgm:presLayoutVars>
      </dgm:prSet>
      <dgm:spPr/>
    </dgm:pt>
    <dgm:pt modelId="{27797672-9BEA-4C76-9428-DBEF9FC05C2F}" type="pres">
      <dgm:prSet presAssocID="{F14CBBA9-3868-41D4-8040-B09122776B7F}" presName="textRect" presStyleLbl="revTx" presStyleIdx="7" presStyleCnt="8">
        <dgm:presLayoutVars>
          <dgm:bulletEnabled/>
        </dgm:presLayoutVars>
      </dgm:prSet>
      <dgm:spPr/>
    </dgm:pt>
  </dgm:ptLst>
  <dgm:cxnLst>
    <dgm:cxn modelId="{F3861018-24D3-4C59-ABD6-77DCAEF17788}" type="presOf" srcId="{4268CDA6-3F29-4B0A-A5ED-D24AE6B38A26}" destId="{72433F20-C569-457A-A261-08F558207C42}" srcOrd="0" destOrd="0" presId="urn:microsoft.com/office/officeart/2024/3/layout/hArchList1"/>
    <dgm:cxn modelId="{83F8B820-61C2-4FC8-901E-432F4D039A14}" srcId="{11B469B9-39CF-4183-AAC2-0064087AFE3A}" destId="{46E1FA6F-C5DE-48A2-A864-0CD69512635F}" srcOrd="0" destOrd="0" parTransId="{03FF23AA-750B-41F9-B9EA-AC77AA0AA7D9}" sibTransId="{72A160A4-9304-40DA-A374-2E7F09C2E6F2}"/>
    <dgm:cxn modelId="{77EB4124-5708-45FF-BFD1-253D09CEB13E}" type="presOf" srcId="{F14CBBA9-3868-41D4-8040-B09122776B7F}" destId="{7E1DDA6B-94E8-45D5-9146-582607CF2FFB}" srcOrd="0" destOrd="0" presId="urn:microsoft.com/office/officeart/2024/3/layout/hArchList1"/>
    <dgm:cxn modelId="{276D4E2B-81B1-4B3D-831F-6A85FDE7548C}" type="presOf" srcId="{B8E24FBD-EE5C-41F4-93EF-06C89FFEE36A}" destId="{B0A82D75-2DA8-4DC5-A83D-82DD48898C4B}" srcOrd="0" destOrd="0" presId="urn:microsoft.com/office/officeart/2024/3/layout/hArchList1"/>
    <dgm:cxn modelId="{F6E98A3A-DC69-4B04-9924-8DF0473F9AA2}" srcId="{706D5D8C-969A-407F-B7C6-7B3F82120017}" destId="{F14CBBA9-3868-41D4-8040-B09122776B7F}" srcOrd="3" destOrd="0" parTransId="{8797489F-2E51-4944-8383-05336D49BF16}" sibTransId="{C5138B25-DC0D-434C-A4DE-DF623F8012A8}"/>
    <dgm:cxn modelId="{88C0D53C-4AE4-497B-9094-2D47A89DA2D3}" type="presOf" srcId="{706D5D8C-969A-407F-B7C6-7B3F82120017}" destId="{6BBB0DE9-7067-41EA-9450-C95A6AE3B519}" srcOrd="0" destOrd="0" presId="urn:microsoft.com/office/officeart/2024/3/layout/hArchList1"/>
    <dgm:cxn modelId="{44D8EB3C-5A8B-48A1-B815-9CD058962793}" srcId="{EB29B2A3-312F-4810-BE1D-01ADC0A6A83E}" destId="{1889D9D6-E76A-432A-9D08-79F008999829}" srcOrd="0" destOrd="0" parTransId="{039A6975-6FD8-4456-ABE5-55CAAB470DB7}" sibTransId="{E3BCC2A0-04A3-4597-A7E6-E9D868221587}"/>
    <dgm:cxn modelId="{B4550969-1E53-40AC-BE8A-860A8A53B0D4}" srcId="{706D5D8C-969A-407F-B7C6-7B3F82120017}" destId="{EB29B2A3-312F-4810-BE1D-01ADC0A6A83E}" srcOrd="1" destOrd="0" parTransId="{7D917EFE-9AB6-415C-87D3-21D7B68681D7}" sibTransId="{763F7969-2F53-4D53-AE2B-90E1EDF521D5}"/>
    <dgm:cxn modelId="{4644E471-F20D-4CA7-8D92-9882CF7D436C}" type="presOf" srcId="{D979B2F7-4518-49A4-979B-218972D72D8B}" destId="{DDCAB9C1-62EB-4D77-8E6C-6FA37FD84A14}" srcOrd="0" destOrd="0" presId="urn:microsoft.com/office/officeart/2024/3/layout/hArchList1"/>
    <dgm:cxn modelId="{0D226A57-F123-4B85-A8B7-65EF6B60AA2A}" type="presOf" srcId="{1889D9D6-E76A-432A-9D08-79F008999829}" destId="{277F93F9-E96F-4227-A140-24CCAA5FE234}" srcOrd="0" destOrd="0" presId="urn:microsoft.com/office/officeart/2024/3/layout/hArchList1"/>
    <dgm:cxn modelId="{0AB5CD7B-A07A-4A87-A5F0-1A9DA598768E}" srcId="{706D5D8C-969A-407F-B7C6-7B3F82120017}" destId="{4268CDA6-3F29-4B0A-A5ED-D24AE6B38A26}" srcOrd="2" destOrd="0" parTransId="{5E1A2272-0B0F-4676-A2E3-9754CC7F8E6B}" sibTransId="{B8E24FBD-EE5C-41F4-93EF-06C89FFEE36A}"/>
    <dgm:cxn modelId="{B0E0AD81-59F3-4EF0-AFA3-FA1D1AF614A7}" type="presOf" srcId="{D2ADA69E-68EF-4DE7-966C-34EBA5F57079}" destId="{27797672-9BEA-4C76-9428-DBEF9FC05C2F}" srcOrd="0" destOrd="0" presId="urn:microsoft.com/office/officeart/2024/3/layout/hArchList1"/>
    <dgm:cxn modelId="{B7B71F8F-B6C2-4ABD-919F-176BC1531595}" type="presOf" srcId="{763F7969-2F53-4D53-AE2B-90E1EDF521D5}" destId="{F32A0B17-0747-4872-9B0B-D3C326E4028C}" srcOrd="0" destOrd="0" presId="urn:microsoft.com/office/officeart/2024/3/layout/hArchList1"/>
    <dgm:cxn modelId="{F0C4B795-FCD6-444C-9435-620BAA90DF31}" type="presOf" srcId="{EB29B2A3-312F-4810-BE1D-01ADC0A6A83E}" destId="{C2189B05-D8D3-4E0A-9174-F4FC31F67D0F}" srcOrd="0" destOrd="0" presId="urn:microsoft.com/office/officeart/2024/3/layout/hArchList1"/>
    <dgm:cxn modelId="{E569279A-540A-4076-B415-1B889E92A298}" type="presOf" srcId="{59B3BEC9-C42A-4C9B-94B4-BCBD3DBF254A}" destId="{97BEF6A0-5750-4F3C-8533-E9E00E8C2156}" srcOrd="0" destOrd="0" presId="urn:microsoft.com/office/officeart/2024/3/layout/hArchList1"/>
    <dgm:cxn modelId="{496A639C-6101-45C6-ADFF-E2C36A6CDEF9}" srcId="{4268CDA6-3F29-4B0A-A5ED-D24AE6B38A26}" destId="{59B3BEC9-C42A-4C9B-94B4-BCBD3DBF254A}" srcOrd="0" destOrd="0" parTransId="{8D584999-0F64-465F-8649-BE8093AF3E1D}" sibTransId="{59AD8DEA-459E-46C6-B793-C00084131A94}"/>
    <dgm:cxn modelId="{82761FAA-1749-4FD8-A970-A91010DFED00}" type="presOf" srcId="{46E1FA6F-C5DE-48A2-A864-0CD69512635F}" destId="{8FE1AD4E-20A7-4FB0-A033-B33DE3ACE482}" srcOrd="0" destOrd="0" presId="urn:microsoft.com/office/officeart/2024/3/layout/hArchList1"/>
    <dgm:cxn modelId="{3B2568B7-4690-4CE9-83B8-6C43150CF09D}" srcId="{706D5D8C-969A-407F-B7C6-7B3F82120017}" destId="{11B469B9-39CF-4183-AAC2-0064087AFE3A}" srcOrd="0" destOrd="0" parTransId="{DCDCC5FE-8916-4971-A6BA-E3D2A2A865CF}" sibTransId="{D979B2F7-4518-49A4-979B-218972D72D8B}"/>
    <dgm:cxn modelId="{BA3C69D3-5D64-4652-9875-69F56904BF1A}" srcId="{F14CBBA9-3868-41D4-8040-B09122776B7F}" destId="{D2ADA69E-68EF-4DE7-966C-34EBA5F57079}" srcOrd="0" destOrd="0" parTransId="{B6CACBDA-8281-469C-873D-2406929C4F69}" sibTransId="{B5E82645-99AB-41F6-A757-270EA4A57DC9}"/>
    <dgm:cxn modelId="{5005C5FD-3CF2-44AD-8CED-8F09D5397C61}" type="presOf" srcId="{11B469B9-39CF-4183-AAC2-0064087AFE3A}" destId="{2931CE90-7E54-43B3-8657-F0560CC51CFA}" srcOrd="0" destOrd="0" presId="urn:microsoft.com/office/officeart/2024/3/layout/hArchList1"/>
    <dgm:cxn modelId="{38385FDC-B553-462E-B81E-35CF4BCEADFD}" type="presParOf" srcId="{6BBB0DE9-7067-41EA-9450-C95A6AE3B519}" destId="{EE931159-A17E-4E11-B544-CD2B8C2A92BE}" srcOrd="0" destOrd="0" presId="urn:microsoft.com/office/officeart/2024/3/layout/hArchList1"/>
    <dgm:cxn modelId="{AADA8CD5-DA2A-488A-9887-95F5BA38E4F1}" type="presParOf" srcId="{EE931159-A17E-4E11-B544-CD2B8C2A92BE}" destId="{2931CE90-7E54-43B3-8657-F0560CC51CFA}" srcOrd="0" destOrd="0" presId="urn:microsoft.com/office/officeart/2024/3/layout/hArchList1"/>
    <dgm:cxn modelId="{A52C3E35-BDA7-44F1-BAC3-ADBB25A2CDCD}" type="presParOf" srcId="{EE931159-A17E-4E11-B544-CD2B8C2A92BE}" destId="{8FE1AD4E-20A7-4FB0-A033-B33DE3ACE482}" srcOrd="1" destOrd="0" presId="urn:microsoft.com/office/officeart/2024/3/layout/hArchList1"/>
    <dgm:cxn modelId="{55DA1EBC-1525-4CA4-887F-2BD6F5C99C4B}" type="presParOf" srcId="{6BBB0DE9-7067-41EA-9450-C95A6AE3B519}" destId="{DDCAB9C1-62EB-4D77-8E6C-6FA37FD84A14}" srcOrd="1" destOrd="0" presId="urn:microsoft.com/office/officeart/2024/3/layout/hArchList1"/>
    <dgm:cxn modelId="{48C15CE9-9AE3-4868-AA85-2D38377FB853}" type="presParOf" srcId="{6BBB0DE9-7067-41EA-9450-C95A6AE3B519}" destId="{117E9A71-73DD-4648-8F21-856E9C2F18AD}" srcOrd="2" destOrd="0" presId="urn:microsoft.com/office/officeart/2024/3/layout/hArchList1"/>
    <dgm:cxn modelId="{F071E477-5656-496A-9F29-DEF4B65AEBD9}" type="presParOf" srcId="{117E9A71-73DD-4648-8F21-856E9C2F18AD}" destId="{C2189B05-D8D3-4E0A-9174-F4FC31F67D0F}" srcOrd="0" destOrd="0" presId="urn:microsoft.com/office/officeart/2024/3/layout/hArchList1"/>
    <dgm:cxn modelId="{4F16F9E9-550C-4867-90DE-32DA9823EB04}" type="presParOf" srcId="{117E9A71-73DD-4648-8F21-856E9C2F18AD}" destId="{277F93F9-E96F-4227-A140-24CCAA5FE234}" srcOrd="1" destOrd="0" presId="urn:microsoft.com/office/officeart/2024/3/layout/hArchList1"/>
    <dgm:cxn modelId="{70011C2F-F6F2-4A1C-B67E-57765E705E60}" type="presParOf" srcId="{6BBB0DE9-7067-41EA-9450-C95A6AE3B519}" destId="{F32A0B17-0747-4872-9B0B-D3C326E4028C}" srcOrd="3" destOrd="0" presId="urn:microsoft.com/office/officeart/2024/3/layout/hArchList1"/>
    <dgm:cxn modelId="{AD156B00-D506-476C-B50B-B08B3948CEBF}" type="presParOf" srcId="{6BBB0DE9-7067-41EA-9450-C95A6AE3B519}" destId="{8DCB361C-8D9C-4E30-9CCA-E910BF978E6B}" srcOrd="4" destOrd="0" presId="urn:microsoft.com/office/officeart/2024/3/layout/hArchList1"/>
    <dgm:cxn modelId="{CAB59975-7330-41BB-B329-87E1F3A98058}" type="presParOf" srcId="{8DCB361C-8D9C-4E30-9CCA-E910BF978E6B}" destId="{72433F20-C569-457A-A261-08F558207C42}" srcOrd="0" destOrd="0" presId="urn:microsoft.com/office/officeart/2024/3/layout/hArchList1"/>
    <dgm:cxn modelId="{9A040835-676D-474F-8B4E-E6778212B7F2}" type="presParOf" srcId="{8DCB361C-8D9C-4E30-9CCA-E910BF978E6B}" destId="{97BEF6A0-5750-4F3C-8533-E9E00E8C2156}" srcOrd="1" destOrd="0" presId="urn:microsoft.com/office/officeart/2024/3/layout/hArchList1"/>
    <dgm:cxn modelId="{766DA894-D85A-41E1-A03D-538C3B224E17}" type="presParOf" srcId="{6BBB0DE9-7067-41EA-9450-C95A6AE3B519}" destId="{B0A82D75-2DA8-4DC5-A83D-82DD48898C4B}" srcOrd="5" destOrd="0" presId="urn:microsoft.com/office/officeart/2024/3/layout/hArchList1"/>
    <dgm:cxn modelId="{E1798CEF-F40F-45CF-84D3-446E37F704D0}" type="presParOf" srcId="{6BBB0DE9-7067-41EA-9450-C95A6AE3B519}" destId="{FD6AAFDE-EEE6-4517-9C85-3F0D669B6BDD}" srcOrd="6" destOrd="0" presId="urn:microsoft.com/office/officeart/2024/3/layout/hArchList1"/>
    <dgm:cxn modelId="{9FDCFD17-E4A7-44C7-908D-A4C8C928E0F6}" type="presParOf" srcId="{FD6AAFDE-EEE6-4517-9C85-3F0D669B6BDD}" destId="{7E1DDA6B-94E8-45D5-9146-582607CF2FFB}" srcOrd="0" destOrd="0" presId="urn:microsoft.com/office/officeart/2024/3/layout/hArchList1"/>
    <dgm:cxn modelId="{A803B055-0116-4E75-81B1-01E568F7ABF4}" type="presParOf" srcId="{FD6AAFDE-EEE6-4517-9C85-3F0D669B6BDD}" destId="{27797672-9BEA-4C76-9428-DBEF9FC05C2F}" srcOrd="1" destOrd="0" presId="urn:microsoft.com/office/officeart/2024/3/layout/hArc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3DEA-CE80-4E0B-8DBB-5454FC87581F}">
      <dsp:nvSpPr>
        <dsp:cNvPr id="0" name=""/>
        <dsp:cNvSpPr/>
      </dsp:nvSpPr>
      <dsp:spPr>
        <a:xfrm>
          <a:off x="0" y="121562"/>
          <a:ext cx="11018807" cy="14813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GRADUATE ASSISTANT</a:t>
          </a:r>
          <a:r>
            <a:rPr lang="en-US" sz="1600" kern="1200" dirty="0"/>
            <a:t>, assists faculty members in classroom </a:t>
          </a:r>
          <a:r>
            <a:rPr lang="en-US" sz="1600" b="1" kern="1200" dirty="0">
              <a:solidFill>
                <a:srgbClr val="FFFF00"/>
              </a:solidFill>
            </a:rPr>
            <a:t>and laboratory assignments</a:t>
          </a:r>
          <a:r>
            <a:rPr lang="en-US" sz="1600" kern="1200" dirty="0"/>
            <a:t>, while concurrently pursuing graduate studies. Does related work as required.  Provides support for faculty members by </a:t>
          </a:r>
          <a:r>
            <a:rPr lang="en-US" sz="1600" b="1" kern="1200" dirty="0">
              <a:solidFill>
                <a:srgbClr val="FFFF00"/>
              </a:solidFill>
            </a:rPr>
            <a:t>assisting in teaching</a:t>
          </a:r>
          <a:r>
            <a:rPr lang="en-US" sz="1600" kern="1200" dirty="0"/>
            <a:t>, reading papers and examinations, preparing bibliographies, and performing other ancillary tasks; </a:t>
          </a:r>
          <a:r>
            <a:rPr lang="en-US" sz="1600" b="1" kern="1200" dirty="0">
              <a:solidFill>
                <a:srgbClr val="FFFF00"/>
              </a:solidFill>
            </a:rPr>
            <a:t>assists academic staff in assignable phases of individual and departmental research activities</a:t>
          </a:r>
          <a:r>
            <a:rPr lang="en-US" sz="1600" kern="1200" dirty="0">
              <a:solidFill>
                <a:srgbClr val="FFFF00"/>
              </a:solidFill>
            </a:rPr>
            <a:t>;</a:t>
          </a:r>
          <a:r>
            <a:rPr lang="en-US" sz="1600" kern="1200" dirty="0"/>
            <a:t> supplies other types of support for departmental functions as requested.</a:t>
          </a:r>
          <a:endParaRPr lang="en-US" sz="1600" u="sng" kern="1200" dirty="0">
            <a:hlinkClick xmlns:r="http://schemas.openxmlformats.org/officeDocument/2006/relationships" r:id="rId1"/>
          </a:endParaRPr>
        </a:p>
      </dsp:txBody>
      <dsp:txXfrm>
        <a:off x="72316" y="193878"/>
        <a:ext cx="10874175" cy="1336760"/>
      </dsp:txXfrm>
    </dsp:sp>
    <dsp:sp modelId="{3EF36413-71DD-423C-B802-68FB3FB6B289}">
      <dsp:nvSpPr>
        <dsp:cNvPr id="0" name=""/>
        <dsp:cNvSpPr/>
      </dsp:nvSpPr>
      <dsp:spPr>
        <a:xfrm>
          <a:off x="0" y="1787275"/>
          <a:ext cx="11018807" cy="160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TEACHING ASSISTANT</a:t>
          </a:r>
          <a:r>
            <a:rPr lang="en-US" sz="1600" kern="1200" dirty="0"/>
            <a:t>, </a:t>
          </a:r>
          <a:r>
            <a:rPr lang="en-US" sz="1600" b="1" kern="1200" dirty="0">
              <a:solidFill>
                <a:srgbClr val="FFFF00"/>
              </a:solidFill>
            </a:rPr>
            <a:t>performs teaching assistance </a:t>
          </a:r>
          <a:r>
            <a:rPr lang="en-US" sz="1600" kern="1200" dirty="0"/>
            <a:t>at a campus, while concurrently holding graduate student status. Does related work as required.  Assists faculty members by </a:t>
          </a:r>
          <a:r>
            <a:rPr lang="en-US" sz="1600" b="1" kern="1200" dirty="0">
              <a:solidFill>
                <a:srgbClr val="FFFF00"/>
              </a:solidFill>
            </a:rPr>
            <a:t>teaching part-time in undergraduate classes</a:t>
          </a:r>
          <a:r>
            <a:rPr lang="en-US" sz="1600" kern="1200" dirty="0"/>
            <a:t>;  supplements faculty instruction and classroom supervision of a faculty member.</a:t>
          </a:r>
          <a:endParaRPr lang="en-US" sz="1600" u="sng" kern="1200" dirty="0">
            <a:hlinkClick xmlns:r="http://schemas.openxmlformats.org/officeDocument/2006/relationships" r:id="rId1"/>
          </a:endParaRPr>
        </a:p>
      </dsp:txBody>
      <dsp:txXfrm>
        <a:off x="78190" y="1865465"/>
        <a:ext cx="10862427" cy="1445350"/>
      </dsp:txXfrm>
    </dsp:sp>
    <dsp:sp modelId="{B2885D74-B1D4-4D1E-82CC-98395C4C58C2}">
      <dsp:nvSpPr>
        <dsp:cNvPr id="0" name=""/>
        <dsp:cNvSpPr/>
      </dsp:nvSpPr>
      <dsp:spPr>
        <a:xfrm>
          <a:off x="0" y="3573325"/>
          <a:ext cx="11018807" cy="160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STUDENT ASSISTANT </a:t>
          </a:r>
          <a:r>
            <a:rPr lang="en-US" sz="1600" b="1" kern="1200" dirty="0">
              <a:solidFill>
                <a:srgbClr val="FFFF00"/>
              </a:solidFill>
            </a:rPr>
            <a:t>perform a variety of paraprofessional, technical, and professional duties </a:t>
          </a:r>
          <a:r>
            <a:rPr lang="en-US" sz="1600" kern="1200" dirty="0"/>
            <a:t>in support of agency programs. All positions are temporary and filled only </a:t>
          </a:r>
          <a:r>
            <a:rPr lang="en-US" sz="1600" b="1" kern="1200" dirty="0">
              <a:solidFill>
                <a:srgbClr val="FFFF00"/>
              </a:solidFill>
            </a:rPr>
            <a:t>by part-time or full-time undergraduate and graduate students</a:t>
          </a:r>
          <a:r>
            <a:rPr lang="en-US" sz="1600" kern="1200" dirty="0"/>
            <a:t> of colleges recognized by the New York State Education. Non-competitive roles; student gains work experience, which may be related to an individual’s area of formal educational study, by assisting professional staff in</a:t>
          </a:r>
          <a:br>
            <a:rPr lang="en-US" sz="1600" kern="1200" dirty="0"/>
          </a:br>
          <a:r>
            <a:rPr lang="en-US" sz="1600" kern="1200" dirty="0"/>
            <a:t>support of an agency program; duties are assigned commensurate with an individual's</a:t>
          </a:r>
          <a:br>
            <a:rPr lang="en-US" sz="1600" kern="1200" dirty="0"/>
          </a:br>
          <a:r>
            <a:rPr lang="en-US" sz="1600" kern="1200" dirty="0"/>
            <a:t>level of education and experience.</a:t>
          </a:r>
        </a:p>
      </dsp:txBody>
      <dsp:txXfrm>
        <a:off x="78190" y="3651515"/>
        <a:ext cx="10862427" cy="1445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3DEA-CE80-4E0B-8DBB-5454FC87581F}">
      <dsp:nvSpPr>
        <dsp:cNvPr id="0" name=""/>
        <dsp:cNvSpPr/>
      </dsp:nvSpPr>
      <dsp:spPr>
        <a:xfrm>
          <a:off x="0" y="427523"/>
          <a:ext cx="11001554" cy="24663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RESEARCH ASSISTANT</a:t>
          </a:r>
          <a:r>
            <a:rPr lang="en-US" sz="1800" kern="1200" dirty="0"/>
            <a:t>, assists project investigators,  with the collection, organization and maintenance of research data.  Assist in analyzing data, summarize findings and contribute to the interpretation of the data.  Assist in report preparation, documentation of methodologies, procedures and set up.  Provide technical assistance of lab equipment, specialized tools.  Assist in administrative tasks such as scheduling, coordinating participants and managing communications.  </a:t>
          </a:r>
          <a:endParaRPr lang="en-US" sz="1800" u="sng" kern="1200" dirty="0">
            <a:hlinkClick xmlns:r="http://schemas.openxmlformats.org/officeDocument/2006/relationships" r:id="rId1"/>
          </a:endParaRPr>
        </a:p>
      </dsp:txBody>
      <dsp:txXfrm>
        <a:off x="120397" y="547920"/>
        <a:ext cx="10760760" cy="2225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1CE90-7E54-43B3-8657-F0560CC51CFA}">
      <dsp:nvSpPr>
        <dsp:cNvPr id="0" name=""/>
        <dsp:cNvSpPr/>
      </dsp:nvSpPr>
      <dsp:spPr>
        <a:xfrm>
          <a:off x="0" y="0"/>
          <a:ext cx="1856307" cy="74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solidFill>
                <a:srgbClr val="0070C0"/>
              </a:solidFill>
            </a:rPr>
            <a:t>Careful Appointment Planning</a:t>
          </a:r>
          <a:endParaRPr lang="en-US" sz="1800" kern="1200">
            <a:solidFill>
              <a:srgbClr val="0070C0"/>
            </a:solidFill>
          </a:endParaRPr>
        </a:p>
      </dsp:txBody>
      <dsp:txXfrm>
        <a:off x="0" y="0"/>
        <a:ext cx="1856307" cy="742522"/>
      </dsp:txXfrm>
    </dsp:sp>
    <dsp:sp modelId="{8FE1AD4E-20A7-4FB0-A033-B33DE3ACE482}">
      <dsp:nvSpPr>
        <dsp:cNvPr id="0" name=""/>
        <dsp:cNvSpPr/>
      </dsp:nvSpPr>
      <dsp:spPr>
        <a:xfrm>
          <a:off x="0" y="742522"/>
          <a:ext cx="1856307" cy="437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pPr>
          <a:endParaRPr lang="en-US" sz="2000" b="0" i="0" kern="1200"/>
        </a:p>
        <a:p>
          <a:pPr marL="0" lvl="0" indent="0" algn="l" defTabSz="889000">
            <a:lnSpc>
              <a:spcPct val="100000"/>
            </a:lnSpc>
            <a:spcBef>
              <a:spcPct val="0"/>
            </a:spcBef>
            <a:spcAft>
              <a:spcPct val="35000"/>
            </a:spcAft>
            <a:buNone/>
          </a:pPr>
          <a:r>
            <a:rPr lang="en-US" sz="1400" b="0" i="0" kern="1200"/>
            <a:t>Determination of job functions and assignment are mandatory at time of appointment and funding follows. Confirm full funding availability and identify funding sources before appointments.  January rollout of joint appointment/offer letter templates  - usage will be mandatory. </a:t>
          </a:r>
          <a:endParaRPr lang="en-US" sz="1400" kern="1200"/>
        </a:p>
      </dsp:txBody>
      <dsp:txXfrm>
        <a:off x="0" y="742522"/>
        <a:ext cx="1856307" cy="4377390"/>
      </dsp:txXfrm>
    </dsp:sp>
    <dsp:sp modelId="{C2189B05-D8D3-4E0A-9174-F4FC31F67D0F}">
      <dsp:nvSpPr>
        <dsp:cNvPr id="0" name=""/>
        <dsp:cNvSpPr/>
      </dsp:nvSpPr>
      <dsp:spPr>
        <a:xfrm>
          <a:off x="2041937" y="0"/>
          <a:ext cx="1856307" cy="74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solidFill>
                <a:srgbClr val="0070C0"/>
              </a:solidFill>
            </a:rPr>
            <a:t>Maintain Employer Consistency</a:t>
          </a:r>
          <a:endParaRPr lang="en-US" sz="1800" kern="1200">
            <a:solidFill>
              <a:srgbClr val="0070C0"/>
            </a:solidFill>
          </a:endParaRPr>
        </a:p>
      </dsp:txBody>
      <dsp:txXfrm>
        <a:off x="2041937" y="0"/>
        <a:ext cx="1856307" cy="742522"/>
      </dsp:txXfrm>
    </dsp:sp>
    <dsp:sp modelId="{277F93F9-E96F-4227-A140-24CCAA5FE234}">
      <dsp:nvSpPr>
        <dsp:cNvPr id="0" name=""/>
        <dsp:cNvSpPr/>
      </dsp:nvSpPr>
      <dsp:spPr>
        <a:xfrm>
          <a:off x="2041937" y="742522"/>
          <a:ext cx="1856307" cy="437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endParaRPr lang="en-US" sz="1800" b="0" i="0" kern="1200" dirty="0"/>
        </a:p>
        <a:p>
          <a:pPr marL="0" lvl="0" indent="0" algn="l" defTabSz="800100">
            <a:lnSpc>
              <a:spcPct val="100000"/>
            </a:lnSpc>
            <a:spcBef>
              <a:spcPct val="0"/>
            </a:spcBef>
            <a:spcAft>
              <a:spcPct val="35000"/>
            </a:spcAft>
            <a:buNone/>
          </a:pPr>
          <a:r>
            <a:rPr lang="en-US" sz="1400" b="0" i="0" kern="1200" dirty="0"/>
            <a:t>Keep students on the same employer with long term assignments at initial hire to avoid unilateral changes and complications.</a:t>
          </a:r>
        </a:p>
        <a:p>
          <a:pPr marL="0" lvl="0" indent="0" algn="l" defTabSz="800100">
            <a:lnSpc>
              <a:spcPct val="100000"/>
            </a:lnSpc>
            <a:spcBef>
              <a:spcPct val="0"/>
            </a:spcBef>
            <a:spcAft>
              <a:spcPct val="35000"/>
            </a:spcAft>
            <a:buNone/>
          </a:pPr>
          <a:r>
            <a:rPr lang="en-US" sz="1400" kern="1200" dirty="0"/>
            <a:t>Some exceptions apply  where duties abruptly end for significant documented and approvable reasons that comply with CBAs and university approach and original long-term appt./offer letter.  </a:t>
          </a:r>
        </a:p>
      </dsp:txBody>
      <dsp:txXfrm>
        <a:off x="2041937" y="742522"/>
        <a:ext cx="1856307" cy="4377390"/>
      </dsp:txXfrm>
    </dsp:sp>
    <dsp:sp modelId="{72433F20-C569-457A-A261-08F558207C42}">
      <dsp:nvSpPr>
        <dsp:cNvPr id="0" name=""/>
        <dsp:cNvSpPr/>
      </dsp:nvSpPr>
      <dsp:spPr>
        <a:xfrm>
          <a:off x="4083875" y="0"/>
          <a:ext cx="1856307" cy="74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solidFill>
                <a:srgbClr val="0070C0"/>
              </a:solidFill>
            </a:rPr>
            <a:t>Early Coordination</a:t>
          </a:r>
          <a:endParaRPr lang="en-US" sz="1800" kern="1200">
            <a:solidFill>
              <a:srgbClr val="0070C0"/>
            </a:solidFill>
          </a:endParaRPr>
        </a:p>
      </dsp:txBody>
      <dsp:txXfrm>
        <a:off x="4083875" y="0"/>
        <a:ext cx="1856307" cy="742522"/>
      </dsp:txXfrm>
    </dsp:sp>
    <dsp:sp modelId="{97BEF6A0-5750-4F3C-8533-E9E00E8C2156}">
      <dsp:nvSpPr>
        <dsp:cNvPr id="0" name=""/>
        <dsp:cNvSpPr/>
      </dsp:nvSpPr>
      <dsp:spPr>
        <a:xfrm>
          <a:off x="4083875" y="742522"/>
          <a:ext cx="1856307" cy="437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endParaRPr lang="en-US" sz="1800" b="0" i="0" kern="1200" dirty="0"/>
        </a:p>
        <a:p>
          <a:pPr marL="0" lvl="0" indent="0" algn="l" defTabSz="800100">
            <a:lnSpc>
              <a:spcPct val="100000"/>
            </a:lnSpc>
            <a:spcBef>
              <a:spcPct val="0"/>
            </a:spcBef>
            <a:spcAft>
              <a:spcPct val="35000"/>
            </a:spcAft>
            <a:buNone/>
          </a:pPr>
          <a:r>
            <a:rPr lang="en-US" sz="1400" b="0" i="0" kern="1200" dirty="0"/>
            <a:t>Anticipate funding constraints and coordinate early with administrative partners to prevent disruptions</a:t>
          </a:r>
          <a:r>
            <a:rPr lang="en-US" sz="1800" b="0" i="0" kern="1200" dirty="0"/>
            <a:t>.</a:t>
          </a:r>
          <a:endParaRPr lang="en-US" sz="1800" kern="1200" dirty="0"/>
        </a:p>
      </dsp:txBody>
      <dsp:txXfrm>
        <a:off x="4083875" y="742522"/>
        <a:ext cx="1856307" cy="4377390"/>
      </dsp:txXfrm>
    </dsp:sp>
    <dsp:sp modelId="{7E1DDA6B-94E8-45D5-9146-582607CF2FFB}">
      <dsp:nvSpPr>
        <dsp:cNvPr id="0" name=""/>
        <dsp:cNvSpPr/>
      </dsp:nvSpPr>
      <dsp:spPr>
        <a:xfrm>
          <a:off x="6125813" y="0"/>
          <a:ext cx="1856307" cy="74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0" i="0" kern="1200">
              <a:solidFill>
                <a:srgbClr val="0070C0"/>
              </a:solidFill>
            </a:rPr>
            <a:t>Support Compliance and Efficiency</a:t>
          </a:r>
          <a:endParaRPr lang="en-US" sz="1800" kern="1200">
            <a:solidFill>
              <a:srgbClr val="0070C0"/>
            </a:solidFill>
          </a:endParaRPr>
        </a:p>
      </dsp:txBody>
      <dsp:txXfrm>
        <a:off x="6125813" y="0"/>
        <a:ext cx="1856307" cy="742522"/>
      </dsp:txXfrm>
    </dsp:sp>
    <dsp:sp modelId="{27797672-9BEA-4C76-9428-DBEF9FC05C2F}">
      <dsp:nvSpPr>
        <dsp:cNvPr id="0" name=""/>
        <dsp:cNvSpPr/>
      </dsp:nvSpPr>
      <dsp:spPr>
        <a:xfrm>
          <a:off x="6125813" y="742522"/>
          <a:ext cx="1856307" cy="4377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endParaRPr lang="en-US" sz="1800" b="0" i="0" kern="1200" dirty="0"/>
        </a:p>
        <a:p>
          <a:pPr marL="0" lvl="0" indent="0" algn="l" defTabSz="800100">
            <a:lnSpc>
              <a:spcPct val="100000"/>
            </a:lnSpc>
            <a:spcBef>
              <a:spcPct val="0"/>
            </a:spcBef>
            <a:spcAft>
              <a:spcPct val="35000"/>
            </a:spcAft>
            <a:buNone/>
          </a:pPr>
          <a:r>
            <a:rPr lang="en-US" sz="1400" b="0" i="0" kern="1200" dirty="0"/>
            <a:t>Thoughtful planning at appointment/  employment offer protects students and ensures institutional compliance and operational efficiency</a:t>
          </a:r>
          <a:r>
            <a:rPr lang="en-US" sz="1800" b="0" i="0" kern="1200" dirty="0"/>
            <a:t>.</a:t>
          </a:r>
          <a:endParaRPr lang="en-US" sz="1800" kern="1200" dirty="0"/>
        </a:p>
      </dsp:txBody>
      <dsp:txXfrm>
        <a:off x="6125813" y="742522"/>
        <a:ext cx="1856307" cy="43773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A3470-E75B-42E2-946A-7DFFCD4DD394}" type="datetimeFigureOut">
              <a:t>5/28/2026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0D88E-E20D-4E40-A480-D1FCA6158384}" type="slidenum">
              <a:t>‹#›</a:t>
            </a:fld>
            <a:endParaRPr lang="en-US"/>
          </a:p>
        </p:txBody>
      </p:sp>
    </p:spTree>
    <p:extLst>
      <p:ext uri="{BB962C8B-B14F-4D97-AF65-F5344CB8AC3E}">
        <p14:creationId xmlns:p14="http://schemas.microsoft.com/office/powerpoint/2010/main" val="101501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m12.safelinks.protection.outlook.com/?url=https%3A%2F%2Frfsuny.photoshelter.com%2Fgalleries%2FC0000DcWdz4dureA%2FG0000KQ5wkDnzl28%2FI00001isgDp_UA7o%2FResearch-Aide-pdf&amp;data=05%7C01%7Cbcorry%40buffalo.edu%7Ccb7d1ec2336940d7745608dbb93602eb%7C96464a8af8ed40b199e25f6b50a20250%7C0%7C0%7C638307413843093982%7CUnknown%7CTWFpbGZsb3d8eyJWIjoiMC4wLjAwMDAiLCJQIjoiV2luMzIiLCJBTiI6Ik1haWwiLCJXVCI6Mn0%3D%7C3000%7C%7C%7C&amp;sdata=cAD7mhx5aNfZyTuqkjqbaBo%2Ba%2Fr%2BaUpe6h5Cx23PcY8%3D&amp;reserved=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m12.safelinks.protection.outlook.com/?url=https%3A%2F%2Fwww.suny.edu%2Fhr%2Fcompensation%2Funclassified%2Fg%2Fgraduate-assistant%2F&amp;data=05%7C01%7Cbcorry%40buffalo.edu%7Ccb7d1ec2336940d7745608dbb93602eb%7C96464a8af8ed40b199e25f6b50a20250%7C0%7C0%7C638307413842937729%7CUnknown%7CTWFpbGZsb3d8eyJWIjoiMC4wLjAwMDAiLCJQIjoiV2luMzIiLCJBTiI6Ik1haWwiLCJXVCI6Mn0%3D%7C3000%7C%7C%7C&amp;sdata=yaRIgKO3LWtQPltWq3Ro%2F6mLs40T8A6pUeaJ4A%2FyHho%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nam12.safelinks.protection.outlook.com/?url=https%3A%2F%2Fwww.cs.ny.gov%2Ftsplan%2Ftsp_getpage.cfm%3FspecCode%3D2883100F&amp;data=05%7C01%7Cbcorry%40buffalo.edu%7Ccb7d1ec2336940d7745608dbb93602eb%7C96464a8af8ed40b199e25f6b50a20250%7C0%7C0%7C638307413843093982%7CUnknown%7CTWFpbGZsb3d8eyJWIjoiMC4wLjAwMDAiLCJQIjoiV2luMzIiLCJBTiI6Ik1haWwiLCJXVCI6Mn0%3D%7C3000%7C%7C%7C&amp;sdata=VboV9e12KydPLdyu8s3%2Ffjx%2FT0KB9aw4uT74AuyHi6c%3D&amp;reserved=0" TargetMode="External"/><Relationship Id="rId4" Type="http://schemas.openxmlformats.org/officeDocument/2006/relationships/hyperlink" Target="https://nam12.safelinks.protection.outlook.com/?url=https%3A%2F%2Fwww.suny.edu%2Fhr%2Fcompensation%2Funclassified%2Ft%2Fteaching-assistant%2F&amp;data=05%7C01%7Cbcorry%40buffalo.edu%7Ccb7d1ec2336940d7745608dbb93602eb%7C96464a8af8ed40b199e25f6b50a20250%7C0%7C0%7C638307413843093982%7CUnknown%7CTWFpbGZsb3d8eyJWIjoiMC4wLjAwMDAiLCJQIjoiV2luMzIiLCJBTiI6Ik1haWwiLCJXVCI6Mn0%3D%7C3000%7C%7C%7C&amp;sdata=iTZedT4GUHSeUrOhhl6JQzNNyxg2bn6jFc7Rk%2FbNvcI%3D&amp;reserved=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m12.safelinks.protection.outlook.com/?url=https%3A%2F%2Frfsuny.photoshelter.com%2Fgalleries%2FC0000DcWdz4dureA%2FG0000KQ5wkDnzl28%2FI00001isgDp_UA7o%2FResearch-Aide-pdf&amp;data=05%7C01%7Cbcorry%40buffalo.edu%7Ccb7d1ec2336940d7745608dbb93602eb%7C96464a8af8ed40b199e25f6b50a20250%7C0%7C0%7C638307413843093982%7CUnknown%7CTWFpbGZsb3d8eyJWIjoiMC4wLjAwMDAiLCJQIjoiV2luMzIiLCJBTiI6Ik1haWwiLCJXVCI6Mn0%3D%7C3000%7C%7C%7C&amp;sdata=cAD7mhx5aNfZyTuqkjqbaBo%2Ba%2Fr%2BaUpe6h5Cx23PcY8%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F6D1BAB7-E789-40E8-B6E2-47FCFD69053D}" type="slidenum">
              <a:t>1</a:t>
            </a:fld>
            <a:endParaRPr lang="en-US"/>
          </a:p>
        </p:txBody>
      </p:sp>
    </p:spTree>
    <p:extLst>
      <p:ext uri="{BB962C8B-B14F-4D97-AF65-F5344CB8AC3E}">
        <p14:creationId xmlns:p14="http://schemas.microsoft.com/office/powerpoint/2010/main" val="250778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a:p>
        </p:txBody>
      </p:sp>
    </p:spTree>
    <p:extLst>
      <p:ext uri="{BB962C8B-B14F-4D97-AF65-F5344CB8AC3E}">
        <p14:creationId xmlns:p14="http://schemas.microsoft.com/office/powerpoint/2010/main" val="178927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a:p>
        </p:txBody>
      </p:sp>
    </p:spTree>
    <p:extLst>
      <p:ext uri="{BB962C8B-B14F-4D97-AF65-F5344CB8AC3E}">
        <p14:creationId xmlns:p14="http://schemas.microsoft.com/office/powerpoint/2010/main" val="221125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AD77-DCB0-BFB2-1D63-D0787C044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49F0D-1F34-3292-3316-E31BE6127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FE7F4-4D34-ED32-4CB0-2B67D18849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730BAA-6994-04B2-FDC2-590200B1BEA2}"/>
              </a:ext>
            </a:extLst>
          </p:cNvPr>
          <p:cNvSpPr>
            <a:spLocks noGrp="1"/>
          </p:cNvSpPr>
          <p:nvPr>
            <p:ph type="sldNum" sz="quarter" idx="10"/>
          </p:nvPr>
        </p:nvSpPr>
        <p:spPr/>
        <p:txBody>
          <a:bodyPr/>
          <a:lstStyle/>
          <a:p>
            <a:fld id="{02322656-8894-1544-92AA-01B3CF5E6182}" type="slidenum">
              <a:rPr lang="en-US" smtClean="0"/>
              <a:pPr/>
              <a:t>17</a:t>
            </a:fld>
            <a:endParaRPr lang="en-US"/>
          </a:p>
        </p:txBody>
      </p:sp>
    </p:spTree>
    <p:extLst>
      <p:ext uri="{BB962C8B-B14F-4D97-AF65-F5344CB8AC3E}">
        <p14:creationId xmlns:p14="http://schemas.microsoft.com/office/powerpoint/2010/main" val="3953332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08D4C-E1DB-39A4-C105-A429D84DE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2C992-D10C-C026-EDE5-4C01A479F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3F400-AC95-104A-6553-C59CAE1705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9EE646-DD6A-4CD7-376F-A3865804DE32}"/>
              </a:ext>
            </a:extLst>
          </p:cNvPr>
          <p:cNvSpPr>
            <a:spLocks noGrp="1"/>
          </p:cNvSpPr>
          <p:nvPr>
            <p:ph type="sldNum" sz="quarter" idx="10"/>
          </p:nvPr>
        </p:nvSpPr>
        <p:spPr/>
        <p:txBody>
          <a:bodyPr/>
          <a:lstStyle/>
          <a:p>
            <a:fld id="{02322656-8894-1544-92AA-01B3CF5E6182}" type="slidenum">
              <a:rPr lang="en-US" smtClean="0"/>
              <a:pPr/>
              <a:t>18</a:t>
            </a:fld>
            <a:endParaRPr lang="en-US"/>
          </a:p>
        </p:txBody>
      </p:sp>
    </p:spTree>
    <p:extLst>
      <p:ext uri="{BB962C8B-B14F-4D97-AF65-F5344CB8AC3E}">
        <p14:creationId xmlns:p14="http://schemas.microsoft.com/office/powerpoint/2010/main" val="228905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8793-9E8E-FB6C-C8D1-135369565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64F9F-C494-49A3-CD7E-F2800E621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E9466-FF3C-D0B4-BE18-7C25C8DF94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F2D217-19D2-0E8D-B163-F91A2901D490}"/>
              </a:ext>
            </a:extLst>
          </p:cNvPr>
          <p:cNvSpPr>
            <a:spLocks noGrp="1"/>
          </p:cNvSpPr>
          <p:nvPr>
            <p:ph type="sldNum" sz="quarter" idx="10"/>
          </p:nvPr>
        </p:nvSpPr>
        <p:spPr/>
        <p:txBody>
          <a:bodyPr/>
          <a:lstStyle/>
          <a:p>
            <a:fld id="{02322656-8894-1544-92AA-01B3CF5E6182}" type="slidenum">
              <a:rPr lang="en-US" smtClean="0"/>
              <a:pPr/>
              <a:t>20</a:t>
            </a:fld>
            <a:endParaRPr lang="en-US"/>
          </a:p>
        </p:txBody>
      </p:sp>
    </p:spTree>
    <p:extLst>
      <p:ext uri="{BB962C8B-B14F-4D97-AF65-F5344CB8AC3E}">
        <p14:creationId xmlns:p14="http://schemas.microsoft.com/office/powerpoint/2010/main" val="4251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 - </a:t>
            </a:r>
            <a:r>
              <a:rPr lang="en-US" u="sng">
                <a:hlinkClick r:id="rId3"/>
              </a:rPr>
              <a:t>https://rfsuny.photoshelter.com/galleries/C0000DcWdz4dureA/G0000KQ5wkDnzl28/I00001isgDp_UA7o/Research-Aide-pdf</a:t>
            </a:r>
            <a:endParaRPr lang="en-US"/>
          </a:p>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a:p>
        </p:txBody>
      </p:sp>
    </p:spTree>
    <p:extLst>
      <p:ext uri="{BB962C8B-B14F-4D97-AF65-F5344CB8AC3E}">
        <p14:creationId xmlns:p14="http://schemas.microsoft.com/office/powerpoint/2010/main" val="42468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Slide</a:t>
            </a:r>
            <a:r>
              <a:rPr lang="en-US" baseline="0" dirty="0"/>
              <a:t> highlights SUNY State Title/Position descriptions.  An important item of note is that it is permissible per GA position description for a component of a GA’s responsibilities to include assistance with research activities.  Under current practice if a GA contributes towards a research project within their GA role there is no chargeback to the grant for direct salary costs and thus no indirect earned. Likewise it is permissible for a GA to assist a faculty member with teaching.  While GA’s assist faculty with teaching, TA’s perform undergraduate teaching. Also, its important to note the absence of research activities from the TA position description.  The student assistant position may be filled by an undergraduate or graduate student.  Assignment of the Student Assistant title is dependent on the nature of the workload; non-technical, paraprofessional.</a:t>
            </a:r>
            <a:endParaRPr lang="en-US" dirty="0"/>
          </a:p>
          <a:p>
            <a:pPr lvl="0"/>
            <a:endParaRPr lang="en-US" dirty="0"/>
          </a:p>
          <a:p>
            <a:pPr lvl="0"/>
            <a:r>
              <a:rPr lang="en-US" dirty="0"/>
              <a:t>GA - </a:t>
            </a:r>
            <a:r>
              <a:rPr lang="en-US" u="sng" dirty="0">
                <a:hlinkClick r:id="rId3"/>
              </a:rPr>
              <a:t>https://www.suny.edu/hr/compensation/unclassified/g/graduate-assistant/</a:t>
            </a:r>
            <a:endParaRPr lang="en-US" dirty="0"/>
          </a:p>
          <a:p>
            <a:pPr lvl="0"/>
            <a:r>
              <a:rPr lang="en-US" dirty="0"/>
              <a:t>TA - </a:t>
            </a:r>
            <a:r>
              <a:rPr lang="en-US" u="sng" dirty="0">
                <a:hlinkClick r:id="rId4"/>
              </a:rPr>
              <a:t>https://www.suny.edu/hr/compensation/unclassified/t/teaching-assistant/</a:t>
            </a:r>
            <a:endParaRPr lang="en-US" dirty="0"/>
          </a:p>
          <a:p>
            <a:pPr lvl="0"/>
            <a:r>
              <a:rPr lang="en-US" dirty="0"/>
              <a:t>SA - </a:t>
            </a:r>
            <a:r>
              <a:rPr lang="en-US" u="sng" dirty="0">
                <a:hlinkClick r:id="rId5"/>
              </a:rPr>
              <a:t>https://www.cs.ny.gov/tsplan/tsp_getpage.cfm?specCode=2883100F</a:t>
            </a: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a:p>
        </p:txBody>
      </p:sp>
    </p:spTree>
    <p:extLst>
      <p:ext uri="{BB962C8B-B14F-4D97-AF65-F5344CB8AC3E}">
        <p14:creationId xmlns:p14="http://schemas.microsoft.com/office/powerpoint/2010/main" val="40293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2BDBC-1A96-75F9-8B85-4C279CAE5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A58B50-9CC9-F3D2-7E98-0283D2EAB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880B3-1B1C-2CBE-A422-4CD5CBA5DC55}"/>
              </a:ext>
            </a:extLst>
          </p:cNvPr>
          <p:cNvSpPr>
            <a:spLocks noGrp="1"/>
          </p:cNvSpPr>
          <p:nvPr>
            <p:ph type="body" idx="1"/>
          </p:nvPr>
        </p:nvSpPr>
        <p:spPr/>
        <p:txBody>
          <a:bodyPr/>
          <a:lstStyle/>
          <a:p>
            <a:r>
              <a:rPr lang="en-US" dirty="0"/>
              <a:t>RA - </a:t>
            </a:r>
            <a:r>
              <a:rPr lang="en-US" u="sng" dirty="0">
                <a:hlinkClick r:id="rId3"/>
              </a:rPr>
              <a:t>https://rfsuny.photoshelter.com/galleries/C0000DcWdz4dureA/G0000KQ5wkDnzl28/I00001isgDp_UA7o/Research-Aide-pdf</a:t>
            </a:r>
            <a:endParaRPr lang="en-US" dirty="0"/>
          </a:p>
          <a:p>
            <a:endParaRPr lang="en-US" dirty="0"/>
          </a:p>
        </p:txBody>
      </p:sp>
      <p:sp>
        <p:nvSpPr>
          <p:cNvPr id="4" name="Slide Number Placeholder 3">
            <a:extLst>
              <a:ext uri="{FF2B5EF4-FFF2-40B4-BE49-F238E27FC236}">
                <a16:creationId xmlns:a16="http://schemas.microsoft.com/office/drawing/2014/main" id="{08F6464B-6133-7717-0573-A0C69D57C197}"/>
              </a:ext>
            </a:extLst>
          </p:cNvPr>
          <p:cNvSpPr>
            <a:spLocks noGrp="1"/>
          </p:cNvSpPr>
          <p:nvPr>
            <p:ph type="sldNum" sz="quarter" idx="10"/>
          </p:nvPr>
        </p:nvSpPr>
        <p:spPr/>
        <p:txBody>
          <a:bodyPr/>
          <a:lstStyle/>
          <a:p>
            <a:fld id="{02322656-8894-1544-92AA-01B3CF5E6182}" type="slidenum">
              <a:rPr lang="en-US" smtClean="0"/>
              <a:pPr/>
              <a:t>5</a:t>
            </a:fld>
            <a:endParaRPr lang="en-US"/>
          </a:p>
        </p:txBody>
      </p:sp>
    </p:spTree>
    <p:extLst>
      <p:ext uri="{BB962C8B-B14F-4D97-AF65-F5344CB8AC3E}">
        <p14:creationId xmlns:p14="http://schemas.microsoft.com/office/powerpoint/2010/main" val="1863782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Supervisors are expected to plan carefully before offering or extending TA, GA, or RA appointments. This includes confirming that funding is available for the full appointment period, identifying anticipated funding sources, and discussing any potential risks or timing gaps with the unit business office. Supervisors should prioritize keeping students on the same employer used at initial hire and avoid making unilateral changes. When funding constraints are anticipated, early coordination with administrative partners is one of the most effective ways to protect students from avoidable disruptions. Thoughtful planning not only safeguards students but also supports institutional compliance and operational efficiency.</a:t>
            </a:r>
          </a:p>
        </p:txBody>
      </p:sp>
      <p:sp>
        <p:nvSpPr>
          <p:cNvPr id="4" name="Slide Number Placeholder 3"/>
          <p:cNvSpPr>
            <a:spLocks noGrp="1"/>
          </p:cNvSpPr>
          <p:nvPr>
            <p:ph type="sldNum" sz="quarter" idx="5"/>
          </p:nvPr>
        </p:nvSpPr>
        <p:spPr/>
        <p:txBody>
          <a:bodyPr/>
          <a:lstStyle/>
          <a:p>
            <a:fld id="{F6D1BAB7-E789-40E8-B6E2-47FCFD69053D}" type="slidenum">
              <a:t>6</a:t>
            </a:fld>
            <a:endParaRPr lang="en-US"/>
          </a:p>
        </p:txBody>
      </p:sp>
    </p:spTree>
    <p:extLst>
      <p:ext uri="{BB962C8B-B14F-4D97-AF65-F5344CB8AC3E}">
        <p14:creationId xmlns:p14="http://schemas.microsoft.com/office/powerpoint/2010/main" val="87031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There are funding strategies that may help maintain employer continuity when challenges arise. Salary recovery may allow eligible work to be charged to a sponsored award while keeping the student on their existing State employer payroll, thereby avoiding benefit loss and payroll disruption. Fund swaps may be used in short-term, unplanned situations to bridge unexpected funding gaps, but they are not intended for ongoing or planned needs. Both approaches require confirmation of allowability and appropriateness through the UBO or RASC Finance Manager. Supervisors should rely on these experts to guide decision-making and ensure proper use.</a:t>
            </a:r>
          </a:p>
        </p:txBody>
      </p:sp>
      <p:sp>
        <p:nvSpPr>
          <p:cNvPr id="4" name="Slide Number Placeholder 3"/>
          <p:cNvSpPr>
            <a:spLocks noGrp="1"/>
          </p:cNvSpPr>
          <p:nvPr>
            <p:ph type="sldNum" sz="quarter" idx="5"/>
          </p:nvPr>
        </p:nvSpPr>
        <p:spPr/>
        <p:txBody>
          <a:bodyPr/>
          <a:lstStyle/>
          <a:p>
            <a:fld id="{F6D1BAB7-E789-40E8-B6E2-47FCFD69053D}" type="slidenum">
              <a:t>7</a:t>
            </a:fld>
            <a:endParaRPr lang="en-US"/>
          </a:p>
        </p:txBody>
      </p:sp>
    </p:spTree>
    <p:extLst>
      <p:ext uri="{BB962C8B-B14F-4D97-AF65-F5344CB8AC3E}">
        <p14:creationId xmlns:p14="http://schemas.microsoft.com/office/powerpoint/2010/main" val="16715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D55CE-B828-7FBE-CFA3-A9070148C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954D1-D593-0C88-CD1A-4959E734C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6C8C6-6DD7-0656-2156-46152AB42F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931D2-6892-2FBD-8BF3-292E1333F951}"/>
              </a:ext>
            </a:extLst>
          </p:cNvPr>
          <p:cNvSpPr>
            <a:spLocks noGrp="1"/>
          </p:cNvSpPr>
          <p:nvPr>
            <p:ph type="sldNum" sz="quarter" idx="10"/>
          </p:nvPr>
        </p:nvSpPr>
        <p:spPr/>
        <p:txBody>
          <a:bodyPr/>
          <a:lstStyle/>
          <a:p>
            <a:fld id="{02322656-8894-1544-92AA-01B3CF5E6182}" type="slidenum">
              <a:rPr lang="en-US" smtClean="0"/>
              <a:pPr/>
              <a:t>8</a:t>
            </a:fld>
            <a:endParaRPr lang="en-US"/>
          </a:p>
        </p:txBody>
      </p:sp>
    </p:spTree>
    <p:extLst>
      <p:ext uri="{BB962C8B-B14F-4D97-AF65-F5344CB8AC3E}">
        <p14:creationId xmlns:p14="http://schemas.microsoft.com/office/powerpoint/2010/main" val="263058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4956B-55B0-146F-9A0C-8FEB51FC0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B7693-4018-C1F9-D2EA-A21EB280A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3A554-FFE7-1D70-EB0A-7E33ECC658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65FD2B-051A-9DEB-470E-B668085581A2}"/>
              </a:ext>
            </a:extLst>
          </p:cNvPr>
          <p:cNvSpPr>
            <a:spLocks noGrp="1"/>
          </p:cNvSpPr>
          <p:nvPr>
            <p:ph type="sldNum" sz="quarter" idx="10"/>
          </p:nvPr>
        </p:nvSpPr>
        <p:spPr/>
        <p:txBody>
          <a:bodyPr/>
          <a:lstStyle/>
          <a:p>
            <a:fld id="{02322656-8894-1544-92AA-01B3CF5E6182}" type="slidenum">
              <a:rPr lang="en-US" smtClean="0"/>
              <a:pPr/>
              <a:t>9</a:t>
            </a:fld>
            <a:endParaRPr lang="en-US"/>
          </a:p>
        </p:txBody>
      </p:sp>
    </p:spTree>
    <p:extLst>
      <p:ext uri="{BB962C8B-B14F-4D97-AF65-F5344CB8AC3E}">
        <p14:creationId xmlns:p14="http://schemas.microsoft.com/office/powerpoint/2010/main" val="395764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4A223-F0EF-9EBE-1594-28B044E32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2F4DC-6017-F3D5-98FA-DDFB80049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B430A-9B25-75DD-077A-7356BA42E9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D746C4-66C1-7572-CFD3-691315E3723F}"/>
              </a:ext>
            </a:extLst>
          </p:cNvPr>
          <p:cNvSpPr>
            <a:spLocks noGrp="1"/>
          </p:cNvSpPr>
          <p:nvPr>
            <p:ph type="sldNum" sz="quarter" idx="10"/>
          </p:nvPr>
        </p:nvSpPr>
        <p:spPr/>
        <p:txBody>
          <a:bodyPr/>
          <a:lstStyle/>
          <a:p>
            <a:fld id="{02322656-8894-1544-92AA-01B3CF5E6182}" type="slidenum">
              <a:rPr lang="en-US" smtClean="0"/>
              <a:pPr/>
              <a:t>10</a:t>
            </a:fld>
            <a:endParaRPr lang="en-US"/>
          </a:p>
        </p:txBody>
      </p:sp>
    </p:spTree>
    <p:extLst>
      <p:ext uri="{BB962C8B-B14F-4D97-AF65-F5344CB8AC3E}">
        <p14:creationId xmlns:p14="http://schemas.microsoft.com/office/powerpoint/2010/main" val="238607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685800"/>
            <a:ext cx="10055354" cy="4007406"/>
          </a:xfrm>
        </p:spPr>
        <p:txBody>
          <a:bodyPr vert="horz" lIns="91440" tIns="45720" rIns="91440" bIns="45720" rtlCol="0" anchor="t">
            <a:noAutofit/>
          </a:bodyPr>
          <a:lstStyle>
            <a:lvl1pPr>
              <a:defRPr lang="en-US" sz="9000" dirty="0">
                <a:solidFill>
                  <a:schemeClr val="bg2"/>
                </a:solidFill>
              </a:defRPr>
            </a:lvl1pPr>
          </a:lstStyle>
          <a:p>
            <a:pPr lvl="0"/>
            <a:r>
              <a:rPr lang="en-US"/>
              <a:t>Click to edit Master title style</a:t>
            </a:r>
          </a:p>
        </p:txBody>
      </p:sp>
      <p:sp>
        <p:nvSpPr>
          <p:cNvPr id="14" name="Subtitle 2">
            <a:extLst>
              <a:ext uri="{FF2B5EF4-FFF2-40B4-BE49-F238E27FC236}">
                <a16:creationId xmlns:a16="http://schemas.microsoft.com/office/drawing/2014/main" id="{29A3647E-D38D-4EA6-ADC1-75AA53F8988F}"/>
              </a:ext>
            </a:extLst>
          </p:cNvPr>
          <p:cNvSpPr>
            <a:spLocks noGrp="1"/>
          </p:cNvSpPr>
          <p:nvPr>
            <p:ph type="subTitle" idx="1"/>
          </p:nvPr>
        </p:nvSpPr>
        <p:spPr>
          <a:xfrm>
            <a:off x="609598" y="5427002"/>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1"/>
                </a:solidFill>
              </a:defRPr>
            </a:lvl1pPr>
          </a:lstStyle>
          <a:p>
            <a:fld id="{E5F44E88-89D9-49CC-9E37-1AF77A031198}"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7" name="Freeform: Shape 6">
            <a:extLst>
              <a:ext uri="{FF2B5EF4-FFF2-40B4-BE49-F238E27FC236}">
                <a16:creationId xmlns:a16="http://schemas.microsoft.com/office/drawing/2014/main" id="{50459DEE-913E-5261-4E77-AF3657E3AE0B}"/>
              </a:ext>
            </a:extLst>
          </p:cNvPr>
          <p:cNvSpPr/>
          <p:nvPr/>
        </p:nvSpPr>
        <p:spPr>
          <a:xfrm>
            <a:off x="11250895" y="4648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2F9BC4F-9D44-3587-056B-336E1457A6E2}"/>
              </a:ext>
            </a:extLst>
          </p:cNvPr>
          <p:cNvSpPr/>
          <p:nvPr/>
        </p:nvSpPr>
        <p:spPr>
          <a:xfrm>
            <a:off x="685800" y="4998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09D5EC-E7EA-22BC-7C88-C33F509CB5CF}"/>
              </a:ext>
            </a:extLst>
          </p:cNvPr>
          <p:cNvSpPr/>
          <p:nvPr/>
        </p:nvSpPr>
        <p:spPr>
          <a:xfrm>
            <a:off x="10998565" y="4730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98E9758-F942-96A0-231D-A25933E4CA82}"/>
              </a:ext>
            </a:extLst>
          </p:cNvPr>
          <p:cNvSpPr/>
          <p:nvPr/>
        </p:nvSpPr>
        <p:spPr>
          <a:xfrm>
            <a:off x="10976145" y="4730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2026699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Pr>
        <a:solidFill>
          <a:schemeClr val="accent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1C10CD-8205-284F-2921-9485E7A98F0D}"/>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bg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75DFD7E-DC78-4573-96D7-845D38E0273E}"/>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CC10B5-4890-B43F-DE24-5200F4E75EEB}"/>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D5586E6-D520-6A63-5060-BF06C136BEF5}"/>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bg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solidFill>
                  <a:schemeClr val="bg2"/>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lvl1pPr>
              <a:defRPr>
                <a:solidFill>
                  <a:schemeClr val="bg1"/>
                </a:solidFill>
              </a:defRPr>
            </a:lvl1pPr>
          </a:lstStyle>
          <a:p>
            <a:fld id="{B2188889-44B4-42BD-84DC-2D1A93FD44C7}"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57513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ADE904-3C65-5E48-6B12-22998C2ADF5E}"/>
              </a:ext>
            </a:extLst>
          </p:cNvPr>
          <p:cNvSpPr/>
          <p:nvPr/>
        </p:nvSpPr>
        <p:spPr>
          <a:xfrm>
            <a:off x="11250895" y="217232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16963C8-87F3-6B42-F30F-1915935FA752}"/>
              </a:ext>
            </a:extLst>
          </p:cNvPr>
          <p:cNvSpPr/>
          <p:nvPr/>
        </p:nvSpPr>
        <p:spPr>
          <a:xfrm>
            <a:off x="685800" y="252281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0C119A-1D9E-D43F-8A7E-D24C1B551326}"/>
              </a:ext>
            </a:extLst>
          </p:cNvPr>
          <p:cNvSpPr/>
          <p:nvPr/>
        </p:nvSpPr>
        <p:spPr>
          <a:xfrm>
            <a:off x="10998565" y="225475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2018CE4-7594-0746-8B7E-8DEC95CB8822}"/>
              </a:ext>
            </a:extLst>
          </p:cNvPr>
          <p:cNvSpPr/>
          <p:nvPr/>
        </p:nvSpPr>
        <p:spPr>
          <a:xfrm>
            <a:off x="10976145" y="225475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12185" y="685800"/>
            <a:ext cx="9141415" cy="1532788"/>
          </a:xfrm>
        </p:spPr>
        <p:txBody>
          <a:bodyPr anchor="b">
            <a:noAutofit/>
          </a:bodyPr>
          <a:lstStyle>
            <a:lvl1pPr>
              <a:defRPr sz="72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185" y="2958705"/>
            <a:ext cx="9141415" cy="3213494"/>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marL="914400" indent="0">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noAutofit/>
          </a:bodyPr>
          <a:lstStyle/>
          <a:p>
            <a:fld id="{96A40708-E793-490B-9201-425C8D1F325C}" type="datetime1">
              <a:rPr lang="en-US" smtClean="0"/>
              <a:t>5/28/2026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598876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095999" y="685800"/>
            <a:ext cx="5480304" cy="1818050"/>
          </a:xfrm>
        </p:spPr>
        <p:txBody>
          <a:bodyPr anchor="t">
            <a:noAutofit/>
          </a:bodyPr>
          <a:lstStyle>
            <a:lvl1pPr>
              <a:defRPr sz="9000"/>
            </a:lvl1pPr>
          </a:lstStyle>
          <a:p>
            <a:r>
              <a:rPr lang="en-US"/>
              <a:t>Agenda</a:t>
            </a:r>
          </a:p>
        </p:txBody>
      </p:sp>
      <p:sp>
        <p:nvSpPr>
          <p:cNvPr id="11" name="Picture Placeholder 10">
            <a:extLst>
              <a:ext uri="{FF2B5EF4-FFF2-40B4-BE49-F238E27FC236}">
                <a16:creationId xmlns:a16="http://schemas.microsoft.com/office/drawing/2014/main" id="{FAF861DB-D5EF-3FC9-7595-570C8498D757}"/>
              </a:ext>
            </a:extLst>
          </p:cNvPr>
          <p:cNvSpPr>
            <a:spLocks noGrp="1"/>
          </p:cNvSpPr>
          <p:nvPr>
            <p:ph type="pic" sz="quarter" idx="14"/>
          </p:nvPr>
        </p:nvSpPr>
        <p:spPr>
          <a:xfrm>
            <a:off x="0" y="0"/>
            <a:ext cx="5477256" cy="6858000"/>
          </a:xfrm>
          <a:blipFill>
            <a:blip r:embed="rId2">
              <a:alphaModFix amt="60000"/>
            </a:blip>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3189770"/>
            <a:ext cx="5480304" cy="2982429"/>
          </a:xfrm>
        </p:spPr>
        <p:txBody>
          <a:bodyPr anchor="t">
            <a:noAutofit/>
          </a:bodyPr>
          <a:lstStyle>
            <a:lvl1pPr marL="0" indent="0">
              <a:lnSpc>
                <a:spcPct val="150000"/>
              </a:lnSpc>
              <a:buFont typeface="+mj-lt"/>
              <a:buNone/>
              <a:defRPr sz="1800"/>
            </a:lvl1pPr>
            <a:lvl2pPr marL="228600" indent="0">
              <a:lnSpc>
                <a:spcPct val="150000"/>
              </a:lnSpc>
              <a:buFont typeface="+mj-lt"/>
              <a:buNone/>
              <a:defRPr sz="1800"/>
            </a:lvl2pPr>
            <a:lvl3pPr marL="457200" indent="0">
              <a:lnSpc>
                <a:spcPct val="150000"/>
              </a:lnSpc>
              <a:buFont typeface="+mj-lt"/>
              <a:buNone/>
              <a:defRPr sz="1800"/>
            </a:lvl3pPr>
            <a:lvl4pPr marL="685800" indent="0">
              <a:lnSpc>
                <a:spcPct val="150000"/>
              </a:lnSpc>
              <a:buFont typeface="+mj-lt"/>
              <a:buNone/>
              <a:defRPr sz="1800"/>
            </a:lvl4pPr>
            <a:lvl5pPr>
              <a:lnSpc>
                <a:spcPct val="150000"/>
              </a:lnSpc>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79C1A172-F829-D2DE-BDB2-B86E6ACE1886}"/>
              </a:ext>
            </a:extLst>
          </p:cNvPr>
          <p:cNvCxnSpPr>
            <a:cxnSpLocks/>
          </p:cNvCxnSpPr>
          <p:nvPr userDrawn="1"/>
        </p:nvCxnSpPr>
        <p:spPr>
          <a:xfrm>
            <a:off x="6095999" y="2743200"/>
            <a:ext cx="54772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0" y="6343955"/>
            <a:ext cx="2985400"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noAutofit/>
          </a:bodyPr>
          <a:lstStyle/>
          <a:p>
            <a:fld id="{C1968991-530B-4F8D-80FE-2192BD2DD5A5}" type="datetime1">
              <a:rPr lang="en-US" smtClean="0"/>
              <a:t>5/28/2026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56269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824824"/>
            <a:ext cx="6397753" cy="1527976"/>
          </a:xfrm>
        </p:spPr>
        <p:txBody>
          <a:bodyPr vert="horz" lIns="91440" tIns="45720" rIns="91440" bIns="45720" rtlCol="0" anchor="b">
            <a:no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12647" y="3505200"/>
            <a:ext cx="4568953" cy="1645198"/>
          </a:xfrm>
        </p:spPr>
        <p:txBody>
          <a:bodyPr vert="horz" lIns="91440" tIns="45720" rIns="91440" bIns="45720" rtlCol="0">
            <a:noAutofit/>
          </a:bodyPr>
          <a:lstStyle>
            <a:lvl1pPr>
              <a:defRPr lang="en-US" sz="1400" dirty="0"/>
            </a:lvl1pPr>
            <a:lvl2pPr>
              <a:defRPr lang="en-US" sz="1400"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C23477E6-5CE8-4544-92C7-AEB7D166FD7D}"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889251BE-373D-9B13-B9E2-73DFEBE40118}"/>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698E032-CDEE-AA9B-44A7-CE5EBB6948C0}"/>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778913-9F6C-8FDD-B123-16048004EC56}"/>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6283179-133D-0E64-C08A-4D59C8B2F9D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Tree>
    <p:extLst>
      <p:ext uri="{BB962C8B-B14F-4D97-AF65-F5344CB8AC3E}">
        <p14:creationId xmlns:p14="http://schemas.microsoft.com/office/powerpoint/2010/main" val="3336719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3" cy="365760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181601" y="685800"/>
            <a:ext cx="4572000" cy="36576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63EB29E-E91D-4BC9-BE3F-394F6FDC9AC7}"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Freeform: Shape 8">
            <a:extLst>
              <a:ext uri="{FF2B5EF4-FFF2-40B4-BE49-F238E27FC236}">
                <a16:creationId xmlns:a16="http://schemas.microsoft.com/office/drawing/2014/main" id="{C662DADE-FB83-6BD4-1D72-E22F0783A67E}"/>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7CD6A0-64A5-5058-DFD2-8DD1FAF7BEEB}"/>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8E4321-3109-17F5-C530-4108033F07F5}"/>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AAD0450-E765-A0E1-7C56-37246411FDD0}"/>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Tree>
    <p:extLst>
      <p:ext uri="{BB962C8B-B14F-4D97-AF65-F5344CB8AC3E}">
        <p14:creationId xmlns:p14="http://schemas.microsoft.com/office/powerpoint/2010/main" val="68785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05E2B5C-398A-3F2F-4BCC-FFF94D44632F}"/>
              </a:ext>
            </a:extLst>
          </p:cNvPr>
          <p:cNvSpPr/>
          <p:nvPr/>
        </p:nvSpPr>
        <p:spPr>
          <a:xfrm>
            <a:off x="11250895" y="5407944"/>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2897460-3A7D-EC5C-76B9-2725193E10AF}"/>
              </a:ext>
            </a:extLst>
          </p:cNvPr>
          <p:cNvSpPr/>
          <p:nvPr/>
        </p:nvSpPr>
        <p:spPr>
          <a:xfrm>
            <a:off x="685800" y="5758439"/>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742E741-698E-A2B8-7BD5-9DE89C610C2F}"/>
              </a:ext>
            </a:extLst>
          </p:cNvPr>
          <p:cNvSpPr/>
          <p:nvPr/>
        </p:nvSpPr>
        <p:spPr>
          <a:xfrm>
            <a:off x="10998565" y="5490376"/>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A04551B-2E70-1734-DA15-F26ABEC9D9D0}"/>
              </a:ext>
            </a:extLst>
          </p:cNvPr>
          <p:cNvSpPr/>
          <p:nvPr/>
        </p:nvSpPr>
        <p:spPr>
          <a:xfrm>
            <a:off x="10976145" y="5490381"/>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685800"/>
            <a:ext cx="3654553" cy="408358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81600" y="685800"/>
            <a:ext cx="6045390" cy="4083579"/>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6BAD7DA-2107-4637-8C8D-3B775970879B}"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12710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C85B71F7-9EDC-DB6C-D713-7ACE3A2EADC0}"/>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5842DDA-AD76-0064-2B85-CB145F4CE540}"/>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5E58AC6-620E-20FA-E8F5-375DA2977A43}"/>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A14E2E-5098-2800-A72C-138A5840365C}"/>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685800"/>
            <a:ext cx="3652523" cy="4102460"/>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181600" y="685800"/>
            <a:ext cx="6394703" cy="545500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659F5542-E2F9-4DC1-8AB7-8E5D8714BD21}"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62281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94DE839-4377-D8CF-B2A4-D0C3E0F49821}"/>
              </a:ext>
            </a:extLst>
          </p:cNvPr>
          <p:cNvSpPr/>
          <p:nvPr/>
        </p:nvSpPr>
        <p:spPr>
          <a:xfrm>
            <a:off x="968457"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tx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A5E5478-C025-8AD6-B7FE-E95C356E887C}"/>
              </a:ext>
            </a:extLst>
          </p:cNvPr>
          <p:cNvSpPr/>
          <p:nvPr/>
        </p:nvSpPr>
        <p:spPr>
          <a:xfrm>
            <a:off x="581245"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tx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0EF54C8-1B9C-18F9-4647-D96F1A37BC05}"/>
              </a:ext>
            </a:extLst>
          </p:cNvPr>
          <p:cNvSpPr/>
          <p:nvPr/>
        </p:nvSpPr>
        <p:spPr>
          <a:xfrm>
            <a:off x="718340"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tx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1B42D9-101B-9822-0BAF-F80E962BB4CD}"/>
              </a:ext>
            </a:extLst>
          </p:cNvPr>
          <p:cNvSpPr/>
          <p:nvPr/>
        </p:nvSpPr>
        <p:spPr>
          <a:xfrm>
            <a:off x="696080"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tx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685800"/>
            <a:ext cx="3654554" cy="4550251"/>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181600" y="685800"/>
            <a:ext cx="6394703" cy="546401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4597AFA7-1C4B-4AAF-9FD8-61D1DA4C999A}"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863286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bg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AC2E340-F7F3-5093-0E0A-41015057E720}"/>
              </a:ext>
            </a:extLst>
          </p:cNvPr>
          <p:cNvCxnSpPr/>
          <p:nvPr userDrawn="1"/>
        </p:nvCxnSpPr>
        <p:spPr>
          <a:xfrm>
            <a:off x="5191026" y="2362200"/>
            <a:ext cx="6391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91026" y="685807"/>
            <a:ext cx="6391374" cy="1372001"/>
          </a:xfrm>
        </p:spPr>
        <p:txBody>
          <a:bodyPr anchor="b">
            <a:noAutofit/>
          </a:bodyPr>
          <a:lstStyle>
            <a:lvl1pPr>
              <a:defRPr>
                <a:solidFill>
                  <a:schemeClr val="tx2"/>
                </a:solidFill>
              </a:defRPr>
            </a:lvl1pPr>
          </a:lstStyle>
          <a:p>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80729" y="2743204"/>
            <a:ext cx="6395573" cy="3428989"/>
          </a:xfrm>
        </p:spPr>
        <p:txBody>
          <a:bodyPr>
            <a:no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91026" y="6343825"/>
            <a:ext cx="3364903" cy="365125"/>
          </a:xfrm>
        </p:spPr>
        <p:txBody>
          <a:bodyPr>
            <a:noAutofit/>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noAutofit/>
          </a:bodyPr>
          <a:lstStyle>
            <a:lvl1pPr>
              <a:defRPr>
                <a:solidFill>
                  <a:schemeClr val="tx1"/>
                </a:solidFill>
              </a:defRPr>
            </a:lvl1pPr>
          </a:lstStyle>
          <a:p>
            <a:fld id="{EF5F7DF4-8BE0-4832-9230-78DDDEC4B6DD}" type="datetime1">
              <a:rPr lang="en-US" smtClean="0"/>
              <a:t>5/28/2026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477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881EABF-B6BB-1FBF-962C-A6A6C8C2418A}"/>
              </a:ext>
            </a:extLst>
          </p:cNvPr>
          <p:cNvCxnSpPr/>
          <p:nvPr userDrawn="1"/>
        </p:nvCxnSpPr>
        <p:spPr>
          <a:xfrm>
            <a:off x="612647" y="2359152"/>
            <a:ext cx="633679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4"/>
            <a:ext cx="6391374" cy="1371996"/>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3" y="2742645"/>
            <a:ext cx="6391247" cy="3429551"/>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noAutofit/>
          </a:bodyPr>
          <a:lstStyle/>
          <a:p>
            <a:r>
              <a:rPr lang="en-US"/>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noAutofit/>
          </a:bodyPr>
          <a:lstStyle/>
          <a:p>
            <a:fld id="{DD3D21CC-B9C8-49F6-ADE7-6BF4A546A74E}" type="datetime1">
              <a:rPr lang="en-US" smtClean="0"/>
              <a:t>5/28/2026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noAutofit/>
          </a:bodyPr>
          <a:lstStyle/>
          <a:p>
            <a:fld id="{AEAA3239-9EA4-4A65-A281-97F994456D9F}" type="slidenum">
              <a:rPr lang="en-US" smtClean="0"/>
              <a:t>‹#›</a:t>
            </a:fld>
            <a:endParaRPr lang="en-US"/>
          </a:p>
        </p:txBody>
      </p:sp>
      <p:sp>
        <p:nvSpPr>
          <p:cNvPr id="4" name="Picture Placeholder 13">
            <a:extLst>
              <a:ext uri="{FF2B5EF4-FFF2-40B4-BE49-F238E27FC236}">
                <a16:creationId xmlns:a16="http://schemas.microsoft.com/office/drawing/2014/main" id="{35EC8126-6431-465A-8AC3-0118DD8825B5}"/>
              </a:ext>
            </a:extLst>
          </p:cNvPr>
          <p:cNvSpPr>
            <a:spLocks noGrp="1"/>
          </p:cNvSpPr>
          <p:nvPr>
            <p:ph type="pic" sz="quarter" idx="13" hasCustomPrompt="1"/>
          </p:nvPr>
        </p:nvSpPr>
        <p:spPr>
          <a:xfrm>
            <a:off x="7631546"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a:t>
            </a:r>
          </a:p>
        </p:txBody>
      </p:sp>
    </p:spTree>
    <p:extLst>
      <p:ext uri="{BB962C8B-B14F-4D97-AF65-F5344CB8AC3E}">
        <p14:creationId xmlns:p14="http://schemas.microsoft.com/office/powerpoint/2010/main" val="41930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anchor="b">
            <a:noAutofit/>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AC2C24E-B95E-481D-968E-0BDCFC72F656}"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41754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18303" y="685800"/>
            <a:ext cx="6858000" cy="1111532"/>
          </a:xfrm>
        </p:spPr>
        <p:txBody>
          <a:bodyPr anchor="b">
            <a:noAutofit/>
          </a:bodyPr>
          <a:lstStyle/>
          <a:p>
            <a:r>
              <a:rPr lang="en-US"/>
              <a:t>Click to edit Master title style</a:t>
            </a:r>
          </a:p>
        </p:txBody>
      </p:sp>
      <p:sp>
        <p:nvSpPr>
          <p:cNvPr id="5" name="Picture Placeholder 10">
            <a:extLst>
              <a:ext uri="{FF2B5EF4-FFF2-40B4-BE49-F238E27FC236}">
                <a16:creationId xmlns:a16="http://schemas.microsoft.com/office/drawing/2014/main" id="{D2B02E8B-EB97-8158-B585-0E0E95CF40CC}"/>
              </a:ext>
            </a:extLst>
          </p:cNvPr>
          <p:cNvSpPr>
            <a:spLocks noGrp="1"/>
          </p:cNvSpPr>
          <p:nvPr>
            <p:ph type="pic" sz="quarter" idx="13" hasCustomPrompt="1"/>
          </p:nvPr>
        </p:nvSpPr>
        <p:spPr>
          <a:xfrm>
            <a:off x="0" y="0"/>
            <a:ext cx="4100267"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18303"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724397" y="6343954"/>
            <a:ext cx="3422906" cy="365125"/>
          </a:xfrm>
        </p:spPr>
        <p:txBody>
          <a:bodyPr>
            <a:noAutofit/>
          </a:bodyPr>
          <a:lstStyle/>
          <a:p>
            <a:r>
              <a:rPr lang="en-US"/>
              <a:t>Sample Footer Text</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noAutofit/>
          </a:bodyPr>
          <a:lstStyle/>
          <a:p>
            <a:fld id="{40723AE1-14A9-42B1-9F02-B524DA830762}" type="datetime1">
              <a:rPr lang="en-US" smtClean="0"/>
              <a:t>5/28/2026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78689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noAutofit/>
          </a:bodyPr>
          <a:lstStyle/>
          <a:p>
            <a:fld id="{C1166B1E-1AFA-4A7F-9646-409FBAA0A887}" type="datetime1">
              <a:rPr lang="en-US" smtClean="0"/>
              <a:t>5/28/2026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noAutofit/>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1886231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10400" y="685800"/>
            <a:ext cx="4561665" cy="1371264"/>
          </a:xfrm>
        </p:spPr>
        <p:txBody>
          <a:bodyPr anchor="b">
            <a:noAutofit/>
          </a:bodyPr>
          <a:lstStyle>
            <a:lvl1pPr>
              <a:defRPr sz="5400"/>
            </a:lvl1pPr>
          </a:lstStyle>
          <a:p>
            <a:r>
              <a:rPr lang="en-US"/>
              <a:t>Click to edit Master title style</a:t>
            </a:r>
          </a:p>
        </p:txBody>
      </p:sp>
      <p:sp>
        <p:nvSpPr>
          <p:cNvPr id="12" name="Picture Placeholder 11">
            <a:extLst>
              <a:ext uri="{FF2B5EF4-FFF2-40B4-BE49-F238E27FC236}">
                <a16:creationId xmlns:a16="http://schemas.microsoft.com/office/drawing/2014/main" id="{EEEFBBBB-A526-5A93-34B8-A377087586AE}"/>
              </a:ext>
            </a:extLst>
          </p:cNvPr>
          <p:cNvSpPr>
            <a:spLocks noGrp="1"/>
          </p:cNvSpPr>
          <p:nvPr>
            <p:ph type="pic" sz="quarter" idx="15"/>
          </p:nvPr>
        </p:nvSpPr>
        <p:spPr>
          <a:xfrm>
            <a:off x="1" y="0"/>
            <a:ext cx="6390464"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020736" y="2286000"/>
            <a:ext cx="4561665"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020736" y="6343955"/>
            <a:ext cx="2105099"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noAutofit/>
          </a:bodyPr>
          <a:lstStyle>
            <a:lvl1pPr>
              <a:defRPr>
                <a:solidFill>
                  <a:schemeClr val="tx1"/>
                </a:solidFill>
                <a:effectLst/>
              </a:defRPr>
            </a:lvl1pPr>
          </a:lstStyle>
          <a:p>
            <a:fld id="{F2240801-1142-4411-9AA3-00BC0B3F40DA}"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663653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72002" cy="1371264"/>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09599" y="2286000"/>
            <a:ext cx="4561666" cy="388620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5">
            <a:extLst>
              <a:ext uri="{FF2B5EF4-FFF2-40B4-BE49-F238E27FC236}">
                <a16:creationId xmlns:a16="http://schemas.microsoft.com/office/drawing/2014/main" id="{3C6055EC-0CB7-A026-AE8C-74A36F768BEB}"/>
              </a:ext>
            </a:extLst>
          </p:cNvPr>
          <p:cNvSpPr>
            <a:spLocks noGrp="1"/>
          </p:cNvSpPr>
          <p:nvPr>
            <p:ph type="ftr" sz="quarter" idx="11"/>
          </p:nvPr>
        </p:nvSpPr>
        <p:spPr>
          <a:xfrm>
            <a:off x="609599" y="6343955"/>
            <a:ext cx="2105099" cy="365125"/>
          </a:xfrm>
        </p:spPr>
        <p:txBody>
          <a:bodyPr>
            <a:noAutofit/>
          </a:bodyPr>
          <a:lstStyle/>
          <a:p>
            <a:r>
              <a:rPr lang="en-US"/>
              <a:t>Sample Footer Text</a:t>
            </a:r>
          </a:p>
        </p:txBody>
      </p:sp>
      <p:sp>
        <p:nvSpPr>
          <p:cNvPr id="13" name="Date Placeholder 4">
            <a:extLst>
              <a:ext uri="{FF2B5EF4-FFF2-40B4-BE49-F238E27FC236}">
                <a16:creationId xmlns:a16="http://schemas.microsoft.com/office/drawing/2014/main" id="{AE86096B-57D4-1243-A86D-1D5E7DC3A755}"/>
              </a:ext>
            </a:extLst>
          </p:cNvPr>
          <p:cNvSpPr>
            <a:spLocks noGrp="1"/>
          </p:cNvSpPr>
          <p:nvPr>
            <p:ph type="dt" sz="half" idx="10"/>
          </p:nvPr>
        </p:nvSpPr>
        <p:spPr>
          <a:xfrm>
            <a:off x="2963930" y="6343955"/>
            <a:ext cx="1772029" cy="365125"/>
          </a:xfrm>
        </p:spPr>
        <p:txBody>
          <a:bodyPr>
            <a:noAutofit/>
          </a:bodyPr>
          <a:lstStyle>
            <a:lvl1pPr>
              <a:defRPr>
                <a:solidFill>
                  <a:schemeClr val="tx1"/>
                </a:solidFill>
                <a:effectLst/>
              </a:defRPr>
            </a:lvl1pPr>
          </a:lstStyle>
          <a:p>
            <a:fld id="{7CFA9782-9FBA-47E1-A36A-E75622F7046E}" type="datetime1">
              <a:rPr lang="en-US" smtClean="0"/>
              <a:t>5/28/2026</a:t>
            </a:fld>
            <a:endParaRPr lang="en-US"/>
          </a:p>
        </p:txBody>
      </p:sp>
      <p:sp>
        <p:nvSpPr>
          <p:cNvPr id="15" name="Slide Number Placeholder 6">
            <a:extLst>
              <a:ext uri="{FF2B5EF4-FFF2-40B4-BE49-F238E27FC236}">
                <a16:creationId xmlns:a16="http://schemas.microsoft.com/office/drawing/2014/main" id="{A98A8E55-200E-96B4-1462-6DA457A20CE9}"/>
              </a:ext>
            </a:extLst>
          </p:cNvPr>
          <p:cNvSpPr>
            <a:spLocks noGrp="1"/>
          </p:cNvSpPr>
          <p:nvPr>
            <p:ph type="sldNum" sz="quarter" idx="12"/>
          </p:nvPr>
        </p:nvSpPr>
        <p:spPr>
          <a:xfrm>
            <a:off x="4735959" y="6343955"/>
            <a:ext cx="429207" cy="365125"/>
          </a:xfrm>
        </p:spPr>
        <p:txBody>
          <a:bodyPr>
            <a:noAutofit/>
          </a:bodyPr>
          <a:lstStyle/>
          <a:p>
            <a:fld id="{AEAA3239-9EA4-4A65-A281-97F994456D9F}" type="slidenum">
              <a:rPr lang="en-US" smtClean="0"/>
              <a:t>‹#›</a:t>
            </a:fld>
            <a:endParaRPr lang="en-US"/>
          </a:p>
        </p:txBody>
      </p:sp>
      <p:sp>
        <p:nvSpPr>
          <p:cNvPr id="3" name="Picture Placeholder 11">
            <a:extLst>
              <a:ext uri="{FF2B5EF4-FFF2-40B4-BE49-F238E27FC236}">
                <a16:creationId xmlns:a16="http://schemas.microsoft.com/office/drawing/2014/main" id="{48233842-32AB-C53C-CA20-8101D4E63DC5}"/>
              </a:ext>
            </a:extLst>
          </p:cNvPr>
          <p:cNvSpPr>
            <a:spLocks noGrp="1"/>
          </p:cNvSpPr>
          <p:nvPr>
            <p:ph type="pic" sz="quarter" idx="15"/>
          </p:nvPr>
        </p:nvSpPr>
        <p:spPr>
          <a:xfrm>
            <a:off x="5801536" y="0"/>
            <a:ext cx="6390464"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075754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noAutofit/>
          </a:bodyPr>
          <a:lstStyle/>
          <a:p>
            <a:fld id="{AA28231D-ABE1-4859-B037-5D42FA8F4858}" type="datetime1">
              <a:rPr lang="en-US" smtClean="0"/>
              <a:t>5/28/2026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259816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8" y="685800"/>
            <a:ext cx="3364992" cy="1996301"/>
          </a:xfrm>
        </p:spPr>
        <p:txBody>
          <a:bodyPr anchor="b">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698" y="2880360"/>
            <a:ext cx="3364992" cy="3234856"/>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8">
            <a:extLst>
              <a:ext uri="{FF2B5EF4-FFF2-40B4-BE49-F238E27FC236}">
                <a16:creationId xmlns:a16="http://schemas.microsoft.com/office/drawing/2014/main" id="{C119522C-433C-CA02-AD5B-2ABB39A41622}"/>
              </a:ext>
            </a:extLst>
          </p:cNvPr>
          <p:cNvSpPr>
            <a:spLocks noGrp="1"/>
          </p:cNvSpPr>
          <p:nvPr>
            <p:ph type="ftr" sz="quarter" idx="16"/>
          </p:nvPr>
        </p:nvSpPr>
        <p:spPr>
          <a:xfrm>
            <a:off x="615698" y="6343955"/>
            <a:ext cx="2012061" cy="365125"/>
          </a:xfrm>
        </p:spPr>
        <p:txBody>
          <a:bodyPr>
            <a:noAutofit/>
          </a:bodyPr>
          <a:lstStyle/>
          <a:p>
            <a:r>
              <a:rPr lang="en-US"/>
              <a:t>Sample Footer Text</a:t>
            </a:r>
          </a:p>
        </p:txBody>
      </p:sp>
      <p:sp>
        <p:nvSpPr>
          <p:cNvPr id="7" name="Date Placeholder 3">
            <a:extLst>
              <a:ext uri="{FF2B5EF4-FFF2-40B4-BE49-F238E27FC236}">
                <a16:creationId xmlns:a16="http://schemas.microsoft.com/office/drawing/2014/main" id="{E76C67AD-99A1-8DF0-C332-BB3E0C537172}"/>
              </a:ext>
            </a:extLst>
          </p:cNvPr>
          <p:cNvSpPr>
            <a:spLocks noGrp="1"/>
          </p:cNvSpPr>
          <p:nvPr>
            <p:ph type="dt" sz="half" idx="15"/>
          </p:nvPr>
        </p:nvSpPr>
        <p:spPr>
          <a:xfrm>
            <a:off x="2627759" y="6343955"/>
            <a:ext cx="922372" cy="365125"/>
          </a:xfrm>
        </p:spPr>
        <p:txBody>
          <a:bodyPr>
            <a:noAutofit/>
          </a:bodyPr>
          <a:lstStyle/>
          <a:p>
            <a:fld id="{AAA916C4-9175-479B-9610-7E06A2EDFEE0}" type="datetime1">
              <a:rPr lang="en-US" smtClean="0"/>
              <a:t>5/28/2026</a:t>
            </a:fld>
            <a:endParaRPr lang="en-US"/>
          </a:p>
        </p:txBody>
      </p:sp>
      <p:sp>
        <p:nvSpPr>
          <p:cNvPr id="13" name="Slide Number Placeholder 9">
            <a:extLst>
              <a:ext uri="{FF2B5EF4-FFF2-40B4-BE49-F238E27FC236}">
                <a16:creationId xmlns:a16="http://schemas.microsoft.com/office/drawing/2014/main" id="{C8D2CF7B-FF7A-7960-DB96-2B1846DA41A0}"/>
              </a:ext>
            </a:extLst>
          </p:cNvPr>
          <p:cNvSpPr>
            <a:spLocks noGrp="1"/>
          </p:cNvSpPr>
          <p:nvPr>
            <p:ph type="sldNum" sz="quarter" idx="17"/>
          </p:nvPr>
        </p:nvSpPr>
        <p:spPr>
          <a:xfrm>
            <a:off x="3550131" y="6343955"/>
            <a:ext cx="429207" cy="365125"/>
          </a:xfrm>
        </p:spPr>
        <p:txBody>
          <a:bodyPr>
            <a:noAutofit/>
          </a:bodyPr>
          <a:lstStyle/>
          <a:p>
            <a:fld id="{AEAA3239-9EA4-4A65-A281-97F994456D9F}" type="slidenum">
              <a:rPr lang="en-US" smtClean="0"/>
              <a:t>‹#›</a:t>
            </a:fld>
            <a:endParaRPr lang="en-US"/>
          </a:p>
        </p:txBody>
      </p:sp>
      <p:sp>
        <p:nvSpPr>
          <p:cNvPr id="4" name="Picture Placeholder 10">
            <a:extLst>
              <a:ext uri="{FF2B5EF4-FFF2-40B4-BE49-F238E27FC236}">
                <a16:creationId xmlns:a16="http://schemas.microsoft.com/office/drawing/2014/main" id="{B08A763A-F1F9-D459-6C34-397656627599}"/>
              </a:ext>
            </a:extLst>
          </p:cNvPr>
          <p:cNvSpPr>
            <a:spLocks noGrp="1"/>
          </p:cNvSpPr>
          <p:nvPr>
            <p:ph type="pic" sz="quarter" idx="13" hasCustomPrompt="1"/>
          </p:nvPr>
        </p:nvSpPr>
        <p:spPr>
          <a:xfrm>
            <a:off x="4607856" y="0"/>
            <a:ext cx="7584144" cy="6858000"/>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2782637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9200" y="685800"/>
            <a:ext cx="2748115" cy="2743200"/>
          </a:xfrm>
          <a:noFill/>
        </p:spPr>
        <p:txBody>
          <a:bodyPr anchor="t">
            <a:noAutofit/>
          </a:bodyPr>
          <a:lstStyle/>
          <a:p>
            <a:r>
              <a:rPr lang="en-US"/>
              <a:t>Click to edit Master title style</a:t>
            </a:r>
          </a:p>
        </p:txBody>
      </p:sp>
      <p:sp>
        <p:nvSpPr>
          <p:cNvPr id="4" name="Picture Placeholder 3">
            <a:extLst>
              <a:ext uri="{FF2B5EF4-FFF2-40B4-BE49-F238E27FC236}">
                <a16:creationId xmlns:a16="http://schemas.microsoft.com/office/drawing/2014/main" id="{5487E718-4223-B4DB-C92A-99E891E642B8}"/>
              </a:ext>
            </a:extLst>
          </p:cNvPr>
          <p:cNvSpPr>
            <a:spLocks noGrp="1"/>
          </p:cNvSpPr>
          <p:nvPr>
            <p:ph type="pic" sz="quarter" idx="15"/>
          </p:nvPr>
        </p:nvSpPr>
        <p:spPr>
          <a:xfrm>
            <a:off x="0" y="0"/>
            <a:ext cx="8229600" cy="68580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9200" y="3703320"/>
            <a:ext cx="2743201" cy="2476061"/>
          </a:xfrm>
          <a:noFill/>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39200" y="6343955"/>
            <a:ext cx="1404460" cy="365125"/>
          </a:xfrm>
          <a:noFill/>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noFill/>
        </p:spPr>
        <p:txBody>
          <a:bodyPr>
            <a:noAutofit/>
          </a:bodyPr>
          <a:lstStyle>
            <a:lvl1pPr>
              <a:defRPr>
                <a:solidFill>
                  <a:schemeClr val="tx1"/>
                </a:solidFill>
                <a:effectLst/>
              </a:defRPr>
            </a:lvl1pPr>
          </a:lstStyle>
          <a:p>
            <a:fld id="{71AD2788-6390-4160-9542-0F1C554F0165}"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noFill/>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230441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685800"/>
            <a:ext cx="2748114" cy="2743200"/>
          </a:xfrm>
        </p:spPr>
        <p:txBody>
          <a:bodyPr anchor="t">
            <a:noAutofit/>
          </a:body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703320"/>
            <a:ext cx="2743200" cy="247606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5">
            <a:extLst>
              <a:ext uri="{FF2B5EF4-FFF2-40B4-BE49-F238E27FC236}">
                <a16:creationId xmlns:a16="http://schemas.microsoft.com/office/drawing/2014/main" id="{644F6AEF-CB45-AC6F-F205-7AB277670F4E}"/>
              </a:ext>
            </a:extLst>
          </p:cNvPr>
          <p:cNvSpPr>
            <a:spLocks noGrp="1"/>
          </p:cNvSpPr>
          <p:nvPr>
            <p:ph type="ftr" sz="quarter" idx="11"/>
          </p:nvPr>
        </p:nvSpPr>
        <p:spPr>
          <a:xfrm>
            <a:off x="615697" y="6343955"/>
            <a:ext cx="1404460" cy="365125"/>
          </a:xfrm>
        </p:spPr>
        <p:txBody>
          <a:bodyPr>
            <a:noAutofit/>
          </a:bodyPr>
          <a:lstStyle/>
          <a:p>
            <a:r>
              <a:rPr lang="en-US"/>
              <a:t>Sample Footer Text</a:t>
            </a:r>
          </a:p>
        </p:txBody>
      </p:sp>
      <p:sp>
        <p:nvSpPr>
          <p:cNvPr id="14" name="Date Placeholder 4">
            <a:extLst>
              <a:ext uri="{FF2B5EF4-FFF2-40B4-BE49-F238E27FC236}">
                <a16:creationId xmlns:a16="http://schemas.microsoft.com/office/drawing/2014/main" id="{980DDA2F-B408-A7AF-463F-3F6ED55C1A9C}"/>
              </a:ext>
            </a:extLst>
          </p:cNvPr>
          <p:cNvSpPr>
            <a:spLocks noGrp="1"/>
          </p:cNvSpPr>
          <p:nvPr>
            <p:ph type="dt" sz="half" idx="10"/>
          </p:nvPr>
        </p:nvSpPr>
        <p:spPr>
          <a:xfrm>
            <a:off x="2069019" y="6343955"/>
            <a:ext cx="854573" cy="365125"/>
          </a:xfrm>
        </p:spPr>
        <p:txBody>
          <a:bodyPr>
            <a:noAutofit/>
          </a:bodyPr>
          <a:lstStyle>
            <a:lvl1pPr>
              <a:defRPr>
                <a:solidFill>
                  <a:schemeClr val="tx1"/>
                </a:solidFill>
                <a:effectLst/>
              </a:defRPr>
            </a:lvl1pPr>
          </a:lstStyle>
          <a:p>
            <a:fld id="{C6E6CDFB-328D-4B9A-B955-967B0C6194A8}" type="datetime1">
              <a:rPr lang="en-US" smtClean="0"/>
              <a:t>5/28/2026</a:t>
            </a:fld>
            <a:endParaRPr lang="en-US"/>
          </a:p>
        </p:txBody>
      </p:sp>
      <p:sp>
        <p:nvSpPr>
          <p:cNvPr id="16" name="Slide Number Placeholder 6">
            <a:extLst>
              <a:ext uri="{FF2B5EF4-FFF2-40B4-BE49-F238E27FC236}">
                <a16:creationId xmlns:a16="http://schemas.microsoft.com/office/drawing/2014/main" id="{9C6A3F52-E7A3-B732-2650-C47F8BE25FF4}"/>
              </a:ext>
            </a:extLst>
          </p:cNvPr>
          <p:cNvSpPr>
            <a:spLocks noGrp="1"/>
          </p:cNvSpPr>
          <p:nvPr>
            <p:ph type="sldNum" sz="quarter" idx="12"/>
          </p:nvPr>
        </p:nvSpPr>
        <p:spPr>
          <a:xfrm>
            <a:off x="2923593" y="6343955"/>
            <a:ext cx="429207" cy="365125"/>
          </a:xfrm>
        </p:spPr>
        <p:txBody>
          <a:bodyPr>
            <a:noAutofit/>
          </a:bodyPr>
          <a:lstStyle/>
          <a:p>
            <a:fld id="{AEAA3239-9EA4-4A65-A281-97F994456D9F}" type="slidenum">
              <a:rPr lang="en-US" smtClean="0"/>
              <a:t>‹#›</a:t>
            </a:fld>
            <a:endParaRPr lang="en-US"/>
          </a:p>
        </p:txBody>
      </p:sp>
      <p:sp>
        <p:nvSpPr>
          <p:cNvPr id="5" name="Picture Placeholder 3">
            <a:extLst>
              <a:ext uri="{FF2B5EF4-FFF2-40B4-BE49-F238E27FC236}">
                <a16:creationId xmlns:a16="http://schemas.microsoft.com/office/drawing/2014/main" id="{80894EEF-95B5-F8FE-9FBB-D5DFD413C066}"/>
              </a:ext>
            </a:extLst>
          </p:cNvPr>
          <p:cNvSpPr>
            <a:spLocks noGrp="1"/>
          </p:cNvSpPr>
          <p:nvPr>
            <p:ph type="pic" sz="quarter" idx="15"/>
          </p:nvPr>
        </p:nvSpPr>
        <p:spPr>
          <a:xfrm>
            <a:off x="3962400" y="0"/>
            <a:ext cx="8229600"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2666419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343400"/>
            <a:ext cx="4019522" cy="1159931"/>
          </a:xfrm>
        </p:spPr>
        <p:txBody>
          <a:bodyPr anchor="t">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0E0CE544-3552-FE00-5B00-942E522A2A5A}"/>
              </a:ext>
            </a:extLst>
          </p:cNvPr>
          <p:cNvSpPr>
            <a:spLocks noGrp="1"/>
          </p:cNvSpPr>
          <p:nvPr>
            <p:ph type="pic" sz="quarter" idx="15"/>
          </p:nvPr>
        </p:nvSpPr>
        <p:spPr>
          <a:xfrm>
            <a:off x="0" y="0"/>
            <a:ext cx="12192000" cy="3886200"/>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81600" y="4343400"/>
            <a:ext cx="6400800" cy="1159931"/>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0A994DB4-9653-4FD4-8A14-5DAFB68B0E92}"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79710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6200"/>
            <a:ext cx="3044954" cy="2245126"/>
          </a:xfrm>
        </p:spPr>
        <p:txBody>
          <a:bodyPr anchor="b">
            <a:noAutofit/>
          </a:bodyPr>
          <a:lstStyle>
            <a:lvl1pPr>
              <a:defRPr sz="54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60000"/>
            </a:blip>
            <a:stretch>
              <a:fillRect/>
            </a:stretch>
          </a:blipFill>
        </p:spPr>
        <p:txBody>
          <a:bodyPr/>
          <a:lstStyle>
            <a:lvl1pPr marL="0" indent="0">
              <a:buNone/>
              <a:defRPr/>
            </a:lvl1pPr>
          </a:lstStyle>
          <a:p>
            <a:r>
              <a:rPr lang="en-US"/>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7200" y="3886200"/>
            <a:ext cx="7315199" cy="2245127"/>
          </a:xfrm>
        </p:spPr>
        <p:txBody>
          <a:bodyPr vert="horz" lIns="91440" tIns="45720" rIns="91440" bIns="45720" rtlCol="0">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0BECFC22-7333-427C-A7BB-2A423772B9A0}"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9900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bg>
      <p:bgPr>
        <a:solidFill>
          <a:schemeClr val="tx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C6C0090-085A-1FB3-B3B7-D8DA73A125FE}"/>
              </a:ext>
            </a:extLst>
          </p:cNvPr>
          <p:cNvSpPr>
            <a:spLocks noGrp="1"/>
          </p:cNvSpPr>
          <p:nvPr>
            <p:ph type="ctrTitle"/>
          </p:nvPr>
        </p:nvSpPr>
        <p:spPr>
          <a:xfrm>
            <a:off x="614172" y="4419600"/>
            <a:ext cx="10963657" cy="1352245"/>
          </a:xfrm>
        </p:spPr>
        <p:txBody>
          <a:bodyPr vert="horz" lIns="91440" tIns="45720" rIns="91440" bIns="45720" rtlCol="0" anchor="b">
            <a:noAutofit/>
          </a:bodyPr>
          <a:lstStyle>
            <a:lvl1pPr>
              <a:defRPr lang="en-US" sz="7000" dirty="0">
                <a:solidFill>
                  <a:schemeClr val="bg2"/>
                </a:solidFill>
              </a:defRPr>
            </a:lvl1pPr>
          </a:lstStyle>
          <a:p>
            <a:pPr lvl="0"/>
            <a:r>
              <a:rPr lang="en-US"/>
              <a:t>Click to edit Master title style</a:t>
            </a:r>
          </a:p>
        </p:txBody>
      </p:sp>
      <p:sp>
        <p:nvSpPr>
          <p:cNvPr id="10" name="Subtitle 2">
            <a:extLst>
              <a:ext uri="{FF2B5EF4-FFF2-40B4-BE49-F238E27FC236}">
                <a16:creationId xmlns:a16="http://schemas.microsoft.com/office/drawing/2014/main" id="{76834447-947D-F9FA-98D1-8BF0FC477ABA}"/>
              </a:ext>
            </a:extLst>
          </p:cNvPr>
          <p:cNvSpPr>
            <a:spLocks noGrp="1"/>
          </p:cNvSpPr>
          <p:nvPr>
            <p:ph type="subTitle" idx="1"/>
          </p:nvPr>
        </p:nvSpPr>
        <p:spPr>
          <a:xfrm>
            <a:off x="614172" y="5943600"/>
            <a:ext cx="10963657" cy="609600"/>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5" name="Picture Placeholder 14">
            <a:extLst>
              <a:ext uri="{FF2B5EF4-FFF2-40B4-BE49-F238E27FC236}">
                <a16:creationId xmlns:a16="http://schemas.microsoft.com/office/drawing/2014/main" id="{2573ACD2-30C7-6922-D14F-66F23CBA3774}"/>
              </a:ext>
            </a:extLst>
          </p:cNvPr>
          <p:cNvSpPr>
            <a:spLocks noGrp="1"/>
          </p:cNvSpPr>
          <p:nvPr>
            <p:ph type="pic" sz="quarter" idx="17"/>
          </p:nvPr>
        </p:nvSpPr>
        <p:spPr>
          <a:xfrm>
            <a:off x="0" y="0"/>
            <a:ext cx="12192000" cy="41148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33379299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3044954" cy="2035724"/>
          </a:xfrm>
        </p:spPr>
        <p:txBody>
          <a:bodyPr anchor="t">
            <a:no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59158" y="685800"/>
            <a:ext cx="7315199" cy="2014665"/>
          </a:xfrm>
        </p:spPr>
        <p:txBody>
          <a:bodyPr vert="horz" lIns="91440" tIns="45720" rIns="91440" bIns="45720" rtlCol="0" anchor="b">
            <a:noAutofit/>
          </a:bodyPr>
          <a:lstStyle>
            <a:lvl1pPr marL="0" indent="0">
              <a:buNone/>
              <a:defRPr lang="en-US" sz="1400" b="0" i="0" dirty="0">
                <a:latin typeface="+mn-lt"/>
              </a:defRPr>
            </a:lvl1pPr>
            <a:lvl2pPr marL="228600" indent="0">
              <a:buNone/>
              <a:defRPr lang="en-US" sz="1400" b="0" i="0" dirty="0">
                <a:latin typeface="+mn-lt"/>
              </a:defRPr>
            </a:lvl2pPr>
            <a:lvl3pPr marL="457200" indent="0">
              <a:buNone/>
              <a:defRPr lang="en-US" sz="1400" b="0" i="0" dirty="0">
                <a:latin typeface="+mn-lt"/>
              </a:defRPr>
            </a:lvl3pPr>
            <a:lvl4pPr marL="685800" indent="0">
              <a:buNone/>
              <a:defRPr lang="en-US" sz="1400" b="0" i="0" dirty="0">
                <a:latin typeface="+mn-lt"/>
              </a:defRPr>
            </a:lvl4pPr>
            <a:lvl5pPr marL="914400" indent="0">
              <a:buNone/>
              <a:defRPr lang="en-US" sz="1400" b="0" i="0" dirty="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2896372"/>
            <a:ext cx="2791027" cy="365125"/>
          </a:xfr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896372"/>
            <a:ext cx="1559379" cy="365125"/>
          </a:xfrm>
        </p:spPr>
        <p:txBody>
          <a:bodyPr>
            <a:noAutofit/>
          </a:bodyPr>
          <a:lstStyle/>
          <a:p>
            <a:fld id="{B78D85C6-8657-43F4-BE68-8F80962A5435}"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896372"/>
            <a:ext cx="429207" cy="365125"/>
          </a:xfrm>
        </p:spPr>
        <p:txBody>
          <a:bodyPr>
            <a:noAutofit/>
          </a:bodyPr>
          <a:lstStyle/>
          <a:p>
            <a:fld id="{AEAA3239-9EA4-4A65-A281-97F994456D9F}" type="slidenum">
              <a:rPr lang="en-US" smtClean="0"/>
              <a:t>‹#›</a:t>
            </a:fld>
            <a:endParaRPr lang="en-US"/>
          </a:p>
        </p:txBody>
      </p:sp>
      <p:sp>
        <p:nvSpPr>
          <p:cNvPr id="3" name="Picture Placeholder 10">
            <a:extLst>
              <a:ext uri="{FF2B5EF4-FFF2-40B4-BE49-F238E27FC236}">
                <a16:creationId xmlns:a16="http://schemas.microsoft.com/office/drawing/2014/main" id="{4178283B-8F20-CAA0-928D-318B857F9592}"/>
              </a:ext>
            </a:extLst>
          </p:cNvPr>
          <p:cNvSpPr>
            <a:spLocks noGrp="1"/>
          </p:cNvSpPr>
          <p:nvPr>
            <p:ph type="pic" sz="quarter" idx="13" hasCustomPrompt="1"/>
          </p:nvPr>
        </p:nvSpPr>
        <p:spPr>
          <a:xfrm>
            <a:off x="-1" y="3414669"/>
            <a:ext cx="12192000" cy="3443331"/>
          </a:xfrm>
          <a:blipFill>
            <a:blip r:embed="rId2">
              <a:alphaModFix amt="60000"/>
            </a:blip>
            <a:stretch>
              <a:fillRect/>
            </a:stretch>
          </a:blipFill>
        </p:spPr>
        <p:txBody>
          <a:bodyPr/>
          <a:lstStyle>
            <a:lvl1pPr marL="0" indent="0">
              <a:buNone/>
              <a:defRPr/>
            </a:lvl1pPr>
          </a:lstStyle>
          <a:p>
            <a:r>
              <a:rPr lang="en-US"/>
              <a:t>.</a:t>
            </a:r>
          </a:p>
        </p:txBody>
      </p:sp>
    </p:spTree>
    <p:extLst>
      <p:ext uri="{BB962C8B-B14F-4D97-AF65-F5344CB8AC3E}">
        <p14:creationId xmlns:p14="http://schemas.microsoft.com/office/powerpoint/2010/main" val="4208579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8"/>
            <a:ext cx="5483353" cy="1388318"/>
          </a:xfrm>
        </p:spPr>
        <p:txBody>
          <a:bodyPr anchor="b">
            <a:noAutofit/>
          </a:body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2651760"/>
            <a:ext cx="5483352" cy="3521850"/>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4AB12E0E-A617-768A-7E0E-472481185B12}"/>
              </a:ext>
            </a:extLst>
          </p:cNvPr>
          <p:cNvSpPr>
            <a:spLocks noGrp="1"/>
          </p:cNvSpPr>
          <p:nvPr>
            <p:ph type="pic" sz="quarter" idx="18"/>
          </p:nvPr>
        </p:nvSpPr>
        <p:spPr>
          <a:xfrm>
            <a:off x="6717792" y="685807"/>
            <a:ext cx="4864608" cy="5486377"/>
          </a:xfrm>
          <a:blipFill>
            <a:blip r:embed="rId2">
              <a:alphaModFix amt="60000"/>
            </a:blip>
            <a:stretch>
              <a:fillRect/>
            </a:stretch>
          </a:blipFill>
        </p:spPr>
        <p:txBody>
          <a:bodyPr/>
          <a:lstStyle/>
          <a:p>
            <a:endParaRPr lang="en-US"/>
          </a:p>
        </p:txBody>
      </p:sp>
      <p:cxnSp>
        <p:nvCxnSpPr>
          <p:cNvPr id="3" name="Straight Connector 2">
            <a:extLst>
              <a:ext uri="{FF2B5EF4-FFF2-40B4-BE49-F238E27FC236}">
                <a16:creationId xmlns:a16="http://schemas.microsoft.com/office/drawing/2014/main" id="{EC1D70B4-629A-1A3A-D1BB-D35C3AED4BAD}"/>
              </a:ext>
            </a:extLst>
          </p:cNvPr>
          <p:cNvCxnSpPr>
            <a:cxnSpLocks/>
          </p:cNvCxnSpPr>
          <p:nvPr userDrawn="1"/>
        </p:nvCxnSpPr>
        <p:spPr>
          <a:xfrm>
            <a:off x="609600" y="236222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8F922763-A12B-44C2-4F2D-AAD3B317EC9A}"/>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11" name="Date Placeholder 6">
            <a:extLst>
              <a:ext uri="{FF2B5EF4-FFF2-40B4-BE49-F238E27FC236}">
                <a16:creationId xmlns:a16="http://schemas.microsoft.com/office/drawing/2014/main" id="{88D44AB0-B4BD-5097-DB6C-0B96B75B1DA6}"/>
              </a:ext>
            </a:extLst>
          </p:cNvPr>
          <p:cNvSpPr>
            <a:spLocks noGrp="1"/>
          </p:cNvSpPr>
          <p:nvPr>
            <p:ph type="dt" sz="half" idx="19"/>
          </p:nvPr>
        </p:nvSpPr>
        <p:spPr>
          <a:xfrm>
            <a:off x="8893929" y="6343955"/>
            <a:ext cx="2202644" cy="365125"/>
          </a:xfrm>
        </p:spPr>
        <p:txBody>
          <a:bodyPr>
            <a:noAutofit/>
          </a:bodyPr>
          <a:lstStyle/>
          <a:p>
            <a:fld id="{59D65A6B-59CD-4A95-97A1-5003425BCE52}" type="datetime1">
              <a:rPr lang="en-US" smtClean="0"/>
              <a:t>5/28/2026</a:t>
            </a:fld>
            <a:endParaRPr lang="en-US"/>
          </a:p>
        </p:txBody>
      </p:sp>
      <p:sp>
        <p:nvSpPr>
          <p:cNvPr id="14" name="Slide Number Placeholder 8">
            <a:extLst>
              <a:ext uri="{FF2B5EF4-FFF2-40B4-BE49-F238E27FC236}">
                <a16:creationId xmlns:a16="http://schemas.microsoft.com/office/drawing/2014/main" id="{8EA9CC9C-E71E-C316-0680-F4BD6EDC87C1}"/>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66437059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9753" cy="898525"/>
          </a:xfrm>
        </p:spPr>
        <p:txBody>
          <a:bodyPr anchor="b">
            <a:noAutofit/>
          </a:bodyPr>
          <a:lstStyle/>
          <a:p>
            <a:r>
              <a:rPr lang="en-US"/>
              <a:t>Click to edit Master title style</a:t>
            </a:r>
          </a:p>
        </p:txBody>
      </p:sp>
      <p:cxnSp>
        <p:nvCxnSpPr>
          <p:cNvPr id="7" name="Straight Connector 6">
            <a:extLst>
              <a:ext uri="{FF2B5EF4-FFF2-40B4-BE49-F238E27FC236}">
                <a16:creationId xmlns:a16="http://schemas.microsoft.com/office/drawing/2014/main" id="{54E15E62-FEF2-298A-EC8D-72D59188CB27}"/>
              </a:ext>
            </a:extLst>
          </p:cNvPr>
          <p:cNvCxnSpPr>
            <a:cxnSpLocks/>
          </p:cNvCxnSpPr>
          <p:nvPr userDrawn="1"/>
        </p:nvCxnSpPr>
        <p:spPr>
          <a:xfrm>
            <a:off x="609600" y="1905000"/>
            <a:ext cx="109728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9600" y="2286012"/>
            <a:ext cx="5479474" cy="298765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C4892D5B-0772-8929-54F9-AA16EED38E2B}"/>
              </a:ext>
            </a:extLst>
          </p:cNvPr>
          <p:cNvSpPr>
            <a:spLocks noGrp="1"/>
          </p:cNvSpPr>
          <p:nvPr>
            <p:ph type="pic" sz="quarter" idx="18"/>
          </p:nvPr>
        </p:nvSpPr>
        <p:spPr>
          <a:xfrm>
            <a:off x="6715575" y="2285301"/>
            <a:ext cx="4863778" cy="3886188"/>
          </a:xfrm>
          <a:blipFill>
            <a:blip r:embed="rId2">
              <a:alphaModFix amt="60000"/>
            </a:blip>
            <a:stretch>
              <a:fillRect/>
            </a:stretch>
          </a:blipFill>
        </p:spPr>
        <p:txBody>
          <a:bodyPr/>
          <a:lstStyle/>
          <a:p>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noAutofit/>
          </a:bodyPr>
          <a:lstStyle/>
          <a:p>
            <a:fld id="{AEBE612C-E459-4252-B286-C98BDF4C5E92}" type="datetime1">
              <a:rPr lang="en-US" smtClean="0"/>
              <a:t>5/28/2026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554600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89903" y="685807"/>
            <a:ext cx="5486400" cy="1388302"/>
          </a:xfrm>
        </p:spPr>
        <p:txBody>
          <a:bodyPr anchor="b">
            <a:noAutofit/>
          </a:bodyPr>
          <a:lstStyle/>
          <a:p>
            <a:r>
              <a:rPr lang="en-US"/>
              <a:t>Click to edit Master title style</a:t>
            </a:r>
          </a:p>
        </p:txBody>
      </p:sp>
      <p:sp>
        <p:nvSpPr>
          <p:cNvPr id="16" name="Picture Placeholder 5">
            <a:extLst>
              <a:ext uri="{FF2B5EF4-FFF2-40B4-BE49-F238E27FC236}">
                <a16:creationId xmlns:a16="http://schemas.microsoft.com/office/drawing/2014/main" id="{3F8ACB4F-E132-97B5-797E-ADFB9AC83456}"/>
              </a:ext>
            </a:extLst>
          </p:cNvPr>
          <p:cNvSpPr>
            <a:spLocks noGrp="1"/>
          </p:cNvSpPr>
          <p:nvPr>
            <p:ph type="pic" sz="quarter" idx="18"/>
          </p:nvPr>
        </p:nvSpPr>
        <p:spPr>
          <a:xfrm>
            <a:off x="616658" y="685807"/>
            <a:ext cx="4864608" cy="5486377"/>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089903" y="2650330"/>
            <a:ext cx="5486400" cy="3521854"/>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60415657-C9CC-A8DC-C841-09A42AC901EC}"/>
              </a:ext>
            </a:extLst>
          </p:cNvPr>
          <p:cNvCxnSpPr>
            <a:cxnSpLocks/>
          </p:cNvCxnSpPr>
          <p:nvPr userDrawn="1"/>
        </p:nvCxnSpPr>
        <p:spPr>
          <a:xfrm>
            <a:off x="6089903" y="2362219"/>
            <a:ext cx="54864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7">
            <a:extLst>
              <a:ext uri="{FF2B5EF4-FFF2-40B4-BE49-F238E27FC236}">
                <a16:creationId xmlns:a16="http://schemas.microsoft.com/office/drawing/2014/main" id="{D65827FC-FBF0-2A7B-2AE9-11D916DB970C}"/>
              </a:ext>
            </a:extLst>
          </p:cNvPr>
          <p:cNvSpPr>
            <a:spLocks noGrp="1"/>
          </p:cNvSpPr>
          <p:nvPr>
            <p:ph type="ftr" sz="quarter" idx="15"/>
          </p:nvPr>
        </p:nvSpPr>
        <p:spPr>
          <a:xfrm>
            <a:off x="612647" y="6343955"/>
            <a:ext cx="2805405" cy="365125"/>
          </a:xfrm>
        </p:spPr>
        <p:txBody>
          <a:bodyPr>
            <a:noAutofit/>
          </a:bodyPr>
          <a:lstStyle/>
          <a:p>
            <a:r>
              <a:rPr lang="en-US"/>
              <a:t>Sample Footer Text</a:t>
            </a:r>
          </a:p>
        </p:txBody>
      </p:sp>
      <p:sp>
        <p:nvSpPr>
          <p:cNvPr id="3" name="Date Placeholder 6">
            <a:extLst>
              <a:ext uri="{FF2B5EF4-FFF2-40B4-BE49-F238E27FC236}">
                <a16:creationId xmlns:a16="http://schemas.microsoft.com/office/drawing/2014/main" id="{7D3F37AD-0904-9EC0-EFEE-899B457A4536}"/>
              </a:ext>
            </a:extLst>
          </p:cNvPr>
          <p:cNvSpPr>
            <a:spLocks noGrp="1"/>
          </p:cNvSpPr>
          <p:nvPr>
            <p:ph type="dt" sz="half" idx="19"/>
          </p:nvPr>
        </p:nvSpPr>
        <p:spPr>
          <a:xfrm>
            <a:off x="8893929" y="6343955"/>
            <a:ext cx="2202644" cy="365125"/>
          </a:xfrm>
        </p:spPr>
        <p:txBody>
          <a:bodyPr>
            <a:noAutofit/>
          </a:bodyPr>
          <a:lstStyle/>
          <a:p>
            <a:fld id="{D8568ADA-B78D-4076-A9DF-6C8E04B71243}" type="datetime1">
              <a:rPr lang="en-US" smtClean="0"/>
              <a:t>5/28/2026</a:t>
            </a:fld>
            <a:endParaRPr lang="en-US"/>
          </a:p>
        </p:txBody>
      </p:sp>
      <p:sp>
        <p:nvSpPr>
          <p:cNvPr id="6" name="Slide Number Placeholder 8">
            <a:extLst>
              <a:ext uri="{FF2B5EF4-FFF2-40B4-BE49-F238E27FC236}">
                <a16:creationId xmlns:a16="http://schemas.microsoft.com/office/drawing/2014/main" id="{655EC9E8-1A84-6C33-ADB3-D40020F50907}"/>
              </a:ext>
            </a:extLst>
          </p:cNvPr>
          <p:cNvSpPr>
            <a:spLocks noGrp="1"/>
          </p:cNvSpPr>
          <p:nvPr>
            <p:ph type="sldNum" sz="quarter" idx="16"/>
          </p:nvPr>
        </p:nvSpPr>
        <p:spPr>
          <a:xfrm>
            <a:off x="11147096" y="6343955"/>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062323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anchor="b">
            <a:noAutofit/>
          </a:bodyPr>
          <a:lstStyle>
            <a:lvl1pPr>
              <a:defRPr sz="5400"/>
            </a:lvl1pPr>
          </a:lstStyle>
          <a:p>
            <a:r>
              <a:rPr lang="en-US"/>
              <a:t>Click to edit Master title style</a:t>
            </a:r>
          </a:p>
        </p:txBody>
      </p:sp>
      <p:sp>
        <p:nvSpPr>
          <p:cNvPr id="4" name="Picture Placeholder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anchor="b">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E3ED234F-BBE0-48A3-AC31-D10A1F3BC187}"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306045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891102"/>
          </a:xfrm>
        </p:spPr>
        <p:txBody>
          <a:bodyPr anchor="b">
            <a:noAutofit/>
          </a:bodyPr>
          <a:lstStyle>
            <a:lvl1pPr>
              <a:defRPr sz="5400"/>
            </a:lvl1pPr>
          </a:lstStyle>
          <a:p>
            <a:r>
              <a:rPr lang="en-US"/>
              <a:t>Click to edit Master title style</a:t>
            </a:r>
          </a:p>
        </p:txBody>
      </p:sp>
      <p:sp>
        <p:nvSpPr>
          <p:cNvPr id="9" name="Picture Placeholder 8">
            <a:extLst>
              <a:ext uri="{FF2B5EF4-FFF2-40B4-BE49-F238E27FC236}">
                <a16:creationId xmlns:a16="http://schemas.microsoft.com/office/drawing/2014/main" id="{2EC4665C-5805-BDA9-0EA4-387D86C88ABA}"/>
              </a:ext>
            </a:extLst>
          </p:cNvPr>
          <p:cNvSpPr>
            <a:spLocks noGrp="1"/>
          </p:cNvSpPr>
          <p:nvPr>
            <p:ph type="pic" sz="quarter" idx="15"/>
          </p:nvPr>
        </p:nvSpPr>
        <p:spPr>
          <a:xfrm>
            <a:off x="612647" y="2057400"/>
            <a:ext cx="2740153" cy="4091502"/>
          </a:xfrm>
          <a:blipFill>
            <a:blip r:embed="rId2">
              <a:alphaModFix amt="60000"/>
            </a:blip>
            <a:stretch>
              <a:fillRect/>
            </a:stretch>
          </a:blipFill>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3810001" y="2057400"/>
            <a:ext cx="7766302" cy="4091502"/>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AA0D3809-2B53-482D-AD1B-8B09C4B2656C}"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514441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1DA757D-A9AE-985A-6EEE-C02E46D45DC9}"/>
              </a:ext>
            </a:extLst>
          </p:cNvPr>
          <p:cNvSpPr/>
          <p:nvPr/>
        </p:nvSpPr>
        <p:spPr>
          <a:xfrm>
            <a:off x="11250895" y="43434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4"/>
            </a:solidFill>
            <a:prstDash val="solid"/>
            <a:miter/>
          </a:ln>
        </p:spPr>
        <p:txBody>
          <a:bodyPr rtlCol="0" anchor="ctr"/>
          <a:lstStyle/>
          <a:p>
            <a:pPr algn="l" rtl="0"/>
            <a:endParaRPr lang="en-US"/>
          </a:p>
        </p:txBody>
      </p:sp>
      <p:sp>
        <p:nvSpPr>
          <p:cNvPr id="8" name="Freeform: Shape 7">
            <a:extLst>
              <a:ext uri="{FF2B5EF4-FFF2-40B4-BE49-F238E27FC236}">
                <a16:creationId xmlns:a16="http://schemas.microsoft.com/office/drawing/2014/main" id="{271E517F-7D77-FEA1-94A2-D8522A1BF181}"/>
              </a:ext>
            </a:extLst>
          </p:cNvPr>
          <p:cNvSpPr/>
          <p:nvPr/>
        </p:nvSpPr>
        <p:spPr>
          <a:xfrm>
            <a:off x="685800" y="46938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4"/>
            </a:solidFill>
            <a:prstDash val="solid"/>
            <a:miter/>
          </a:ln>
        </p:spPr>
        <p:txBody>
          <a:bodyPr rtlCol="0" anchor="ctr"/>
          <a:lstStyle/>
          <a:p>
            <a:pPr algn="l" rtl="0"/>
            <a:endParaRPr lang="en-US"/>
          </a:p>
        </p:txBody>
      </p:sp>
      <p:sp>
        <p:nvSpPr>
          <p:cNvPr id="11" name="Freeform: Shape 10">
            <a:extLst>
              <a:ext uri="{FF2B5EF4-FFF2-40B4-BE49-F238E27FC236}">
                <a16:creationId xmlns:a16="http://schemas.microsoft.com/office/drawing/2014/main" id="{562EAE4C-19D0-A0E4-1FDC-967BD2694E6F}"/>
              </a:ext>
            </a:extLst>
          </p:cNvPr>
          <p:cNvSpPr/>
          <p:nvPr/>
        </p:nvSpPr>
        <p:spPr>
          <a:xfrm>
            <a:off x="10998565" y="44258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4"/>
            </a:solidFill>
            <a:prstDash val="solid"/>
            <a:miter/>
          </a:ln>
        </p:spPr>
        <p:txBody>
          <a:bodyPr rtlCol="0" anchor="ctr"/>
          <a:lstStyle/>
          <a:p>
            <a:pPr algn="l" rtl="0"/>
            <a:endParaRPr lang="en-US"/>
          </a:p>
        </p:txBody>
      </p:sp>
      <p:sp>
        <p:nvSpPr>
          <p:cNvPr id="12" name="Freeform: Shape 11">
            <a:extLst>
              <a:ext uri="{FF2B5EF4-FFF2-40B4-BE49-F238E27FC236}">
                <a16:creationId xmlns:a16="http://schemas.microsoft.com/office/drawing/2014/main" id="{77E35C93-E0FF-6186-7502-985D78DA9B28}"/>
              </a:ext>
            </a:extLst>
          </p:cNvPr>
          <p:cNvSpPr/>
          <p:nvPr/>
        </p:nvSpPr>
        <p:spPr>
          <a:xfrm>
            <a:off x="10976145" y="44258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4"/>
            </a:solidFill>
            <a:prstDash val="solid"/>
            <a:miter/>
          </a:ln>
        </p:spPr>
        <p:txBody>
          <a:bodyPr rtlCol="0" anchor="ctr"/>
          <a:lstStyle/>
          <a:p>
            <a:pPr algn="l" rtl="0"/>
            <a:endParaRPr lang="en-US"/>
          </a:p>
        </p:txBody>
      </p:sp>
      <p:sp>
        <p:nvSpPr>
          <p:cNvPr id="15" name="Title 14">
            <a:extLst>
              <a:ext uri="{FF2B5EF4-FFF2-40B4-BE49-F238E27FC236}">
                <a16:creationId xmlns:a16="http://schemas.microsoft.com/office/drawing/2014/main" id="{D4E889F8-D8CB-1564-17A8-26A2F4258445}"/>
              </a:ext>
            </a:extLst>
          </p:cNvPr>
          <p:cNvSpPr>
            <a:spLocks noGrp="1"/>
          </p:cNvSpPr>
          <p:nvPr>
            <p:ph type="title"/>
          </p:nvPr>
        </p:nvSpPr>
        <p:spPr>
          <a:xfrm>
            <a:off x="612649" y="502546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13B51AE5-91E2-069A-7DF2-EB394DA25E2D}"/>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lgn="l" rtl="0">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lgn="r" rtl="0">
              <a:defRPr>
                <a:solidFill>
                  <a:schemeClr val="tx1"/>
                </a:solidFill>
              </a:defRPr>
            </a:lvl1pPr>
          </a:lstStyle>
          <a:p>
            <a:fld id="{154F04C1-B149-48D4-90B8-E64820B32F59}" type="datetime1">
              <a:rPr lang="en-US" smtClean="0"/>
              <a:t>5/28/2026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lgn="r" rtl="0">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3201382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E73F6F-B481-328B-CE64-8485DC66B8EA}"/>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57D968F-BFC6-694E-9A7C-A113E7DEBF65}"/>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77A14AD-A403-0816-9FED-F4E7BB405B17}"/>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C5DE6E3-5C5B-04A2-6D84-63D852F6062A}"/>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13" name="Title 12">
            <a:extLst>
              <a:ext uri="{FF2B5EF4-FFF2-40B4-BE49-F238E27FC236}">
                <a16:creationId xmlns:a16="http://schemas.microsoft.com/office/drawing/2014/main" id="{6D258FD5-5B6B-DBB1-0F00-D02C71197F95}"/>
              </a:ext>
            </a:extLst>
          </p:cNvPr>
          <p:cNvSpPr>
            <a:spLocks noGrp="1"/>
          </p:cNvSpPr>
          <p:nvPr>
            <p:ph type="title"/>
          </p:nvPr>
        </p:nvSpPr>
        <p:spPr>
          <a:xfrm>
            <a:off x="612648" y="4859867"/>
            <a:ext cx="9144000" cy="1097280"/>
          </a:xfrm>
        </p:spPr>
        <p:txBody>
          <a:bodyPr anchor="t">
            <a:normAutofit/>
          </a:bodyPr>
          <a:lstStyle>
            <a:lvl1pPr>
              <a:lnSpc>
                <a:spcPct val="110000"/>
              </a:lnSpc>
              <a:defRPr sz="1800" cap="none" baseline="0"/>
            </a:lvl1pPr>
          </a:lstStyle>
          <a:p>
            <a:r>
              <a:rPr lang="en-US"/>
              <a:t>Click to edit Master title style</a:t>
            </a:r>
          </a:p>
        </p:txBody>
      </p:sp>
      <p:sp>
        <p:nvSpPr>
          <p:cNvPr id="8" name="Content Placeholder 12">
            <a:extLst>
              <a:ext uri="{FF2B5EF4-FFF2-40B4-BE49-F238E27FC236}">
                <a16:creationId xmlns:a16="http://schemas.microsoft.com/office/drawing/2014/main" id="{196BB08E-5668-89FF-C0AE-D8A83C783F77}"/>
              </a:ext>
            </a:extLst>
          </p:cNvPr>
          <p:cNvSpPr>
            <a:spLocks noGrp="1"/>
          </p:cNvSpPr>
          <p:nvPr>
            <p:ph sz="quarter" idx="15" hasCustomPrompt="1"/>
          </p:nvPr>
        </p:nvSpPr>
        <p:spPr>
          <a:xfrm>
            <a:off x="582484" y="1600199"/>
            <a:ext cx="9171115" cy="3259668"/>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lvl1pPr>
              <a:defRPr>
                <a:solidFill>
                  <a:schemeClr val="tx1"/>
                </a:solidFill>
              </a:defRPr>
            </a:lvl1pPr>
          </a:lstStyle>
          <a:p>
            <a:fld id="{81AED7B4-8DB4-40B0-90CF-49D3708442C0}" type="datetime1">
              <a:rPr lang="en-US" smtClean="0"/>
              <a:t>5/28/2026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lvl1pPr>
              <a:defRPr>
                <a:solidFill>
                  <a:schemeClr val="tx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3465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1">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32C402C-8B4C-3690-6875-FE157681B853}"/>
              </a:ext>
            </a:extLst>
          </p:cNvPr>
          <p:cNvSpPr>
            <a:spLocks noGrp="1"/>
          </p:cNvSpPr>
          <p:nvPr>
            <p:ph type="title"/>
          </p:nvPr>
        </p:nvSpPr>
        <p:spPr>
          <a:xfrm>
            <a:off x="612648" y="5257800"/>
            <a:ext cx="9144000" cy="868680"/>
          </a:xfrm>
        </p:spPr>
        <p:txBody>
          <a:bodyPr anchor="t">
            <a:normAutofit/>
          </a:bodyPr>
          <a:lstStyle>
            <a:lvl1pPr>
              <a:lnSpc>
                <a:spcPct val="110000"/>
              </a:lnSpc>
              <a:defRPr sz="1800" cap="none" baseline="0">
                <a:solidFill>
                  <a:schemeClr val="tx2"/>
                </a:solidFill>
              </a:defRPr>
            </a:lvl1pPr>
          </a:lstStyle>
          <a:p>
            <a:r>
              <a:rPr lang="en-US"/>
              <a:t>Click to edit Master title style</a:t>
            </a:r>
          </a:p>
        </p:txBody>
      </p:sp>
      <p:sp>
        <p:nvSpPr>
          <p:cNvPr id="14" name="Content Placeholder 12">
            <a:extLst>
              <a:ext uri="{FF2B5EF4-FFF2-40B4-BE49-F238E27FC236}">
                <a16:creationId xmlns:a16="http://schemas.microsoft.com/office/drawing/2014/main" id="{C80DC0CF-9044-3D55-7D8F-4CD97232E3E8}"/>
              </a:ext>
            </a:extLst>
          </p:cNvPr>
          <p:cNvSpPr>
            <a:spLocks noGrp="1"/>
          </p:cNvSpPr>
          <p:nvPr>
            <p:ph sz="quarter" idx="15" hasCustomPrompt="1"/>
          </p:nvPr>
        </p:nvSpPr>
        <p:spPr>
          <a:xfrm>
            <a:off x="582484" y="1143000"/>
            <a:ext cx="10115679" cy="3474720"/>
          </a:xfrm>
        </p:spPr>
        <p:txBody>
          <a:bodyPr anchor="ctr">
            <a:noAutofit/>
          </a:bodyPr>
          <a:lstStyle>
            <a:lvl1pPr>
              <a:lnSpc>
                <a:spcPct val="90000"/>
              </a:lnSpc>
              <a:defRPr sz="28000"/>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noAutofit/>
          </a:bodyPr>
          <a:lstStyle/>
          <a:p>
            <a:fld id="{F861E720-2EA4-4832-8DC2-DC3D2BDBB07C}" type="datetime1">
              <a:rPr lang="en-US" smtClean="0"/>
              <a:t>5/28/2026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
        <p:nvSpPr>
          <p:cNvPr id="6" name="Freeform: Shape 5">
            <a:extLst>
              <a:ext uri="{FF2B5EF4-FFF2-40B4-BE49-F238E27FC236}">
                <a16:creationId xmlns:a16="http://schemas.microsoft.com/office/drawing/2014/main" id="{1B480B90-B64C-0559-ACB2-7DBB57135C77}"/>
              </a:ext>
            </a:extLst>
          </p:cNvPr>
          <p:cNvSpPr/>
          <p:nvPr/>
        </p:nvSpPr>
        <p:spPr>
          <a:xfrm>
            <a:off x="11250895" y="456206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50" cap="flat">
            <a:solidFill>
              <a:schemeClr val="accent2"/>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D2E866D-D29F-1CC5-14B2-BB24F10745FE}"/>
              </a:ext>
            </a:extLst>
          </p:cNvPr>
          <p:cNvSpPr/>
          <p:nvPr/>
        </p:nvSpPr>
        <p:spPr>
          <a:xfrm>
            <a:off x="685800" y="491255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50" cap="flat">
            <a:solidFill>
              <a:schemeClr val="accent2"/>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FA0DC7F-E416-CA3E-E389-945D5FA32CC9}"/>
              </a:ext>
            </a:extLst>
          </p:cNvPr>
          <p:cNvSpPr/>
          <p:nvPr/>
        </p:nvSpPr>
        <p:spPr>
          <a:xfrm>
            <a:off x="10998565" y="464449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50"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D9CC5C-2252-AB09-49B5-FD1BE0E74E30}"/>
              </a:ext>
            </a:extLst>
          </p:cNvPr>
          <p:cNvSpPr/>
          <p:nvPr/>
        </p:nvSpPr>
        <p:spPr>
          <a:xfrm>
            <a:off x="10976145" y="464449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50" cap="flat">
            <a:solidFill>
              <a:schemeClr val="accent2"/>
            </a:solidFill>
            <a:prstDash val="solid"/>
            <a:miter/>
          </a:ln>
        </p:spPr>
        <p:txBody>
          <a:bodyPr rtlCol="0" anchor="ctr"/>
          <a:lstStyle/>
          <a:p>
            <a:endParaRPr lang="en-US"/>
          </a:p>
        </p:txBody>
      </p:sp>
    </p:spTree>
    <p:extLst>
      <p:ext uri="{BB962C8B-B14F-4D97-AF65-F5344CB8AC3E}">
        <p14:creationId xmlns:p14="http://schemas.microsoft.com/office/powerpoint/2010/main" val="261267681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9D7E7-81D7-BD45-ADEC-E83F7EF73EC8}"/>
              </a:ext>
            </a:extLst>
          </p:cNvPr>
          <p:cNvSpPr/>
          <p:nvPr/>
        </p:nvSpPr>
        <p:spPr>
          <a:xfrm>
            <a:off x="11254003" y="5410200"/>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6D6EAAA-843B-4F5B-47BF-3A0B75B59A45}"/>
              </a:ext>
            </a:extLst>
          </p:cNvPr>
          <p:cNvSpPr/>
          <p:nvPr/>
        </p:nvSpPr>
        <p:spPr>
          <a:xfrm>
            <a:off x="10866791" y="5761884"/>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5A4CCB8-341A-D7B3-2B2F-C6943129C281}"/>
              </a:ext>
            </a:extLst>
          </p:cNvPr>
          <p:cNvSpPr/>
          <p:nvPr/>
        </p:nvSpPr>
        <p:spPr>
          <a:xfrm>
            <a:off x="11003886" y="5492382"/>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A1B2662-9528-65C6-986B-EA4135BF4CA6}"/>
              </a:ext>
            </a:extLst>
          </p:cNvPr>
          <p:cNvSpPr/>
          <p:nvPr/>
        </p:nvSpPr>
        <p:spPr>
          <a:xfrm>
            <a:off x="10981626" y="5492388"/>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685800"/>
            <a:ext cx="10972800" cy="4514529"/>
          </a:xfrm>
        </p:spPr>
        <p:txBody>
          <a:bodyPr anchor="t">
            <a:noAutofit/>
          </a:bodyPr>
          <a:lstStyle>
            <a:lvl1pPr marL="0" indent="0">
              <a:lnSpc>
                <a:spcPct val="90000"/>
              </a:lnSpc>
              <a:buNone/>
              <a:defRPr sz="7000" b="0" i="0" cap="all" baseline="0">
                <a:latin typeface="+mn-lt"/>
              </a:defRPr>
            </a:lvl1pPr>
            <a:lvl2pPr marL="228600" indent="0">
              <a:lnSpc>
                <a:spcPct val="90000"/>
              </a:lnSpc>
              <a:buNone/>
              <a:defRPr sz="7000" b="0" i="0" cap="all" baseline="0">
                <a:latin typeface="+mn-lt"/>
              </a:defRPr>
            </a:lvl2pPr>
            <a:lvl3pPr marL="457200" indent="0">
              <a:lnSpc>
                <a:spcPct val="90000"/>
              </a:lnSpc>
              <a:buNone/>
              <a:defRPr sz="7000" b="0" i="0" cap="all" baseline="0">
                <a:latin typeface="+mn-lt"/>
              </a:defRPr>
            </a:lvl3pPr>
            <a:lvl4pPr marL="685800" indent="0">
              <a:lnSpc>
                <a:spcPct val="90000"/>
              </a:lnSpc>
              <a:buNone/>
              <a:defRPr sz="7000" b="0" i="0" cap="all" baseline="0">
                <a:latin typeface="+mn-lt"/>
              </a:defRPr>
            </a:lvl4pPr>
            <a:lvl5pPr marL="914400" indent="0">
              <a:lnSpc>
                <a:spcPct val="90000"/>
              </a:lnSpc>
              <a:buNone/>
              <a:defRPr sz="7000" b="0" i="0" cap="all" baseline="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AB608D6C-D0F1-479F-911E-8569D2F1ED15}" type="datetime1">
              <a:rPr lang="en-US" smtClean="0"/>
              <a:t>5/28/2026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0332258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tx2"/>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13B312-A2CE-16E4-D28B-8DDFF5527304}"/>
              </a:ext>
            </a:extLst>
          </p:cNvPr>
          <p:cNvSpPr>
            <a:spLocks noGrp="1"/>
          </p:cNvSpPr>
          <p:nvPr>
            <p:ph type="ctrTitle"/>
          </p:nvPr>
        </p:nvSpPr>
        <p:spPr>
          <a:xfrm>
            <a:off x="4476746"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16" name="Subtitle 2">
            <a:extLst>
              <a:ext uri="{FF2B5EF4-FFF2-40B4-BE49-F238E27FC236}">
                <a16:creationId xmlns:a16="http://schemas.microsoft.com/office/drawing/2014/main" id="{4846D76D-B1D3-9330-420A-6ED740BDB970}"/>
              </a:ext>
            </a:extLst>
          </p:cNvPr>
          <p:cNvSpPr>
            <a:spLocks noGrp="1"/>
          </p:cNvSpPr>
          <p:nvPr>
            <p:ph type="subTitle" idx="1"/>
          </p:nvPr>
        </p:nvSpPr>
        <p:spPr>
          <a:xfrm>
            <a:off x="44767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4" name="Picture Placeholder 25">
            <a:extLst>
              <a:ext uri="{FF2B5EF4-FFF2-40B4-BE49-F238E27FC236}">
                <a16:creationId xmlns:a16="http://schemas.microsoft.com/office/drawing/2014/main" id="{982E949F-6B9B-8268-EB83-127C78D43502}"/>
              </a:ext>
            </a:extLst>
          </p:cNvPr>
          <p:cNvSpPr>
            <a:spLocks noGrp="1"/>
          </p:cNvSpPr>
          <p:nvPr>
            <p:ph type="pic" sz="quarter" idx="17"/>
          </p:nvPr>
        </p:nvSpPr>
        <p:spPr>
          <a:xfrm>
            <a:off x="0" y="0"/>
            <a:ext cx="3889251"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476746"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35138" y="6343955"/>
            <a:ext cx="1458908" cy="365125"/>
          </a:xfrm>
        </p:spPr>
        <p:txBody>
          <a:bodyPr>
            <a:noAutofit/>
          </a:bodyPr>
          <a:lstStyle>
            <a:lvl1pPr>
              <a:defRPr>
                <a:solidFill>
                  <a:schemeClr val="bg1"/>
                </a:solidFill>
                <a:effectLst/>
              </a:defRPr>
            </a:lvl1pPr>
          </a:lstStyle>
          <a:p>
            <a:fld id="{83DFFD80-41C6-4EAA-B049-EE90EA550127}"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8" name="Straight Connector 17">
            <a:extLst>
              <a:ext uri="{FF2B5EF4-FFF2-40B4-BE49-F238E27FC236}">
                <a16:creationId xmlns:a16="http://schemas.microsoft.com/office/drawing/2014/main" id="{DD53745E-5DC2-F332-24A5-4F8F509E820B}"/>
              </a:ext>
            </a:extLst>
          </p:cNvPr>
          <p:cNvCxnSpPr/>
          <p:nvPr userDrawn="1"/>
        </p:nvCxnSpPr>
        <p:spPr>
          <a:xfrm>
            <a:off x="4479797"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4815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0572EAA-9C03-6737-7961-89F7D9E127AC}"/>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D2A1F66-1FB1-8357-178D-CB1C0F8B7E56}"/>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D8E75-63C0-8CE8-7E5A-37E4E429140F}"/>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F1B2A2-FEB2-CC42-0F0F-71CD13535424}"/>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noAutofit/>
          </a:bodyPr>
          <a:lstStyle>
            <a:lvl1pPr>
              <a:defRPr sz="5400" b="0" i="0" cap="all" baseline="0">
                <a:solidFill>
                  <a:schemeClr val="accent1">
                    <a:lumMod val="50000"/>
                  </a:schemeClr>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85800"/>
            <a:ext cx="10972800" cy="4572000"/>
          </a:xfrm>
        </p:spPr>
        <p:txBody>
          <a:bodyPr vert="horz" lIns="91440" tIns="45720" rIns="91440" bIns="45720" rtlCol="0" anchor="t">
            <a:noAutofit/>
          </a:bodyPr>
          <a:lstStyle>
            <a:lvl1pPr marL="0" indent="0">
              <a:lnSpc>
                <a:spcPct val="90000"/>
              </a:lnSpc>
              <a:buNone/>
              <a:defRPr lang="en-US" sz="7000" b="0" i="0" cap="all" baseline="0" dirty="0">
                <a:latin typeface="+mn-lt"/>
              </a:defRPr>
            </a:lvl1pPr>
            <a:lvl2pPr marL="228600" indent="0">
              <a:lnSpc>
                <a:spcPct val="90000"/>
              </a:lnSpc>
              <a:buNone/>
              <a:defRPr lang="en-US" sz="7000" b="0" i="0" cap="all" baseline="0" dirty="0">
                <a:latin typeface="+mn-lt"/>
              </a:defRPr>
            </a:lvl2pPr>
            <a:lvl3pPr marL="457200" indent="0">
              <a:lnSpc>
                <a:spcPct val="90000"/>
              </a:lnSpc>
              <a:buNone/>
              <a:defRPr lang="en-US" sz="7000" b="0" i="0" cap="all" baseline="0" dirty="0">
                <a:latin typeface="+mn-lt"/>
              </a:defRPr>
            </a:lvl3pPr>
            <a:lvl4pPr marL="685800" indent="0">
              <a:lnSpc>
                <a:spcPct val="90000"/>
              </a:lnSpc>
              <a:buNone/>
              <a:defRPr lang="en-US" sz="7000" b="0" i="0" cap="all" baseline="0" dirty="0">
                <a:latin typeface="+mn-lt"/>
              </a:defRPr>
            </a:lvl4pPr>
            <a:lvl5pPr marL="914400" indent="0">
              <a:lnSpc>
                <a:spcPct val="90000"/>
              </a:lnSpc>
              <a:buNone/>
              <a:defRPr lang="en-US" sz="7000" b="0" i="0" cap="all" baseline="0" dirty="0">
                <a:latin typeface="+mn-lt"/>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noAutofit/>
          </a:bodyPr>
          <a:lstStyle/>
          <a:p>
            <a:fld id="{CBCFCC67-CBC1-48BE-A467-33E284003C9C}" type="datetime1">
              <a:rPr lang="en-US" smtClean="0"/>
              <a:t>5/28/2026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86738455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22479" y="685800"/>
            <a:ext cx="9140953" cy="2699775"/>
          </a:xfrm>
        </p:spPr>
        <p:txBody>
          <a:bodyPr anchor="t">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3BF01E07-9F97-42AE-9FE9-3EAD856BDB2A}" type="datetime1">
              <a:rPr lang="en-US" smtClean="0"/>
              <a:t>5/28/2026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8" name="Freeform: Shape 7">
            <a:extLst>
              <a:ext uri="{FF2B5EF4-FFF2-40B4-BE49-F238E27FC236}">
                <a16:creationId xmlns:a16="http://schemas.microsoft.com/office/drawing/2014/main" id="{FE594965-EF4A-40C0-FED1-CF5564CED970}"/>
              </a:ext>
            </a:extLst>
          </p:cNvPr>
          <p:cNvSpPr/>
          <p:nvPr/>
        </p:nvSpPr>
        <p:spPr>
          <a:xfrm>
            <a:off x="11250895" y="4562061"/>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9DE90F9-432C-AEEC-88D5-177A0E299391}"/>
              </a:ext>
            </a:extLst>
          </p:cNvPr>
          <p:cNvSpPr/>
          <p:nvPr/>
        </p:nvSpPr>
        <p:spPr>
          <a:xfrm>
            <a:off x="685800" y="4912556"/>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ECD3CD-C697-A46B-71F2-D64BD77C395C}"/>
              </a:ext>
            </a:extLst>
          </p:cNvPr>
          <p:cNvSpPr/>
          <p:nvPr/>
        </p:nvSpPr>
        <p:spPr>
          <a:xfrm>
            <a:off x="10998565" y="4644493"/>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46793A7-6512-567E-DAFF-BB4A63B89DC3}"/>
              </a:ext>
            </a:extLst>
          </p:cNvPr>
          <p:cNvSpPr/>
          <p:nvPr/>
        </p:nvSpPr>
        <p:spPr>
          <a:xfrm>
            <a:off x="10976145" y="4644498"/>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6" name="Title 5">
            <a:extLst>
              <a:ext uri="{FF2B5EF4-FFF2-40B4-BE49-F238E27FC236}">
                <a16:creationId xmlns:a16="http://schemas.microsoft.com/office/drawing/2014/main" id="{A66A0D5A-6B2D-15B8-4FC0-30535DF01217}"/>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590260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4"/>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D86F34B-87C2-AC58-5483-78C0E5DB477C}"/>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bg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B6B59A7-7C3C-7431-CC9A-51EFBA257959}"/>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bg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2D0661-BB9A-E751-A4EB-2C95BF96A560}"/>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bg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09A5AB9-86E5-2BD1-8EFC-49C204619282}"/>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bg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7" y="1600200"/>
            <a:ext cx="10055353" cy="3657601"/>
          </a:xfrm>
        </p:spPr>
        <p:txBody>
          <a:bodyPr anchor="b">
            <a:noAutofit/>
          </a:bodyPr>
          <a:lstStyle>
            <a:lvl1pPr marL="164592" indent="-164592">
              <a:lnSpc>
                <a:spcPct val="10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34B2334-B27F-4DA0-8A92-599603070D6B}" type="datetime1">
              <a:rPr lang="en-US" smtClean="0"/>
              <a:t>5/28/2026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5">
            <a:extLst>
              <a:ext uri="{FF2B5EF4-FFF2-40B4-BE49-F238E27FC236}">
                <a16:creationId xmlns:a16="http://schemas.microsoft.com/office/drawing/2014/main" id="{A4A8879E-F637-BA38-C325-517B59E125EE}"/>
              </a:ext>
            </a:extLst>
          </p:cNvPr>
          <p:cNvSpPr>
            <a:spLocks noGrp="1"/>
          </p:cNvSpPr>
          <p:nvPr>
            <p:ph type="title" hasCustomPrompt="1"/>
          </p:nvPr>
        </p:nvSpPr>
        <p:spPr>
          <a:xfrm>
            <a:off x="612648" y="5486398"/>
            <a:ext cx="10058400" cy="669473"/>
          </a:xfrm>
        </p:spPr>
        <p:txBody>
          <a:bodyPr anchor="ctr">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185109772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0ED10B2-4172-93C9-B408-242DDBA504A8}"/>
              </a:ext>
            </a:extLst>
          </p:cNvPr>
          <p:cNvSpPr/>
          <p:nvPr/>
        </p:nvSpPr>
        <p:spPr>
          <a:xfrm>
            <a:off x="11250895" y="5430148"/>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CF4AA95-C597-81F0-35EA-96B5BA7A12BB}"/>
              </a:ext>
            </a:extLst>
          </p:cNvPr>
          <p:cNvSpPr/>
          <p:nvPr/>
        </p:nvSpPr>
        <p:spPr>
          <a:xfrm>
            <a:off x="685800" y="5780643"/>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A37871-D86F-9BA6-1D96-9B3392C2F247}"/>
              </a:ext>
            </a:extLst>
          </p:cNvPr>
          <p:cNvSpPr/>
          <p:nvPr/>
        </p:nvSpPr>
        <p:spPr>
          <a:xfrm>
            <a:off x="10998565" y="5512580"/>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B203EFA-FE43-9B63-5768-4A3FD1509639}"/>
              </a:ext>
            </a:extLst>
          </p:cNvPr>
          <p:cNvSpPr/>
          <p:nvPr/>
        </p:nvSpPr>
        <p:spPr>
          <a:xfrm>
            <a:off x="10976145" y="5512585"/>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868680"/>
            <a:ext cx="9140952" cy="3660746"/>
          </a:xfrm>
        </p:spPr>
        <p:txBody>
          <a:bodyPr anchor="ctr">
            <a:noAutofit/>
          </a:bodyPr>
          <a:lstStyle>
            <a:lvl1pPr marL="164592" indent="-164592">
              <a:lnSpc>
                <a:spcPct val="110000"/>
              </a:lnSpc>
              <a:spcBef>
                <a:spcPts val="0"/>
              </a:spcBef>
              <a:buNone/>
              <a:defRPr sz="5400" b="0" i="0" cap="all" baseline="0">
                <a:solidFill>
                  <a:schemeClr val="bg2"/>
                </a:solidFill>
                <a:latin typeface="+mj-lt"/>
              </a:defRPr>
            </a:lvl1pPr>
          </a:lstStyle>
          <a:p>
            <a:pPr lvl="0"/>
            <a:r>
              <a:rPr lang="en-US"/>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noAutofit/>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noAutofit/>
          </a:bodyPr>
          <a:lstStyle>
            <a:lvl1pPr>
              <a:defRPr>
                <a:solidFill>
                  <a:schemeClr val="bg1"/>
                </a:solidFill>
              </a:defRPr>
            </a:lvl1pPr>
          </a:lstStyle>
          <a:p>
            <a:fld id="{D9B8D85F-DE7D-4C09-9BDD-03377313F809}" type="datetime1">
              <a:rPr lang="en-US" smtClean="0"/>
              <a:t>5/28/2026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13" name="Title 12">
            <a:extLst>
              <a:ext uri="{FF2B5EF4-FFF2-40B4-BE49-F238E27FC236}">
                <a16:creationId xmlns:a16="http://schemas.microsoft.com/office/drawing/2014/main" id="{F259B8E5-883A-B6CE-4C6C-F6F48B038CDE}"/>
              </a:ext>
            </a:extLst>
          </p:cNvPr>
          <p:cNvSpPr>
            <a:spLocks noGrp="1"/>
          </p:cNvSpPr>
          <p:nvPr>
            <p:ph type="title" hasCustomPrompt="1"/>
          </p:nvPr>
        </p:nvSpPr>
        <p:spPr>
          <a:xfrm>
            <a:off x="612648" y="4617720"/>
            <a:ext cx="9140951" cy="788609"/>
          </a:xfrm>
        </p:spPr>
        <p:txBody>
          <a:bodyPr anchor="t">
            <a:normAutofit/>
          </a:bodyPr>
          <a:lstStyle>
            <a:lvl1pPr>
              <a:lnSpc>
                <a:spcPct val="120000"/>
              </a:lnSpc>
              <a:defRPr sz="1800" cap="none" baseline="0">
                <a:solidFill>
                  <a:schemeClr val="bg2"/>
                </a:solidFill>
              </a:defRPr>
            </a:lvl1pPr>
          </a:lstStyle>
          <a:p>
            <a:r>
              <a:rPr lang="en-US"/>
              <a:t>Quote Author</a:t>
            </a:r>
          </a:p>
        </p:txBody>
      </p:sp>
    </p:spTree>
    <p:extLst>
      <p:ext uri="{BB962C8B-B14F-4D97-AF65-F5344CB8AC3E}">
        <p14:creationId xmlns:p14="http://schemas.microsoft.com/office/powerpoint/2010/main" val="725861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965960"/>
            <a:ext cx="5074920"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470969" y="1965960"/>
            <a:ext cx="5075237" cy="4195763"/>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noAutofit/>
          </a:bodyPr>
          <a:lstStyle/>
          <a:p>
            <a:fld id="{68CAF44C-1683-44E3-97C5-DF51C69BF7AA}" type="datetime1">
              <a:rPr lang="en-US" smtClean="0"/>
              <a:t>5/28/2026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601074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77448-F1DA-CAC1-9B05-8F5CE65586ED}"/>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40080" y="1878566"/>
            <a:ext cx="5074920"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97572" y="1878566"/>
            <a:ext cx="5075556" cy="559834"/>
          </a:xfrm>
        </p:spPr>
        <p:txBody>
          <a:bodyPr anchor="b">
            <a:no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514600"/>
            <a:ext cx="5075238"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497572" y="2514600"/>
            <a:ext cx="5075556" cy="3659188"/>
          </a:xfrm>
        </p:spPr>
        <p:txBody>
          <a:bodyPr>
            <a:no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noAutofit/>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noAutofit/>
          </a:bodyPr>
          <a:lstStyle/>
          <a:p>
            <a:fld id="{CD150565-788C-402B-B078-3F96B9A231B8}" type="datetime1">
              <a:rPr lang="en-US" smtClean="0"/>
              <a:t>5/28/2026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0960425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5184-1DAA-DFF4-A408-3D5DD1517148}"/>
              </a:ext>
            </a:extLst>
          </p:cNvPr>
          <p:cNvSpPr>
            <a:spLocks noGrp="1"/>
          </p:cNvSpPr>
          <p:nvPr>
            <p:ph type="title"/>
          </p:nvPr>
        </p:nvSpPr>
        <p:spPr>
          <a:xfrm>
            <a:off x="612647" y="685800"/>
            <a:ext cx="10963655" cy="1133170"/>
          </a:xfrm>
        </p:spPr>
        <p:txBody>
          <a:bodyPr anchor="b">
            <a:noAutofit/>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noAutofit/>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noAutofit/>
          </a:bodyPr>
          <a:lstStyle/>
          <a:p>
            <a:fld id="{D7B20C69-CB4E-44F7-A408-67C55627795C}" type="datetime1">
              <a:rPr lang="en-US" smtClean="0"/>
              <a:t>5/28/2026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419542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noAutofit/>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noAutofit/>
          </a:bodyPr>
          <a:lstStyle/>
          <a:p>
            <a:fld id="{A0C8FE45-F91B-4375-B362-4DC6F9A2A304}" type="datetime1">
              <a:rPr lang="en-US" smtClean="0"/>
              <a:t>5/28/2026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2850154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9EA653-B766-E096-036C-1C173E2991BD}"/>
              </a:ext>
            </a:extLst>
          </p:cNvPr>
          <p:cNvSpPr>
            <a:spLocks noGrp="1"/>
          </p:cNvSpPr>
          <p:nvPr>
            <p:ph type="title"/>
          </p:nvPr>
        </p:nvSpPr>
        <p:spPr>
          <a:xfrm>
            <a:off x="612647" y="685800"/>
            <a:ext cx="3654553" cy="3643916"/>
          </a:xfrm>
        </p:spPr>
        <p:txBody>
          <a:bodyPr anchor="t">
            <a:noAutofit/>
          </a:bodyPr>
          <a:lstStyle>
            <a:lvl1pPr>
              <a:defRPr sz="3600"/>
            </a:lvl1pPr>
          </a:lstStyle>
          <a:p>
            <a:r>
              <a:rPr lang="en-US"/>
              <a:t>Click to edit Master title style</a:t>
            </a:r>
          </a:p>
        </p:txBody>
      </p:sp>
      <p:sp>
        <p:nvSpPr>
          <p:cNvPr id="9" name="Text Placeholder 3">
            <a:extLst>
              <a:ext uri="{FF2B5EF4-FFF2-40B4-BE49-F238E27FC236}">
                <a16:creationId xmlns:a16="http://schemas.microsoft.com/office/drawing/2014/main" id="{31845593-CC30-27D6-3F82-E2BA784C49F2}"/>
              </a:ext>
            </a:extLst>
          </p:cNvPr>
          <p:cNvSpPr>
            <a:spLocks noGrp="1"/>
          </p:cNvSpPr>
          <p:nvPr>
            <p:ph type="body" sz="half" idx="2"/>
          </p:nvPr>
        </p:nvSpPr>
        <p:spPr>
          <a:xfrm>
            <a:off x="612647" y="4526280"/>
            <a:ext cx="3654553" cy="1621111"/>
          </a:xfrm>
        </p:spPr>
        <p:txBody>
          <a:bodyPr anchor="b">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76801" y="685800"/>
            <a:ext cx="6699502" cy="5486400"/>
          </a:xfrm>
        </p:spPr>
        <p:txBody>
          <a:bodyPr vert="horz" lIns="91440" tIns="45720" rIns="91440" bIns="4572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noAutofit/>
          </a:bodyPr>
          <a:lstStyle/>
          <a:p>
            <a:fld id="{572A1522-8F1E-408E-ABA2-6F5B206582B8}" type="datetime1">
              <a:rPr lang="en-US" smtClean="0"/>
              <a:t>5/28/2026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904767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7" y="685800"/>
            <a:ext cx="3654553" cy="3643916"/>
          </a:xfrm>
        </p:spPr>
        <p:txBody>
          <a:bodyPr anchor="t">
            <a:noAutofit/>
          </a:bodyPr>
          <a:lstStyle>
            <a:lvl1pPr>
              <a:defRPr sz="54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7" y="4526280"/>
            <a:ext cx="3654553" cy="1621111"/>
          </a:xfrm>
        </p:spPr>
        <p:txBody>
          <a:bodyPr anchor="b">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872039" y="685800"/>
            <a:ext cx="6699502" cy="5442639"/>
          </a:xfrm>
          <a:blipFill>
            <a:blip r:embed="rId2">
              <a:alphaModFix amt="60000"/>
            </a:blip>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noAutofit/>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noAutofit/>
          </a:bodyPr>
          <a:lstStyle/>
          <a:p>
            <a:fld id="{3E19A776-5AE6-4251-8560-C6066D0B46D6}" type="datetime1">
              <a:rPr lang="en-US" smtClean="0"/>
              <a:t>5/28/2026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147500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704076" y="685801"/>
            <a:ext cx="4872227" cy="27432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702552" y="5277548"/>
            <a:ext cx="4873752" cy="894639"/>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18" name="Picture Placeholder 17">
            <a:extLst>
              <a:ext uri="{FF2B5EF4-FFF2-40B4-BE49-F238E27FC236}">
                <a16:creationId xmlns:a16="http://schemas.microsoft.com/office/drawing/2014/main" id="{74A0A082-71CB-3C57-3B74-102869C0CAC7}"/>
              </a:ext>
            </a:extLst>
          </p:cNvPr>
          <p:cNvSpPr>
            <a:spLocks noGrp="1"/>
          </p:cNvSpPr>
          <p:nvPr>
            <p:ph type="pic" sz="quarter" idx="13"/>
          </p:nvPr>
        </p:nvSpPr>
        <p:spPr>
          <a:xfrm>
            <a:off x="0" y="0"/>
            <a:ext cx="6096000" cy="6858000"/>
          </a:xfrm>
          <a:blipFill>
            <a:blip r:embed="rId2">
              <a:alphaModFix amt="60000"/>
            </a:blip>
            <a:stretch>
              <a:fillRect/>
            </a:stretch>
          </a:blipFill>
        </p:spPr>
        <p:txBody>
          <a:bodyPr/>
          <a:lstStyle/>
          <a:p>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702552" y="6343955"/>
            <a:ext cx="2100482" cy="365125"/>
          </a:xfrm>
        </p:spPr>
        <p:txBody>
          <a:bodyPr>
            <a:noAutofit/>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noAutofit/>
          </a:bodyPr>
          <a:lstStyle>
            <a:lvl1pPr>
              <a:defRPr>
                <a:solidFill>
                  <a:schemeClr val="bg1"/>
                </a:solidFill>
                <a:effectLst/>
              </a:defRPr>
            </a:lvl1pPr>
          </a:lstStyle>
          <a:p>
            <a:fld id="{44210B3C-79E3-495A-B2C3-EF766F409D04}"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1"/>
                </a:solidFill>
              </a:defRPr>
            </a:lvl1pPr>
          </a:lstStyle>
          <a:p>
            <a:fld id="{AEAA3239-9EA4-4A65-A281-97F994456D9F}" type="slidenum">
              <a:rPr lang="en-US" smtClean="0"/>
              <a:pPr/>
              <a:t>‹#›</a:t>
            </a:fld>
            <a:endParaRPr lang="en-US"/>
          </a:p>
        </p:txBody>
      </p:sp>
      <p:cxnSp>
        <p:nvCxnSpPr>
          <p:cNvPr id="10" name="Straight Connector 9">
            <a:extLst>
              <a:ext uri="{FF2B5EF4-FFF2-40B4-BE49-F238E27FC236}">
                <a16:creationId xmlns:a16="http://schemas.microsoft.com/office/drawing/2014/main" id="{0D373E34-3B51-EAD4-B8AB-256ACA4B8D8C}"/>
              </a:ext>
            </a:extLst>
          </p:cNvPr>
          <p:cNvCxnSpPr>
            <a:cxnSpLocks/>
          </p:cNvCxnSpPr>
          <p:nvPr userDrawn="1"/>
        </p:nvCxnSpPr>
        <p:spPr>
          <a:xfrm>
            <a:off x="6704076" y="4876800"/>
            <a:ext cx="4873752"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3879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72800" cy="1828800"/>
          </a:xfrm>
        </p:spPr>
        <p:txBody>
          <a:bodyPr anchor="b">
            <a:noAutofit/>
          </a:bodyPr>
          <a:lstStyle>
            <a:lvl1pPr>
              <a:defRPr sz="9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429000"/>
            <a:ext cx="10972800" cy="2743198"/>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A07EC6D5-3C89-D412-4A74-4DD843571D29}"/>
              </a:ext>
            </a:extLst>
          </p:cNvPr>
          <p:cNvCxnSpPr/>
          <p:nvPr userDrawn="1"/>
        </p:nvCxnSpPr>
        <p:spPr>
          <a:xfrm>
            <a:off x="621792" y="2895600"/>
            <a:ext cx="109636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195FFA61-E651-4E50-A159-710A5ED7E6FE}"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158354525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AB975A1-C2E9-D1D4-3C6F-7296B13798B1}"/>
              </a:ext>
            </a:extLst>
          </p:cNvPr>
          <p:cNvSpPr/>
          <p:nvPr/>
        </p:nvSpPr>
        <p:spPr>
          <a:xfrm>
            <a:off x="11254003" y="729226"/>
            <a:ext cx="6296" cy="742941"/>
          </a:xfrm>
          <a:custGeom>
            <a:avLst/>
            <a:gdLst>
              <a:gd name="connsiteX0" fmla="*/ 0 w 6296"/>
              <a:gd name="connsiteY0" fmla="*/ 0 h 742941"/>
              <a:gd name="connsiteX1" fmla="*/ 0 w 6296"/>
              <a:gd name="connsiteY1" fmla="*/ 742942 h 742941"/>
            </a:gdLst>
            <a:ahLst/>
            <a:cxnLst>
              <a:cxn ang="0">
                <a:pos x="connsiteX0" y="connsiteY0"/>
              </a:cxn>
              <a:cxn ang="0">
                <a:pos x="connsiteX1" y="connsiteY1"/>
              </a:cxn>
            </a:cxnLst>
            <a:rect l="l" t="t" r="r" b="b"/>
            <a:pathLst>
              <a:path w="6296" h="742941">
                <a:moveTo>
                  <a:pt x="0" y="0"/>
                </a:moveTo>
                <a:lnTo>
                  <a:pt x="0" y="742942"/>
                </a:lnTo>
              </a:path>
            </a:pathLst>
          </a:custGeom>
          <a:ln w="31077"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243F218-F67B-B464-9035-A6AA389E6224}"/>
              </a:ext>
            </a:extLst>
          </p:cNvPr>
          <p:cNvSpPr/>
          <p:nvPr/>
        </p:nvSpPr>
        <p:spPr>
          <a:xfrm>
            <a:off x="10866791" y="1080910"/>
            <a:ext cx="742942" cy="6296"/>
          </a:xfrm>
          <a:custGeom>
            <a:avLst/>
            <a:gdLst>
              <a:gd name="connsiteX0" fmla="*/ 742942 w 742942"/>
              <a:gd name="connsiteY0" fmla="*/ 0 h 6296"/>
              <a:gd name="connsiteX1" fmla="*/ 0 w 742942"/>
              <a:gd name="connsiteY1" fmla="*/ 0 h 6296"/>
            </a:gdLst>
            <a:ahLst/>
            <a:cxnLst>
              <a:cxn ang="0">
                <a:pos x="connsiteX0" y="connsiteY0"/>
              </a:cxn>
              <a:cxn ang="0">
                <a:pos x="connsiteX1" y="connsiteY1"/>
              </a:cxn>
            </a:cxnLst>
            <a:rect l="l" t="t" r="r" b="b"/>
            <a:pathLst>
              <a:path w="742942" h="6296">
                <a:moveTo>
                  <a:pt x="742942" y="0"/>
                </a:moveTo>
                <a:lnTo>
                  <a:pt x="0" y="0"/>
                </a:lnTo>
              </a:path>
            </a:pathLst>
          </a:custGeom>
          <a:ln w="31077"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1F0E05A-E796-C1AE-DCB2-706459874FC1}"/>
              </a:ext>
            </a:extLst>
          </p:cNvPr>
          <p:cNvSpPr/>
          <p:nvPr/>
        </p:nvSpPr>
        <p:spPr>
          <a:xfrm>
            <a:off x="11003886" y="811408"/>
            <a:ext cx="525338" cy="525339"/>
          </a:xfrm>
          <a:custGeom>
            <a:avLst/>
            <a:gdLst>
              <a:gd name="connsiteX0" fmla="*/ 525339 w 525338"/>
              <a:gd name="connsiteY0" fmla="*/ 0 h 525339"/>
              <a:gd name="connsiteX1" fmla="*/ 0 w 525338"/>
              <a:gd name="connsiteY1" fmla="*/ 525339 h 525339"/>
            </a:gdLst>
            <a:ahLst/>
            <a:cxnLst>
              <a:cxn ang="0">
                <a:pos x="connsiteX0" y="connsiteY0"/>
              </a:cxn>
              <a:cxn ang="0">
                <a:pos x="connsiteX1" y="connsiteY1"/>
              </a:cxn>
            </a:cxnLst>
            <a:rect l="l" t="t" r="r" b="b"/>
            <a:pathLst>
              <a:path w="525338" h="525339">
                <a:moveTo>
                  <a:pt x="525339" y="0"/>
                </a:moveTo>
                <a:lnTo>
                  <a:pt x="0" y="525339"/>
                </a:lnTo>
              </a:path>
            </a:pathLst>
          </a:custGeom>
          <a:ln w="31077"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863187-9C01-45D7-5737-0DEACAA80C83}"/>
              </a:ext>
            </a:extLst>
          </p:cNvPr>
          <p:cNvSpPr/>
          <p:nvPr/>
        </p:nvSpPr>
        <p:spPr>
          <a:xfrm>
            <a:off x="10981626" y="811414"/>
            <a:ext cx="525342" cy="525339"/>
          </a:xfrm>
          <a:custGeom>
            <a:avLst/>
            <a:gdLst>
              <a:gd name="connsiteX0" fmla="*/ 525343 w 525342"/>
              <a:gd name="connsiteY0" fmla="*/ 525339 h 525339"/>
              <a:gd name="connsiteX1" fmla="*/ 0 w 525342"/>
              <a:gd name="connsiteY1" fmla="*/ 0 h 525339"/>
            </a:gdLst>
            <a:ahLst/>
            <a:cxnLst>
              <a:cxn ang="0">
                <a:pos x="connsiteX0" y="connsiteY0"/>
              </a:cxn>
              <a:cxn ang="0">
                <a:pos x="connsiteX1" y="connsiteY1"/>
              </a:cxn>
            </a:cxnLst>
            <a:rect l="l" t="t" r="r" b="b"/>
            <a:pathLst>
              <a:path w="525342" h="525339">
                <a:moveTo>
                  <a:pt x="525343" y="525339"/>
                </a:moveTo>
                <a:lnTo>
                  <a:pt x="0" y="0"/>
                </a:lnTo>
              </a:path>
            </a:pathLst>
          </a:custGeom>
          <a:ln w="31077"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8226424" cy="3725056"/>
          </a:xfrm>
        </p:spPr>
        <p:txBody>
          <a:bodyPr anchor="b">
            <a:noAutofit/>
          </a:bodyPr>
          <a:lstStyle>
            <a:lvl1pPr>
              <a:defRPr sz="9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7" y="4572000"/>
            <a:ext cx="8226424" cy="1608008"/>
          </a:xfrm>
        </p:spPr>
        <p:txBody>
          <a:bodyPr>
            <a:noAutofit/>
          </a:bodyPr>
          <a:lstStyle>
            <a:lvl1pPr marL="0" indent="0">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noAutofit/>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noAutofit/>
          </a:bodyPr>
          <a:lstStyle/>
          <a:p>
            <a:fld id="{8E9E0D87-B7D0-4C2E-BAD1-97A555313A20}" type="datetime1">
              <a:rPr lang="en-US" smtClean="0"/>
              <a:t>5/28/2026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79381077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err="1"/>
              <a:t>Em</a:t>
            </a:r>
            <a:r>
              <a:rPr lang="en-US"/>
              <a:t> </a:t>
            </a:r>
            <a:r>
              <a:rPr lang="en-US" err="1"/>
              <a:t>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a:t>
            </a:r>
            <a:r>
              <a:rPr lang="en-US" err="1"/>
              <a:t>vehicula</a:t>
            </a:r>
            <a:r>
              <a:rPr lang="en-US"/>
              <a:t> dui in </a:t>
            </a:r>
            <a:r>
              <a:rPr lang="en-US" err="1"/>
              <a:t>neque</a:t>
            </a:r>
            <a:r>
              <a:rPr lang="en-US"/>
              <a:t> </a:t>
            </a:r>
            <a:r>
              <a:rPr lang="en-US" err="1"/>
              <a:t>dignissim</a:t>
            </a:r>
            <a:r>
              <a:rPr lang="en-US"/>
              <a:t>, in </a:t>
            </a:r>
            <a:r>
              <a:rPr lang="en-US" err="1"/>
              <a:t>aliquet</a:t>
            </a:r>
            <a:r>
              <a:rPr lang="en-US"/>
              <a:t> </a:t>
            </a:r>
            <a:r>
              <a:rPr lang="en-US" err="1"/>
              <a:t>nisl</a:t>
            </a:r>
            <a:r>
              <a:rPr lang="en-US"/>
              <a:t> </a:t>
            </a:r>
            <a:r>
              <a:rPr lang="en-US" err="1"/>
              <a:t>varius</a:t>
            </a:r>
            <a:r>
              <a:rPr lang="en-US"/>
              <a:t>. </a:t>
            </a:r>
            <a:r>
              <a:rPr lang="en-US" err="1"/>
              <a:t>Sed</a:t>
            </a:r>
            <a:r>
              <a:rPr lang="en-US"/>
              <a:t> a </a:t>
            </a:r>
            <a:r>
              <a:rPr lang="en-US" err="1"/>
              <a:t>erat</a:t>
            </a:r>
            <a:r>
              <a:rPr lang="en-US"/>
              <a:t> </a:t>
            </a:r>
            <a:r>
              <a:rPr lang="en-US" err="1"/>
              <a:t>ut</a:t>
            </a:r>
            <a:r>
              <a:rPr lang="en-US"/>
              <a:t> magna </a:t>
            </a:r>
            <a:r>
              <a:rPr lang="en-US" err="1"/>
              <a:t>vulputate</a:t>
            </a:r>
            <a:r>
              <a:rPr lang="en-US"/>
              <a:t> </a:t>
            </a:r>
            <a:r>
              <a:rPr lang="en-US" err="1"/>
              <a:t>feugiat</a:t>
            </a:r>
            <a:r>
              <a:rPr lang="en-US"/>
              <a:t>. </a:t>
            </a:r>
            <a:r>
              <a:rPr lang="en-US" err="1"/>
              <a:t>Quisque</a:t>
            </a:r>
            <a:r>
              <a:rPr lang="en-US"/>
              <a:t> </a:t>
            </a:r>
            <a:r>
              <a:rPr lang="en-US" err="1"/>
              <a:t>varius</a:t>
            </a:r>
            <a:r>
              <a:rPr lang="en-US"/>
              <a:t> libero </a:t>
            </a:r>
            <a:r>
              <a:rPr lang="en-US" err="1"/>
              <a:t>placerat</a:t>
            </a:r>
            <a:r>
              <a:rPr lang="en-US"/>
              <a:t> </a:t>
            </a:r>
            <a:r>
              <a:rPr lang="en-US" err="1"/>
              <a:t>erat</a:t>
            </a:r>
            <a:r>
              <a:rPr lang="en-US"/>
              <a:t> </a:t>
            </a:r>
            <a:r>
              <a:rPr lang="en-US" err="1"/>
              <a:t>lobortis</a:t>
            </a:r>
            <a:r>
              <a:rPr lang="en-US"/>
              <a:t> </a:t>
            </a:r>
            <a:r>
              <a:rPr lang="en-US" err="1"/>
              <a:t>congue</a:t>
            </a:r>
            <a:r>
              <a:rPr lang="en-US"/>
              <a:t>. Integer a </a:t>
            </a:r>
            <a:r>
              <a:rPr lang="en-US" err="1"/>
              <a:t>arcu</a:t>
            </a:r>
            <a:r>
              <a:rPr lang="en-US"/>
              <a:t> </a:t>
            </a:r>
            <a:r>
              <a:rPr lang="en-US" err="1"/>
              <a:t>vel</a:t>
            </a:r>
            <a:r>
              <a:rPr lang="en-US"/>
              <a:t> ante </a:t>
            </a:r>
            <a:r>
              <a:rPr lang="en-US" err="1"/>
              <a:t>bibendum</a:t>
            </a:r>
            <a:r>
              <a:rPr lang="en-US"/>
              <a:t> </a:t>
            </a:r>
            <a:r>
              <a:rPr lang="en-US" err="1"/>
              <a:t>scelerisque</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a:t>Click to edit title</a:t>
            </a:r>
          </a:p>
        </p:txBody>
      </p:sp>
    </p:spTree>
    <p:extLst>
      <p:ext uri="{BB962C8B-B14F-4D97-AF65-F5344CB8AC3E}">
        <p14:creationId xmlns:p14="http://schemas.microsoft.com/office/powerpoint/2010/main" val="305713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tx2"/>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52BC951B-4746-1854-C399-682CFE142A50}"/>
              </a:ext>
            </a:extLst>
          </p:cNvPr>
          <p:cNvCxnSpPr/>
          <p:nvPr userDrawn="1"/>
        </p:nvCxnSpPr>
        <p:spPr>
          <a:xfrm>
            <a:off x="612646" y="4876800"/>
            <a:ext cx="7077456"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685799"/>
            <a:ext cx="7080507" cy="3200400"/>
          </a:xfrm>
        </p:spPr>
        <p:txBody>
          <a:bodyPr vert="horz" lIns="91440" tIns="45720" rIns="91440" bIns="45720" rtlCol="0" anchor="t">
            <a:noAutofit/>
          </a:bodyPr>
          <a:lstStyle>
            <a:lvl1pPr>
              <a:defRPr lang="en-US" sz="7000" dirty="0">
                <a:solidFill>
                  <a:schemeClr val="bg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277549"/>
            <a:ext cx="7080507" cy="894646"/>
          </a:xfrm>
        </p:spPr>
        <p:txBody>
          <a:bodyPr vert="horz" lIns="91440" tIns="45720" rIns="91440" bIns="45720" rtlCol="0" anchor="t">
            <a:noAutofit/>
          </a:bodyPr>
          <a:lstStyle>
            <a:lvl1pPr marL="0" indent="0">
              <a:buNone/>
              <a:defRPr lang="en-US" sz="1800" dirty="0">
                <a:solidFill>
                  <a:schemeClr val="bg2"/>
                </a:solidFill>
              </a:defRPr>
            </a:lvl1pPr>
          </a:lstStyle>
          <a:p>
            <a:pPr lvl="0"/>
            <a:r>
              <a:rPr lang="en-US"/>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612646" y="6338703"/>
            <a:ext cx="2070484" cy="365125"/>
          </a:xfrm>
        </p:spPr>
        <p:txBody>
          <a:bodyPr>
            <a:noAutofit/>
          </a:bodyPr>
          <a:lstStyle>
            <a:lvl1pPr>
              <a:defRPr>
                <a:solidFill>
                  <a:schemeClr val="bg1"/>
                </a:solidFill>
              </a:defRPr>
            </a:lvl1pPr>
          </a:lstStyle>
          <a:p>
            <a:r>
              <a:rPr lang="en-US"/>
              <a:t>Sample Footer Text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5887367" y="6338703"/>
            <a:ext cx="1392578" cy="365125"/>
          </a:xfrm>
        </p:spPr>
        <p:txBody>
          <a:bodyPr>
            <a:noAutofit/>
          </a:bodyPr>
          <a:lstStyle>
            <a:lvl1pPr>
              <a:defRPr>
                <a:solidFill>
                  <a:schemeClr val="bg1"/>
                </a:solidFill>
              </a:defRPr>
            </a:lvl1pPr>
          </a:lstStyle>
          <a:p>
            <a:fld id="{D6235515-DA3D-4D9A-9B02-44E2CBD9110F}" type="datetime1">
              <a:rPr lang="en-US" smtClean="0"/>
              <a:t>5/28/2026</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7279945" y="6342301"/>
            <a:ext cx="429207" cy="365125"/>
          </a:xfrm>
        </p:spPr>
        <p:txBody>
          <a:bodyPr>
            <a:noAutofit/>
          </a:bodyPr>
          <a:lstStyle>
            <a:lvl1pPr>
              <a:defRPr>
                <a:solidFill>
                  <a:schemeClr val="bg1"/>
                </a:solidFill>
              </a:defRPr>
            </a:lvl1pPr>
          </a:lstStyle>
          <a:p>
            <a:fld id="{AEAA3239-9EA4-4A65-A281-97F994456D9F}" type="slidenum">
              <a:rPr lang="en-US" smtClean="0"/>
              <a:pPr/>
              <a:t>‹#›</a:t>
            </a:fld>
            <a:endParaRPr lang="en-US"/>
          </a:p>
        </p:txBody>
      </p:sp>
      <p:sp>
        <p:nvSpPr>
          <p:cNvPr id="26" name="Picture Placeholder 25">
            <a:extLst>
              <a:ext uri="{FF2B5EF4-FFF2-40B4-BE49-F238E27FC236}">
                <a16:creationId xmlns:a16="http://schemas.microsoft.com/office/drawing/2014/main" id="{E193964F-665E-F49A-D553-C01524CDE0CA}"/>
              </a:ext>
            </a:extLst>
          </p:cNvPr>
          <p:cNvSpPr>
            <a:spLocks noGrp="1"/>
          </p:cNvSpPr>
          <p:nvPr>
            <p:ph type="pic" sz="quarter" idx="17"/>
          </p:nvPr>
        </p:nvSpPr>
        <p:spPr>
          <a:xfrm>
            <a:off x="8302749" y="0"/>
            <a:ext cx="3889251" cy="6858000"/>
          </a:xfrm>
          <a:blipFill>
            <a:blip r:embed="rId2">
              <a:alphaModFix amt="60000"/>
            </a:blip>
            <a:stretch>
              <a:fillRect/>
            </a:stretch>
          </a:blipFill>
        </p:spPr>
        <p:txBody>
          <a:bodyPr/>
          <a:lstStyle/>
          <a:p>
            <a:endParaRPr lang="en-US"/>
          </a:p>
        </p:txBody>
      </p:sp>
    </p:spTree>
    <p:extLst>
      <p:ext uri="{BB962C8B-B14F-4D97-AF65-F5344CB8AC3E}">
        <p14:creationId xmlns:p14="http://schemas.microsoft.com/office/powerpoint/2010/main" val="36013004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384F42E-A74C-773B-7B96-F942975CEC14}"/>
              </a:ext>
            </a:extLst>
          </p:cNvPr>
          <p:cNvSpPr/>
          <p:nvPr/>
        </p:nvSpPr>
        <p:spPr>
          <a:xfrm>
            <a:off x="11250895" y="5144929"/>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441727F-19A3-14E1-5EAC-C550CEB6A0D1}"/>
              </a:ext>
            </a:extLst>
          </p:cNvPr>
          <p:cNvSpPr/>
          <p:nvPr/>
        </p:nvSpPr>
        <p:spPr>
          <a:xfrm>
            <a:off x="685800" y="5495424"/>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38F4BC9-7EC1-BB35-827A-12F5DE411031}"/>
              </a:ext>
            </a:extLst>
          </p:cNvPr>
          <p:cNvSpPr/>
          <p:nvPr/>
        </p:nvSpPr>
        <p:spPr>
          <a:xfrm>
            <a:off x="10998565" y="5227361"/>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01422-D65E-4B59-B62B-467B2E896592}"/>
              </a:ext>
            </a:extLst>
          </p:cNvPr>
          <p:cNvSpPr/>
          <p:nvPr/>
        </p:nvSpPr>
        <p:spPr>
          <a:xfrm>
            <a:off x="10976145" y="5227366"/>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600200"/>
            <a:ext cx="10483927" cy="3492875"/>
          </a:xfrm>
        </p:spPr>
        <p:txBody>
          <a:bodyPr vert="horz" lIns="91440" tIns="45720" rIns="91440" bIns="45720" rtlCol="0" anchor="b">
            <a:noAutofit/>
          </a:bodyPr>
          <a:lstStyle>
            <a:lvl1pPr>
              <a:defRPr lang="en-US" sz="9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31314"/>
            <a:ext cx="10483927" cy="816864"/>
          </a:xfrm>
        </p:spPr>
        <p:txBody>
          <a:bodyPr vert="horz" lIns="91440" tIns="45720" rIns="91440" bIns="45720" rtlCol="0">
            <a:no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234111"/>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234111"/>
            <a:ext cx="2875064" cy="365125"/>
          </a:xfrm>
        </p:spPr>
        <p:txBody>
          <a:bodyPr>
            <a:noAutofit/>
          </a:bodyPr>
          <a:lstStyle/>
          <a:p>
            <a:fld id="{852BD0B2-E7A7-4B81-8BAF-4B92BD6A4310}"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234111"/>
            <a:ext cx="429207" cy="365125"/>
          </a:xfrm>
        </p:spPr>
        <p:txBody>
          <a:bodyPr>
            <a:noAutofit/>
          </a:bodyPr>
          <a:lstStyle/>
          <a:p>
            <a:fld id="{AEAA3239-9EA4-4A65-A281-97F994456D9F}" type="slidenum">
              <a:rPr lang="en-US" smtClean="0"/>
              <a:t>‹#›</a:t>
            </a:fld>
            <a:endParaRPr lang="en-US"/>
          </a:p>
        </p:txBody>
      </p:sp>
      <p:pic>
        <p:nvPicPr>
          <p:cNvPr id="13" name="Line">
            <a:extLst>
              <a:ext uri="{FF2B5EF4-FFF2-40B4-BE49-F238E27FC236}">
                <a16:creationId xmlns:a16="http://schemas.microsoft.com/office/drawing/2014/main" id="{92FB147E-E273-E8B6-AD8E-67F305FC224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971802" y="4038600"/>
            <a:ext cx="10923934" cy="745198"/>
          </a:xfrm>
          <a:prstGeom prst="rect">
            <a:avLst/>
          </a:prstGeom>
        </p:spPr>
      </p:pic>
    </p:spTree>
    <p:extLst>
      <p:ext uri="{BB962C8B-B14F-4D97-AF65-F5344CB8AC3E}">
        <p14:creationId xmlns:p14="http://schemas.microsoft.com/office/powerpoint/2010/main" val="414091356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5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8BBA50F-B667-1177-26B1-7D22AB66A6BE}"/>
              </a:ext>
            </a:extLst>
          </p:cNvPr>
          <p:cNvSpPr/>
          <p:nvPr/>
        </p:nvSpPr>
        <p:spPr>
          <a:xfrm>
            <a:off x="11250895" y="4645152"/>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2"/>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ABC7F5-2293-EB7F-52E5-80715C8DB858}"/>
              </a:ext>
            </a:extLst>
          </p:cNvPr>
          <p:cNvSpPr/>
          <p:nvPr/>
        </p:nvSpPr>
        <p:spPr>
          <a:xfrm>
            <a:off x="685800" y="4995647"/>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2"/>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6A8C943-7CF3-88D6-95B0-95E7B412DE0F}"/>
              </a:ext>
            </a:extLst>
          </p:cNvPr>
          <p:cNvSpPr/>
          <p:nvPr/>
        </p:nvSpPr>
        <p:spPr>
          <a:xfrm>
            <a:off x="10998565" y="4727584"/>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2"/>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FB0A8E7-2867-2D3A-F6B7-15ED02236CE8}"/>
              </a:ext>
            </a:extLst>
          </p:cNvPr>
          <p:cNvSpPr/>
          <p:nvPr/>
        </p:nvSpPr>
        <p:spPr>
          <a:xfrm>
            <a:off x="10976145" y="4727589"/>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2"/>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598" y="5431536"/>
            <a:ext cx="9144001" cy="745198"/>
          </a:xfrm>
        </p:spPr>
        <p:txBody>
          <a:bodyPr vert="horz" lIns="91440" tIns="45720" rIns="91440" bIns="45720" rtlCol="0" anchor="t">
            <a:noAutofit/>
          </a:bodyPr>
          <a:lstStyle>
            <a:lvl1pPr>
              <a:defRPr lang="en-US" dirty="0">
                <a:solidFill>
                  <a:schemeClr val="bg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noAutofit/>
          </a:bodyPr>
          <a:lstStyle>
            <a:lvl1pPr>
              <a:defRPr>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noAutofit/>
          </a:bodyPr>
          <a:lstStyle>
            <a:lvl1pPr>
              <a:defRPr>
                <a:solidFill>
                  <a:schemeClr val="bg2"/>
                </a:solidFill>
              </a:defRPr>
            </a:lvl1pPr>
          </a:lstStyle>
          <a:p>
            <a:fld id="{A0E657DB-59AB-47CC-B4C7-A245A3C76BB1}"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noAutofit/>
          </a:bodyPr>
          <a:lstStyle>
            <a:lvl1pPr>
              <a:defRPr>
                <a:solidFill>
                  <a:schemeClr val="bg2"/>
                </a:solidFill>
              </a:defRPr>
            </a:lvl1pPr>
          </a:lstStyle>
          <a:p>
            <a:fld id="{AEAA3239-9EA4-4A65-A281-97F994456D9F}" type="slidenum">
              <a:rPr lang="en-US" smtClean="0"/>
              <a:pPr/>
              <a:t>‹#›</a:t>
            </a:fld>
            <a:endParaRPr lang="en-US"/>
          </a:p>
        </p:txBody>
      </p:sp>
      <p:sp>
        <p:nvSpPr>
          <p:cNvPr id="7" name="Title 6">
            <a:extLst>
              <a:ext uri="{FF2B5EF4-FFF2-40B4-BE49-F238E27FC236}">
                <a16:creationId xmlns:a16="http://schemas.microsoft.com/office/drawing/2014/main" id="{B53A7BE5-EAB2-BB8C-D7FC-D78B8A5AFACF}"/>
              </a:ext>
            </a:extLst>
          </p:cNvPr>
          <p:cNvSpPr>
            <a:spLocks noGrp="1"/>
          </p:cNvSpPr>
          <p:nvPr>
            <p:ph type="title"/>
          </p:nvPr>
        </p:nvSpPr>
        <p:spPr>
          <a:xfrm>
            <a:off x="612648" y="685798"/>
            <a:ext cx="10058400" cy="3355848"/>
          </a:xfrm>
        </p:spPr>
        <p:txBody>
          <a:bodyPr vert="horz" lIns="91440" tIns="45720" rIns="91440" bIns="45720" rtlCol="0" anchor="t">
            <a:noAutofit/>
          </a:bodyPr>
          <a:lstStyle>
            <a:lvl1pPr>
              <a:defRPr lang="en-US" sz="9000">
                <a:solidFill>
                  <a:schemeClr val="bg2"/>
                </a:solidFill>
              </a:defRPr>
            </a:lvl1pPr>
          </a:lstStyle>
          <a:p>
            <a:pPr lvl="0"/>
            <a:r>
              <a:rPr lang="en-US"/>
              <a:t>Click to edit Master title style</a:t>
            </a:r>
          </a:p>
        </p:txBody>
      </p:sp>
    </p:spTree>
    <p:extLst>
      <p:ext uri="{BB962C8B-B14F-4D97-AF65-F5344CB8AC3E}">
        <p14:creationId xmlns:p14="http://schemas.microsoft.com/office/powerpoint/2010/main" val="35802630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6AC1F45-7001-8B9F-DFF6-7AB9BDFFEEB2}"/>
              </a:ext>
            </a:extLst>
          </p:cNvPr>
          <p:cNvSpPr/>
          <p:nvPr/>
        </p:nvSpPr>
        <p:spPr>
          <a:xfrm>
            <a:off x="11250895" y="5791200"/>
            <a:ext cx="6351" cy="745197"/>
          </a:xfrm>
          <a:custGeom>
            <a:avLst/>
            <a:gdLst>
              <a:gd name="connsiteX0" fmla="*/ 0 w 6351"/>
              <a:gd name="connsiteY0" fmla="*/ 0 h 745197"/>
              <a:gd name="connsiteX1" fmla="*/ 0 w 6351"/>
              <a:gd name="connsiteY1" fmla="*/ 745198 h 745197"/>
            </a:gdLst>
            <a:ahLst/>
            <a:cxnLst>
              <a:cxn ang="0">
                <a:pos x="connsiteX0" y="connsiteY0"/>
              </a:cxn>
              <a:cxn ang="0">
                <a:pos x="connsiteX1" y="connsiteY1"/>
              </a:cxn>
            </a:cxnLst>
            <a:rect l="l" t="t" r="r" b="b"/>
            <a:pathLst>
              <a:path w="6351" h="745197">
                <a:moveTo>
                  <a:pt x="0" y="0"/>
                </a:moveTo>
                <a:lnTo>
                  <a:pt x="0" y="745198"/>
                </a:lnTo>
              </a:path>
            </a:pathLst>
          </a:custGeom>
          <a:ln w="31732" cap="flat">
            <a:solidFill>
              <a:schemeClr val="accent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4C7D192-E835-0A48-0A40-F45D83E2583F}"/>
              </a:ext>
            </a:extLst>
          </p:cNvPr>
          <p:cNvSpPr/>
          <p:nvPr/>
        </p:nvSpPr>
        <p:spPr>
          <a:xfrm>
            <a:off x="685800" y="6141695"/>
            <a:ext cx="10923933" cy="0"/>
          </a:xfrm>
          <a:custGeom>
            <a:avLst/>
            <a:gdLst>
              <a:gd name="connsiteX0" fmla="*/ 10923934 w 10923933"/>
              <a:gd name="connsiteY0" fmla="*/ 0 h 0"/>
              <a:gd name="connsiteX1" fmla="*/ 0 w 10923933"/>
              <a:gd name="connsiteY1" fmla="*/ 1 h 0"/>
            </a:gdLst>
            <a:ahLst/>
            <a:cxnLst>
              <a:cxn ang="0">
                <a:pos x="connsiteX0" y="connsiteY0"/>
              </a:cxn>
              <a:cxn ang="0">
                <a:pos x="connsiteX1" y="connsiteY1"/>
              </a:cxn>
            </a:cxnLst>
            <a:rect l="l" t="t" r="r" b="b"/>
            <a:pathLst>
              <a:path w="10923933">
                <a:moveTo>
                  <a:pt x="10923934" y="0"/>
                </a:moveTo>
                <a:lnTo>
                  <a:pt x="0" y="1"/>
                </a:lnTo>
              </a:path>
            </a:pathLst>
          </a:custGeom>
          <a:ln w="31732" cap="flat">
            <a:solidFill>
              <a:schemeClr val="accent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B376E1-8198-EB00-587E-C647BCF364D4}"/>
              </a:ext>
            </a:extLst>
          </p:cNvPr>
          <p:cNvSpPr/>
          <p:nvPr/>
        </p:nvSpPr>
        <p:spPr>
          <a:xfrm>
            <a:off x="10998565" y="5873632"/>
            <a:ext cx="529937" cy="526934"/>
          </a:xfrm>
          <a:custGeom>
            <a:avLst/>
            <a:gdLst>
              <a:gd name="connsiteX0" fmla="*/ 529938 w 529937"/>
              <a:gd name="connsiteY0" fmla="*/ 0 h 526934"/>
              <a:gd name="connsiteX1" fmla="*/ 0 w 529937"/>
              <a:gd name="connsiteY1" fmla="*/ 526935 h 526934"/>
            </a:gdLst>
            <a:ahLst/>
            <a:cxnLst>
              <a:cxn ang="0">
                <a:pos x="connsiteX0" y="connsiteY0"/>
              </a:cxn>
              <a:cxn ang="0">
                <a:pos x="connsiteX1" y="connsiteY1"/>
              </a:cxn>
            </a:cxnLst>
            <a:rect l="l" t="t" r="r" b="b"/>
            <a:pathLst>
              <a:path w="529937" h="526934">
                <a:moveTo>
                  <a:pt x="529938" y="0"/>
                </a:moveTo>
                <a:lnTo>
                  <a:pt x="0" y="526935"/>
                </a:lnTo>
              </a:path>
            </a:pathLst>
          </a:custGeom>
          <a:ln w="31732" cap="flat">
            <a:solidFill>
              <a:schemeClr val="accent4"/>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4599F-6DE1-A082-E9E1-D732956078AB}"/>
              </a:ext>
            </a:extLst>
          </p:cNvPr>
          <p:cNvSpPr/>
          <p:nvPr/>
        </p:nvSpPr>
        <p:spPr>
          <a:xfrm>
            <a:off x="10976145" y="5873637"/>
            <a:ext cx="529937" cy="526934"/>
          </a:xfrm>
          <a:custGeom>
            <a:avLst/>
            <a:gdLst>
              <a:gd name="connsiteX0" fmla="*/ 529938 w 529937"/>
              <a:gd name="connsiteY0" fmla="*/ 526935 h 526934"/>
              <a:gd name="connsiteX1" fmla="*/ 0 w 529937"/>
              <a:gd name="connsiteY1" fmla="*/ 0 h 526934"/>
            </a:gdLst>
            <a:ahLst/>
            <a:cxnLst>
              <a:cxn ang="0">
                <a:pos x="connsiteX0" y="connsiteY0"/>
              </a:cxn>
              <a:cxn ang="0">
                <a:pos x="connsiteX1" y="connsiteY1"/>
              </a:cxn>
            </a:cxnLst>
            <a:rect l="l" t="t" r="r" b="b"/>
            <a:pathLst>
              <a:path w="529937" h="526934">
                <a:moveTo>
                  <a:pt x="529938" y="526935"/>
                </a:moveTo>
                <a:lnTo>
                  <a:pt x="0" y="0"/>
                </a:lnTo>
              </a:path>
            </a:pathLst>
          </a:custGeom>
          <a:ln w="31732" cap="flat">
            <a:solidFill>
              <a:schemeClr val="accent4"/>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600" y="990600"/>
            <a:ext cx="10058400" cy="5029200"/>
          </a:xfrm>
        </p:spPr>
        <p:txBody>
          <a:bodyPr vert="horz" lIns="91440" tIns="45720" rIns="91440" bIns="45720" rtlCol="0" anchor="b">
            <a:noAutofit/>
          </a:bodyPr>
          <a:lstStyle>
            <a:lvl1pPr>
              <a:defRPr lang="en-US" sz="11000" dirty="0"/>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noAutofit/>
          </a:body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noAutofit/>
          </a:bodyPr>
          <a:lstStyle/>
          <a:p>
            <a:fld id="{1415DC98-F527-4737-A5B9-3597210FA2F7}" type="datetime1">
              <a:rPr lang="en-US" smtClean="0"/>
              <a:t>5/28/2026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31262684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685799"/>
            <a:ext cx="10963655" cy="9144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600200"/>
            <a:ext cx="10963656"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normAutofit/>
          </a:bodyPr>
          <a:lstStyle>
            <a:lvl1pPr algn="l" rtl="0">
              <a:defRPr sz="800" b="0" i="0" cap="all" baseline="0">
                <a:solidFill>
                  <a:schemeClr val="tx1"/>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29814657-813A-4D7B-A2F8-E573BA1645D3}" type="datetime1">
              <a:rPr lang="en-US" smtClean="0"/>
              <a:t>5/28/2026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normAutofit/>
          </a:bodyPr>
          <a:lstStyle>
            <a:lvl1pPr algn="r" rtl="0">
              <a:defRPr sz="800" b="0" i="0" cap="all" baseline="0">
                <a:solidFill>
                  <a:schemeClr val="tx1"/>
                </a:solidFill>
                <a:latin typeface="+mn-lt"/>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5056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Lst>
  <p:hf sldNum="0" hdr="0" ftr="0" dt="0"/>
  <p:txStyles>
    <p:titleStyle>
      <a:lvl1pPr algn="l" defTabSz="914400" rtl="0" eaLnBrk="1" latinLnBrk="0" hangingPunct="1">
        <a:lnSpc>
          <a:spcPct val="80000"/>
        </a:lnSpc>
        <a:spcBef>
          <a:spcPct val="0"/>
        </a:spcBef>
        <a:buNone/>
        <a:defRPr sz="5400" b="0" i="0" kern="1200" cap="all" spc="0" baseline="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0" i="0" kern="1200">
          <a:solidFill>
            <a:schemeClr val="tx2"/>
          </a:solidFill>
          <a:latin typeface="+mn-lt"/>
          <a:ea typeface="+mn-ea"/>
          <a:cs typeface="+mn-cs"/>
        </a:defRPr>
      </a:lvl1pPr>
      <a:lvl2pPr marL="228600" indent="0" algn="l" defTabSz="914400" rtl="0" eaLnBrk="1" latinLnBrk="0" hangingPunct="1">
        <a:lnSpc>
          <a:spcPct val="100000"/>
        </a:lnSpc>
        <a:spcBef>
          <a:spcPts val="500"/>
        </a:spcBef>
        <a:buFont typeface="Arial" panose="020B0604020202020204" pitchFamily="34" charset="0"/>
        <a:buNone/>
        <a:defRPr sz="1600" b="0" i="0" kern="1200">
          <a:solidFill>
            <a:schemeClr val="tx2"/>
          </a:solidFill>
          <a:latin typeface="+mn-lt"/>
          <a:ea typeface="+mn-ea"/>
          <a:cs typeface="+mn-cs"/>
        </a:defRPr>
      </a:lvl2pPr>
      <a:lvl3pPr marL="4572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3pPr>
      <a:lvl4pPr marL="6858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4pPr>
      <a:lvl5pPr marL="914400" indent="0" algn="l" defTabSz="914400" rtl="0" eaLnBrk="1" latinLnBrk="0" hangingPunct="1">
        <a:lnSpc>
          <a:spcPct val="100000"/>
        </a:lnSpc>
        <a:spcBef>
          <a:spcPts val="500"/>
        </a:spcBef>
        <a:buFont typeface="Arial" panose="020B0604020202020204" pitchFamily="34" charset="0"/>
        <a:buNone/>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7" orient="horz" pos="2160">
          <p15:clr>
            <a:srgbClr val="F26B43"/>
          </p15:clr>
        </p15:guide>
        <p15:guide id="28" pos="3840">
          <p15:clr>
            <a:srgbClr val="F26B43"/>
          </p15:clr>
        </p15:guide>
        <p15:guide id="29" pos="7296">
          <p15:clr>
            <a:srgbClr val="F26B43"/>
          </p15:clr>
        </p15:guide>
        <p15:guide id="30" pos="3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1.docx"/><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hyperlink" Target="mailto:akuc@buffalo.edu"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hyperlink" Target="http://www.buffalo.edu/hr/ta-ga-ra-employer-continuity.html" TargetMode="External"/><Relationship Id="rId5" Type="http://schemas.openxmlformats.org/officeDocument/2006/relationships/hyperlink" Target="mailto:sgruarin@buffalo.edu" TargetMode="External"/><Relationship Id="rId4" Type="http://schemas.openxmlformats.org/officeDocument/2006/relationships/hyperlink" Target="mailto:rp9@buffalo.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3516-7EE2-396E-30E3-BC951CAB0ED4}"/>
              </a:ext>
            </a:extLst>
          </p:cNvPr>
          <p:cNvSpPr>
            <a:spLocks noGrp="1"/>
          </p:cNvSpPr>
          <p:nvPr>
            <p:ph type="title"/>
          </p:nvPr>
        </p:nvSpPr>
        <p:spPr>
          <a:xfrm>
            <a:off x="612648" y="685798"/>
            <a:ext cx="10058400" cy="3355848"/>
          </a:xfrm>
        </p:spPr>
        <p:txBody>
          <a:bodyPr anchor="t">
            <a:normAutofit fontScale="90000"/>
          </a:bodyPr>
          <a:lstStyle/>
          <a:p>
            <a:r>
              <a:rPr lang="en-US" sz="6300" dirty="0">
                <a:latin typeface="Georgia" panose="02040502050405020303" pitchFamily="18" charset="0"/>
              </a:rPr>
              <a:t>Maintaining Employer Continuity for TA, GA, and RA Long Term Appointments</a:t>
            </a:r>
          </a:p>
        </p:txBody>
      </p:sp>
      <p:sp>
        <p:nvSpPr>
          <p:cNvPr id="3" name="Subtitle 2">
            <a:extLst>
              <a:ext uri="{FF2B5EF4-FFF2-40B4-BE49-F238E27FC236}">
                <a16:creationId xmlns:a16="http://schemas.microsoft.com/office/drawing/2014/main" id="{B0F7A9CD-B8B0-1D29-2E91-D0FFF0D865FB}"/>
              </a:ext>
            </a:extLst>
          </p:cNvPr>
          <p:cNvSpPr>
            <a:spLocks noGrp="1"/>
          </p:cNvSpPr>
          <p:nvPr>
            <p:ph type="subTitle" idx="1"/>
          </p:nvPr>
        </p:nvSpPr>
        <p:spPr>
          <a:xfrm>
            <a:off x="609598" y="5431536"/>
            <a:ext cx="9144001" cy="745198"/>
          </a:xfrm>
        </p:spPr>
        <p:txBody>
          <a:bodyPr anchor="t">
            <a:normAutofit/>
          </a:bodyPr>
          <a:lstStyle/>
          <a:p>
            <a:r>
              <a:rPr lang="en-US"/>
              <a:t>Ensuring seamless employment, pay and benefits for compliant student appointments</a:t>
            </a:r>
          </a:p>
        </p:txBody>
      </p:sp>
    </p:spTree>
    <p:extLst>
      <p:ext uri="{BB962C8B-B14F-4D97-AF65-F5344CB8AC3E}">
        <p14:creationId xmlns:p14="http://schemas.microsoft.com/office/powerpoint/2010/main" val="33827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7672504B-482F-AA5B-D60F-A1F48C2A5BF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52E6690-2810-FFB8-CCB7-214BA930C6CC}"/>
              </a:ext>
            </a:extLst>
          </p:cNvPr>
          <p:cNvSpPr>
            <a:spLocks noGrp="1"/>
          </p:cNvSpPr>
          <p:nvPr>
            <p:ph type="title"/>
          </p:nvPr>
        </p:nvSpPr>
        <p:spPr>
          <a:xfrm>
            <a:off x="95513" y="463179"/>
            <a:ext cx="12000974" cy="922798"/>
          </a:xfrm>
          <a:solidFill>
            <a:schemeClr val="accent6">
              <a:lumMod val="60000"/>
              <a:lumOff val="40000"/>
            </a:schemeClr>
          </a:solidFill>
        </p:spPr>
        <p:txBody>
          <a:bodyPr>
            <a:normAutofit/>
          </a:bodyPr>
          <a:lstStyle/>
          <a:p>
            <a:r>
              <a:rPr lang="en-US" dirty="0"/>
              <a:t>                            What is A Fund Swap?</a:t>
            </a:r>
          </a:p>
        </p:txBody>
      </p:sp>
      <p:sp>
        <p:nvSpPr>
          <p:cNvPr id="2" name="Text Placeholder 1">
            <a:extLst>
              <a:ext uri="{FF2B5EF4-FFF2-40B4-BE49-F238E27FC236}">
                <a16:creationId xmlns:a16="http://schemas.microsoft.com/office/drawing/2014/main" id="{95E1B500-1610-6552-338D-240E8D7951EF}"/>
              </a:ext>
            </a:extLst>
          </p:cNvPr>
          <p:cNvSpPr>
            <a:spLocks noGrp="1"/>
          </p:cNvSpPr>
          <p:nvPr>
            <p:ph type="body" idx="1"/>
          </p:nvPr>
        </p:nvSpPr>
        <p:spPr>
          <a:xfrm>
            <a:off x="377615" y="1618383"/>
            <a:ext cx="11053957" cy="4147616"/>
          </a:xfrm>
          <a:solidFill>
            <a:schemeClr val="accent6">
              <a:lumMod val="60000"/>
              <a:lumOff val="40000"/>
            </a:schemeClr>
          </a:solidFill>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Arial"/>
                <a:cs typeface="Arial"/>
              </a:rPr>
              <a:t>Initiated only by the Unit Business Officer (UBO)</a:t>
            </a:r>
          </a:p>
          <a:p>
            <a:endParaRPr lang="en-US" sz="2400"/>
          </a:p>
          <a:p>
            <a:pPr marL="342900" indent="-342900">
              <a:buFont typeface="Arial" panose="020B0604020202020204" pitchFamily="34" charset="0"/>
              <a:buChar char="•"/>
            </a:pPr>
            <a:r>
              <a:rPr lang="en-US" sz="2400" dirty="0">
                <a:latin typeface="Arial"/>
                <a:cs typeface="Arial"/>
              </a:rPr>
              <a:t>Standard swap rules apply: one funding source replaces another</a:t>
            </a:r>
          </a:p>
          <a:p>
            <a:endParaRPr lang="en-US" sz="2400"/>
          </a:p>
          <a:p>
            <a:pPr marL="342900" indent="-342900">
              <a:buFont typeface="Arial" panose="020B0604020202020204" pitchFamily="34" charset="0"/>
              <a:buChar char="•"/>
            </a:pPr>
            <a:r>
              <a:rPr lang="en-US" sz="2400" dirty="0">
                <a:latin typeface="Arial"/>
                <a:cs typeface="Arial"/>
              </a:rPr>
              <a:t>Unit Business Officer utilize form for swap request.</a:t>
            </a:r>
          </a:p>
        </p:txBody>
      </p:sp>
    </p:spTree>
    <p:extLst>
      <p:ext uri="{BB962C8B-B14F-4D97-AF65-F5344CB8AC3E}">
        <p14:creationId xmlns:p14="http://schemas.microsoft.com/office/powerpoint/2010/main" val="175810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F459D-12AF-1BD0-7396-623D7D583C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9BEE5D-79B9-55B8-337B-25375AEF0A8B}"/>
              </a:ext>
            </a:extLst>
          </p:cNvPr>
          <p:cNvSpPr>
            <a:spLocks noGrp="1"/>
          </p:cNvSpPr>
          <p:nvPr>
            <p:ph type="title"/>
          </p:nvPr>
        </p:nvSpPr>
        <p:spPr>
          <a:xfrm>
            <a:off x="362133" y="385135"/>
            <a:ext cx="10515600" cy="716084"/>
          </a:xfrm>
        </p:spPr>
        <p:txBody>
          <a:bodyPr>
            <a:normAutofit/>
          </a:bodyPr>
          <a:lstStyle/>
          <a:p>
            <a:r>
              <a:rPr lang="en-US" dirty="0"/>
              <a:t>                                    Decision Tree</a:t>
            </a:r>
          </a:p>
        </p:txBody>
      </p:sp>
      <p:graphicFrame>
        <p:nvGraphicFramePr>
          <p:cNvPr id="4" name="Object 3">
            <a:extLst>
              <a:ext uri="{FF2B5EF4-FFF2-40B4-BE49-F238E27FC236}">
                <a16:creationId xmlns:a16="http://schemas.microsoft.com/office/drawing/2014/main" id="{633C68F1-F22E-33E2-04F6-99F16A5605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7268888"/>
              </p:ext>
            </p:extLst>
          </p:nvPr>
        </p:nvGraphicFramePr>
        <p:xfrm>
          <a:off x="362133" y="1101219"/>
          <a:ext cx="11532134" cy="5576307"/>
        </p:xfrm>
        <a:graphic>
          <a:graphicData uri="http://schemas.openxmlformats.org/presentationml/2006/ole">
            <mc:AlternateContent xmlns:mc="http://schemas.openxmlformats.org/markup-compatibility/2006">
              <mc:Choice xmlns:v="urn:schemas-microsoft-com:vml" Requires="v">
                <p:oleObj name="Acrobat Document" r:id="rId2" imgW="5029096" imgH="3886200" progId="Acrobat.Document.DC">
                  <p:embed/>
                </p:oleObj>
              </mc:Choice>
              <mc:Fallback>
                <p:oleObj name="Acrobat Document" r:id="rId2" imgW="5029096" imgH="3886200" progId="Acrobat.Document.DC">
                  <p:embed/>
                  <p:pic>
                    <p:nvPicPr>
                      <p:cNvPr id="0" name=""/>
                      <p:cNvPicPr/>
                      <p:nvPr/>
                    </p:nvPicPr>
                    <p:blipFill>
                      <a:blip r:embed="rId3"/>
                      <a:stretch>
                        <a:fillRect/>
                      </a:stretch>
                    </p:blipFill>
                    <p:spPr>
                      <a:xfrm>
                        <a:off x="362133" y="1101219"/>
                        <a:ext cx="11532134" cy="5576307"/>
                      </a:xfrm>
                      <a:prstGeom prst="rect">
                        <a:avLst/>
                      </a:prstGeom>
                    </p:spPr>
                  </p:pic>
                </p:oleObj>
              </mc:Fallback>
            </mc:AlternateContent>
          </a:graphicData>
        </a:graphic>
      </p:graphicFrame>
    </p:spTree>
    <p:extLst>
      <p:ext uri="{BB962C8B-B14F-4D97-AF65-F5344CB8AC3E}">
        <p14:creationId xmlns:p14="http://schemas.microsoft.com/office/powerpoint/2010/main" val="13071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75F7A6-E30F-5C29-6223-517350C6E9E9}"/>
              </a:ext>
            </a:extLst>
          </p:cNvPr>
          <p:cNvSpPr>
            <a:spLocks noGrp="1"/>
          </p:cNvSpPr>
          <p:nvPr>
            <p:ph type="title"/>
          </p:nvPr>
        </p:nvSpPr>
        <p:spPr>
          <a:xfrm>
            <a:off x="362133" y="385135"/>
            <a:ext cx="10515600" cy="360823"/>
          </a:xfrm>
        </p:spPr>
        <p:txBody>
          <a:bodyPr>
            <a:normAutofit fontScale="90000"/>
          </a:bodyPr>
          <a:lstStyle/>
          <a:p>
            <a:r>
              <a:rPr lang="en-US" dirty="0"/>
              <a:t>                        SHORT TERM APPLICABILITY CHART</a:t>
            </a:r>
          </a:p>
        </p:txBody>
      </p:sp>
      <p:graphicFrame>
        <p:nvGraphicFramePr>
          <p:cNvPr id="4" name="Object 3">
            <a:extLst>
              <a:ext uri="{FF2B5EF4-FFF2-40B4-BE49-F238E27FC236}">
                <a16:creationId xmlns:a16="http://schemas.microsoft.com/office/drawing/2014/main" id="{60CBC32E-BC1F-60FB-4BA1-7BCAF655C7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1720132"/>
              </p:ext>
            </p:extLst>
          </p:nvPr>
        </p:nvGraphicFramePr>
        <p:xfrm>
          <a:off x="601579" y="838232"/>
          <a:ext cx="10996863" cy="6024154"/>
        </p:xfrm>
        <a:graphic>
          <a:graphicData uri="http://schemas.openxmlformats.org/presentationml/2006/ole">
            <mc:AlternateContent xmlns:mc="http://schemas.openxmlformats.org/markup-compatibility/2006">
              <mc:Choice xmlns:v="urn:schemas-microsoft-com:vml" Requires="v">
                <p:oleObj name="Document" r:id="rId2" imgW="8501828" imgH="5507265" progId="Word.Document.12">
                  <p:embed/>
                </p:oleObj>
              </mc:Choice>
              <mc:Fallback>
                <p:oleObj name="Document" r:id="rId2" imgW="8501828" imgH="5507265" progId="Word.Document.12">
                  <p:embed/>
                  <p:pic>
                    <p:nvPicPr>
                      <p:cNvPr id="0" name=""/>
                      <p:cNvPicPr/>
                      <p:nvPr/>
                    </p:nvPicPr>
                    <p:blipFill>
                      <a:blip r:embed="rId3"/>
                      <a:stretch>
                        <a:fillRect/>
                      </a:stretch>
                    </p:blipFill>
                    <p:spPr>
                      <a:xfrm>
                        <a:off x="601579" y="838232"/>
                        <a:ext cx="10996863" cy="6024154"/>
                      </a:xfrm>
                      <a:prstGeom prst="rect">
                        <a:avLst/>
                      </a:prstGeom>
                    </p:spPr>
                  </p:pic>
                </p:oleObj>
              </mc:Fallback>
            </mc:AlternateContent>
          </a:graphicData>
        </a:graphic>
      </p:graphicFrame>
    </p:spTree>
    <p:extLst>
      <p:ext uri="{BB962C8B-B14F-4D97-AF65-F5344CB8AC3E}">
        <p14:creationId xmlns:p14="http://schemas.microsoft.com/office/powerpoint/2010/main" val="310481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165-CB69-1675-FE15-54D921C510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75CF4C-935F-F140-60AD-131A2694ADEF}"/>
              </a:ext>
            </a:extLst>
          </p:cNvPr>
          <p:cNvSpPr>
            <a:spLocks noGrp="1"/>
          </p:cNvSpPr>
          <p:nvPr>
            <p:ph type="title"/>
          </p:nvPr>
        </p:nvSpPr>
        <p:spPr>
          <a:xfrm>
            <a:off x="362133" y="385135"/>
            <a:ext cx="10515600" cy="716084"/>
          </a:xfrm>
        </p:spPr>
        <p:txBody>
          <a:bodyPr>
            <a:normAutofit fontScale="90000"/>
          </a:bodyPr>
          <a:lstStyle/>
          <a:p>
            <a:r>
              <a:rPr lang="en-US" dirty="0"/>
              <a:t>                      Long term applicability chart</a:t>
            </a:r>
          </a:p>
        </p:txBody>
      </p:sp>
      <p:graphicFrame>
        <p:nvGraphicFramePr>
          <p:cNvPr id="4" name="Object 3">
            <a:extLst>
              <a:ext uri="{FF2B5EF4-FFF2-40B4-BE49-F238E27FC236}">
                <a16:creationId xmlns:a16="http://schemas.microsoft.com/office/drawing/2014/main" id="{818A78A8-C461-B1A8-C9C6-1744630F5F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5689595"/>
              </p:ext>
            </p:extLst>
          </p:nvPr>
        </p:nvGraphicFramePr>
        <p:xfrm>
          <a:off x="613610" y="1101219"/>
          <a:ext cx="10948737" cy="5858818"/>
        </p:xfrm>
        <a:graphic>
          <a:graphicData uri="http://schemas.openxmlformats.org/presentationml/2006/ole">
            <mc:AlternateContent xmlns:mc="http://schemas.openxmlformats.org/markup-compatibility/2006">
              <mc:Choice xmlns:v="urn:schemas-microsoft-com:vml" Requires="v">
                <p:oleObj name="Document" r:id="rId2" imgW="8501828" imgH="6345656" progId="Word.Document.12">
                  <p:embed/>
                </p:oleObj>
              </mc:Choice>
              <mc:Fallback>
                <p:oleObj name="Document" r:id="rId2" imgW="8501828" imgH="6345656" progId="Word.Document.12">
                  <p:embed/>
                  <p:pic>
                    <p:nvPicPr>
                      <p:cNvPr id="0" name=""/>
                      <p:cNvPicPr/>
                      <p:nvPr/>
                    </p:nvPicPr>
                    <p:blipFill>
                      <a:blip r:embed="rId3"/>
                      <a:stretch>
                        <a:fillRect/>
                      </a:stretch>
                    </p:blipFill>
                    <p:spPr>
                      <a:xfrm>
                        <a:off x="613610" y="1101219"/>
                        <a:ext cx="10948737" cy="5858818"/>
                      </a:xfrm>
                      <a:prstGeom prst="rect">
                        <a:avLst/>
                      </a:prstGeom>
                    </p:spPr>
                  </p:pic>
                </p:oleObj>
              </mc:Fallback>
            </mc:AlternateContent>
          </a:graphicData>
        </a:graphic>
      </p:graphicFrame>
    </p:spTree>
    <p:extLst>
      <p:ext uri="{BB962C8B-B14F-4D97-AF65-F5344CB8AC3E}">
        <p14:creationId xmlns:p14="http://schemas.microsoft.com/office/powerpoint/2010/main" val="198127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lumOff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6C6530-B01E-784F-983B-CAB9E495D44F}"/>
              </a:ext>
            </a:extLst>
          </p:cNvPr>
          <p:cNvSpPr>
            <a:spLocks noGrp="1"/>
          </p:cNvSpPr>
          <p:nvPr>
            <p:ph type="ctrTitle"/>
          </p:nvPr>
        </p:nvSpPr>
        <p:spPr>
          <a:xfrm>
            <a:off x="609600" y="990600"/>
            <a:ext cx="10058400" cy="5029200"/>
          </a:xfrm>
        </p:spPr>
        <p:txBody>
          <a:bodyPr anchor="b">
            <a:normAutofit/>
          </a:bodyPr>
          <a:lstStyle/>
          <a:p>
            <a:r>
              <a:rPr lang="en-US" dirty="0"/>
              <a:t>     examples</a:t>
            </a:r>
            <a:br>
              <a:rPr lang="en-US" dirty="0"/>
            </a:br>
            <a:endParaRPr lang="en-US" dirty="0"/>
          </a:p>
        </p:txBody>
      </p:sp>
    </p:spTree>
    <p:extLst>
      <p:ext uri="{BB962C8B-B14F-4D97-AF65-F5344CB8AC3E}">
        <p14:creationId xmlns:p14="http://schemas.microsoft.com/office/powerpoint/2010/main" val="337769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5513" y="463179"/>
            <a:ext cx="12000974" cy="922798"/>
          </a:xfrm>
          <a:solidFill>
            <a:schemeClr val="accent6">
              <a:lumMod val="60000"/>
              <a:lumOff val="40000"/>
            </a:schemeClr>
          </a:solidFill>
        </p:spPr>
        <p:txBody>
          <a:bodyPr>
            <a:normAutofit fontScale="90000"/>
          </a:bodyPr>
          <a:lstStyle/>
          <a:p>
            <a:r>
              <a:rPr lang="en-US" dirty="0"/>
              <a:t>             Example A: Position Responsibilities </a:t>
            </a:r>
            <a:br>
              <a:rPr lang="en-US" dirty="0"/>
            </a:br>
            <a:r>
              <a:rPr lang="en-US" dirty="0"/>
              <a:t>              outside of  base appointment(State) </a:t>
            </a:r>
          </a:p>
        </p:txBody>
      </p:sp>
      <p:sp>
        <p:nvSpPr>
          <p:cNvPr id="2" name="Text Placeholder 1"/>
          <p:cNvSpPr>
            <a:spLocks noGrp="1"/>
          </p:cNvSpPr>
          <p:nvPr>
            <p:ph type="body" idx="1"/>
          </p:nvPr>
        </p:nvSpPr>
        <p:spPr>
          <a:xfrm>
            <a:off x="361666" y="1633268"/>
            <a:ext cx="11053957" cy="5055529"/>
          </a:xfrm>
          <a:solidFill>
            <a:schemeClr val="accent6">
              <a:lumMod val="60000"/>
              <a:lumOff val="40000"/>
            </a:schemeClr>
          </a:solidFill>
        </p:spPr>
        <p:txBody>
          <a:bodyPr/>
          <a:lstStyle/>
          <a:p>
            <a:r>
              <a:rPr lang="en-US" dirty="0">
                <a:solidFill>
                  <a:srgbClr val="0070C0"/>
                </a:solidFill>
              </a:rPr>
              <a:t>Scenario:  </a:t>
            </a:r>
            <a:r>
              <a:rPr lang="en-US" dirty="0"/>
              <a:t>Student has primary long-term responsibility for teaching undergraduate science labs which will be known at appointment/offer letter, however, will also work with a PI on a research grant deliverable.  Research activity is outside of the student's core research.</a:t>
            </a:r>
          </a:p>
          <a:p>
            <a:endParaRPr lang="en-US" b="1" dirty="0"/>
          </a:p>
          <a:p>
            <a:r>
              <a:rPr lang="en-US" b="1" dirty="0"/>
              <a:t>Implementation</a:t>
            </a:r>
          </a:p>
          <a:p>
            <a:r>
              <a:rPr lang="en-US" dirty="0"/>
              <a:t>Student is appointed as a Teaching Assistant on state payroll based on core long term responsibility identified. PI identifies student maintenance of effort on grant for desired services.  Salary recovery conducted on student stipend salary, whereby grant is charged for services rendered and reimbursement for services rendered is provided to the state and deposited to IFR account.  State entity is made whole for services rendered outside of core appointment.  </a:t>
            </a:r>
          </a:p>
          <a:p>
            <a:endParaRPr lang="en-US" dirty="0">
              <a:solidFill>
                <a:srgbClr val="0070C0"/>
              </a:solidFill>
            </a:endParaRPr>
          </a:p>
          <a:p>
            <a:r>
              <a:rPr lang="en-US" dirty="0">
                <a:solidFill>
                  <a:srgbClr val="0070C0"/>
                </a:solidFill>
              </a:rPr>
              <a:t>Pro’s</a:t>
            </a:r>
            <a:r>
              <a:rPr lang="en-US" dirty="0"/>
              <a:t> – Consistent procedure for all University constituents. Student maintains one employer; grant assessed for services rendered and stipend cost matched with reimbursement from Research Foundation.</a:t>
            </a:r>
          </a:p>
          <a:p>
            <a:endParaRPr lang="en-US" sz="2400" dirty="0"/>
          </a:p>
        </p:txBody>
      </p:sp>
    </p:spTree>
    <p:extLst>
      <p:ext uri="{BB962C8B-B14F-4D97-AF65-F5344CB8AC3E}">
        <p14:creationId xmlns:p14="http://schemas.microsoft.com/office/powerpoint/2010/main" val="203904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5513" y="600801"/>
            <a:ext cx="12000974" cy="767307"/>
          </a:xfrm>
        </p:spPr>
        <p:txBody>
          <a:bodyPr>
            <a:normAutofit fontScale="90000"/>
          </a:bodyPr>
          <a:lstStyle/>
          <a:p>
            <a:pPr algn="ctr"/>
            <a:r>
              <a:rPr lang="en-US" dirty="0"/>
              <a:t>      example B : Position Responsibilities outside of  base appointment(RF) </a:t>
            </a:r>
          </a:p>
        </p:txBody>
      </p:sp>
      <p:sp>
        <p:nvSpPr>
          <p:cNvPr id="2" name="Text Placeholder 1"/>
          <p:cNvSpPr>
            <a:spLocks noGrp="1"/>
          </p:cNvSpPr>
          <p:nvPr>
            <p:ph type="body" idx="1"/>
          </p:nvPr>
        </p:nvSpPr>
        <p:spPr>
          <a:xfrm>
            <a:off x="361666" y="1705970"/>
            <a:ext cx="11053957" cy="4752789"/>
          </a:xfrm>
        </p:spPr>
        <p:txBody>
          <a:bodyPr/>
          <a:lstStyle/>
          <a:p>
            <a:r>
              <a:rPr lang="en-US" dirty="0">
                <a:solidFill>
                  <a:srgbClr val="0070C0"/>
                </a:solidFill>
              </a:rPr>
              <a:t>Scenario:  </a:t>
            </a:r>
            <a:r>
              <a:rPr lang="en-US" dirty="0"/>
              <a:t>Student has primary long-term responsibility for PI research support known at the time of join appointment/offer letter. Grant ends mid-way through semester however the PI would like to retain the services of the student despite not having a viable grant to charge for continued salary costs.  The PI does not have access to indirect cost funds to support student appointment but does have IFR funding based on historical salary recovery efforts.  </a:t>
            </a:r>
          </a:p>
          <a:p>
            <a:endParaRPr lang="en-US" b="1" dirty="0"/>
          </a:p>
          <a:p>
            <a:r>
              <a:rPr lang="en-US" b="1" dirty="0"/>
              <a:t>Desired Implementation:  </a:t>
            </a:r>
            <a:r>
              <a:rPr lang="en-US" dirty="0"/>
              <a:t>Student is appointed as a Research Assistant on Research Foundation payroll based on core responsibility identified. Through the annual budget planning process, it is determined that the PI will not have adequate Research Foundation funds to support the entirety of the student appointment.  Unit/UBO reviews </a:t>
            </a:r>
            <a:r>
              <a:rPr lang="en-US" dirty="0" err="1"/>
              <a:t>icr</a:t>
            </a:r>
            <a:r>
              <a:rPr lang="en-US" dirty="0"/>
              <a:t> funding at the department / unit level.  A swap is conducted pulling IFR salary recovery funds to the Dean and in return </a:t>
            </a:r>
            <a:r>
              <a:rPr lang="en-US" dirty="0" err="1"/>
              <a:t>icr</a:t>
            </a:r>
            <a:r>
              <a:rPr lang="en-US" dirty="0"/>
              <a:t> funding is provided.  In the event school does not have adequate </a:t>
            </a:r>
            <a:r>
              <a:rPr lang="en-US" dirty="0" err="1"/>
              <a:t>icr</a:t>
            </a:r>
            <a:r>
              <a:rPr lang="en-US" dirty="0"/>
              <a:t> funding to support swap, request is made through annual resource planning process for a funds swap.</a:t>
            </a:r>
          </a:p>
          <a:p>
            <a:r>
              <a:rPr lang="en-US" dirty="0">
                <a:solidFill>
                  <a:srgbClr val="0070C0"/>
                </a:solidFill>
              </a:rPr>
              <a:t>Pro’s</a:t>
            </a:r>
            <a:r>
              <a:rPr lang="en-US" dirty="0"/>
              <a:t> – Student maintains one employer and thus no lapse in bi-weekly salary payment or benefits.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7389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2B7481BB-B7D2-30C1-BB78-62E62D3ECD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C93A97-41C6-B1E2-AD09-5DEF051827E3}"/>
              </a:ext>
            </a:extLst>
          </p:cNvPr>
          <p:cNvSpPr>
            <a:spLocks noGrp="1"/>
          </p:cNvSpPr>
          <p:nvPr>
            <p:ph type="body" idx="1"/>
          </p:nvPr>
        </p:nvSpPr>
        <p:spPr>
          <a:xfrm>
            <a:off x="348916" y="1287380"/>
            <a:ext cx="11066707" cy="5401418"/>
          </a:xfrm>
          <a:solidFill>
            <a:schemeClr val="accent6">
              <a:lumMod val="60000"/>
              <a:lumOff val="40000"/>
            </a:schemeClr>
          </a:solidFill>
        </p:spPr>
        <p:txBody>
          <a:bodyPr/>
          <a:lstStyle/>
          <a:p>
            <a:r>
              <a:rPr lang="en-US" dirty="0">
                <a:solidFill>
                  <a:srgbClr val="0070C0"/>
                </a:solidFill>
              </a:rPr>
              <a:t>Scenario:  </a:t>
            </a:r>
            <a:r>
              <a:rPr lang="en-US" dirty="0"/>
              <a:t>Student has primary long-term responsibility for teaching undergraduate science labs which will be known at appointment/offer letter as a 10-month TA/GA appointment, however, will also work with a PI on a research grant deliverable.  Research activity is outside of the student's core research. 10-month TA/GA can be appointed to a RF Hourly or Salaried Graduate Employee for the summer (See Long Term Applicability Chart) for the summer returning to original appointment/offer of employment status. </a:t>
            </a:r>
          </a:p>
          <a:p>
            <a:r>
              <a:rPr lang="en-US" b="1" dirty="0"/>
              <a:t>Implementation</a:t>
            </a:r>
          </a:p>
          <a:p>
            <a:r>
              <a:rPr lang="en-US" dirty="0"/>
              <a:t>Student is appointed as a Teaching Assistant on state payroll based on core long term responsibility identified. PI identifies student maintenance of effort on grant for desired services.  Salary recovery conducted on student stipend salary, whereby grant is charged for services rendered and reimbursement for services rendered is provided to the state and deposited to IFR account.  State entity is made whole for services rendered outside of core appointment.  For the summer, refer to the 10-month appointment guide on the website. Paid according to summer status for the summer.  </a:t>
            </a:r>
          </a:p>
          <a:p>
            <a:r>
              <a:rPr lang="en-US" dirty="0">
                <a:solidFill>
                  <a:srgbClr val="0070C0"/>
                </a:solidFill>
              </a:rPr>
              <a:t>Pro’s</a:t>
            </a:r>
            <a:r>
              <a:rPr lang="en-US" dirty="0"/>
              <a:t> – Consistent procedure for all University constituents. Student maintains one employer; grant assessed for services rendered and stipend cost matched with reimbursement from Research Foundation while maintaining summer flexibility. </a:t>
            </a:r>
          </a:p>
          <a:p>
            <a:endParaRPr lang="en-US" sz="2400" dirty="0"/>
          </a:p>
        </p:txBody>
      </p:sp>
      <p:sp>
        <p:nvSpPr>
          <p:cNvPr id="3" name="Title 2">
            <a:extLst>
              <a:ext uri="{FF2B5EF4-FFF2-40B4-BE49-F238E27FC236}">
                <a16:creationId xmlns:a16="http://schemas.microsoft.com/office/drawing/2014/main" id="{A5E81F80-43A5-0214-73D4-968CE3CC3A51}"/>
              </a:ext>
            </a:extLst>
          </p:cNvPr>
          <p:cNvSpPr>
            <a:spLocks noGrp="1"/>
          </p:cNvSpPr>
          <p:nvPr>
            <p:ph type="title"/>
          </p:nvPr>
        </p:nvSpPr>
        <p:spPr>
          <a:xfrm>
            <a:off x="95513" y="463179"/>
            <a:ext cx="12000974" cy="922798"/>
          </a:xfrm>
          <a:solidFill>
            <a:schemeClr val="accent6">
              <a:lumMod val="60000"/>
              <a:lumOff val="40000"/>
            </a:schemeClr>
          </a:solidFill>
        </p:spPr>
        <p:txBody>
          <a:bodyPr>
            <a:normAutofit fontScale="90000"/>
          </a:bodyPr>
          <a:lstStyle/>
          <a:p>
            <a:pPr algn="ctr"/>
            <a:r>
              <a:rPr lang="en-US" dirty="0"/>
              <a:t>Example C: Example A With Summer RF Position outside of  base appointment(State) </a:t>
            </a:r>
          </a:p>
        </p:txBody>
      </p:sp>
    </p:spTree>
    <p:extLst>
      <p:ext uri="{BB962C8B-B14F-4D97-AF65-F5344CB8AC3E}">
        <p14:creationId xmlns:p14="http://schemas.microsoft.com/office/powerpoint/2010/main" val="292583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5BC896D0-9F54-BE57-DE92-751E07EBA5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6473A9-AF4E-0FA0-3BAF-8BA739026E60}"/>
              </a:ext>
            </a:extLst>
          </p:cNvPr>
          <p:cNvSpPr>
            <a:spLocks noGrp="1"/>
          </p:cNvSpPr>
          <p:nvPr>
            <p:ph type="title"/>
          </p:nvPr>
        </p:nvSpPr>
        <p:spPr>
          <a:xfrm>
            <a:off x="95513" y="600801"/>
            <a:ext cx="12000974" cy="767307"/>
          </a:xfrm>
        </p:spPr>
        <p:txBody>
          <a:bodyPr>
            <a:normAutofit fontScale="90000"/>
          </a:bodyPr>
          <a:lstStyle/>
          <a:p>
            <a:r>
              <a:rPr lang="en-US" dirty="0"/>
              <a:t>                    Example D : example B Position Responsibilities outside of  base appointment(RF) </a:t>
            </a:r>
          </a:p>
        </p:txBody>
      </p:sp>
      <p:sp>
        <p:nvSpPr>
          <p:cNvPr id="2" name="Text Placeholder 1">
            <a:extLst>
              <a:ext uri="{FF2B5EF4-FFF2-40B4-BE49-F238E27FC236}">
                <a16:creationId xmlns:a16="http://schemas.microsoft.com/office/drawing/2014/main" id="{8F0FBF5C-1B63-2BB0-5F22-64CAF069D17A}"/>
              </a:ext>
            </a:extLst>
          </p:cNvPr>
          <p:cNvSpPr>
            <a:spLocks noGrp="1"/>
          </p:cNvSpPr>
          <p:nvPr>
            <p:ph type="body" idx="1"/>
          </p:nvPr>
        </p:nvSpPr>
        <p:spPr>
          <a:xfrm>
            <a:off x="445168" y="1368108"/>
            <a:ext cx="10970455" cy="5333481"/>
          </a:xfrm>
        </p:spPr>
        <p:txBody>
          <a:bodyPr/>
          <a:lstStyle/>
          <a:p>
            <a:r>
              <a:rPr lang="en-US" dirty="0">
                <a:solidFill>
                  <a:srgbClr val="0070C0"/>
                </a:solidFill>
              </a:rPr>
              <a:t>Scenario:  </a:t>
            </a:r>
            <a:r>
              <a:rPr lang="en-US" dirty="0"/>
              <a:t>Student has primary long-term responsibility for PI research support known at the time of join appointment/offer letter as an RPA. Grant ends mid-way through semester however the PI would like to retain the services of the student despite not having a viable grant to charge for continued salary costs.  The PI does not have access to indirect cost funds to support student appointment but does have IFR funding based on historical salary recovery efforts. If no obligation exists for the summer, can be appointed to 1) RF Hourly Graduate Employee or 2) State Hourly Student Assistant  or Summer State Lecturer 10 because an RPA is considered an exempt employee by SUNY Research Foundation. Refer to Long Term Applicability Chart on website.</a:t>
            </a:r>
            <a:endParaRPr lang="en-US" b="1" dirty="0"/>
          </a:p>
          <a:p>
            <a:r>
              <a:rPr lang="en-US" b="1" dirty="0"/>
              <a:t>Desired Implementation:  </a:t>
            </a:r>
            <a:r>
              <a:rPr lang="en-US" dirty="0"/>
              <a:t>Student is appointed as a Research Assistant on Research Foundation payroll based on core responsibility identified. Through the annual budget planning process, it is determined that the PI will not have adequate Research Foundation funds to support the entirety of the student appointment.  Unit/UBO reviews </a:t>
            </a:r>
            <a:r>
              <a:rPr lang="en-US" dirty="0" err="1"/>
              <a:t>icr</a:t>
            </a:r>
            <a:r>
              <a:rPr lang="en-US" dirty="0"/>
              <a:t> funding at the department / unit level.  A swap is conducted pulling IFR salary recovery funds to the Dean and in return </a:t>
            </a:r>
            <a:r>
              <a:rPr lang="en-US" dirty="0" err="1"/>
              <a:t>icr</a:t>
            </a:r>
            <a:r>
              <a:rPr lang="en-US" dirty="0"/>
              <a:t> funding is provided.  In the event school does not have adequate </a:t>
            </a:r>
            <a:r>
              <a:rPr lang="en-US" dirty="0" err="1"/>
              <a:t>icr</a:t>
            </a:r>
            <a:r>
              <a:rPr lang="en-US" dirty="0"/>
              <a:t> funding to support swap, request is made through annual resource planning process for a funds swap. Paid during the summer per summer status.  </a:t>
            </a:r>
          </a:p>
          <a:p>
            <a:r>
              <a:rPr lang="en-US" dirty="0">
                <a:solidFill>
                  <a:srgbClr val="0070C0"/>
                </a:solidFill>
              </a:rPr>
              <a:t>Pro’s</a:t>
            </a:r>
            <a:r>
              <a:rPr lang="en-US" dirty="0"/>
              <a:t> – Student maintains one employer and thus no lapse in bi-weekly salary payment or benefits and has summer flexibility if there is no summer obligation. Returns to RPA status for the fall per original appointment/offer letter.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444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33D60-E130-151A-C5CD-83B8E17E3D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D1D4FF-2427-BEC4-7434-682171E15002}"/>
              </a:ext>
            </a:extLst>
          </p:cNvPr>
          <p:cNvSpPr>
            <a:spLocks noGrp="1"/>
          </p:cNvSpPr>
          <p:nvPr>
            <p:ph type="title"/>
          </p:nvPr>
        </p:nvSpPr>
        <p:spPr>
          <a:xfrm>
            <a:off x="362133" y="385135"/>
            <a:ext cx="10515600" cy="360823"/>
          </a:xfrm>
        </p:spPr>
        <p:txBody>
          <a:bodyPr>
            <a:normAutofit fontScale="90000"/>
          </a:bodyPr>
          <a:lstStyle/>
          <a:p>
            <a:r>
              <a:rPr lang="en-US" dirty="0"/>
              <a:t>                        SHORT TERM APPLICABILITY</a:t>
            </a:r>
          </a:p>
        </p:txBody>
      </p:sp>
      <p:graphicFrame>
        <p:nvGraphicFramePr>
          <p:cNvPr id="4" name="Object 3">
            <a:extLst>
              <a:ext uri="{FF2B5EF4-FFF2-40B4-BE49-F238E27FC236}">
                <a16:creationId xmlns:a16="http://schemas.microsoft.com/office/drawing/2014/main" id="{838F3379-6886-1FB0-8D68-D1E1BF1E32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8518887"/>
              </p:ext>
            </p:extLst>
          </p:nvPr>
        </p:nvGraphicFramePr>
        <p:xfrm>
          <a:off x="601579" y="838232"/>
          <a:ext cx="10996863" cy="6024154"/>
        </p:xfrm>
        <a:graphic>
          <a:graphicData uri="http://schemas.openxmlformats.org/presentationml/2006/ole">
            <mc:AlternateContent xmlns:mc="http://schemas.openxmlformats.org/markup-compatibility/2006">
              <mc:Choice xmlns:v="urn:schemas-microsoft-com:vml" Requires="v">
                <p:oleObj name="Document" r:id="rId2" imgW="8501828" imgH="5507265" progId="Word.Document.12">
                  <p:embed/>
                </p:oleObj>
              </mc:Choice>
              <mc:Fallback>
                <p:oleObj name="Document" r:id="rId2" imgW="8501828" imgH="5507265" progId="Word.Document.12">
                  <p:embed/>
                  <p:pic>
                    <p:nvPicPr>
                      <p:cNvPr id="4" name="Object 3">
                        <a:extLst>
                          <a:ext uri="{FF2B5EF4-FFF2-40B4-BE49-F238E27FC236}">
                            <a16:creationId xmlns:a16="http://schemas.microsoft.com/office/drawing/2014/main" id="{60CBC32E-BC1F-60FB-4BA1-7BCAF655C7AC}"/>
                          </a:ext>
                        </a:extLst>
                      </p:cNvPr>
                      <p:cNvPicPr/>
                      <p:nvPr/>
                    </p:nvPicPr>
                    <p:blipFill>
                      <a:blip r:embed="rId3"/>
                      <a:stretch>
                        <a:fillRect/>
                      </a:stretch>
                    </p:blipFill>
                    <p:spPr>
                      <a:xfrm>
                        <a:off x="601579" y="838232"/>
                        <a:ext cx="10996863" cy="6024154"/>
                      </a:xfrm>
                      <a:prstGeom prst="rect">
                        <a:avLst/>
                      </a:prstGeom>
                    </p:spPr>
                  </p:pic>
                </p:oleObj>
              </mc:Fallback>
            </mc:AlternateContent>
          </a:graphicData>
        </a:graphic>
      </p:graphicFrame>
    </p:spTree>
    <p:extLst>
      <p:ext uri="{BB962C8B-B14F-4D97-AF65-F5344CB8AC3E}">
        <p14:creationId xmlns:p14="http://schemas.microsoft.com/office/powerpoint/2010/main" val="49198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3953" y="639365"/>
            <a:ext cx="11749176" cy="716084"/>
          </a:xfrm>
        </p:spPr>
        <p:txBody>
          <a:bodyPr>
            <a:normAutofit fontScale="90000"/>
          </a:bodyPr>
          <a:lstStyle/>
          <a:p>
            <a:pPr algn="ctr"/>
            <a:r>
              <a:rPr lang="en-US" dirty="0"/>
              <a:t> WHY IS THIS A CURRENT INITIATIVE OF THE    UNIVERSITY AT </a:t>
            </a:r>
            <a:r>
              <a:rPr lang="en-US" dirty="0" err="1"/>
              <a:t>bUFFalo</a:t>
            </a:r>
            <a:r>
              <a:rPr lang="en-US" dirty="0"/>
              <a:t>? </a:t>
            </a:r>
          </a:p>
        </p:txBody>
      </p:sp>
      <p:sp>
        <p:nvSpPr>
          <p:cNvPr id="2" name="TextBox 1">
            <a:extLst>
              <a:ext uri="{FF2B5EF4-FFF2-40B4-BE49-F238E27FC236}">
                <a16:creationId xmlns:a16="http://schemas.microsoft.com/office/drawing/2014/main" id="{25DFBDDC-E311-DB6E-CFC1-2410C7BDC661}"/>
              </a:ext>
            </a:extLst>
          </p:cNvPr>
          <p:cNvSpPr txBox="1"/>
          <p:nvPr/>
        </p:nvSpPr>
        <p:spPr>
          <a:xfrm>
            <a:off x="565484" y="1355449"/>
            <a:ext cx="11093116" cy="646330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University at Buffalo has decided it in the best interest of the student not to change payrolls and benefits and potentially impact them significantly.</a:t>
            </a:r>
          </a:p>
          <a:p>
            <a:r>
              <a:rPr lang="en-US" sz="2400" dirty="0"/>
              <a:t> </a:t>
            </a:r>
          </a:p>
          <a:p>
            <a:pPr marL="285750" indent="-285750">
              <a:buFont typeface="Arial" panose="020B0604020202020204" pitchFamily="34" charset="0"/>
              <a:buChar char="•"/>
            </a:pPr>
            <a:r>
              <a:rPr lang="en-US" sz="2400" dirty="0"/>
              <a:t>In 2024, The University at Buffalo under the sponsorship of many academic and administrative offices initiated a large cross-sectional group of faculty and staff to engage on evolving the student and graduate funding experience. Taskforces delivered their findings and recommendations in Spring and Summer, 2025. One of the two taskforces recommended (approval was obtained) that at appointment, employment duties and offers of employment must occur at the same time and even drafted drat templates for consideration. Phases of this approval start in January of 2027.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University at Buffalo must support the current and future collective bargaining agreements of our participating colleagues and all associated federal and state employment and labor requirements .  </a:t>
            </a:r>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233767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3A90A216-76E4-B4DF-057E-00E3A1C54B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DC0EE5-C6BC-F947-FCEB-6A40E81FB53D}"/>
              </a:ext>
            </a:extLst>
          </p:cNvPr>
          <p:cNvSpPr>
            <a:spLocks noGrp="1"/>
          </p:cNvSpPr>
          <p:nvPr>
            <p:ph type="title"/>
          </p:nvPr>
        </p:nvSpPr>
        <p:spPr>
          <a:xfrm>
            <a:off x="95513" y="600801"/>
            <a:ext cx="12000974" cy="767307"/>
          </a:xfrm>
        </p:spPr>
        <p:txBody>
          <a:bodyPr>
            <a:normAutofit/>
          </a:bodyPr>
          <a:lstStyle/>
          <a:p>
            <a:r>
              <a:rPr lang="en-US" dirty="0"/>
              <a:t>                         Where to go for Help</a:t>
            </a:r>
          </a:p>
        </p:txBody>
      </p:sp>
      <p:sp>
        <p:nvSpPr>
          <p:cNvPr id="2" name="Text Placeholder 1">
            <a:extLst>
              <a:ext uri="{FF2B5EF4-FFF2-40B4-BE49-F238E27FC236}">
                <a16:creationId xmlns:a16="http://schemas.microsoft.com/office/drawing/2014/main" id="{2DEEFA08-4449-ECA9-626A-358414AF0201}"/>
              </a:ext>
            </a:extLst>
          </p:cNvPr>
          <p:cNvSpPr>
            <a:spLocks noGrp="1"/>
          </p:cNvSpPr>
          <p:nvPr>
            <p:ph type="body" idx="1"/>
          </p:nvPr>
        </p:nvSpPr>
        <p:spPr>
          <a:xfrm>
            <a:off x="361666" y="1705970"/>
            <a:ext cx="11053957" cy="4752789"/>
          </a:xfrm>
        </p:spPr>
        <p:txBody>
          <a:bodyPr/>
          <a:lstStyle/>
          <a:p>
            <a:r>
              <a:rPr lang="en-US" b="1" dirty="0"/>
              <a:t>State appointments:</a:t>
            </a:r>
            <a:r>
              <a:rPr lang="en-US" dirty="0"/>
              <a:t> Angela Kuc at </a:t>
            </a:r>
            <a:r>
              <a:rPr lang="en-US" dirty="0">
                <a:hlinkClick r:id="rId3"/>
              </a:rPr>
              <a:t>akuc@buffalo.edu</a:t>
            </a:r>
            <a:endParaRPr lang="en-US" dirty="0"/>
          </a:p>
          <a:p>
            <a:r>
              <a:rPr lang="en-US" b="1" dirty="0"/>
              <a:t>RF appointments:</a:t>
            </a:r>
            <a:r>
              <a:rPr lang="en-US" dirty="0"/>
              <a:t> Bob Palmer at </a:t>
            </a:r>
            <a:r>
              <a:rPr lang="en-US" dirty="0">
                <a:hlinkClick r:id="rId4"/>
              </a:rPr>
              <a:t>rp9@buffalo.edu</a:t>
            </a:r>
            <a:r>
              <a:rPr lang="en-US" dirty="0"/>
              <a:t> and Stephanie Gruarin at  </a:t>
            </a:r>
            <a:r>
              <a:rPr lang="en-US" dirty="0">
                <a:hlinkClick r:id="rId5"/>
              </a:rPr>
              <a:t>sgruarin@buffalo.edu</a:t>
            </a:r>
            <a:endParaRPr lang="en-US" dirty="0"/>
          </a:p>
          <a:p>
            <a:r>
              <a:rPr lang="en-US" b="1" dirty="0"/>
              <a:t>Funding Issues </a:t>
            </a:r>
            <a:r>
              <a:rPr lang="en-US" dirty="0"/>
              <a:t>: Business Services </a:t>
            </a:r>
          </a:p>
          <a:p>
            <a:r>
              <a:rPr lang="en-US" b="1" dirty="0"/>
              <a:t>Website: </a:t>
            </a:r>
            <a:r>
              <a:rPr lang="en-US" u="sng" dirty="0">
                <a:hlinkClick r:id="rId6" tooltip="http://www.buffalo.edu/hr/ta-ga-ra-employer-continuity.html"/>
              </a:rPr>
              <a:t>www.buffalo.edu/hr/ta-ga-ra-employer-continuity.html</a:t>
            </a:r>
            <a:r>
              <a:rPr lang="en-US" dirty="0"/>
              <a:t>  which will include the Decision Tree, Applicability Charts and Appointment Guides. </a:t>
            </a:r>
            <a:endParaRPr lang="en-US" b="1" dirty="0"/>
          </a:p>
        </p:txBody>
      </p:sp>
    </p:spTree>
    <p:extLst>
      <p:ext uri="{BB962C8B-B14F-4D97-AF65-F5344CB8AC3E}">
        <p14:creationId xmlns:p14="http://schemas.microsoft.com/office/powerpoint/2010/main" val="65383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B3F8F2-6794-F13A-12E6-DC3DDF4BB2D6}"/>
              </a:ext>
            </a:extLst>
          </p:cNvPr>
          <p:cNvSpPr>
            <a:spLocks noGrp="1"/>
          </p:cNvSpPr>
          <p:nvPr>
            <p:ph type="title"/>
          </p:nvPr>
        </p:nvSpPr>
        <p:spPr>
          <a:xfrm>
            <a:off x="612648" y="-762001"/>
            <a:ext cx="10963655" cy="762001"/>
          </a:xfrm>
        </p:spPr>
        <p:txBody>
          <a:bodyPr vert="horz" lIns="91440" tIns="45720" rIns="91440" bIns="45720" rtlCol="0" anchor="b">
            <a:noAutofit/>
          </a:bodyPr>
          <a:lstStyle/>
          <a:p>
            <a:r>
              <a:rPr lang="en-US" dirty="0"/>
              <a:t>Fund Type at </a:t>
            </a:r>
            <a:r>
              <a:rPr lang="en-US" dirty="0" err="1"/>
              <a:t>HIre</a:t>
            </a:r>
            <a:endParaRPr lang="en-US" dirty="0"/>
          </a:p>
        </p:txBody>
      </p:sp>
      <p:pic>
        <p:nvPicPr>
          <p:cNvPr id="6" name="Picture 5" descr="A diagram illustrating four key employer-related scenarios with corresponding icons and brief explanations. Each scenario is highlighted with a distinct light blue icon and dark blue text, emphasizing fund assignment at hire, employment changes, non-accounting adjustments, and immediate student impact on pay and benefits.">
            <a:extLst>
              <a:ext uri="{FF2B5EF4-FFF2-40B4-BE49-F238E27FC236}">
                <a16:creationId xmlns:a16="http://schemas.microsoft.com/office/drawing/2014/main" id="{85158846-45F4-6A2D-5FD9-E49E27B8E407}"/>
              </a:ext>
            </a:extLst>
          </p:cNvPr>
          <p:cNvPicPr>
            <a:picLocks noChangeAspect="1"/>
          </p:cNvPicPr>
          <p:nvPr/>
        </p:nvPicPr>
        <p:blipFill>
          <a:blip r:embed="rId2"/>
          <a:stretch>
            <a:fillRect/>
          </a:stretch>
        </p:blipFill>
        <p:spPr>
          <a:xfrm>
            <a:off x="5976493" y="0"/>
            <a:ext cx="6213093" cy="6858000"/>
          </a:xfrm>
          <a:prstGeom prst="rect">
            <a:avLst/>
          </a:prstGeom>
        </p:spPr>
      </p:pic>
      <p:pic>
        <p:nvPicPr>
          <p:cNvPr id="4" name="Content Placeholder 3">
            <a:extLst>
              <a:ext uri="{FF2B5EF4-FFF2-40B4-BE49-F238E27FC236}">
                <a16:creationId xmlns:a16="http://schemas.microsoft.com/office/drawing/2014/main" id="{A486BBC0-8B43-D5E9-8314-859AFFCB2AF0}"/>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0" y="0"/>
            <a:ext cx="5976493" cy="6858000"/>
          </a:xfrm>
          <a:prstGeom prst="rect">
            <a:avLst/>
          </a:prstGeom>
        </p:spPr>
      </p:pic>
    </p:spTree>
    <p:extLst>
      <p:ext uri="{BB962C8B-B14F-4D97-AF65-F5344CB8AC3E}">
        <p14:creationId xmlns:p14="http://schemas.microsoft.com/office/powerpoint/2010/main" val="327778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9268" y="313115"/>
            <a:ext cx="12082732" cy="716084"/>
          </a:xfrm>
        </p:spPr>
        <p:txBody>
          <a:bodyPr>
            <a:normAutofit fontScale="90000"/>
          </a:bodyPr>
          <a:lstStyle/>
          <a:p>
            <a:r>
              <a:rPr lang="en-US" dirty="0"/>
              <a:t>Base STATE Appointment Type Title Descriptions</a:t>
            </a:r>
          </a:p>
        </p:txBody>
      </p:sp>
      <p:graphicFrame>
        <p:nvGraphicFramePr>
          <p:cNvPr id="9" name="Diagram 8" descr="Slide highlights SUNY State Title/Position descriptions.  An important item of note is that it is permissible per GA position description for a component of a GA’s responsibilities to include assistance with research activities.  Under current practice if a GA contributes towards a research project within their GA role there is no chargeback to the grant for direct salary costs and thus no indirect earned. Likewise it is permissible for a GA to assist a faculty member with teaching.  While GA’s assist faculty with teaching, TA’s perform undergraduate teaching. Also, its important to note the absence of research activities from the TA position description.  The student assistant position may be filled by an undergraduate or graduate student.  Assignment of the Student Assistant title is dependent on the nature of the workload; non-technical, paraprofessional.&#10;"/>
          <p:cNvGraphicFramePr/>
          <p:nvPr>
            <p:extLst>
              <p:ext uri="{D42A27DB-BD31-4B8C-83A1-F6EECF244321}">
                <p14:modId xmlns:p14="http://schemas.microsoft.com/office/powerpoint/2010/main" val="1759964406"/>
              </p:ext>
            </p:extLst>
          </p:nvPr>
        </p:nvGraphicFramePr>
        <p:xfrm>
          <a:off x="655608" y="1391729"/>
          <a:ext cx="11018807" cy="529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665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E45BF55D-82B8-5E58-AB1F-1FB4BE333E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891E06-EB39-55E7-21B7-45A7205E745F}"/>
              </a:ext>
            </a:extLst>
          </p:cNvPr>
          <p:cNvSpPr>
            <a:spLocks noGrp="1"/>
          </p:cNvSpPr>
          <p:nvPr>
            <p:ph type="title"/>
          </p:nvPr>
        </p:nvSpPr>
        <p:spPr>
          <a:xfrm>
            <a:off x="103953" y="639365"/>
            <a:ext cx="11749176" cy="716084"/>
          </a:xfrm>
        </p:spPr>
        <p:txBody>
          <a:bodyPr>
            <a:normAutofit fontScale="90000"/>
          </a:bodyPr>
          <a:lstStyle/>
          <a:p>
            <a:r>
              <a:rPr lang="en-US" dirty="0"/>
              <a:t>Base RESEARCH FOUNDATION -  Research Assistant Appointment Type Title Description</a:t>
            </a:r>
          </a:p>
        </p:txBody>
      </p:sp>
      <p:graphicFrame>
        <p:nvGraphicFramePr>
          <p:cNvPr id="9" name="Diagram 8" descr="RESEARCH ASSISTANT, assists project investigators,  with the collection, organization and maintenance of research data.  Assist in analyzing data, summarize findings and contribute to the interpretation of the data.  Assist in report preparation, documentation of methodologies, procedures and set up.  Provide technical assistance of lab equipment, specialized tools.  Assist in administrative tasks such as scheduling, coordinating participants and managing communications.  &#10;">
            <a:extLst>
              <a:ext uri="{FF2B5EF4-FFF2-40B4-BE49-F238E27FC236}">
                <a16:creationId xmlns:a16="http://schemas.microsoft.com/office/drawing/2014/main" id="{0D096DC1-D4A9-2283-3F05-1C1633022FA7}"/>
              </a:ext>
            </a:extLst>
          </p:cNvPr>
          <p:cNvGraphicFramePr/>
          <p:nvPr>
            <p:extLst>
              <p:ext uri="{D42A27DB-BD31-4B8C-83A1-F6EECF244321}">
                <p14:modId xmlns:p14="http://schemas.microsoft.com/office/powerpoint/2010/main" val="896955821"/>
              </p:ext>
            </p:extLst>
          </p:nvPr>
        </p:nvGraphicFramePr>
        <p:xfrm>
          <a:off x="672861" y="2260121"/>
          <a:ext cx="11001554" cy="385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46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4ACD-21DC-36F0-36B7-830C46DC4C12}"/>
              </a:ext>
            </a:extLst>
          </p:cNvPr>
          <p:cNvSpPr>
            <a:spLocks noGrp="1"/>
          </p:cNvSpPr>
          <p:nvPr>
            <p:ph type="title"/>
          </p:nvPr>
        </p:nvSpPr>
        <p:spPr>
          <a:xfrm>
            <a:off x="565452" y="361335"/>
            <a:ext cx="10963655" cy="891102"/>
          </a:xfrm>
        </p:spPr>
        <p:txBody>
          <a:bodyPr anchor="b">
            <a:normAutofit fontScale="90000"/>
          </a:bodyPr>
          <a:lstStyle/>
          <a:p>
            <a:r>
              <a:rPr lang="en-US" sz="4200" dirty="0">
                <a:solidFill>
                  <a:srgbClr val="0070C0"/>
                </a:solidFill>
                <a:latin typeface="Georgia" panose="02040502050405020303" pitchFamily="18" charset="0"/>
              </a:rPr>
              <a:t>Planning and Oversight Expectations</a:t>
            </a:r>
          </a:p>
        </p:txBody>
      </p:sp>
      <p:pic>
        <p:nvPicPr>
          <p:cNvPr id="3" name="Picture Placeholder 2" descr="Supervisors are expected to plan carefully before offering or extending TA, GA, or RA appointments. This includes confirming that funding is available for the full appointment period, identifying anticipated funding sources, and discussing any potential risks or timing gaps with the unit business office. Supervisors should prioritize keeping students on the same employer used at initial hire and avoid making unilateral changes. When funding constraints are anticipated, early coordination with administrative partners is one of the most effective ways to protect students from avoidable disruptions. Thoughtful planning not only safeguards students but also supports institutional compliance and operational efficiency.">
            <a:extLst>
              <a:ext uri="{FF2B5EF4-FFF2-40B4-BE49-F238E27FC236}">
                <a16:creationId xmlns:a16="http://schemas.microsoft.com/office/drawing/2014/main" id="{9C2E9423-2DBF-F177-F062-4251B26410FF}"/>
              </a:ext>
            </a:extLst>
          </p:cNvPr>
          <p:cNvPicPr>
            <a:picLocks noGrp="1" noChangeAspect="1"/>
          </p:cNvPicPr>
          <p:nvPr>
            <p:ph type="pic" sz="quarter" idx="15"/>
          </p:nvPr>
        </p:nvPicPr>
        <p:blipFill>
          <a:blip r:embed="rId3"/>
          <a:srcRect l="27674" r="27674"/>
          <a:stretch/>
        </p:blipFill>
        <p:spPr>
          <a:xfrm>
            <a:off x="506321" y="1693115"/>
            <a:ext cx="2740153" cy="4091502"/>
          </a:xfrm>
          <a:prstGeom prst="rect">
            <a:avLst/>
          </a:prstGeom>
          <a:blipFill>
            <a:blip r:embed="rId4">
              <a:alphaModFix amt="60000"/>
            </a:blip>
            <a:stretch>
              <a:fillRect/>
            </a:stretch>
          </a:blipFill>
        </p:spPr>
      </p:pic>
      <p:graphicFrame>
        <p:nvGraphicFramePr>
          <p:cNvPr id="9" name="Content Placeholder 2">
            <a:extLst>
              <a:ext uri="{FF2B5EF4-FFF2-40B4-BE49-F238E27FC236}">
                <a16:creationId xmlns:a16="http://schemas.microsoft.com/office/drawing/2014/main" id="{ABA9962B-7E87-7B52-376B-805A6AAE61AD}"/>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3666164875"/>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3810001" y="1693115"/>
          <a:ext cx="7994608" cy="51206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443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884D-7515-116C-76AB-B2C06466CB90}"/>
              </a:ext>
            </a:extLst>
          </p:cNvPr>
          <p:cNvSpPr>
            <a:spLocks noGrp="1"/>
          </p:cNvSpPr>
          <p:nvPr>
            <p:ph type="title"/>
          </p:nvPr>
        </p:nvSpPr>
        <p:spPr>
          <a:xfrm>
            <a:off x="607329" y="1433710"/>
            <a:ext cx="4522880" cy="3657600"/>
          </a:xfrm>
        </p:spPr>
        <p:txBody>
          <a:bodyPr anchor="t">
            <a:normAutofit/>
          </a:bodyPr>
          <a:lstStyle/>
          <a:p>
            <a:pPr algn="ctr"/>
            <a:r>
              <a:rPr lang="en-US">
                <a:solidFill>
                  <a:srgbClr val="0070C0"/>
                </a:solidFill>
                <a:latin typeface="Georgia" panose="02040502050405020303" pitchFamily="18" charset="0"/>
              </a:rPr>
              <a:t>Funding Strategies and Support</a:t>
            </a:r>
          </a:p>
        </p:txBody>
      </p:sp>
      <p:sp>
        <p:nvSpPr>
          <p:cNvPr id="3" name="Content Placeholder 2">
            <a:extLst>
              <a:ext uri="{FF2B5EF4-FFF2-40B4-BE49-F238E27FC236}">
                <a16:creationId xmlns:a16="http://schemas.microsoft.com/office/drawing/2014/main" id="{FED88992-4D1E-2E3D-9B47-E6B9215DDAA4}"/>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80814" y="925033"/>
            <a:ext cx="5559127" cy="4308465"/>
          </a:xfrm>
          <a:solidFill>
            <a:schemeClr val="accent6">
              <a:lumMod val="60000"/>
              <a:lumOff val="40000"/>
            </a:schemeClr>
          </a:solidFill>
        </p:spPr>
        <p:txBody>
          <a:bodyPr>
            <a:noAutofit/>
          </a:bodyPr>
          <a:lstStyle/>
          <a:p>
            <a:pPr marL="0" indent="0">
              <a:spcBef>
                <a:spcPts val="2500"/>
              </a:spcBef>
              <a:buFont typeface="Arial" panose="020B0604020202020204" pitchFamily="34" charset="0"/>
              <a:buNone/>
            </a:pPr>
            <a:r>
              <a:rPr lang="en-US" sz="2400" b="1">
                <a:solidFill>
                  <a:schemeClr val="tx1">
                    <a:lumMod val="95000"/>
                    <a:lumOff val="5000"/>
                  </a:schemeClr>
                </a:solidFill>
              </a:rPr>
              <a:t>Salary Recovery Benefits</a:t>
            </a:r>
          </a:p>
          <a:p>
            <a:pPr marL="0" lvl="1" indent="0">
              <a:buFont typeface="Arial" panose="020B0604020202020204" pitchFamily="34" charset="0"/>
              <a:buNone/>
            </a:pPr>
            <a:r>
              <a:rPr lang="en-US" sz="2400">
                <a:solidFill>
                  <a:schemeClr val="tx1">
                    <a:lumMod val="95000"/>
                    <a:lumOff val="5000"/>
                  </a:schemeClr>
                </a:solidFill>
              </a:rPr>
              <a:t>Salary recovery helps maintain employer continuity by charging eligible work to sponsored awards while preserving payroll/benefits status.</a:t>
            </a:r>
          </a:p>
          <a:p>
            <a:pPr marL="0" indent="0">
              <a:spcBef>
                <a:spcPts val="2500"/>
              </a:spcBef>
              <a:buFont typeface="Arial" panose="020B0604020202020204" pitchFamily="34" charset="0"/>
              <a:buNone/>
            </a:pPr>
            <a:endParaRPr lang="en-US" sz="2400" b="1">
              <a:solidFill>
                <a:schemeClr val="tx1">
                  <a:lumMod val="95000"/>
                  <a:lumOff val="5000"/>
                </a:schemeClr>
              </a:solidFill>
            </a:endParaRPr>
          </a:p>
          <a:p>
            <a:pPr marL="0" indent="0">
              <a:spcBef>
                <a:spcPts val="2500"/>
              </a:spcBef>
              <a:buFont typeface="Arial" panose="020B0604020202020204" pitchFamily="34" charset="0"/>
              <a:buNone/>
            </a:pPr>
            <a:r>
              <a:rPr lang="en-US" sz="2400" b="1">
                <a:solidFill>
                  <a:schemeClr val="tx1">
                    <a:lumMod val="95000"/>
                    <a:lumOff val="5000"/>
                  </a:schemeClr>
                </a:solidFill>
              </a:rPr>
              <a:t>Fund Swaps Usage</a:t>
            </a:r>
          </a:p>
          <a:p>
            <a:pPr marL="0" lvl="1" indent="0">
              <a:buFont typeface="Arial" panose="020B0604020202020204" pitchFamily="34" charset="0"/>
              <a:buNone/>
            </a:pPr>
            <a:r>
              <a:rPr lang="en-US" sz="2400">
                <a:solidFill>
                  <a:schemeClr val="tx1">
                    <a:lumMod val="95000"/>
                    <a:lumOff val="5000"/>
                  </a:schemeClr>
                </a:solidFill>
              </a:rPr>
              <a:t>Fund swaps cover funding gaps.</a:t>
            </a:r>
          </a:p>
        </p:txBody>
      </p:sp>
    </p:spTree>
    <p:extLst>
      <p:ext uri="{BB962C8B-B14F-4D97-AF65-F5344CB8AC3E}">
        <p14:creationId xmlns:p14="http://schemas.microsoft.com/office/powerpoint/2010/main" val="49531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B226F486-0C59-5F9E-8E78-EBB9D4C3CF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C8740D-7821-5465-7128-A2F4CEA46261}"/>
              </a:ext>
            </a:extLst>
          </p:cNvPr>
          <p:cNvSpPr>
            <a:spLocks noGrp="1"/>
          </p:cNvSpPr>
          <p:nvPr>
            <p:ph type="title"/>
          </p:nvPr>
        </p:nvSpPr>
        <p:spPr>
          <a:xfrm>
            <a:off x="95513" y="169203"/>
            <a:ext cx="12000974" cy="922798"/>
          </a:xfrm>
          <a:solidFill>
            <a:schemeClr val="accent6">
              <a:lumMod val="60000"/>
              <a:lumOff val="40000"/>
            </a:schemeClr>
          </a:solidFill>
        </p:spPr>
        <p:txBody>
          <a:bodyPr>
            <a:normAutofit/>
          </a:bodyPr>
          <a:lstStyle/>
          <a:p>
            <a:r>
              <a:rPr lang="en-US" dirty="0"/>
              <a:t>                         Salary Recovery Facts </a:t>
            </a:r>
          </a:p>
        </p:txBody>
      </p:sp>
      <p:sp>
        <p:nvSpPr>
          <p:cNvPr id="2" name="Text Placeholder 1">
            <a:extLst>
              <a:ext uri="{FF2B5EF4-FFF2-40B4-BE49-F238E27FC236}">
                <a16:creationId xmlns:a16="http://schemas.microsoft.com/office/drawing/2014/main" id="{9A1B9E29-4483-120F-42D3-B357DA4970D3}"/>
              </a:ext>
            </a:extLst>
          </p:cNvPr>
          <p:cNvSpPr>
            <a:spLocks noGrp="1"/>
          </p:cNvSpPr>
          <p:nvPr>
            <p:ph type="body" idx="1"/>
          </p:nvPr>
        </p:nvSpPr>
        <p:spPr>
          <a:xfrm>
            <a:off x="324452" y="1383403"/>
            <a:ext cx="11053957" cy="5055529"/>
          </a:xfrm>
          <a:solidFill>
            <a:schemeClr val="accent6">
              <a:lumMod val="60000"/>
              <a:lumOff val="40000"/>
            </a:schemeClr>
          </a:solidFill>
        </p:spPr>
        <p:txBody>
          <a:bodyPr vert="horz" lIns="91440" tIns="45720" rIns="91440" bIns="45720" rtlCol="0" anchor="t">
            <a:noAutofit/>
          </a:bodyPr>
          <a:lstStyle/>
          <a:p>
            <a:r>
              <a:rPr lang="en-US" sz="2400" dirty="0">
                <a:latin typeface="Arial"/>
                <a:cs typeface="Arial"/>
              </a:rPr>
              <a:t>Student Salary recovery is similar to faculty salary recovery.</a:t>
            </a:r>
            <a:endParaRPr lang="en-US" sz="2400" dirty="0"/>
          </a:p>
          <a:p>
            <a:endParaRPr lang="en-US" sz="2400" dirty="0">
              <a:latin typeface="Arial"/>
              <a:cs typeface="Arial"/>
            </a:endParaRPr>
          </a:p>
          <a:p>
            <a:r>
              <a:rPr lang="en-US" sz="2400" dirty="0">
                <a:latin typeface="Arial"/>
                <a:cs typeface="Arial"/>
              </a:rPr>
              <a:t>Salary charges are placed on grant and the state is reimbursed by the Research Foundation.</a:t>
            </a:r>
            <a:endParaRPr lang="en-US" sz="2400" dirty="0"/>
          </a:p>
          <a:p>
            <a:endParaRPr lang="en-US" sz="2400">
              <a:latin typeface="Arial"/>
              <a:cs typeface="Arial"/>
            </a:endParaRPr>
          </a:p>
          <a:p>
            <a:r>
              <a:rPr lang="en-US" sz="2400" dirty="0">
                <a:latin typeface="Arial"/>
                <a:cs typeface="Arial"/>
              </a:rPr>
              <a:t>Student salary recovery represents salary only, no fringe.</a:t>
            </a:r>
          </a:p>
          <a:p>
            <a:endParaRPr lang="en-US" sz="2400"/>
          </a:p>
          <a:p>
            <a:r>
              <a:rPr lang="en-US" sz="2400" dirty="0">
                <a:latin typeface="Arial"/>
                <a:cs typeface="Arial"/>
              </a:rPr>
              <a:t>Salary Recovery fee does not apply to student salary recovery.</a:t>
            </a:r>
          </a:p>
          <a:p>
            <a:endParaRPr lang="en-US" sz="2400"/>
          </a:p>
          <a:p>
            <a:r>
              <a:rPr lang="en-US" sz="2400" dirty="0">
                <a:latin typeface="Arial"/>
                <a:cs typeface="Arial"/>
              </a:rPr>
              <a:t>A separate and distinct IFR account is utilized to collect student salary recovery. </a:t>
            </a:r>
          </a:p>
        </p:txBody>
      </p:sp>
    </p:spTree>
    <p:extLst>
      <p:ext uri="{BB962C8B-B14F-4D97-AF65-F5344CB8AC3E}">
        <p14:creationId xmlns:p14="http://schemas.microsoft.com/office/powerpoint/2010/main" val="261260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994D1C33-DB48-84AF-8B0E-5E0E3F0C03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8D70AB-AE58-78D5-776E-C081C625347F}"/>
              </a:ext>
            </a:extLst>
          </p:cNvPr>
          <p:cNvSpPr>
            <a:spLocks noGrp="1"/>
          </p:cNvSpPr>
          <p:nvPr>
            <p:ph type="title"/>
          </p:nvPr>
        </p:nvSpPr>
        <p:spPr>
          <a:xfrm>
            <a:off x="95513" y="169203"/>
            <a:ext cx="12000974" cy="922798"/>
          </a:xfrm>
          <a:solidFill>
            <a:schemeClr val="accent6">
              <a:lumMod val="60000"/>
              <a:lumOff val="40000"/>
            </a:schemeClr>
          </a:solidFill>
        </p:spPr>
        <p:txBody>
          <a:bodyPr>
            <a:normAutofit/>
          </a:bodyPr>
          <a:lstStyle/>
          <a:p>
            <a:r>
              <a:rPr lang="en-US" dirty="0">
                <a:latin typeface="Georgia"/>
              </a:rPr>
              <a:t>              How to initiate Salary Recovery ?</a:t>
            </a:r>
          </a:p>
        </p:txBody>
      </p:sp>
      <p:sp>
        <p:nvSpPr>
          <p:cNvPr id="5" name="TextBox 4">
            <a:extLst>
              <a:ext uri="{FF2B5EF4-FFF2-40B4-BE49-F238E27FC236}">
                <a16:creationId xmlns:a16="http://schemas.microsoft.com/office/drawing/2014/main" id="{4C5BA769-826D-2864-F54F-59DA81770CAB}"/>
              </a:ext>
            </a:extLst>
          </p:cNvPr>
          <p:cNvSpPr txBox="1"/>
          <p:nvPr/>
        </p:nvSpPr>
        <p:spPr>
          <a:xfrm>
            <a:off x="497840" y="1087120"/>
            <a:ext cx="10932160"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Arial"/>
                <a:cs typeface="Arial"/>
              </a:rPr>
              <a:t>Gather the details:</a:t>
            </a:r>
          </a:p>
          <a:p>
            <a:pPr marL="1257300" lvl="2" indent="-342900">
              <a:buFont typeface="Arial"/>
              <a:buChar char="•"/>
            </a:pPr>
            <a:r>
              <a:rPr lang="en-US" sz="2400" dirty="0">
                <a:latin typeface="Arial"/>
                <a:cs typeface="Arial"/>
              </a:rPr>
              <a:t>Appointee name and person number</a:t>
            </a:r>
          </a:p>
          <a:p>
            <a:pPr marL="1257300" lvl="2" indent="-342900">
              <a:buFont typeface="Arial"/>
              <a:buChar char="•"/>
            </a:pPr>
            <a:r>
              <a:rPr lang="en-US" sz="2400" dirty="0">
                <a:latin typeface="Arial"/>
                <a:cs typeface="Arial"/>
              </a:rPr>
              <a:t>Appointee supervisor</a:t>
            </a:r>
          </a:p>
          <a:p>
            <a:pPr marL="1257300" lvl="2" indent="-342900">
              <a:buFont typeface="Arial"/>
              <a:buChar char="•"/>
            </a:pPr>
            <a:r>
              <a:rPr lang="en-US" sz="2400" dirty="0">
                <a:latin typeface="Arial"/>
                <a:cs typeface="Arial"/>
              </a:rPr>
              <a:t>Appointee academic department</a:t>
            </a:r>
          </a:p>
          <a:p>
            <a:pPr marL="1257300" lvl="2" indent="-342900">
              <a:buFont typeface="Arial"/>
              <a:buChar char="•"/>
            </a:pPr>
            <a:r>
              <a:rPr lang="en-US" sz="2400" dirty="0">
                <a:latin typeface="Arial"/>
                <a:cs typeface="Arial"/>
              </a:rPr>
              <a:t>Appointment FTE% and hours per week</a:t>
            </a:r>
          </a:p>
          <a:p>
            <a:pPr marL="1257300" lvl="2" indent="-342900">
              <a:buFont typeface="Arial"/>
              <a:buChar char="•"/>
            </a:pPr>
            <a:r>
              <a:rPr lang="en-US" sz="2400" dirty="0">
                <a:latin typeface="Arial"/>
                <a:cs typeface="Arial"/>
              </a:rPr>
              <a:t>Appointment payment amount.  List as biweekly, hourly or total amount</a:t>
            </a:r>
          </a:p>
          <a:p>
            <a:pPr marL="1257300" lvl="2" indent="-342900">
              <a:buFont typeface="Arial"/>
              <a:buChar char="•"/>
            </a:pPr>
            <a:r>
              <a:rPr lang="en-US" sz="2400" dirty="0">
                <a:latin typeface="Arial"/>
                <a:cs typeface="Arial"/>
              </a:rPr>
              <a:t>Appointment PTA (project, task, award)</a:t>
            </a:r>
          </a:p>
          <a:p>
            <a:pPr marL="1257300" lvl="2" indent="-342900">
              <a:buFont typeface="Arial"/>
              <a:buChar char="•"/>
            </a:pPr>
            <a:r>
              <a:rPr lang="en-US" sz="2400" dirty="0">
                <a:latin typeface="Arial"/>
                <a:cs typeface="Arial"/>
              </a:rPr>
              <a:t>Appointment start date and end date</a:t>
            </a:r>
          </a:p>
          <a:p>
            <a:pPr marL="1257300" lvl="2" indent="-342900">
              <a:buFont typeface="Arial"/>
              <a:buChar char="•"/>
            </a:pPr>
            <a:r>
              <a:rPr lang="en-US" sz="2400" dirty="0">
                <a:latin typeface="Arial"/>
                <a:cs typeface="Arial"/>
              </a:rPr>
              <a:t>Appointment Title:  Research Aide, Research Project Assistant, etc.</a:t>
            </a:r>
          </a:p>
          <a:p>
            <a:pPr marL="1257300" lvl="2" indent="-342900">
              <a:buFont typeface="Arial"/>
              <a:buChar char="•"/>
            </a:pPr>
            <a:r>
              <a:rPr lang="en-US" sz="2400" dirty="0">
                <a:latin typeface="Arial"/>
                <a:cs typeface="Arial"/>
              </a:rPr>
              <a:t>Appointment Type: Graduate MS, Graduate, PHD, undergrad, etc.</a:t>
            </a:r>
          </a:p>
          <a:p>
            <a:pPr marL="1257300" lvl="2" indent="-342900">
              <a:buFont typeface="Arial"/>
              <a:buChar char="•"/>
            </a:pPr>
            <a:r>
              <a:rPr lang="en-US" sz="2400" dirty="0">
                <a:latin typeface="Arial"/>
                <a:cs typeface="Arial"/>
              </a:rPr>
              <a:t>PI Name and Email</a:t>
            </a:r>
          </a:p>
          <a:p>
            <a:pPr marL="1257300" lvl="2" indent="-342900">
              <a:buFont typeface="Arial"/>
              <a:buChar char="•"/>
            </a:pPr>
            <a:r>
              <a:rPr lang="en-US" sz="2400" dirty="0">
                <a:latin typeface="Arial"/>
                <a:cs typeface="Arial"/>
              </a:rPr>
              <a:t>Student IFR Salary Recovery Account</a:t>
            </a:r>
          </a:p>
          <a:p>
            <a:pPr marL="1257300" lvl="2" indent="-342900">
              <a:buFont typeface="Arial"/>
              <a:buChar char="•"/>
            </a:pPr>
            <a:endParaRPr lang="en-US" sz="2400" dirty="0">
              <a:latin typeface="Arial"/>
              <a:cs typeface="Arial"/>
            </a:endParaRPr>
          </a:p>
          <a:p>
            <a:pPr marL="285750" indent="-285750">
              <a:buFont typeface="Arial"/>
              <a:buChar char="•"/>
            </a:pPr>
            <a:r>
              <a:rPr lang="en-US" sz="2400" dirty="0">
                <a:latin typeface="Arial"/>
                <a:cs typeface="Arial"/>
              </a:rPr>
              <a:t>Contact your RASC Unit Financial Manager</a:t>
            </a:r>
            <a:endParaRPr lang="en-US" dirty="0"/>
          </a:p>
          <a:p>
            <a:pPr marL="285750" indent="-285750">
              <a:buFont typeface="Arial"/>
              <a:buChar char="•"/>
            </a:pPr>
            <a:endParaRPr lang="en-US" sz="2400" dirty="0">
              <a:latin typeface="Arial"/>
              <a:cs typeface="Arial"/>
            </a:endParaRPr>
          </a:p>
          <a:p>
            <a:pPr marL="342900" indent="-342900">
              <a:buFont typeface="Arial"/>
              <a:buChar char="•"/>
            </a:pPr>
            <a:endParaRPr lang="en-US" sz="2400" dirty="0">
              <a:latin typeface="Arial"/>
              <a:cs typeface="Arial"/>
            </a:endParaRPr>
          </a:p>
        </p:txBody>
      </p:sp>
    </p:spTree>
    <p:extLst>
      <p:ext uri="{BB962C8B-B14F-4D97-AF65-F5344CB8AC3E}">
        <p14:creationId xmlns:p14="http://schemas.microsoft.com/office/powerpoint/2010/main" val="271670276"/>
      </p:ext>
    </p:extLst>
  </p:cSld>
  <p:clrMapOvr>
    <a:masterClrMapping/>
  </p:clrMapOvr>
</p:sld>
</file>

<file path=ppt/theme/theme1.xml><?xml version="1.0" encoding="utf-8"?>
<a:theme xmlns:a="http://schemas.openxmlformats.org/drawingml/2006/main" name="Blockwork elegance">
  <a:themeElements>
    <a:clrScheme name="Blockwork Elegance- Copilot 1">
      <a:dk1>
        <a:srgbClr val="000000"/>
      </a:dk1>
      <a:lt1>
        <a:srgbClr val="FFFFFF"/>
      </a:lt1>
      <a:dk2>
        <a:srgbClr val="000102"/>
      </a:dk2>
      <a:lt2>
        <a:srgbClr val="F6F2E6"/>
      </a:lt2>
      <a:accent1>
        <a:srgbClr val="28436C"/>
      </a:accent1>
      <a:accent2>
        <a:srgbClr val="F3BC24"/>
      </a:accent2>
      <a:accent3>
        <a:srgbClr val="8E7B63"/>
      </a:accent3>
      <a:accent4>
        <a:srgbClr val="CC563B"/>
      </a:accent4>
      <a:accent5>
        <a:srgbClr val="A3452F"/>
      </a:accent5>
      <a:accent6>
        <a:srgbClr val="BB9D83"/>
      </a:accent6>
      <a:hlink>
        <a:srgbClr val="4E60DA"/>
      </a:hlink>
      <a:folHlink>
        <a:srgbClr val="4E6094"/>
      </a:folHlink>
    </a:clrScheme>
    <a:fontScheme name="Blockwork Elegance">
      <a:majorFont>
        <a:latin typeface="Bahnschrift SemiLight"/>
        <a:ea typeface=""/>
        <a:cs typeface=""/>
      </a:majorFont>
      <a:minorFont>
        <a:latin typeface="Bahnschrift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work Elegance_Copilot Layouts_win32_KO_V11" id="{190D3195-6803-4DBD-A5E5-D3BB0A934856}" vid="{D3DF0ADA-3EA0-49DE-8FCB-DFEAAB5B3A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b0b3d2c-fbfb-4f4c-8766-f242cabc18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A0D0505422C4EAAB99EEF2308C570" ma:contentTypeVersion="5" ma:contentTypeDescription="Create a new document." ma:contentTypeScope="" ma:versionID="a4f85cc1e381910338fd87a17decedb1">
  <xsd:schema xmlns:xsd="http://www.w3.org/2001/XMLSchema" xmlns:xs="http://www.w3.org/2001/XMLSchema" xmlns:p="http://schemas.microsoft.com/office/2006/metadata/properties" xmlns:ns3="db0b3d2c-fbfb-4f4c-8766-f242cabc186c" targetNamespace="http://schemas.microsoft.com/office/2006/metadata/properties" ma:root="true" ma:fieldsID="4c19dc0d1e5697414f8d9904c142df77" ns3:_="">
    <xsd:import namespace="db0b3d2c-fbfb-4f4c-8766-f242cabc186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b3d2c-fbfb-4f4c-8766-f242cabc18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02897-6FCA-4CD0-8724-783D8E62D6F9}">
  <ds:schemaRefs>
    <ds:schemaRef ds:uri="db0b3d2c-fbfb-4f4c-8766-f242cabc18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E996A8-A2E7-4006-9842-E967FB82BC27}">
  <ds:schemaRefs>
    <ds:schemaRef ds:uri="http://schemas.microsoft.com/sharepoint/v3/contenttype/forms"/>
  </ds:schemaRefs>
</ds:datastoreItem>
</file>

<file path=customXml/itemProps3.xml><?xml version="1.0" encoding="utf-8"?>
<ds:datastoreItem xmlns:ds="http://schemas.openxmlformats.org/officeDocument/2006/customXml" ds:itemID="{A4E6B5B9-254D-4FFF-A242-28FDDE4B6B51}">
  <ds:schemaRefs>
    <ds:schemaRef ds:uri="db0b3d2c-fbfb-4f4c-8766-f242cabc18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6464a8a-f8ed-40b1-99e2-5f6b50a20250}" enabled="0" method="" siteId="{96464a8a-f8ed-40b1-99e2-5f6b50a20250}" removed="1"/>
</clbl:labelList>
</file>

<file path=docProps/app.xml><?xml version="1.0" encoding="utf-8"?>
<Properties xmlns="http://schemas.openxmlformats.org/officeDocument/2006/extended-properties" xmlns:vt="http://schemas.openxmlformats.org/officeDocument/2006/docPropsVTypes">
  <TotalTime>128</TotalTime>
  <Words>2359</Words>
  <Application>Microsoft Office PowerPoint</Application>
  <PresentationFormat>Widescreen</PresentationFormat>
  <Paragraphs>122</Paragraphs>
  <Slides>20</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7" baseType="lpstr">
      <vt:lpstr>Arial</vt:lpstr>
      <vt:lpstr>Bahnschrift SemiLight</vt:lpstr>
      <vt:lpstr>Calibri</vt:lpstr>
      <vt:lpstr>Georgia</vt:lpstr>
      <vt:lpstr>Blockwork elegance</vt:lpstr>
      <vt:lpstr>Acrobat Document</vt:lpstr>
      <vt:lpstr>Document</vt:lpstr>
      <vt:lpstr>Maintaining Employer Continuity for TA, GA, and RA Long Term Appointments</vt:lpstr>
      <vt:lpstr> WHY IS THIS A CURRENT INITIATIVE OF THE    UNIVERSITY AT bUFFalo? </vt:lpstr>
      <vt:lpstr>Fund Type at HIre</vt:lpstr>
      <vt:lpstr>Base STATE Appointment Type Title Descriptions</vt:lpstr>
      <vt:lpstr>Base RESEARCH FOUNDATION -  Research Assistant Appointment Type Title Description</vt:lpstr>
      <vt:lpstr>Planning and Oversight Expectations</vt:lpstr>
      <vt:lpstr>Funding Strategies and Support</vt:lpstr>
      <vt:lpstr>                         Salary Recovery Facts </vt:lpstr>
      <vt:lpstr>              How to initiate Salary Recovery ?</vt:lpstr>
      <vt:lpstr>                            What is A Fund Swap?</vt:lpstr>
      <vt:lpstr>                                    Decision Tree</vt:lpstr>
      <vt:lpstr>                        SHORT TERM APPLICABILITY CHART</vt:lpstr>
      <vt:lpstr>                      Long term applicability chart</vt:lpstr>
      <vt:lpstr>     examples </vt:lpstr>
      <vt:lpstr>             Example A: Position Responsibilities                outside of  base appointment(State) </vt:lpstr>
      <vt:lpstr>      example B : Position Responsibilities outside of  base appointment(RF) </vt:lpstr>
      <vt:lpstr>Example C: Example A With Summer RF Position outside of  base appointment(State) </vt:lpstr>
      <vt:lpstr>                    Example D : example B Position Responsibilities outside of  base appointment(RF) </vt:lpstr>
      <vt:lpstr>                        SHORT TERM APPLICABILITY</vt:lpstr>
      <vt:lpstr>                         Where to go for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bcorry@buffalo.edu</dc:creator>
  <cp:lastModifiedBy>Mary Kvetkosky</cp:lastModifiedBy>
  <cp:revision>72</cp:revision>
  <dcterms:modified xsi:type="dcterms:W3CDTF">2026-05-28T14:56:48Z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0x010100FD4A0D0505422C4EAAB99EEF2308C570</vt:lpwstr>
  </property>
</Properties>
</file>