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797E65-75FE-442A-BDD6-C70BCCE2C065}" v="21" dt="2023-10-25T20:25:36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95"/>
    <p:restoredTop sz="94720"/>
  </p:normalViewPr>
  <p:slideViewPr>
    <p:cSldViewPr snapToGrid="0">
      <p:cViewPr varScale="1">
        <p:scale>
          <a:sx n="65" d="100"/>
          <a:sy n="65" d="100"/>
        </p:scale>
        <p:origin x="240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Tuorto" clId="Web-{6F797E65-75FE-442A-BDD6-C70BCCE2C065}"/>
    <pc:docChg chg="modSld">
      <pc:chgData name="Diana Tuorto" userId="" providerId="" clId="Web-{6F797E65-75FE-442A-BDD6-C70BCCE2C065}" dt="2023-10-25T20:25:36.187" v="20" actId="1076"/>
      <pc:docMkLst>
        <pc:docMk/>
      </pc:docMkLst>
      <pc:sldChg chg="modSp">
        <pc:chgData name="Diana Tuorto" userId="" providerId="" clId="Web-{6F797E65-75FE-442A-BDD6-C70BCCE2C065}" dt="2023-10-25T20:25:36.187" v="20" actId="1076"/>
        <pc:sldMkLst>
          <pc:docMk/>
          <pc:sldMk cId="1297518126" sldId="268"/>
        </pc:sldMkLst>
        <pc:spChg chg="mod">
          <ac:chgData name="Diana Tuorto" userId="" providerId="" clId="Web-{6F797E65-75FE-442A-BDD6-C70BCCE2C065}" dt="2023-10-25T20:25:32.406" v="19" actId="1076"/>
          <ac:spMkLst>
            <pc:docMk/>
            <pc:sldMk cId="1297518126" sldId="268"/>
            <ac:spMk id="2" creationId="{700DBE2F-D10E-FBD9-A998-DEAD4A7B19B5}"/>
          </ac:spMkLst>
        </pc:spChg>
        <pc:spChg chg="mod">
          <ac:chgData name="Diana Tuorto" userId="" providerId="" clId="Web-{6F797E65-75FE-442A-BDD6-C70BCCE2C065}" dt="2023-10-25T20:25:36.187" v="20" actId="1076"/>
          <ac:spMkLst>
            <pc:docMk/>
            <pc:sldMk cId="1297518126" sldId="268"/>
            <ac:spMk id="3" creationId="{A7D4F9E0-2719-1AEF-19EF-63D156FE32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0239D73C-AF14-7643-8BC7-209F4FB10DD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F52A25F9-16D3-E64A-8639-7B020C319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7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968496"/>
            <a:ext cx="6638544" cy="1650381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/>
              <a:t>Sub-topic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472"/>
            <a:ext cx="6638544" cy="2386584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pic>
        <p:nvPicPr>
          <p:cNvPr id="8" name="Picture 7" descr="University at Buffalo, The State University of New York logo">
            <a:extLst>
              <a:ext uri="{FF2B5EF4-FFF2-40B4-BE49-F238E27FC236}">
                <a16:creationId xmlns:a16="http://schemas.microsoft.com/office/drawing/2014/main" id="{9C7DE7FF-FD86-434E-91D5-DF1AA23EE7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6041226"/>
            <a:ext cx="4800600" cy="35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hre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CAA554F-B37C-9E47-B5E4-82235D4EC6C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114631" y="934720"/>
            <a:ext cx="7077369" cy="30646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F5FDDA2-E7AF-294B-ACDF-BDB5997277BC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114631" y="3998296"/>
            <a:ext cx="3602522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2499D1A-BF4E-8444-BF94-86863CA11648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8701089" y="3998296"/>
            <a:ext cx="3490912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F90DAFF-101D-E948-A7EE-D57686CEB2D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47F2-B572-1341-97A2-03F799FC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1EA68-2B0A-7648-9710-0081FFDD7D68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0" y="927100"/>
            <a:ext cx="12192000" cy="59309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C2F5B-0BEC-1B48-AF19-F70CBF88DDD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58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hart Placeholder 2">
            <a:extLst>
              <a:ext uri="{FF2B5EF4-FFF2-40B4-BE49-F238E27FC236}">
                <a16:creationId xmlns:a16="http://schemas.microsoft.com/office/drawing/2014/main" id="{7B782143-2792-E14B-AE51-0FFA9028EB8A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161935" y="1976285"/>
            <a:ext cx="6325152" cy="39673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  <a:p>
            <a:r>
              <a:rPr lang="en-US"/>
              <a:t>Drag chart to placeholder or click icon to add chart</a:t>
            </a:r>
          </a:p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BFC18-7AE9-1C44-9039-61F804A6140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663"/>
            <a:ext cx="6638544" cy="2387600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DIVIDER SLIDE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3970337"/>
            <a:ext cx="6638544" cy="2212976"/>
          </a:xfrm>
          <a:prstGeom prst="rect">
            <a:avLst/>
          </a:prstGeom>
          <a:ln>
            <a:noFill/>
          </a:ln>
        </p:spPr>
        <p:txBody>
          <a:bodyPr lIns="0">
            <a:noAutofit/>
          </a:bodyPr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title</a:t>
            </a:r>
          </a:p>
        </p:txBody>
      </p:sp>
      <p:pic>
        <p:nvPicPr>
          <p:cNvPr id="7" name="Picture 6" descr="University at Buffalo, The State University of New York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321146"/>
            <a:ext cx="4800600" cy="35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695147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420E5-CF10-E744-8836-DA131F3DFE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695147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51F46-BA21-2546-AE85-93B56EC061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2B2E-D090-724F-8681-FBE0CDA2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9530-982F-0F4F-B296-9DB2F44D8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928" y="2185416"/>
            <a:ext cx="4500372" cy="394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367C6-4AC8-9C47-BDFA-A5613CF90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0200" y="2185416"/>
            <a:ext cx="4498848" cy="39502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A3F1F-FF47-0844-82BA-F475FCD0AA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6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C5C1-32E2-374C-809B-D54BEC11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8817A-73B4-F340-8D0E-FB813E55F7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6928" y="2185416"/>
            <a:ext cx="5138928" cy="393192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26641-0094-3D49-865E-3DB9ECAC4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928" y="2593340"/>
            <a:ext cx="5140515" cy="3535744"/>
          </a:xfrm>
        </p:spPr>
        <p:txBody>
          <a:bodyPr/>
          <a:lstStyle>
            <a:lvl1pPr marL="285750" indent="-285750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11705-25F9-194A-9D2F-C9FEEA3A574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185416"/>
            <a:ext cx="5138928" cy="394980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78716-6004-6344-B5D2-C780B062C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0800"/>
            <a:ext cx="5138928" cy="3538728"/>
          </a:xfrm>
        </p:spPr>
        <p:txBody>
          <a:bodyPr/>
          <a:lstStyle>
            <a:lvl1pPr marL="285750" indent="-285750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A91F9-8796-3D42-B75E-9C7F7D9B73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2439-3BDA-DB47-AA02-5590274D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2EBF7-C6C5-4541-B47E-7FB413A3DF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5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13847-6053-FF4A-A422-D886A866F5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C6EF38F-8DF7-3941-B22C-502232E4CB0B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098566" y="927100"/>
            <a:ext cx="7093434" cy="59309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C17C1-D75E-7F4A-895D-15D9E2D1D38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614BA-85C5-BA49-A402-F7BCCCDB2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66ADF-AEA5-DC4B-841D-168372B89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928" y="2185416"/>
            <a:ext cx="10515600" cy="3968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University at Buffalo, The State University of New York logo">
            <a:extLst>
              <a:ext uri="{FF2B5EF4-FFF2-40B4-BE49-F238E27FC236}">
                <a16:creationId xmlns:a16="http://schemas.microsoft.com/office/drawing/2014/main" id="{27B0F206-4721-B742-B71F-C0AADA23A98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321146"/>
            <a:ext cx="4800600" cy="3560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4790E-48FE-324B-A4AD-34E3A7792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74280" y="63197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64" r:id="rId4"/>
    <p:sldLayoutId id="2147483652" r:id="rId5"/>
    <p:sldLayoutId id="2147483653" r:id="rId6"/>
    <p:sldLayoutId id="2147483654" r:id="rId7"/>
    <p:sldLayoutId id="2147483655" r:id="rId8"/>
    <p:sldLayoutId id="2147483665" r:id="rId9"/>
    <p:sldLayoutId id="2147483666" r:id="rId10"/>
    <p:sldLayoutId id="2147483660" r:id="rId11"/>
    <p:sldLayoutId id="214748366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DBE2F-D10E-FBD9-A998-DEAD4A7B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03" y="911477"/>
            <a:ext cx="8766643" cy="590931"/>
          </a:xfrm>
        </p:spPr>
        <p:txBody>
          <a:bodyPr/>
          <a:lstStyle/>
          <a:p>
            <a:r>
              <a:rPr lang="en-US" dirty="0"/>
              <a:t>Technology trends in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F9E0-2719-1AEF-19EF-63D156FE3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006" y="1501437"/>
            <a:ext cx="7735264" cy="487578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 i="1" dirty="0"/>
              <a:t>Personalized digital environment </a:t>
            </a:r>
            <a:r>
              <a:rPr lang="en-US" dirty="0"/>
              <a:t>for student success</a:t>
            </a:r>
          </a:p>
          <a:p>
            <a:r>
              <a:rPr lang="en-US" dirty="0"/>
              <a:t>Enterprise data reporting/analytics and </a:t>
            </a:r>
            <a:r>
              <a:rPr lang="en-US" b="1" i="1" dirty="0"/>
              <a:t>data governance </a:t>
            </a:r>
            <a:r>
              <a:rPr lang="en-US" dirty="0"/>
              <a:t>considerations</a:t>
            </a:r>
          </a:p>
          <a:p>
            <a:r>
              <a:rPr lang="en-US" b="1" i="1"/>
              <a:t>Securing the enterprise</a:t>
            </a:r>
            <a:endParaRPr lang="en-US" b="1" i="1" dirty="0"/>
          </a:p>
          <a:p>
            <a:r>
              <a:rPr lang="en-US" dirty="0"/>
              <a:t>Research computing and </a:t>
            </a:r>
            <a:r>
              <a:rPr lang="en-US" b="1" i="1" dirty="0"/>
              <a:t>grant/contract compliance</a:t>
            </a:r>
          </a:p>
          <a:p>
            <a:r>
              <a:rPr lang="en-US" b="1" i="1" dirty="0"/>
              <a:t>Next-generation instructional technologies </a:t>
            </a:r>
            <a:r>
              <a:rPr lang="en-US" dirty="0"/>
              <a:t>and immersive integration</a:t>
            </a:r>
          </a:p>
          <a:p>
            <a:r>
              <a:rPr lang="en-US" b="1" i="1" dirty="0"/>
              <a:t>Unified and digital </a:t>
            </a:r>
            <a:r>
              <a:rPr lang="en-US" dirty="0"/>
              <a:t>administrative systems </a:t>
            </a:r>
          </a:p>
          <a:p>
            <a:r>
              <a:rPr lang="en-US" dirty="0"/>
              <a:t>AI for teaching, research, and operations</a:t>
            </a:r>
          </a:p>
          <a:p>
            <a:r>
              <a:rPr lang="en-US" b="1" i="1" dirty="0"/>
              <a:t>Inclusive technology </a:t>
            </a:r>
            <a:r>
              <a:rPr lang="en-US" dirty="0"/>
              <a:t>access across all constituents</a:t>
            </a:r>
          </a:p>
          <a:p>
            <a:r>
              <a:rPr lang="en-US" dirty="0"/>
              <a:t>IT staff </a:t>
            </a:r>
            <a:r>
              <a:rPr lang="en-US" b="1" i="1" dirty="0"/>
              <a:t>diversity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modern skill sets</a:t>
            </a:r>
          </a:p>
          <a:p>
            <a:pPr lvl="1"/>
            <a:r>
              <a:rPr lang="en-US" b="0" i="1" u="none" strike="noStrike" dirty="0">
                <a:solidFill>
                  <a:srgbClr val="212121"/>
                </a:solidFill>
                <a:effectLst/>
              </a:rPr>
              <a:t>Seeking feedback on your needs</a:t>
            </a:r>
          </a:p>
          <a:p>
            <a:pPr lvl="1"/>
            <a:r>
              <a:rPr lang="en-US" i="1" dirty="0">
                <a:solidFill>
                  <a:srgbClr val="212121"/>
                </a:solidFill>
              </a:rPr>
              <a:t>In a p</a:t>
            </a:r>
            <a:r>
              <a:rPr lang="en-US" b="0" i="1" u="none" strike="noStrike" dirty="0">
                <a:solidFill>
                  <a:srgbClr val="212121"/>
                </a:solidFill>
                <a:effectLst/>
              </a:rPr>
              <a:t>erfect world, how it would happen?</a:t>
            </a:r>
            <a:endParaRPr lang="en-US" b="1" i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52687-5F38-C638-0C7E-29AACBB526F6}"/>
              </a:ext>
            </a:extLst>
          </p:cNvPr>
          <p:cNvSpPr txBox="1"/>
          <p:nvPr/>
        </p:nvSpPr>
        <p:spPr>
          <a:xfrm>
            <a:off x="8919227" y="2459503"/>
            <a:ext cx="2366394" cy="28052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Trends informed through review of strategic IT direction at AAU and leading research peers</a:t>
            </a:r>
          </a:p>
        </p:txBody>
      </p:sp>
    </p:spTree>
    <p:extLst>
      <p:ext uri="{BB962C8B-B14F-4D97-AF65-F5344CB8AC3E}">
        <p14:creationId xmlns:p14="http://schemas.microsoft.com/office/powerpoint/2010/main" val="129751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 Brand Colors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005BBB"/>
      </a:hlink>
      <a:folHlink>
        <a:srgbClr val="D86A4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88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Technology trends in higher education</vt:lpstr>
    </vt:vector>
  </TitlesOfParts>
  <Manager/>
  <Company>University at Buffalo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PowerPoint Presentation</dc:title>
  <dc:subject/>
  <dc:creator>Division of University Communications</dc:creator>
  <cp:keywords/>
  <dc:description/>
  <cp:lastModifiedBy>Diana Tuorto</cp:lastModifiedBy>
  <cp:revision>28</cp:revision>
  <cp:lastPrinted>2023-10-02T19:58:42Z</cp:lastPrinted>
  <dcterms:created xsi:type="dcterms:W3CDTF">2019-04-04T19:20:28Z</dcterms:created>
  <dcterms:modified xsi:type="dcterms:W3CDTF">2023-10-25T20:25:43Z</dcterms:modified>
  <cp:category/>
</cp:coreProperties>
</file>