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60" r:id="rId2"/>
  </p:sldMasterIdLst>
  <p:notesMasterIdLst>
    <p:notesMasterId r:id="rId57"/>
  </p:notesMasterIdLst>
  <p:sldIdLst>
    <p:sldId id="293" r:id="rId3"/>
    <p:sldId id="294" r:id="rId4"/>
    <p:sldId id="449" r:id="rId5"/>
    <p:sldId id="297" r:id="rId6"/>
    <p:sldId id="455" r:id="rId7"/>
    <p:sldId id="456" r:id="rId8"/>
    <p:sldId id="457" r:id="rId9"/>
    <p:sldId id="458" r:id="rId10"/>
    <p:sldId id="459" r:id="rId11"/>
    <p:sldId id="460" r:id="rId12"/>
    <p:sldId id="325" r:id="rId13"/>
    <p:sldId id="421" r:id="rId14"/>
    <p:sldId id="411" r:id="rId15"/>
    <p:sldId id="424" r:id="rId16"/>
    <p:sldId id="298" r:id="rId17"/>
    <p:sldId id="423" r:id="rId18"/>
    <p:sldId id="450" r:id="rId19"/>
    <p:sldId id="453" r:id="rId20"/>
    <p:sldId id="301" r:id="rId21"/>
    <p:sldId id="437" r:id="rId22"/>
    <p:sldId id="489" r:id="rId23"/>
    <p:sldId id="427" r:id="rId24"/>
    <p:sldId id="490" r:id="rId25"/>
    <p:sldId id="491" r:id="rId26"/>
    <p:sldId id="440" r:id="rId27"/>
    <p:sldId id="443" r:id="rId28"/>
    <p:sldId id="485" r:id="rId29"/>
    <p:sldId id="442" r:id="rId30"/>
    <p:sldId id="505" r:id="rId31"/>
    <p:sldId id="445" r:id="rId32"/>
    <p:sldId id="464" r:id="rId33"/>
    <p:sldId id="446" r:id="rId34"/>
    <p:sldId id="495" r:id="rId35"/>
    <p:sldId id="467" r:id="rId36"/>
    <p:sldId id="468" r:id="rId37"/>
    <p:sldId id="470" r:id="rId38"/>
    <p:sldId id="499" r:id="rId39"/>
    <p:sldId id="473" r:id="rId40"/>
    <p:sldId id="472" r:id="rId41"/>
    <p:sldId id="496" r:id="rId42"/>
    <p:sldId id="475" r:id="rId43"/>
    <p:sldId id="476" r:id="rId44"/>
    <p:sldId id="492" r:id="rId45"/>
    <p:sldId id="493" r:id="rId46"/>
    <p:sldId id="494" r:id="rId47"/>
    <p:sldId id="474" r:id="rId48"/>
    <p:sldId id="484" r:id="rId49"/>
    <p:sldId id="483" r:id="rId50"/>
    <p:sldId id="500" r:id="rId51"/>
    <p:sldId id="501" r:id="rId52"/>
    <p:sldId id="506" r:id="rId53"/>
    <p:sldId id="503" r:id="rId54"/>
    <p:sldId id="504" r:id="rId55"/>
    <p:sldId id="502" r:id="rId56"/>
  </p:sldIdLst>
  <p:sldSz cx="9144000" cy="6858000" type="screen4x3"/>
  <p:notesSz cx="7315200" cy="96012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321" autoAdjust="0"/>
  </p:normalViewPr>
  <p:slideViewPr>
    <p:cSldViewPr>
      <p:cViewPr>
        <p:scale>
          <a:sx n="57" d="100"/>
          <a:sy n="57" d="100"/>
        </p:scale>
        <p:origin x="82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EF2BF4B-B395-47D2-8495-B7F7099B11F8}"/>
              </a:ext>
            </a:extLst>
          </p:cNvPr>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GB" altLang="en-US"/>
          </a:p>
        </p:txBody>
      </p:sp>
      <p:sp>
        <p:nvSpPr>
          <p:cNvPr id="13315" name="Rectangle 3">
            <a:extLst>
              <a:ext uri="{FF2B5EF4-FFF2-40B4-BE49-F238E27FC236}">
                <a16:creationId xmlns:a16="http://schemas.microsoft.com/office/drawing/2014/main" id="{99D9A326-5147-4FBD-BA63-45A83C166AAF}"/>
              </a:ext>
            </a:extLst>
          </p:cNvPr>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GB" altLang="en-US"/>
          </a:p>
        </p:txBody>
      </p:sp>
      <p:sp>
        <p:nvSpPr>
          <p:cNvPr id="6148" name="Rectangle 4">
            <a:extLst>
              <a:ext uri="{FF2B5EF4-FFF2-40B4-BE49-F238E27FC236}">
                <a16:creationId xmlns:a16="http://schemas.microsoft.com/office/drawing/2014/main" id="{1D216F5A-3C25-4F98-B322-9ACAE99ECF96}"/>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a:extLst>
              <a:ext uri="{FF2B5EF4-FFF2-40B4-BE49-F238E27FC236}">
                <a16:creationId xmlns:a16="http://schemas.microsoft.com/office/drawing/2014/main" id="{63C4156D-F0B3-49D4-91BA-439A611E02A5}"/>
              </a:ext>
            </a:extLst>
          </p:cNvPr>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13318" name="Rectangle 6">
            <a:extLst>
              <a:ext uri="{FF2B5EF4-FFF2-40B4-BE49-F238E27FC236}">
                <a16:creationId xmlns:a16="http://schemas.microsoft.com/office/drawing/2014/main" id="{A1C2A710-5533-4FF1-86F9-12695D9505CF}"/>
              </a:ext>
            </a:extLst>
          </p:cNvPr>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GB" altLang="en-US"/>
          </a:p>
        </p:txBody>
      </p:sp>
      <p:sp>
        <p:nvSpPr>
          <p:cNvPr id="13319" name="Rectangle 7">
            <a:extLst>
              <a:ext uri="{FF2B5EF4-FFF2-40B4-BE49-F238E27FC236}">
                <a16:creationId xmlns:a16="http://schemas.microsoft.com/office/drawing/2014/main" id="{DA4D5F8F-8B24-4FBF-98E4-C8A13CD213FD}"/>
              </a:ext>
            </a:extLst>
          </p:cNvPr>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63A29EE6-E902-4677-B738-8289FFF05AF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1</a:t>
            </a:fld>
            <a:endParaRPr lang="en-GB" altLang="en-US"/>
          </a:p>
        </p:txBody>
      </p:sp>
    </p:spTree>
    <p:extLst>
      <p:ext uri="{BB962C8B-B14F-4D97-AF65-F5344CB8AC3E}">
        <p14:creationId xmlns:p14="http://schemas.microsoft.com/office/powerpoint/2010/main" val="265699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69A7D1B5-378A-4EC6-9754-0023EC72019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FEA16DD-85E2-4B65-9576-436144790972}" type="slidenum">
              <a:rPr lang="en-US" altLang="en-US" smtClean="0">
                <a:solidFill>
                  <a:srgbClr val="000000"/>
                </a:solidFill>
              </a:rPr>
              <a:pPr/>
              <a:t>10</a:t>
            </a:fld>
            <a:endParaRPr lang="en-US" altLang="en-US">
              <a:solidFill>
                <a:srgbClr val="000000"/>
              </a:solidFill>
            </a:endParaRPr>
          </a:p>
        </p:txBody>
      </p:sp>
      <p:sp>
        <p:nvSpPr>
          <p:cNvPr id="69635" name="Rectangle 2">
            <a:extLst>
              <a:ext uri="{FF2B5EF4-FFF2-40B4-BE49-F238E27FC236}">
                <a16:creationId xmlns:a16="http://schemas.microsoft.com/office/drawing/2014/main" id="{EA5CFE87-370D-4487-8F3C-112361F9BF78}"/>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5D112997-9D8C-4EF5-92F8-0698571921A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15544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3C99616-209E-471B-ABC2-9BDBCADCD0D8}"/>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40E6B4E9-5F21-4377-8CF6-B188062F01F2}"/>
              </a:ext>
            </a:extLst>
          </p:cNvPr>
          <p:cNvSpPr>
            <a:spLocks noGrp="1" noChangeArrowheads="1"/>
          </p:cNvSpPr>
          <p:nvPr>
            <p:ph type="body" idx="1"/>
          </p:nvPr>
        </p:nvSpPr>
        <p:spPr>
          <a:noFill/>
        </p:spPr>
        <p:txBody>
          <a:bodyPr/>
          <a:lstStyle/>
          <a:p>
            <a:pPr eaLnBrk="1" hangingPunct="1"/>
            <a:endParaRPr lang="en-US" altLang="en-US"/>
          </a:p>
        </p:txBody>
      </p:sp>
      <p:sp>
        <p:nvSpPr>
          <p:cNvPr id="22532" name="Slide Number Placeholder 3">
            <a:extLst>
              <a:ext uri="{FF2B5EF4-FFF2-40B4-BE49-F238E27FC236}">
                <a16:creationId xmlns:a16="http://schemas.microsoft.com/office/drawing/2014/main" id="{EAD84452-A3E0-403D-BCEC-B1BB7CA8D958}"/>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73B4A93-5BDB-4BBE-AA67-FA4CD7875504}" type="slidenum">
              <a:rPr lang="en-GB" altLang="en-US" smtClean="0"/>
              <a:pPr/>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3C99616-209E-471B-ABC2-9BDBCADCD0D8}"/>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40E6B4E9-5F21-4377-8CF6-B188062F01F2}"/>
              </a:ext>
            </a:extLst>
          </p:cNvPr>
          <p:cNvSpPr>
            <a:spLocks noGrp="1" noChangeArrowheads="1"/>
          </p:cNvSpPr>
          <p:nvPr>
            <p:ph type="body" idx="1"/>
          </p:nvPr>
        </p:nvSpPr>
        <p:spPr>
          <a:noFill/>
        </p:spPr>
        <p:txBody>
          <a:bodyPr/>
          <a:lstStyle/>
          <a:p>
            <a:pPr eaLnBrk="1" hangingPunct="1"/>
            <a:endParaRPr lang="en-US" altLang="en-US"/>
          </a:p>
        </p:txBody>
      </p:sp>
      <p:sp>
        <p:nvSpPr>
          <p:cNvPr id="22532" name="Slide Number Placeholder 3">
            <a:extLst>
              <a:ext uri="{FF2B5EF4-FFF2-40B4-BE49-F238E27FC236}">
                <a16:creationId xmlns:a16="http://schemas.microsoft.com/office/drawing/2014/main" id="{EAD84452-A3E0-403D-BCEC-B1BB7CA8D958}"/>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73B4A93-5BDB-4BBE-AA67-FA4CD7875504}" type="slidenum">
              <a:rPr lang="en-GB" altLang="en-US" smtClean="0"/>
              <a:pPr/>
              <a:t>12</a:t>
            </a:fld>
            <a:endParaRPr lang="en-GB" altLang="en-US"/>
          </a:p>
        </p:txBody>
      </p:sp>
    </p:spTree>
    <p:extLst>
      <p:ext uri="{BB962C8B-B14F-4D97-AF65-F5344CB8AC3E}">
        <p14:creationId xmlns:p14="http://schemas.microsoft.com/office/powerpoint/2010/main" val="96054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3C99616-209E-471B-ABC2-9BDBCADCD0D8}"/>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40E6B4E9-5F21-4377-8CF6-B188062F01F2}"/>
              </a:ext>
            </a:extLst>
          </p:cNvPr>
          <p:cNvSpPr>
            <a:spLocks noGrp="1" noChangeArrowheads="1"/>
          </p:cNvSpPr>
          <p:nvPr>
            <p:ph type="body" idx="1"/>
          </p:nvPr>
        </p:nvSpPr>
        <p:spPr>
          <a:noFill/>
        </p:spPr>
        <p:txBody>
          <a:bodyPr/>
          <a:lstStyle/>
          <a:p>
            <a:pPr eaLnBrk="1" hangingPunct="1"/>
            <a:endParaRPr lang="en-US" altLang="en-US" dirty="0"/>
          </a:p>
        </p:txBody>
      </p:sp>
      <p:sp>
        <p:nvSpPr>
          <p:cNvPr id="22532" name="Slide Number Placeholder 3">
            <a:extLst>
              <a:ext uri="{FF2B5EF4-FFF2-40B4-BE49-F238E27FC236}">
                <a16:creationId xmlns:a16="http://schemas.microsoft.com/office/drawing/2014/main" id="{EAD84452-A3E0-403D-BCEC-B1BB7CA8D958}"/>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73B4A93-5BDB-4BBE-AA67-FA4CD7875504}" type="slidenum">
              <a:rPr lang="en-GB" altLang="en-US" smtClean="0"/>
              <a:pPr/>
              <a:t>13</a:t>
            </a:fld>
            <a:endParaRPr lang="en-GB" altLang="en-US"/>
          </a:p>
        </p:txBody>
      </p:sp>
    </p:spTree>
    <p:extLst>
      <p:ext uri="{BB962C8B-B14F-4D97-AF65-F5344CB8AC3E}">
        <p14:creationId xmlns:p14="http://schemas.microsoft.com/office/powerpoint/2010/main" val="633201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3C99616-209E-471B-ABC2-9BDBCADCD0D8}"/>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40E6B4E9-5F21-4377-8CF6-B188062F01F2}"/>
              </a:ext>
            </a:extLst>
          </p:cNvPr>
          <p:cNvSpPr>
            <a:spLocks noGrp="1" noChangeArrowheads="1"/>
          </p:cNvSpPr>
          <p:nvPr>
            <p:ph type="body" idx="1"/>
          </p:nvPr>
        </p:nvSpPr>
        <p:spPr>
          <a:noFill/>
        </p:spPr>
        <p:txBody>
          <a:bodyPr/>
          <a:lstStyle/>
          <a:p>
            <a:pPr eaLnBrk="1" hangingPunct="1"/>
            <a:endParaRPr lang="en-US" altLang="en-US" dirty="0"/>
          </a:p>
        </p:txBody>
      </p:sp>
      <p:sp>
        <p:nvSpPr>
          <p:cNvPr id="22532" name="Slide Number Placeholder 3">
            <a:extLst>
              <a:ext uri="{FF2B5EF4-FFF2-40B4-BE49-F238E27FC236}">
                <a16:creationId xmlns:a16="http://schemas.microsoft.com/office/drawing/2014/main" id="{EAD84452-A3E0-403D-BCEC-B1BB7CA8D958}"/>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73B4A93-5BDB-4BBE-AA67-FA4CD7875504}" type="slidenum">
              <a:rPr lang="en-GB" altLang="en-US" smtClean="0"/>
              <a:pPr/>
              <a:t>14</a:t>
            </a:fld>
            <a:endParaRPr lang="en-GB" altLang="en-US"/>
          </a:p>
        </p:txBody>
      </p:sp>
    </p:spTree>
    <p:extLst>
      <p:ext uri="{BB962C8B-B14F-4D97-AF65-F5344CB8AC3E}">
        <p14:creationId xmlns:p14="http://schemas.microsoft.com/office/powerpoint/2010/main" val="1489595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15</a:t>
            </a:fld>
            <a:endParaRPr lang="en-GB" altLang="en-US"/>
          </a:p>
        </p:txBody>
      </p:sp>
    </p:spTree>
    <p:extLst>
      <p:ext uri="{BB962C8B-B14F-4D97-AF65-F5344CB8AC3E}">
        <p14:creationId xmlns:p14="http://schemas.microsoft.com/office/powerpoint/2010/main" val="3703008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16</a:t>
            </a:fld>
            <a:endParaRPr lang="en-GB" altLang="en-US"/>
          </a:p>
        </p:txBody>
      </p:sp>
    </p:spTree>
    <p:extLst>
      <p:ext uri="{BB962C8B-B14F-4D97-AF65-F5344CB8AC3E}">
        <p14:creationId xmlns:p14="http://schemas.microsoft.com/office/powerpoint/2010/main" val="3567464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17</a:t>
            </a:fld>
            <a:endParaRPr lang="en-GB" altLang="en-US"/>
          </a:p>
        </p:txBody>
      </p:sp>
    </p:spTree>
    <p:extLst>
      <p:ext uri="{BB962C8B-B14F-4D97-AF65-F5344CB8AC3E}">
        <p14:creationId xmlns:p14="http://schemas.microsoft.com/office/powerpoint/2010/main" val="864550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18</a:t>
            </a:fld>
            <a:endParaRPr lang="en-GB" altLang="en-US"/>
          </a:p>
        </p:txBody>
      </p:sp>
    </p:spTree>
    <p:extLst>
      <p:ext uri="{BB962C8B-B14F-4D97-AF65-F5344CB8AC3E}">
        <p14:creationId xmlns:p14="http://schemas.microsoft.com/office/powerpoint/2010/main" val="1388977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8C15496-C1F8-4C15-8DC6-4DE35E495846}"/>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2B8D1C03-D193-436B-9E6D-C51155D13983}"/>
              </a:ext>
            </a:extLst>
          </p:cNvPr>
          <p:cNvSpPr>
            <a:spLocks noGrp="1" noChangeArrowheads="1"/>
          </p:cNvSpPr>
          <p:nvPr>
            <p:ph type="body" idx="1"/>
          </p:nvPr>
        </p:nvSpPr>
        <p:spPr>
          <a:noFill/>
        </p:spPr>
        <p:txBody>
          <a:bodyPr/>
          <a:lstStyle/>
          <a:p>
            <a:pPr eaLnBrk="1" hangingPunct="1"/>
            <a:endParaRPr lang="en-US" altLang="en-US"/>
          </a:p>
        </p:txBody>
      </p:sp>
      <p:sp>
        <p:nvSpPr>
          <p:cNvPr id="27652" name="Slide Number Placeholder 3">
            <a:extLst>
              <a:ext uri="{FF2B5EF4-FFF2-40B4-BE49-F238E27FC236}">
                <a16:creationId xmlns:a16="http://schemas.microsoft.com/office/drawing/2014/main" id="{42814D06-BE39-4658-A78D-8DBEB3604542}"/>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70B2F3F9-273E-4DC5-849B-25EEC6F031DB}" type="slidenum">
              <a:rPr lang="en-GB" altLang="en-US" smtClean="0"/>
              <a:pPr/>
              <a:t>19</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2</a:t>
            </a:fld>
            <a:endParaRPr lang="en-GB" altLang="en-US"/>
          </a:p>
        </p:txBody>
      </p:sp>
    </p:spTree>
    <p:extLst>
      <p:ext uri="{BB962C8B-B14F-4D97-AF65-F5344CB8AC3E}">
        <p14:creationId xmlns:p14="http://schemas.microsoft.com/office/powerpoint/2010/main" val="3463031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20</a:t>
            </a:fld>
            <a:endParaRPr lang="en-GB" altLang="en-US"/>
          </a:p>
        </p:txBody>
      </p:sp>
    </p:spTree>
    <p:extLst>
      <p:ext uri="{BB962C8B-B14F-4D97-AF65-F5344CB8AC3E}">
        <p14:creationId xmlns:p14="http://schemas.microsoft.com/office/powerpoint/2010/main" val="510898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21</a:t>
            </a:fld>
            <a:endParaRPr lang="en-GB" altLang="en-US"/>
          </a:p>
        </p:txBody>
      </p:sp>
    </p:spTree>
    <p:extLst>
      <p:ext uri="{BB962C8B-B14F-4D97-AF65-F5344CB8AC3E}">
        <p14:creationId xmlns:p14="http://schemas.microsoft.com/office/powerpoint/2010/main" val="51854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22</a:t>
            </a:fld>
            <a:endParaRPr lang="en-GB" altLang="en-US"/>
          </a:p>
        </p:txBody>
      </p:sp>
    </p:spTree>
    <p:extLst>
      <p:ext uri="{BB962C8B-B14F-4D97-AF65-F5344CB8AC3E}">
        <p14:creationId xmlns:p14="http://schemas.microsoft.com/office/powerpoint/2010/main" val="3375488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23</a:t>
            </a:fld>
            <a:endParaRPr lang="en-GB" altLang="en-US"/>
          </a:p>
        </p:txBody>
      </p:sp>
    </p:spTree>
    <p:extLst>
      <p:ext uri="{BB962C8B-B14F-4D97-AF65-F5344CB8AC3E}">
        <p14:creationId xmlns:p14="http://schemas.microsoft.com/office/powerpoint/2010/main" val="2502726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24</a:t>
            </a:fld>
            <a:endParaRPr lang="en-GB" altLang="en-US"/>
          </a:p>
        </p:txBody>
      </p:sp>
    </p:spTree>
    <p:extLst>
      <p:ext uri="{BB962C8B-B14F-4D97-AF65-F5344CB8AC3E}">
        <p14:creationId xmlns:p14="http://schemas.microsoft.com/office/powerpoint/2010/main" val="432390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25</a:t>
            </a:fld>
            <a:endParaRPr lang="en-GB" altLang="en-US"/>
          </a:p>
        </p:txBody>
      </p:sp>
    </p:spTree>
    <p:extLst>
      <p:ext uri="{BB962C8B-B14F-4D97-AF65-F5344CB8AC3E}">
        <p14:creationId xmlns:p14="http://schemas.microsoft.com/office/powerpoint/2010/main" val="4041626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26</a:t>
            </a:fld>
            <a:endParaRPr lang="en-GB" altLang="en-US"/>
          </a:p>
        </p:txBody>
      </p:sp>
    </p:spTree>
    <p:extLst>
      <p:ext uri="{BB962C8B-B14F-4D97-AF65-F5344CB8AC3E}">
        <p14:creationId xmlns:p14="http://schemas.microsoft.com/office/powerpoint/2010/main" val="520525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27</a:t>
            </a:fld>
            <a:endParaRPr lang="en-GB" altLang="en-US"/>
          </a:p>
        </p:txBody>
      </p:sp>
    </p:spTree>
    <p:extLst>
      <p:ext uri="{BB962C8B-B14F-4D97-AF65-F5344CB8AC3E}">
        <p14:creationId xmlns:p14="http://schemas.microsoft.com/office/powerpoint/2010/main" val="1070019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28</a:t>
            </a:fld>
            <a:endParaRPr lang="en-GB" altLang="en-US"/>
          </a:p>
        </p:txBody>
      </p:sp>
    </p:spTree>
    <p:extLst>
      <p:ext uri="{BB962C8B-B14F-4D97-AF65-F5344CB8AC3E}">
        <p14:creationId xmlns:p14="http://schemas.microsoft.com/office/powerpoint/2010/main" val="2228612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29</a:t>
            </a:fld>
            <a:endParaRPr lang="en-GB" altLang="en-US"/>
          </a:p>
        </p:txBody>
      </p:sp>
    </p:spTree>
    <p:extLst>
      <p:ext uri="{BB962C8B-B14F-4D97-AF65-F5344CB8AC3E}">
        <p14:creationId xmlns:p14="http://schemas.microsoft.com/office/powerpoint/2010/main" val="245498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3</a:t>
            </a:fld>
            <a:endParaRPr lang="en-GB" altLang="en-US"/>
          </a:p>
        </p:txBody>
      </p:sp>
    </p:spTree>
    <p:extLst>
      <p:ext uri="{BB962C8B-B14F-4D97-AF65-F5344CB8AC3E}">
        <p14:creationId xmlns:p14="http://schemas.microsoft.com/office/powerpoint/2010/main" val="1873066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30</a:t>
            </a:fld>
            <a:endParaRPr lang="en-GB" altLang="en-US"/>
          </a:p>
        </p:txBody>
      </p:sp>
    </p:spTree>
    <p:extLst>
      <p:ext uri="{BB962C8B-B14F-4D97-AF65-F5344CB8AC3E}">
        <p14:creationId xmlns:p14="http://schemas.microsoft.com/office/powerpoint/2010/main" val="101852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31</a:t>
            </a:fld>
            <a:endParaRPr lang="en-GB" altLang="en-US"/>
          </a:p>
        </p:txBody>
      </p:sp>
    </p:spTree>
    <p:extLst>
      <p:ext uri="{BB962C8B-B14F-4D97-AF65-F5344CB8AC3E}">
        <p14:creationId xmlns:p14="http://schemas.microsoft.com/office/powerpoint/2010/main" val="3763808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32</a:t>
            </a:fld>
            <a:endParaRPr lang="en-GB" altLang="en-US"/>
          </a:p>
        </p:txBody>
      </p:sp>
    </p:spTree>
    <p:extLst>
      <p:ext uri="{BB962C8B-B14F-4D97-AF65-F5344CB8AC3E}">
        <p14:creationId xmlns:p14="http://schemas.microsoft.com/office/powerpoint/2010/main" val="4176700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33</a:t>
            </a:fld>
            <a:endParaRPr lang="en-GB" altLang="en-US"/>
          </a:p>
        </p:txBody>
      </p:sp>
    </p:spTree>
    <p:extLst>
      <p:ext uri="{BB962C8B-B14F-4D97-AF65-F5344CB8AC3E}">
        <p14:creationId xmlns:p14="http://schemas.microsoft.com/office/powerpoint/2010/main" val="476424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34</a:t>
            </a:fld>
            <a:endParaRPr lang="en-GB" altLang="en-US"/>
          </a:p>
        </p:txBody>
      </p:sp>
    </p:spTree>
    <p:extLst>
      <p:ext uri="{BB962C8B-B14F-4D97-AF65-F5344CB8AC3E}">
        <p14:creationId xmlns:p14="http://schemas.microsoft.com/office/powerpoint/2010/main" val="3369733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35</a:t>
            </a:fld>
            <a:endParaRPr lang="en-GB" altLang="en-US"/>
          </a:p>
        </p:txBody>
      </p:sp>
    </p:spTree>
    <p:extLst>
      <p:ext uri="{BB962C8B-B14F-4D97-AF65-F5344CB8AC3E}">
        <p14:creationId xmlns:p14="http://schemas.microsoft.com/office/powerpoint/2010/main" val="3429472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36</a:t>
            </a:fld>
            <a:endParaRPr lang="en-GB" altLang="en-US"/>
          </a:p>
        </p:txBody>
      </p:sp>
    </p:spTree>
    <p:extLst>
      <p:ext uri="{BB962C8B-B14F-4D97-AF65-F5344CB8AC3E}">
        <p14:creationId xmlns:p14="http://schemas.microsoft.com/office/powerpoint/2010/main" val="2074317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63A29EE6-E902-4677-B738-8289FFF05AF7}" type="slidenum">
              <a:rPr lang="en-GB" altLang="en-US">
                <a:solidFill>
                  <a:srgbClr val="000000"/>
                </a:solidFill>
              </a:rPr>
              <a:pPr defTabSz="966612">
                <a:defRPr/>
              </a:pPr>
              <a:t>37</a:t>
            </a:fld>
            <a:endParaRPr lang="en-GB" altLang="en-US">
              <a:solidFill>
                <a:srgbClr val="000000"/>
              </a:solidFill>
            </a:endParaRPr>
          </a:p>
        </p:txBody>
      </p:sp>
    </p:spTree>
    <p:extLst>
      <p:ext uri="{BB962C8B-B14F-4D97-AF65-F5344CB8AC3E}">
        <p14:creationId xmlns:p14="http://schemas.microsoft.com/office/powerpoint/2010/main" val="2926055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38</a:t>
            </a:fld>
            <a:endParaRPr lang="en-GB" altLang="en-US"/>
          </a:p>
        </p:txBody>
      </p:sp>
    </p:spTree>
    <p:extLst>
      <p:ext uri="{BB962C8B-B14F-4D97-AF65-F5344CB8AC3E}">
        <p14:creationId xmlns:p14="http://schemas.microsoft.com/office/powerpoint/2010/main" val="17262266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39</a:t>
            </a:fld>
            <a:endParaRPr lang="en-GB" altLang="en-US"/>
          </a:p>
        </p:txBody>
      </p:sp>
    </p:spTree>
    <p:extLst>
      <p:ext uri="{BB962C8B-B14F-4D97-AF65-F5344CB8AC3E}">
        <p14:creationId xmlns:p14="http://schemas.microsoft.com/office/powerpoint/2010/main" val="411902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4</a:t>
            </a:fld>
            <a:endParaRPr lang="en-GB" altLang="en-US"/>
          </a:p>
        </p:txBody>
      </p:sp>
    </p:spTree>
    <p:extLst>
      <p:ext uri="{BB962C8B-B14F-4D97-AF65-F5344CB8AC3E}">
        <p14:creationId xmlns:p14="http://schemas.microsoft.com/office/powerpoint/2010/main" val="2468182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40</a:t>
            </a:fld>
            <a:endParaRPr lang="en-GB" altLang="en-US"/>
          </a:p>
        </p:txBody>
      </p:sp>
    </p:spTree>
    <p:extLst>
      <p:ext uri="{BB962C8B-B14F-4D97-AF65-F5344CB8AC3E}">
        <p14:creationId xmlns:p14="http://schemas.microsoft.com/office/powerpoint/2010/main" val="2029914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41</a:t>
            </a:fld>
            <a:endParaRPr lang="en-GB" altLang="en-US"/>
          </a:p>
        </p:txBody>
      </p:sp>
    </p:spTree>
    <p:extLst>
      <p:ext uri="{BB962C8B-B14F-4D97-AF65-F5344CB8AC3E}">
        <p14:creationId xmlns:p14="http://schemas.microsoft.com/office/powerpoint/2010/main" val="539524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42</a:t>
            </a:fld>
            <a:endParaRPr lang="en-GB" altLang="en-US"/>
          </a:p>
        </p:txBody>
      </p:sp>
    </p:spTree>
    <p:extLst>
      <p:ext uri="{BB962C8B-B14F-4D97-AF65-F5344CB8AC3E}">
        <p14:creationId xmlns:p14="http://schemas.microsoft.com/office/powerpoint/2010/main" val="521243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43</a:t>
            </a:fld>
            <a:endParaRPr lang="en-GB" altLang="en-US"/>
          </a:p>
        </p:txBody>
      </p:sp>
    </p:spTree>
    <p:extLst>
      <p:ext uri="{BB962C8B-B14F-4D97-AF65-F5344CB8AC3E}">
        <p14:creationId xmlns:p14="http://schemas.microsoft.com/office/powerpoint/2010/main" val="2793483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44</a:t>
            </a:fld>
            <a:endParaRPr lang="en-GB" altLang="en-US"/>
          </a:p>
        </p:txBody>
      </p:sp>
    </p:spTree>
    <p:extLst>
      <p:ext uri="{BB962C8B-B14F-4D97-AF65-F5344CB8AC3E}">
        <p14:creationId xmlns:p14="http://schemas.microsoft.com/office/powerpoint/2010/main" val="42546156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45</a:t>
            </a:fld>
            <a:endParaRPr lang="en-GB" altLang="en-US"/>
          </a:p>
        </p:txBody>
      </p:sp>
    </p:spTree>
    <p:extLst>
      <p:ext uri="{BB962C8B-B14F-4D97-AF65-F5344CB8AC3E}">
        <p14:creationId xmlns:p14="http://schemas.microsoft.com/office/powerpoint/2010/main" val="3579988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46</a:t>
            </a:fld>
            <a:endParaRPr lang="en-GB" altLang="en-US"/>
          </a:p>
        </p:txBody>
      </p:sp>
    </p:spTree>
    <p:extLst>
      <p:ext uri="{BB962C8B-B14F-4D97-AF65-F5344CB8AC3E}">
        <p14:creationId xmlns:p14="http://schemas.microsoft.com/office/powerpoint/2010/main" val="1213010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47</a:t>
            </a:fld>
            <a:endParaRPr lang="en-GB" altLang="en-US"/>
          </a:p>
        </p:txBody>
      </p:sp>
    </p:spTree>
    <p:extLst>
      <p:ext uri="{BB962C8B-B14F-4D97-AF65-F5344CB8AC3E}">
        <p14:creationId xmlns:p14="http://schemas.microsoft.com/office/powerpoint/2010/main" val="472244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48</a:t>
            </a:fld>
            <a:endParaRPr lang="en-GB" altLang="en-US"/>
          </a:p>
        </p:txBody>
      </p:sp>
    </p:spTree>
    <p:extLst>
      <p:ext uri="{BB962C8B-B14F-4D97-AF65-F5344CB8AC3E}">
        <p14:creationId xmlns:p14="http://schemas.microsoft.com/office/powerpoint/2010/main" val="4876347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51</a:t>
            </a:fld>
            <a:endParaRPr lang="en-GB" altLang="en-US"/>
          </a:p>
        </p:txBody>
      </p:sp>
    </p:spTree>
    <p:extLst>
      <p:ext uri="{BB962C8B-B14F-4D97-AF65-F5344CB8AC3E}">
        <p14:creationId xmlns:p14="http://schemas.microsoft.com/office/powerpoint/2010/main" val="170748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5</a:t>
            </a:fld>
            <a:endParaRPr lang="en-GB" altLang="en-US"/>
          </a:p>
        </p:txBody>
      </p:sp>
    </p:spTree>
    <p:extLst>
      <p:ext uri="{BB962C8B-B14F-4D97-AF65-F5344CB8AC3E}">
        <p14:creationId xmlns:p14="http://schemas.microsoft.com/office/powerpoint/2010/main" val="15350374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http://acronymsandslang.com/definition/552028/FTII-meaning.html</a:t>
            </a:r>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52</a:t>
            </a:fld>
            <a:endParaRPr lang="en-GB" altLang="en-US"/>
          </a:p>
        </p:txBody>
      </p:sp>
    </p:spTree>
    <p:extLst>
      <p:ext uri="{BB962C8B-B14F-4D97-AF65-F5344CB8AC3E}">
        <p14:creationId xmlns:p14="http://schemas.microsoft.com/office/powerpoint/2010/main" val="29526018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http://acronymsandslang.com/definition/3547195/QSART-meaning.html</a:t>
            </a:r>
          </a:p>
        </p:txBody>
      </p:sp>
      <p:sp>
        <p:nvSpPr>
          <p:cNvPr id="4" name="Slide Number Placeholder 3"/>
          <p:cNvSpPr>
            <a:spLocks noGrp="1"/>
          </p:cNvSpPr>
          <p:nvPr>
            <p:ph type="sldNum" sz="quarter" idx="10"/>
          </p:nvPr>
        </p:nvSpPr>
        <p:spPr/>
        <p:txBody>
          <a:bodyPr/>
          <a:lstStyle/>
          <a:p>
            <a:pPr>
              <a:defRPr/>
            </a:pPr>
            <a:fld id="{63A29EE6-E902-4677-B738-8289FFF05AF7}" type="slidenum">
              <a:rPr lang="en-GB" altLang="en-US" smtClean="0"/>
              <a:pPr>
                <a:defRPr/>
              </a:pPr>
              <a:t>54</a:t>
            </a:fld>
            <a:endParaRPr lang="en-GB" altLang="en-US"/>
          </a:p>
        </p:txBody>
      </p:sp>
    </p:spTree>
    <p:extLst>
      <p:ext uri="{BB962C8B-B14F-4D97-AF65-F5344CB8AC3E}">
        <p14:creationId xmlns:p14="http://schemas.microsoft.com/office/powerpoint/2010/main" val="2022755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28BDE34F-91B4-48D7-A721-AA26D0D94D2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A2A8A6EB-0715-4FB9-B25F-12624178EA56}" type="slidenum">
              <a:rPr lang="en-US" altLang="en-US" smtClean="0">
                <a:solidFill>
                  <a:srgbClr val="000000"/>
                </a:solidFill>
              </a:rPr>
              <a:pPr/>
              <a:t>6</a:t>
            </a:fld>
            <a:endParaRPr lang="en-US" altLang="en-US">
              <a:solidFill>
                <a:srgbClr val="000000"/>
              </a:solidFill>
            </a:endParaRPr>
          </a:p>
        </p:txBody>
      </p:sp>
      <p:sp>
        <p:nvSpPr>
          <p:cNvPr id="61443" name="Rectangle 2">
            <a:extLst>
              <a:ext uri="{FF2B5EF4-FFF2-40B4-BE49-F238E27FC236}">
                <a16:creationId xmlns:a16="http://schemas.microsoft.com/office/drawing/2014/main" id="{B9AB2670-E198-45BB-B5BA-16F02AE0690D}"/>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2AA8CD02-AEA7-4B72-B7CD-4D3A9BE5ACCD}"/>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74911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AC7A7CB2-262E-4E05-9096-287AC12FBA3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A89B400F-3A76-453F-8223-0EE2CAF4F7C6}" type="slidenum">
              <a:rPr lang="en-US" altLang="en-US" smtClean="0">
                <a:solidFill>
                  <a:srgbClr val="000000"/>
                </a:solidFill>
              </a:rPr>
              <a:pPr/>
              <a:t>7</a:t>
            </a:fld>
            <a:endParaRPr lang="en-US" altLang="en-US">
              <a:solidFill>
                <a:srgbClr val="000000"/>
              </a:solidFill>
            </a:endParaRPr>
          </a:p>
        </p:txBody>
      </p:sp>
      <p:sp>
        <p:nvSpPr>
          <p:cNvPr id="63491" name="Rectangle 2">
            <a:extLst>
              <a:ext uri="{FF2B5EF4-FFF2-40B4-BE49-F238E27FC236}">
                <a16:creationId xmlns:a16="http://schemas.microsoft.com/office/drawing/2014/main" id="{D6B7CDCA-013B-49E2-B7F2-44FE4144DD4B}"/>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3E3E736C-77E8-436B-8A43-0A80E34ACF9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6738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71E93544-0814-4F6E-8398-88FB8133F63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AD3D94C-A359-4C7B-BF7B-7F4AFEBED40A}" type="slidenum">
              <a:rPr lang="en-US" altLang="en-US" smtClean="0">
                <a:solidFill>
                  <a:srgbClr val="000000"/>
                </a:solidFill>
              </a:rPr>
              <a:pPr/>
              <a:t>8</a:t>
            </a:fld>
            <a:endParaRPr lang="en-US" altLang="en-US">
              <a:solidFill>
                <a:srgbClr val="000000"/>
              </a:solidFill>
            </a:endParaRPr>
          </a:p>
        </p:txBody>
      </p:sp>
      <p:sp>
        <p:nvSpPr>
          <p:cNvPr id="65539" name="Rectangle 2">
            <a:extLst>
              <a:ext uri="{FF2B5EF4-FFF2-40B4-BE49-F238E27FC236}">
                <a16:creationId xmlns:a16="http://schemas.microsoft.com/office/drawing/2014/main" id="{1415A393-DA3A-4F66-86FE-74B19D87936C}"/>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936263E0-2885-4A8C-B14B-90248C26390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433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43C3356-1A4B-47A3-B57A-DD91DDB3CCB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2A488CFA-F104-40CC-A875-DAB4B9518C72}" type="slidenum">
              <a:rPr lang="en-US" altLang="en-US" smtClean="0">
                <a:solidFill>
                  <a:srgbClr val="000000"/>
                </a:solidFill>
              </a:rPr>
              <a:pPr/>
              <a:t>9</a:t>
            </a:fld>
            <a:endParaRPr lang="en-US" altLang="en-US">
              <a:solidFill>
                <a:srgbClr val="000000"/>
              </a:solidFill>
            </a:endParaRPr>
          </a:p>
        </p:txBody>
      </p:sp>
      <p:sp>
        <p:nvSpPr>
          <p:cNvPr id="67587" name="Rectangle 2">
            <a:extLst>
              <a:ext uri="{FF2B5EF4-FFF2-40B4-BE49-F238E27FC236}">
                <a16:creationId xmlns:a16="http://schemas.microsoft.com/office/drawing/2014/main" id="{CC984CB1-FBC1-44D5-BFA6-43A64E0CF82D}"/>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71137575-D416-4B76-BC1F-B3FAAA83502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2370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FD131-4D24-475E-AD80-65C70B7DF2C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F017D0-A961-4131-BD04-3ECD72CD761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E7C9EB5-3351-42B4-ADB1-C5DF345F69AE}"/>
              </a:ext>
            </a:extLst>
          </p:cNvPr>
          <p:cNvSpPr>
            <a:spLocks noGrp="1" noChangeArrowheads="1"/>
          </p:cNvSpPr>
          <p:nvPr>
            <p:ph type="dt" sz="half" idx="10"/>
          </p:nvPr>
        </p:nvSpPr>
        <p:spPr>
          <a:ln/>
        </p:spPr>
        <p:txBody>
          <a:bodyPr/>
          <a:lstStyle>
            <a:lvl1pPr>
              <a:defRPr/>
            </a:lvl1pPr>
          </a:lstStyle>
          <a:p>
            <a:pPr>
              <a:defRPr/>
            </a:pPr>
            <a:fld id="{7D137B27-F50B-4EA7-85FF-7EEE4FF9C178}" type="datetime1">
              <a:rPr lang="en-US" altLang="en-US"/>
              <a:pPr>
                <a:defRPr/>
              </a:pPr>
              <a:t>3/10/2018</a:t>
            </a:fld>
            <a:endParaRPr lang="en-GB" altLang="en-US"/>
          </a:p>
        </p:txBody>
      </p:sp>
      <p:sp>
        <p:nvSpPr>
          <p:cNvPr id="5" name="Rectangle 5">
            <a:extLst>
              <a:ext uri="{FF2B5EF4-FFF2-40B4-BE49-F238E27FC236}">
                <a16:creationId xmlns:a16="http://schemas.microsoft.com/office/drawing/2014/main" id="{FA4B4B31-97A1-4CF5-8790-89C56DC83D2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FFA20B3-CE68-4CA7-BF9C-F64A418CCC97}"/>
              </a:ext>
            </a:extLst>
          </p:cNvPr>
          <p:cNvSpPr>
            <a:spLocks noGrp="1" noChangeArrowheads="1"/>
          </p:cNvSpPr>
          <p:nvPr>
            <p:ph type="sldNum" sz="quarter" idx="12"/>
          </p:nvPr>
        </p:nvSpPr>
        <p:spPr>
          <a:ln/>
        </p:spPr>
        <p:txBody>
          <a:bodyPr/>
          <a:lstStyle>
            <a:lvl1pPr>
              <a:defRPr/>
            </a:lvl1pPr>
          </a:lstStyle>
          <a:p>
            <a:pPr>
              <a:defRPr/>
            </a:pPr>
            <a:fld id="{3D076935-FE55-45EC-8AA2-6DB0B79F0E6A}" type="slidenum">
              <a:rPr lang="en-GB" altLang="en-US"/>
              <a:pPr>
                <a:defRPr/>
              </a:pPr>
              <a:t>‹#›</a:t>
            </a:fld>
            <a:endParaRPr lang="en-GB" altLang="en-US" dirty="0"/>
          </a:p>
        </p:txBody>
      </p:sp>
    </p:spTree>
    <p:extLst>
      <p:ext uri="{BB962C8B-B14F-4D97-AF65-F5344CB8AC3E}">
        <p14:creationId xmlns:p14="http://schemas.microsoft.com/office/powerpoint/2010/main" val="195183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12C7-890C-4435-AF75-5771588C76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D4651A-325E-4017-8BBF-8DE1F547E8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F5F07F-A625-4164-968F-20F7E17321DE}"/>
              </a:ext>
            </a:extLst>
          </p:cNvPr>
          <p:cNvSpPr>
            <a:spLocks noGrp="1" noChangeArrowheads="1"/>
          </p:cNvSpPr>
          <p:nvPr>
            <p:ph type="dt" sz="half" idx="10"/>
          </p:nvPr>
        </p:nvSpPr>
        <p:spPr>
          <a:ln/>
        </p:spPr>
        <p:txBody>
          <a:bodyPr/>
          <a:lstStyle>
            <a:lvl1pPr>
              <a:defRPr/>
            </a:lvl1pPr>
          </a:lstStyle>
          <a:p>
            <a:pPr>
              <a:defRPr/>
            </a:pPr>
            <a:fld id="{7E104BFF-C168-4773-A691-F3DFC01BCC4D}" type="datetime1">
              <a:rPr lang="en-US" altLang="en-US"/>
              <a:pPr>
                <a:defRPr/>
              </a:pPr>
              <a:t>3/10/2018</a:t>
            </a:fld>
            <a:endParaRPr lang="en-GB" altLang="en-US"/>
          </a:p>
        </p:txBody>
      </p:sp>
      <p:sp>
        <p:nvSpPr>
          <p:cNvPr id="5" name="Rectangle 5">
            <a:extLst>
              <a:ext uri="{FF2B5EF4-FFF2-40B4-BE49-F238E27FC236}">
                <a16:creationId xmlns:a16="http://schemas.microsoft.com/office/drawing/2014/main" id="{AE133769-44F4-4EBC-91B2-D416146F010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B57DCFD5-8602-46DF-82C6-812569235F1D}"/>
              </a:ext>
            </a:extLst>
          </p:cNvPr>
          <p:cNvSpPr>
            <a:spLocks noGrp="1" noChangeArrowheads="1"/>
          </p:cNvSpPr>
          <p:nvPr>
            <p:ph type="sldNum" sz="quarter" idx="12"/>
          </p:nvPr>
        </p:nvSpPr>
        <p:spPr>
          <a:ln/>
        </p:spPr>
        <p:txBody>
          <a:bodyPr/>
          <a:lstStyle>
            <a:lvl1pPr>
              <a:defRPr/>
            </a:lvl1pPr>
          </a:lstStyle>
          <a:p>
            <a:pPr>
              <a:defRPr/>
            </a:pPr>
            <a:fld id="{3E287DEF-CCBC-47D4-B128-1704EA272838}" type="slidenum">
              <a:rPr lang="en-GB" altLang="en-US"/>
              <a:pPr>
                <a:defRPr/>
              </a:pPr>
              <a:t>‹#›</a:t>
            </a:fld>
            <a:endParaRPr lang="en-GB" altLang="en-US" dirty="0"/>
          </a:p>
        </p:txBody>
      </p:sp>
    </p:spTree>
    <p:extLst>
      <p:ext uri="{BB962C8B-B14F-4D97-AF65-F5344CB8AC3E}">
        <p14:creationId xmlns:p14="http://schemas.microsoft.com/office/powerpoint/2010/main" val="288465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18FBC7-7C92-46D3-A080-CECF18DFDF47}"/>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3EC794-5B8A-44F4-8F92-98CA15016352}"/>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08C500-C561-46F1-AA1E-A0043CB3AAFB}"/>
              </a:ext>
            </a:extLst>
          </p:cNvPr>
          <p:cNvSpPr>
            <a:spLocks noGrp="1" noChangeArrowheads="1"/>
          </p:cNvSpPr>
          <p:nvPr>
            <p:ph type="dt" sz="half" idx="10"/>
          </p:nvPr>
        </p:nvSpPr>
        <p:spPr>
          <a:ln/>
        </p:spPr>
        <p:txBody>
          <a:bodyPr/>
          <a:lstStyle>
            <a:lvl1pPr>
              <a:defRPr/>
            </a:lvl1pPr>
          </a:lstStyle>
          <a:p>
            <a:pPr>
              <a:defRPr/>
            </a:pPr>
            <a:fld id="{1503FDEA-1BDC-49B9-A423-9BAEF8A4B59B}" type="datetime1">
              <a:rPr lang="en-US" altLang="en-US"/>
              <a:pPr>
                <a:defRPr/>
              </a:pPr>
              <a:t>3/10/2018</a:t>
            </a:fld>
            <a:endParaRPr lang="en-GB" altLang="en-US"/>
          </a:p>
        </p:txBody>
      </p:sp>
      <p:sp>
        <p:nvSpPr>
          <p:cNvPr id="5" name="Rectangle 5">
            <a:extLst>
              <a:ext uri="{FF2B5EF4-FFF2-40B4-BE49-F238E27FC236}">
                <a16:creationId xmlns:a16="http://schemas.microsoft.com/office/drawing/2014/main" id="{AE2928F7-3404-484C-BD3E-F9BE12839F6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DB621A1-45AA-41D9-9019-ECE9CD837BA7}"/>
              </a:ext>
            </a:extLst>
          </p:cNvPr>
          <p:cNvSpPr>
            <a:spLocks noGrp="1" noChangeArrowheads="1"/>
          </p:cNvSpPr>
          <p:nvPr>
            <p:ph type="sldNum" sz="quarter" idx="12"/>
          </p:nvPr>
        </p:nvSpPr>
        <p:spPr>
          <a:ln/>
        </p:spPr>
        <p:txBody>
          <a:bodyPr/>
          <a:lstStyle>
            <a:lvl1pPr>
              <a:defRPr/>
            </a:lvl1pPr>
          </a:lstStyle>
          <a:p>
            <a:pPr>
              <a:defRPr/>
            </a:pPr>
            <a:fld id="{317B7D0C-E2D7-410B-B1B8-3123AF9484BD}" type="slidenum">
              <a:rPr lang="en-GB" altLang="en-US"/>
              <a:pPr>
                <a:defRPr/>
              </a:pPr>
              <a:t>‹#›</a:t>
            </a:fld>
            <a:endParaRPr lang="en-GB" altLang="en-US" dirty="0"/>
          </a:p>
        </p:txBody>
      </p:sp>
    </p:spTree>
    <p:extLst>
      <p:ext uri="{BB962C8B-B14F-4D97-AF65-F5344CB8AC3E}">
        <p14:creationId xmlns:p14="http://schemas.microsoft.com/office/powerpoint/2010/main" val="1522174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a:t>Click to edit Master title style</a:t>
            </a:r>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AD26B4C4-C257-479A-B075-38D8BDE34753}"/>
              </a:ext>
            </a:extLst>
          </p:cNvPr>
          <p:cNvSpPr>
            <a:spLocks noGrp="1" noChangeArrowheads="1"/>
          </p:cNvSpPr>
          <p:nvPr>
            <p:ph type="dt" sz="half" idx="10"/>
          </p:nvPr>
        </p:nvSpPr>
        <p:spPr>
          <a:ln/>
        </p:spPr>
        <p:txBody>
          <a:bodyPr/>
          <a:lstStyle>
            <a:lvl1pPr>
              <a:defRPr/>
            </a:lvl1pPr>
          </a:lstStyle>
          <a:p>
            <a:pPr>
              <a:defRPr/>
            </a:pPr>
            <a:fld id="{7DAE368A-3B00-4D2B-8B6D-10663FC71566}" type="datetime1">
              <a:rPr lang="en-US"/>
              <a:pPr>
                <a:defRPr/>
              </a:pPr>
              <a:t>3/10/2018</a:t>
            </a:fld>
            <a:endParaRPr lang="en-US"/>
          </a:p>
        </p:txBody>
      </p:sp>
      <p:sp>
        <p:nvSpPr>
          <p:cNvPr id="5" name="Rectangle 5">
            <a:extLst>
              <a:ext uri="{FF2B5EF4-FFF2-40B4-BE49-F238E27FC236}">
                <a16:creationId xmlns:a16="http://schemas.microsoft.com/office/drawing/2014/main" id="{97D996F5-BC0A-481F-B665-19FD9ADFF3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495F50-35C8-450B-B51C-3A630EEC526E}"/>
              </a:ext>
            </a:extLst>
          </p:cNvPr>
          <p:cNvSpPr>
            <a:spLocks noGrp="1" noChangeArrowheads="1"/>
          </p:cNvSpPr>
          <p:nvPr>
            <p:ph type="sldNum" sz="quarter" idx="12"/>
          </p:nvPr>
        </p:nvSpPr>
        <p:spPr>
          <a:ln/>
        </p:spPr>
        <p:txBody>
          <a:bodyPr/>
          <a:lstStyle>
            <a:lvl1pPr>
              <a:defRPr/>
            </a:lvl1pPr>
          </a:lstStyle>
          <a:p>
            <a:pPr>
              <a:defRPr/>
            </a:pPr>
            <a:fld id="{A36784AA-D983-468B-8819-62F3E66F17D0}" type="slidenum">
              <a:rPr lang="en-US"/>
              <a:pPr>
                <a:defRPr/>
              </a:pPr>
              <a:t>‹#›</a:t>
            </a:fld>
            <a:endParaRPr lang="en-US"/>
          </a:p>
        </p:txBody>
      </p:sp>
    </p:spTree>
    <p:extLst>
      <p:ext uri="{BB962C8B-B14F-4D97-AF65-F5344CB8AC3E}">
        <p14:creationId xmlns:p14="http://schemas.microsoft.com/office/powerpoint/2010/main" val="739812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81D0C3-93E5-4742-A43D-AAFE90DDA316}"/>
              </a:ext>
            </a:extLst>
          </p:cNvPr>
          <p:cNvSpPr>
            <a:spLocks noGrp="1" noChangeArrowheads="1"/>
          </p:cNvSpPr>
          <p:nvPr>
            <p:ph type="dt" sz="half" idx="10"/>
          </p:nvPr>
        </p:nvSpPr>
        <p:spPr>
          <a:ln/>
        </p:spPr>
        <p:txBody>
          <a:bodyPr/>
          <a:lstStyle>
            <a:lvl1pPr>
              <a:defRPr/>
            </a:lvl1pPr>
          </a:lstStyle>
          <a:p>
            <a:pPr>
              <a:defRPr/>
            </a:pPr>
            <a:fld id="{6FF2F7F6-A916-4FA0-8D90-EA1F2684CF2C}" type="datetime1">
              <a:rPr lang="en-US"/>
              <a:pPr>
                <a:defRPr/>
              </a:pPr>
              <a:t>3/10/2018</a:t>
            </a:fld>
            <a:endParaRPr lang="en-US"/>
          </a:p>
        </p:txBody>
      </p:sp>
      <p:sp>
        <p:nvSpPr>
          <p:cNvPr id="5" name="Rectangle 5">
            <a:extLst>
              <a:ext uri="{FF2B5EF4-FFF2-40B4-BE49-F238E27FC236}">
                <a16:creationId xmlns:a16="http://schemas.microsoft.com/office/drawing/2014/main" id="{424C0375-E212-4A97-8A7E-1B235C3A6B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994F2D-1C94-4061-81E3-04F543196BF9}"/>
              </a:ext>
            </a:extLst>
          </p:cNvPr>
          <p:cNvSpPr>
            <a:spLocks noGrp="1" noChangeArrowheads="1"/>
          </p:cNvSpPr>
          <p:nvPr>
            <p:ph type="sldNum" sz="quarter" idx="12"/>
          </p:nvPr>
        </p:nvSpPr>
        <p:spPr>
          <a:ln/>
        </p:spPr>
        <p:txBody>
          <a:bodyPr/>
          <a:lstStyle>
            <a:lvl1pPr>
              <a:defRPr/>
            </a:lvl1pPr>
          </a:lstStyle>
          <a:p>
            <a:pPr>
              <a:defRPr/>
            </a:pPr>
            <a:fld id="{8FD46D80-91DC-420D-9450-C6C85603390F}" type="slidenum">
              <a:rPr lang="en-US"/>
              <a:pPr>
                <a:defRPr/>
              </a:pPr>
              <a:t>‹#›</a:t>
            </a:fld>
            <a:endParaRPr lang="en-US"/>
          </a:p>
        </p:txBody>
      </p:sp>
    </p:spTree>
    <p:extLst>
      <p:ext uri="{BB962C8B-B14F-4D97-AF65-F5344CB8AC3E}">
        <p14:creationId xmlns:p14="http://schemas.microsoft.com/office/powerpoint/2010/main" val="3024783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a:t>Click to edit Master title style</a:t>
            </a:r>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AD26B4C4-C257-479A-B075-38D8BDE34753}"/>
              </a:ext>
            </a:extLst>
          </p:cNvPr>
          <p:cNvSpPr>
            <a:spLocks noGrp="1" noChangeArrowheads="1"/>
          </p:cNvSpPr>
          <p:nvPr>
            <p:ph type="dt" sz="half" idx="10"/>
          </p:nvPr>
        </p:nvSpPr>
        <p:spPr>
          <a:ln/>
        </p:spPr>
        <p:txBody>
          <a:bodyPr/>
          <a:lstStyle>
            <a:lvl1pPr>
              <a:defRPr/>
            </a:lvl1pPr>
          </a:lstStyle>
          <a:p>
            <a:pPr>
              <a:defRPr/>
            </a:pPr>
            <a:fld id="{7DAE368A-3B00-4D2B-8B6D-10663FC71566}" type="datetime1">
              <a:rPr lang="en-US"/>
              <a:pPr>
                <a:defRPr/>
              </a:pPr>
              <a:t>3/10/2018</a:t>
            </a:fld>
            <a:endParaRPr lang="en-US"/>
          </a:p>
        </p:txBody>
      </p:sp>
      <p:sp>
        <p:nvSpPr>
          <p:cNvPr id="5" name="Rectangle 5">
            <a:extLst>
              <a:ext uri="{FF2B5EF4-FFF2-40B4-BE49-F238E27FC236}">
                <a16:creationId xmlns:a16="http://schemas.microsoft.com/office/drawing/2014/main" id="{97D996F5-BC0A-481F-B665-19FD9ADFF3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495F50-35C8-450B-B51C-3A630EEC526E}"/>
              </a:ext>
            </a:extLst>
          </p:cNvPr>
          <p:cNvSpPr>
            <a:spLocks noGrp="1" noChangeArrowheads="1"/>
          </p:cNvSpPr>
          <p:nvPr>
            <p:ph type="sldNum" sz="quarter" idx="12"/>
          </p:nvPr>
        </p:nvSpPr>
        <p:spPr>
          <a:ln/>
        </p:spPr>
        <p:txBody>
          <a:bodyPr/>
          <a:lstStyle>
            <a:lvl1pPr>
              <a:defRPr/>
            </a:lvl1pPr>
          </a:lstStyle>
          <a:p>
            <a:pPr>
              <a:defRPr/>
            </a:pPr>
            <a:fld id="{A36784AA-D983-468B-8819-62F3E66F17D0}" type="slidenum">
              <a:rPr lang="en-US"/>
              <a:pPr>
                <a:defRPr/>
              </a:pPr>
              <a:t>‹#›</a:t>
            </a:fld>
            <a:endParaRPr lang="en-US"/>
          </a:p>
        </p:txBody>
      </p:sp>
    </p:spTree>
    <p:extLst>
      <p:ext uri="{BB962C8B-B14F-4D97-AF65-F5344CB8AC3E}">
        <p14:creationId xmlns:p14="http://schemas.microsoft.com/office/powerpoint/2010/main" val="4173115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3B0F9AE-75B8-4455-A5B2-992EE10C6FA5}"/>
              </a:ext>
            </a:extLst>
          </p:cNvPr>
          <p:cNvSpPr>
            <a:spLocks noGrp="1" noChangeArrowheads="1"/>
          </p:cNvSpPr>
          <p:nvPr>
            <p:ph type="dt" sz="half" idx="10"/>
          </p:nvPr>
        </p:nvSpPr>
        <p:spPr/>
        <p:txBody>
          <a:bodyPr/>
          <a:lstStyle>
            <a:lvl1pPr>
              <a:defRPr/>
            </a:lvl1pPr>
          </a:lstStyle>
          <a:p>
            <a:pPr>
              <a:defRPr/>
            </a:pPr>
            <a:fld id="{26F0653E-1A1A-4367-8E1A-BDFD28E73237}" type="datetime1">
              <a:rPr lang="en-US"/>
              <a:pPr>
                <a:defRPr/>
              </a:pPr>
              <a:t>3/10/2018</a:t>
            </a:fld>
            <a:endParaRPr lang="en-US"/>
          </a:p>
        </p:txBody>
      </p:sp>
      <p:sp>
        <p:nvSpPr>
          <p:cNvPr id="4" name="Rectangle 5">
            <a:extLst>
              <a:ext uri="{FF2B5EF4-FFF2-40B4-BE49-F238E27FC236}">
                <a16:creationId xmlns:a16="http://schemas.microsoft.com/office/drawing/2014/main" id="{86D79675-A447-4078-965B-D97861696ED3}"/>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97108E2-C12E-4DCA-8A4C-578B8D40A6A2}"/>
              </a:ext>
            </a:extLst>
          </p:cNvPr>
          <p:cNvSpPr>
            <a:spLocks noGrp="1" noChangeArrowheads="1"/>
          </p:cNvSpPr>
          <p:nvPr>
            <p:ph type="sldNum" sz="quarter" idx="12"/>
          </p:nvPr>
        </p:nvSpPr>
        <p:spPr>
          <a:xfrm>
            <a:off x="7010400" y="6400800"/>
            <a:ext cx="2133600" cy="457200"/>
          </a:xfrm>
        </p:spPr>
        <p:txBody>
          <a:bodyPr/>
          <a:lstStyle>
            <a:lvl1pPr>
              <a:defRPr sz="2400"/>
            </a:lvl1pPr>
          </a:lstStyle>
          <a:p>
            <a:pPr>
              <a:defRPr/>
            </a:pPr>
            <a:fld id="{B076C1C4-876F-4A50-88A7-14F325E32801}" type="slidenum">
              <a:rPr lang="en-US"/>
              <a:pPr>
                <a:defRPr/>
              </a:pPr>
              <a:t>‹#›</a:t>
            </a:fld>
            <a:endParaRPr lang="en-US" dirty="0"/>
          </a:p>
        </p:txBody>
      </p:sp>
    </p:spTree>
    <p:extLst>
      <p:ext uri="{BB962C8B-B14F-4D97-AF65-F5344CB8AC3E}">
        <p14:creationId xmlns:p14="http://schemas.microsoft.com/office/powerpoint/2010/main" val="71512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B00F-2CC2-4342-97A1-8E58B6524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39B30-F576-44DB-9A5D-1E645A6455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55D8CB-3D92-4544-ADCA-D6242E8540DD}"/>
              </a:ext>
            </a:extLst>
          </p:cNvPr>
          <p:cNvSpPr>
            <a:spLocks noGrp="1" noChangeArrowheads="1"/>
          </p:cNvSpPr>
          <p:nvPr>
            <p:ph type="dt" sz="half" idx="10"/>
          </p:nvPr>
        </p:nvSpPr>
        <p:spPr>
          <a:ln/>
        </p:spPr>
        <p:txBody>
          <a:bodyPr/>
          <a:lstStyle>
            <a:lvl1pPr>
              <a:defRPr/>
            </a:lvl1pPr>
          </a:lstStyle>
          <a:p>
            <a:pPr>
              <a:defRPr/>
            </a:pPr>
            <a:fld id="{D8949C40-3A15-465A-B601-D2F19832311A}" type="datetime1">
              <a:rPr lang="en-US" altLang="en-US"/>
              <a:pPr>
                <a:defRPr/>
              </a:pPr>
              <a:t>3/10/2018</a:t>
            </a:fld>
            <a:endParaRPr lang="en-GB" altLang="en-US"/>
          </a:p>
        </p:txBody>
      </p:sp>
      <p:sp>
        <p:nvSpPr>
          <p:cNvPr id="5" name="Rectangle 5">
            <a:extLst>
              <a:ext uri="{FF2B5EF4-FFF2-40B4-BE49-F238E27FC236}">
                <a16:creationId xmlns:a16="http://schemas.microsoft.com/office/drawing/2014/main" id="{9C93C5D7-7425-43FE-80FA-E611CC83B27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BF81714B-E025-4F54-B5E8-33F46B26E426}"/>
              </a:ext>
            </a:extLst>
          </p:cNvPr>
          <p:cNvSpPr>
            <a:spLocks noGrp="1" noChangeArrowheads="1"/>
          </p:cNvSpPr>
          <p:nvPr>
            <p:ph type="sldNum" sz="quarter" idx="12"/>
          </p:nvPr>
        </p:nvSpPr>
        <p:spPr>
          <a:ln/>
        </p:spPr>
        <p:txBody>
          <a:bodyPr/>
          <a:lstStyle>
            <a:lvl1pPr>
              <a:defRPr/>
            </a:lvl1pPr>
          </a:lstStyle>
          <a:p>
            <a:pPr>
              <a:defRPr/>
            </a:pPr>
            <a:fld id="{EC765EAE-95E5-4263-9BC4-BEEA1D188718}" type="slidenum">
              <a:rPr lang="en-GB" altLang="en-US"/>
              <a:pPr>
                <a:defRPr/>
              </a:pPr>
              <a:t>‹#›</a:t>
            </a:fld>
            <a:endParaRPr lang="en-GB" altLang="en-US" dirty="0"/>
          </a:p>
        </p:txBody>
      </p:sp>
    </p:spTree>
    <p:extLst>
      <p:ext uri="{BB962C8B-B14F-4D97-AF65-F5344CB8AC3E}">
        <p14:creationId xmlns:p14="http://schemas.microsoft.com/office/powerpoint/2010/main" val="107671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7253-5747-4D80-9D07-95A37950CA5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E77F8D-8E0B-4B15-91D3-5F9B72D31C1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0FA1AA19-05C7-4F54-A8AF-2C7E7BBCD3FA}"/>
              </a:ext>
            </a:extLst>
          </p:cNvPr>
          <p:cNvSpPr>
            <a:spLocks noGrp="1" noChangeArrowheads="1"/>
          </p:cNvSpPr>
          <p:nvPr>
            <p:ph type="dt" sz="half" idx="10"/>
          </p:nvPr>
        </p:nvSpPr>
        <p:spPr>
          <a:ln/>
        </p:spPr>
        <p:txBody>
          <a:bodyPr/>
          <a:lstStyle>
            <a:lvl1pPr>
              <a:defRPr/>
            </a:lvl1pPr>
          </a:lstStyle>
          <a:p>
            <a:pPr>
              <a:defRPr/>
            </a:pPr>
            <a:fld id="{9B3B29B4-0CDD-4987-A99D-AA4984D71DDC}" type="datetime1">
              <a:rPr lang="en-US" altLang="en-US"/>
              <a:pPr>
                <a:defRPr/>
              </a:pPr>
              <a:t>3/10/2018</a:t>
            </a:fld>
            <a:endParaRPr lang="en-GB" altLang="en-US"/>
          </a:p>
        </p:txBody>
      </p:sp>
      <p:sp>
        <p:nvSpPr>
          <p:cNvPr id="5" name="Rectangle 5">
            <a:extLst>
              <a:ext uri="{FF2B5EF4-FFF2-40B4-BE49-F238E27FC236}">
                <a16:creationId xmlns:a16="http://schemas.microsoft.com/office/drawing/2014/main" id="{499D6EA7-FF47-461C-97C8-7CE29D71A7B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2BB314B-3523-4C26-AD47-EF9D49955883}"/>
              </a:ext>
            </a:extLst>
          </p:cNvPr>
          <p:cNvSpPr>
            <a:spLocks noGrp="1" noChangeArrowheads="1"/>
          </p:cNvSpPr>
          <p:nvPr>
            <p:ph type="sldNum" sz="quarter" idx="12"/>
          </p:nvPr>
        </p:nvSpPr>
        <p:spPr>
          <a:ln/>
        </p:spPr>
        <p:txBody>
          <a:bodyPr/>
          <a:lstStyle>
            <a:lvl1pPr>
              <a:defRPr/>
            </a:lvl1pPr>
          </a:lstStyle>
          <a:p>
            <a:pPr>
              <a:defRPr/>
            </a:pPr>
            <a:fld id="{0C1992B2-6B8D-4C27-BF4C-AB2EC9D36084}" type="slidenum">
              <a:rPr lang="en-GB" altLang="en-US"/>
              <a:pPr>
                <a:defRPr/>
              </a:pPr>
              <a:t>‹#›</a:t>
            </a:fld>
            <a:endParaRPr lang="en-GB" altLang="en-US" dirty="0"/>
          </a:p>
        </p:txBody>
      </p:sp>
    </p:spTree>
    <p:extLst>
      <p:ext uri="{BB962C8B-B14F-4D97-AF65-F5344CB8AC3E}">
        <p14:creationId xmlns:p14="http://schemas.microsoft.com/office/powerpoint/2010/main" val="30708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FC0E-2CD0-43F6-9CB7-CBC4BD883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CD899A-BF00-48FD-B3A1-975EA293DFEF}"/>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EC0A4-20A8-4085-990D-16C464864E00}"/>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3A9F0F-25B6-4547-B384-C34EB71ACF51}"/>
              </a:ext>
            </a:extLst>
          </p:cNvPr>
          <p:cNvSpPr>
            <a:spLocks noGrp="1" noChangeArrowheads="1"/>
          </p:cNvSpPr>
          <p:nvPr>
            <p:ph type="dt" sz="half" idx="10"/>
          </p:nvPr>
        </p:nvSpPr>
        <p:spPr>
          <a:ln/>
        </p:spPr>
        <p:txBody>
          <a:bodyPr/>
          <a:lstStyle>
            <a:lvl1pPr>
              <a:defRPr/>
            </a:lvl1pPr>
          </a:lstStyle>
          <a:p>
            <a:pPr>
              <a:defRPr/>
            </a:pPr>
            <a:fld id="{1D76C262-0315-440B-BE1A-2CEB7E39DFE0}" type="datetime1">
              <a:rPr lang="en-US" altLang="en-US"/>
              <a:pPr>
                <a:defRPr/>
              </a:pPr>
              <a:t>3/10/2018</a:t>
            </a:fld>
            <a:endParaRPr lang="en-GB" altLang="en-US"/>
          </a:p>
        </p:txBody>
      </p:sp>
      <p:sp>
        <p:nvSpPr>
          <p:cNvPr id="6" name="Rectangle 5">
            <a:extLst>
              <a:ext uri="{FF2B5EF4-FFF2-40B4-BE49-F238E27FC236}">
                <a16:creationId xmlns:a16="http://schemas.microsoft.com/office/drawing/2014/main" id="{0A596DB7-DAA5-461A-9527-898BEA1BC23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504C1207-D2DB-43D7-AE1F-B03945A284CA}"/>
              </a:ext>
            </a:extLst>
          </p:cNvPr>
          <p:cNvSpPr>
            <a:spLocks noGrp="1" noChangeArrowheads="1"/>
          </p:cNvSpPr>
          <p:nvPr>
            <p:ph type="sldNum" sz="quarter" idx="12"/>
          </p:nvPr>
        </p:nvSpPr>
        <p:spPr>
          <a:ln/>
        </p:spPr>
        <p:txBody>
          <a:bodyPr/>
          <a:lstStyle>
            <a:lvl1pPr>
              <a:defRPr/>
            </a:lvl1pPr>
          </a:lstStyle>
          <a:p>
            <a:pPr>
              <a:defRPr/>
            </a:pPr>
            <a:fld id="{A654FDD5-6ECF-4300-9290-CB42AB82761B}" type="slidenum">
              <a:rPr lang="en-GB" altLang="en-US"/>
              <a:pPr>
                <a:defRPr/>
              </a:pPr>
              <a:t>‹#›</a:t>
            </a:fld>
            <a:endParaRPr lang="en-GB" altLang="en-US" dirty="0"/>
          </a:p>
        </p:txBody>
      </p:sp>
    </p:spTree>
    <p:extLst>
      <p:ext uri="{BB962C8B-B14F-4D97-AF65-F5344CB8AC3E}">
        <p14:creationId xmlns:p14="http://schemas.microsoft.com/office/powerpoint/2010/main" val="298667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E37D-9E9D-4BFD-93E2-4DEF50EAB55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6C767A-C96E-494E-BA64-EE55280FE8B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54ED8D-C60F-4B42-A94C-7975310E659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032612-EF51-417F-8F80-DEF6053CE7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CB568B-7554-4DC5-9A25-61BD1F6D4F9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EE8F55F-D703-457D-A84D-D75738A6DDFE}"/>
              </a:ext>
            </a:extLst>
          </p:cNvPr>
          <p:cNvSpPr>
            <a:spLocks noGrp="1" noChangeArrowheads="1"/>
          </p:cNvSpPr>
          <p:nvPr>
            <p:ph type="dt" sz="half" idx="10"/>
          </p:nvPr>
        </p:nvSpPr>
        <p:spPr>
          <a:ln/>
        </p:spPr>
        <p:txBody>
          <a:bodyPr/>
          <a:lstStyle>
            <a:lvl1pPr>
              <a:defRPr/>
            </a:lvl1pPr>
          </a:lstStyle>
          <a:p>
            <a:pPr>
              <a:defRPr/>
            </a:pPr>
            <a:fld id="{8C0B80B3-BF00-4960-9819-6AE3BA332896}" type="datetime1">
              <a:rPr lang="en-US" altLang="en-US"/>
              <a:pPr>
                <a:defRPr/>
              </a:pPr>
              <a:t>3/10/2018</a:t>
            </a:fld>
            <a:endParaRPr lang="en-GB" altLang="en-US"/>
          </a:p>
        </p:txBody>
      </p:sp>
      <p:sp>
        <p:nvSpPr>
          <p:cNvPr id="8" name="Rectangle 5">
            <a:extLst>
              <a:ext uri="{FF2B5EF4-FFF2-40B4-BE49-F238E27FC236}">
                <a16:creationId xmlns:a16="http://schemas.microsoft.com/office/drawing/2014/main" id="{0765E404-CE98-444B-8EDC-4AE7AACD17B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F40D81F8-6B5A-4DE8-8519-F7A211FF26CE}"/>
              </a:ext>
            </a:extLst>
          </p:cNvPr>
          <p:cNvSpPr>
            <a:spLocks noGrp="1" noChangeArrowheads="1"/>
          </p:cNvSpPr>
          <p:nvPr>
            <p:ph type="sldNum" sz="quarter" idx="12"/>
          </p:nvPr>
        </p:nvSpPr>
        <p:spPr>
          <a:ln/>
        </p:spPr>
        <p:txBody>
          <a:bodyPr/>
          <a:lstStyle>
            <a:lvl1pPr>
              <a:defRPr/>
            </a:lvl1pPr>
          </a:lstStyle>
          <a:p>
            <a:pPr>
              <a:defRPr/>
            </a:pPr>
            <a:fld id="{D7C5A18B-1F9B-4F58-91F2-6171A4A510D9}" type="slidenum">
              <a:rPr lang="en-GB" altLang="en-US"/>
              <a:pPr>
                <a:defRPr/>
              </a:pPr>
              <a:t>‹#›</a:t>
            </a:fld>
            <a:endParaRPr lang="en-GB" altLang="en-US" dirty="0"/>
          </a:p>
        </p:txBody>
      </p:sp>
    </p:spTree>
    <p:extLst>
      <p:ext uri="{BB962C8B-B14F-4D97-AF65-F5344CB8AC3E}">
        <p14:creationId xmlns:p14="http://schemas.microsoft.com/office/powerpoint/2010/main" val="385482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10F1-8704-4730-9301-4C6526C3349D}"/>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4C0C6E4-E9E3-409D-AA0F-BDDEDBEC413C}"/>
              </a:ext>
            </a:extLst>
          </p:cNvPr>
          <p:cNvSpPr>
            <a:spLocks noGrp="1" noChangeArrowheads="1"/>
          </p:cNvSpPr>
          <p:nvPr>
            <p:ph type="dt" sz="half" idx="10"/>
          </p:nvPr>
        </p:nvSpPr>
        <p:spPr>
          <a:ln/>
        </p:spPr>
        <p:txBody>
          <a:bodyPr/>
          <a:lstStyle>
            <a:lvl1pPr>
              <a:defRPr/>
            </a:lvl1pPr>
          </a:lstStyle>
          <a:p>
            <a:pPr>
              <a:defRPr/>
            </a:pPr>
            <a:fld id="{B7D930E4-D432-43EC-8AD1-3F2130159970}" type="datetime1">
              <a:rPr lang="en-US" altLang="en-US"/>
              <a:pPr>
                <a:defRPr/>
              </a:pPr>
              <a:t>3/10/2018</a:t>
            </a:fld>
            <a:endParaRPr lang="en-GB" altLang="en-US"/>
          </a:p>
        </p:txBody>
      </p:sp>
      <p:sp>
        <p:nvSpPr>
          <p:cNvPr id="4" name="Rectangle 5">
            <a:extLst>
              <a:ext uri="{FF2B5EF4-FFF2-40B4-BE49-F238E27FC236}">
                <a16:creationId xmlns:a16="http://schemas.microsoft.com/office/drawing/2014/main" id="{8655184A-29F4-46AB-950D-4AC44C7DAD6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86231970-7DED-400B-9DC5-1B21B36999E2}"/>
              </a:ext>
            </a:extLst>
          </p:cNvPr>
          <p:cNvSpPr>
            <a:spLocks noGrp="1" noChangeArrowheads="1"/>
          </p:cNvSpPr>
          <p:nvPr>
            <p:ph type="sldNum" sz="quarter" idx="12"/>
          </p:nvPr>
        </p:nvSpPr>
        <p:spPr>
          <a:ln/>
        </p:spPr>
        <p:txBody>
          <a:bodyPr/>
          <a:lstStyle>
            <a:lvl1pPr>
              <a:defRPr/>
            </a:lvl1pPr>
          </a:lstStyle>
          <a:p>
            <a:pPr>
              <a:defRPr/>
            </a:pPr>
            <a:fld id="{C38E2144-4E51-41B5-8399-FACD1D6B1C1E}" type="slidenum">
              <a:rPr lang="en-GB" altLang="en-US"/>
              <a:pPr>
                <a:defRPr/>
              </a:pPr>
              <a:t>‹#›</a:t>
            </a:fld>
            <a:endParaRPr lang="en-GB" altLang="en-US" dirty="0"/>
          </a:p>
        </p:txBody>
      </p:sp>
    </p:spTree>
    <p:extLst>
      <p:ext uri="{BB962C8B-B14F-4D97-AF65-F5344CB8AC3E}">
        <p14:creationId xmlns:p14="http://schemas.microsoft.com/office/powerpoint/2010/main" val="386864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81DC022-F5AA-4E5C-B4A5-FF6B88AB2C61}"/>
              </a:ext>
            </a:extLst>
          </p:cNvPr>
          <p:cNvSpPr>
            <a:spLocks noGrp="1" noChangeArrowheads="1"/>
          </p:cNvSpPr>
          <p:nvPr>
            <p:ph type="dt" sz="half" idx="10"/>
          </p:nvPr>
        </p:nvSpPr>
        <p:spPr>
          <a:ln/>
        </p:spPr>
        <p:txBody>
          <a:bodyPr/>
          <a:lstStyle>
            <a:lvl1pPr>
              <a:defRPr/>
            </a:lvl1pPr>
          </a:lstStyle>
          <a:p>
            <a:pPr>
              <a:defRPr/>
            </a:pPr>
            <a:fld id="{2D9584E6-60E2-4C04-9953-D175091D2A96}" type="datetime1">
              <a:rPr lang="en-US" altLang="en-US"/>
              <a:pPr>
                <a:defRPr/>
              </a:pPr>
              <a:t>3/10/2018</a:t>
            </a:fld>
            <a:endParaRPr lang="en-GB" altLang="en-US"/>
          </a:p>
        </p:txBody>
      </p:sp>
      <p:sp>
        <p:nvSpPr>
          <p:cNvPr id="3" name="Rectangle 5">
            <a:extLst>
              <a:ext uri="{FF2B5EF4-FFF2-40B4-BE49-F238E27FC236}">
                <a16:creationId xmlns:a16="http://schemas.microsoft.com/office/drawing/2014/main" id="{2B4FCE0C-9618-4D10-9A60-8492E26BA65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581D2246-1D90-42F4-818B-5B4EA98725F6}"/>
              </a:ext>
            </a:extLst>
          </p:cNvPr>
          <p:cNvSpPr>
            <a:spLocks noGrp="1" noChangeArrowheads="1"/>
          </p:cNvSpPr>
          <p:nvPr>
            <p:ph type="sldNum" sz="quarter" idx="12"/>
          </p:nvPr>
        </p:nvSpPr>
        <p:spPr>
          <a:ln/>
        </p:spPr>
        <p:txBody>
          <a:bodyPr/>
          <a:lstStyle>
            <a:lvl1pPr>
              <a:defRPr/>
            </a:lvl1pPr>
          </a:lstStyle>
          <a:p>
            <a:pPr>
              <a:defRPr/>
            </a:pPr>
            <a:fld id="{6E1A9778-85E7-48C0-BC24-1032E50D2DDF}" type="slidenum">
              <a:rPr lang="en-GB" altLang="en-US"/>
              <a:pPr>
                <a:defRPr/>
              </a:pPr>
              <a:t>‹#›</a:t>
            </a:fld>
            <a:endParaRPr lang="en-GB" altLang="en-US" dirty="0"/>
          </a:p>
        </p:txBody>
      </p:sp>
    </p:spTree>
    <p:extLst>
      <p:ext uri="{BB962C8B-B14F-4D97-AF65-F5344CB8AC3E}">
        <p14:creationId xmlns:p14="http://schemas.microsoft.com/office/powerpoint/2010/main" val="270571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017D-78E5-47A8-BF78-2BEDF43F7B4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E486E2-BC3F-47D2-8911-47E929896EE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9DE2B5-ED17-425B-9F5B-68B081FE817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49152F7-8929-4899-B759-B1FE1376ED50}"/>
              </a:ext>
            </a:extLst>
          </p:cNvPr>
          <p:cNvSpPr>
            <a:spLocks noGrp="1" noChangeArrowheads="1"/>
          </p:cNvSpPr>
          <p:nvPr>
            <p:ph type="dt" sz="half" idx="10"/>
          </p:nvPr>
        </p:nvSpPr>
        <p:spPr>
          <a:ln/>
        </p:spPr>
        <p:txBody>
          <a:bodyPr/>
          <a:lstStyle>
            <a:lvl1pPr>
              <a:defRPr/>
            </a:lvl1pPr>
          </a:lstStyle>
          <a:p>
            <a:pPr>
              <a:defRPr/>
            </a:pPr>
            <a:fld id="{EFFF3933-91ED-4D45-A428-6764FE75ABC9}" type="datetime1">
              <a:rPr lang="en-US" altLang="en-US"/>
              <a:pPr>
                <a:defRPr/>
              </a:pPr>
              <a:t>3/10/2018</a:t>
            </a:fld>
            <a:endParaRPr lang="en-GB" altLang="en-US"/>
          </a:p>
        </p:txBody>
      </p:sp>
      <p:sp>
        <p:nvSpPr>
          <p:cNvPr id="6" name="Rectangle 5">
            <a:extLst>
              <a:ext uri="{FF2B5EF4-FFF2-40B4-BE49-F238E27FC236}">
                <a16:creationId xmlns:a16="http://schemas.microsoft.com/office/drawing/2014/main" id="{E2BD2014-DFC3-4CEB-8986-DE870BC91F9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6FE609C0-1F60-481E-8796-1AA40455D31A}"/>
              </a:ext>
            </a:extLst>
          </p:cNvPr>
          <p:cNvSpPr>
            <a:spLocks noGrp="1" noChangeArrowheads="1"/>
          </p:cNvSpPr>
          <p:nvPr>
            <p:ph type="sldNum" sz="quarter" idx="12"/>
          </p:nvPr>
        </p:nvSpPr>
        <p:spPr>
          <a:ln/>
        </p:spPr>
        <p:txBody>
          <a:bodyPr/>
          <a:lstStyle>
            <a:lvl1pPr>
              <a:defRPr/>
            </a:lvl1pPr>
          </a:lstStyle>
          <a:p>
            <a:pPr>
              <a:defRPr/>
            </a:pPr>
            <a:fld id="{73BD8066-40ED-411F-A45E-E5F52B5F37B3}" type="slidenum">
              <a:rPr lang="en-GB" altLang="en-US"/>
              <a:pPr>
                <a:defRPr/>
              </a:pPr>
              <a:t>‹#›</a:t>
            </a:fld>
            <a:endParaRPr lang="en-GB" altLang="en-US" dirty="0"/>
          </a:p>
        </p:txBody>
      </p:sp>
    </p:spTree>
    <p:extLst>
      <p:ext uri="{BB962C8B-B14F-4D97-AF65-F5344CB8AC3E}">
        <p14:creationId xmlns:p14="http://schemas.microsoft.com/office/powerpoint/2010/main" val="357610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B3C45-9065-4335-86F0-C1C1465B35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07D10C-5641-46D1-9BAC-046D90AA553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0A0FF5B2-A966-46DE-995C-162FB190B63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D2E7E202-5856-4AB1-A97C-5486F495E6E1}"/>
              </a:ext>
            </a:extLst>
          </p:cNvPr>
          <p:cNvSpPr>
            <a:spLocks noGrp="1" noChangeArrowheads="1"/>
          </p:cNvSpPr>
          <p:nvPr>
            <p:ph type="dt" sz="half" idx="10"/>
          </p:nvPr>
        </p:nvSpPr>
        <p:spPr>
          <a:ln/>
        </p:spPr>
        <p:txBody>
          <a:bodyPr/>
          <a:lstStyle>
            <a:lvl1pPr>
              <a:defRPr/>
            </a:lvl1pPr>
          </a:lstStyle>
          <a:p>
            <a:pPr>
              <a:defRPr/>
            </a:pPr>
            <a:fld id="{3D64E528-2908-4EF1-8BDD-66E015DEC65D}" type="datetime1">
              <a:rPr lang="en-US" altLang="en-US"/>
              <a:pPr>
                <a:defRPr/>
              </a:pPr>
              <a:t>3/10/2018</a:t>
            </a:fld>
            <a:endParaRPr lang="en-GB" altLang="en-US"/>
          </a:p>
        </p:txBody>
      </p:sp>
      <p:sp>
        <p:nvSpPr>
          <p:cNvPr id="6" name="Rectangle 5">
            <a:extLst>
              <a:ext uri="{FF2B5EF4-FFF2-40B4-BE49-F238E27FC236}">
                <a16:creationId xmlns:a16="http://schemas.microsoft.com/office/drawing/2014/main" id="{3A597D3B-78FF-442A-A9E3-209FBD99A6D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9840B49F-1061-4E2A-8335-C8B1416B3237}"/>
              </a:ext>
            </a:extLst>
          </p:cNvPr>
          <p:cNvSpPr>
            <a:spLocks noGrp="1" noChangeArrowheads="1"/>
          </p:cNvSpPr>
          <p:nvPr>
            <p:ph type="sldNum" sz="quarter" idx="12"/>
          </p:nvPr>
        </p:nvSpPr>
        <p:spPr>
          <a:ln/>
        </p:spPr>
        <p:txBody>
          <a:bodyPr/>
          <a:lstStyle>
            <a:lvl1pPr>
              <a:defRPr/>
            </a:lvl1pPr>
          </a:lstStyle>
          <a:p>
            <a:pPr>
              <a:defRPr/>
            </a:pPr>
            <a:fld id="{3BC479FE-1B3F-4AB8-BCA3-D4B0A68CE2F8}" type="slidenum">
              <a:rPr lang="en-GB" altLang="en-US"/>
              <a:pPr>
                <a:defRPr/>
              </a:pPr>
              <a:t>‹#›</a:t>
            </a:fld>
            <a:endParaRPr lang="en-GB" altLang="en-US" dirty="0"/>
          </a:p>
        </p:txBody>
      </p:sp>
    </p:spTree>
    <p:extLst>
      <p:ext uri="{BB962C8B-B14F-4D97-AF65-F5344CB8AC3E}">
        <p14:creationId xmlns:p14="http://schemas.microsoft.com/office/powerpoint/2010/main" val="426429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1860C4A-1671-42EB-AF9A-FF634300041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3D435E3E-6430-4D50-A51F-B042327C2A7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9ECCDA1A-DD5E-43C5-A4EE-436CAC7B432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0A8A0421-D6C2-45F7-B787-121D784DC0A4}" type="datetime1">
              <a:rPr lang="en-US" altLang="en-US"/>
              <a:pPr>
                <a:defRPr/>
              </a:pPr>
              <a:t>3/10/2018</a:t>
            </a:fld>
            <a:endParaRPr lang="en-GB" altLang="en-US"/>
          </a:p>
        </p:txBody>
      </p:sp>
      <p:sp>
        <p:nvSpPr>
          <p:cNvPr id="1029" name="Rectangle 5">
            <a:extLst>
              <a:ext uri="{FF2B5EF4-FFF2-40B4-BE49-F238E27FC236}">
                <a16:creationId xmlns:a16="http://schemas.microsoft.com/office/drawing/2014/main" id="{6D36DF04-328B-4E67-A421-2578ABDE37A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1030" name="Rectangle 6">
            <a:extLst>
              <a:ext uri="{FF2B5EF4-FFF2-40B4-BE49-F238E27FC236}">
                <a16:creationId xmlns:a16="http://schemas.microsoft.com/office/drawing/2014/main" id="{C50FD09A-6ECB-48C2-99F9-D9DE41ECACB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737D049-BC02-4A19-822D-94FA470A6A41}"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62"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5426427-996E-4FC4-943B-E0E1041CDCB1}"/>
              </a:ext>
            </a:extLst>
          </p:cNvPr>
          <p:cNvSpPr>
            <a:spLocks noGrp="1" noChangeArrowheads="1"/>
          </p:cNvSpPr>
          <p:nvPr>
            <p:ph type="title"/>
          </p:nvPr>
        </p:nvSpPr>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7A5306EF-E24F-4DD3-B268-2A396C038299}"/>
              </a:ext>
            </a:extLst>
          </p:cNvPr>
          <p:cNvSpPr>
            <a:spLocks noGrp="1" noChangeArrowheads="1"/>
          </p:cNvSpPr>
          <p:nvPr>
            <p:ph type="body" idx="1"/>
          </p:nvPr>
        </p:nvSpPr>
        <p:spPr bwMode="auto">
          <a:xfrm>
            <a:off x="457200" y="1524000"/>
            <a:ext cx="76962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325636" name="Rectangle 4">
            <a:extLst>
              <a:ext uri="{FF2B5EF4-FFF2-40B4-BE49-F238E27FC236}">
                <a16:creationId xmlns:a16="http://schemas.microsoft.com/office/drawing/2014/main" id="{4D5DFF05-7149-463C-B294-1948661441F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BC5D5EAB-DBB0-4136-BE57-739D57986831}" type="datetime1">
              <a:rPr lang="en-US"/>
              <a:pPr>
                <a:defRPr/>
              </a:pPr>
              <a:t>3/10/2018</a:t>
            </a:fld>
            <a:endParaRPr lang="en-US"/>
          </a:p>
        </p:txBody>
      </p:sp>
      <p:sp>
        <p:nvSpPr>
          <p:cNvPr id="325637" name="Rectangle 5">
            <a:extLst>
              <a:ext uri="{FF2B5EF4-FFF2-40B4-BE49-F238E27FC236}">
                <a16:creationId xmlns:a16="http://schemas.microsoft.com/office/drawing/2014/main" id="{63121407-31A9-4560-8155-F7F47CF41B0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325638" name="Rectangle 6">
            <a:extLst>
              <a:ext uri="{FF2B5EF4-FFF2-40B4-BE49-F238E27FC236}">
                <a16:creationId xmlns:a16="http://schemas.microsoft.com/office/drawing/2014/main" id="{B021372D-3F87-4064-9FDB-EA8DF91B07B5}"/>
              </a:ext>
            </a:extLst>
          </p:cNvPr>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F8554403-BC8C-4B4E-AEAA-52A04B9BC3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49"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A7FCD9D-B324-4B43-BD74-652D95D3EFB7}"/>
              </a:ext>
            </a:extLst>
          </p:cNvPr>
          <p:cNvSpPr>
            <a:spLocks noGrp="1" noChangeArrowheads="1"/>
          </p:cNvSpPr>
          <p:nvPr>
            <p:ph type="ctrTitle"/>
          </p:nvPr>
        </p:nvSpPr>
        <p:spPr>
          <a:xfrm>
            <a:off x="685800" y="2130425"/>
            <a:ext cx="7772400" cy="1470025"/>
          </a:xfrm>
        </p:spPr>
        <p:txBody>
          <a:bodyPr anchor="ctr"/>
          <a:lstStyle/>
          <a:p>
            <a:pPr eaLnBrk="1" hangingPunct="1"/>
            <a:r>
              <a:rPr lang="en-GB" altLang="en-US" sz="4400" dirty="0"/>
              <a:t>What Do IQ Tests Measure?</a:t>
            </a:r>
          </a:p>
        </p:txBody>
      </p:sp>
      <p:sp>
        <p:nvSpPr>
          <p:cNvPr id="7171" name="Rectangle 3">
            <a:extLst>
              <a:ext uri="{FF2B5EF4-FFF2-40B4-BE49-F238E27FC236}">
                <a16:creationId xmlns:a16="http://schemas.microsoft.com/office/drawing/2014/main" id="{5B6145A0-7D03-48B5-9BDF-53D3614EAAFF}"/>
              </a:ext>
            </a:extLst>
          </p:cNvPr>
          <p:cNvSpPr>
            <a:spLocks noGrp="1" noChangeArrowheads="1"/>
          </p:cNvSpPr>
          <p:nvPr>
            <p:ph type="subTitle" idx="1"/>
          </p:nvPr>
        </p:nvSpPr>
        <p:spPr>
          <a:xfrm>
            <a:off x="1371600" y="3886200"/>
            <a:ext cx="6400800" cy="1752600"/>
          </a:xfrm>
        </p:spPr>
        <p:txBody>
          <a:bodyPr/>
          <a:lstStyle/>
          <a:p>
            <a:pPr eaLnBrk="1" hangingPunct="1">
              <a:lnSpc>
                <a:spcPct val="90000"/>
              </a:lnSpc>
            </a:pPr>
            <a:r>
              <a:rPr lang="en-GB" altLang="en-US" sz="3200" dirty="0"/>
              <a:t>Barry Smith</a:t>
            </a:r>
          </a:p>
          <a:p>
            <a:pPr eaLnBrk="1" hangingPunct="1">
              <a:lnSpc>
                <a:spcPct val="90000"/>
              </a:lnSpc>
            </a:pPr>
            <a:endParaRPr lang="en-GB" altLang="en-US" sz="3200" dirty="0"/>
          </a:p>
          <a:p>
            <a:pPr eaLnBrk="1" hangingPunct="1">
              <a:lnSpc>
                <a:spcPct val="90000"/>
              </a:lnSpc>
            </a:pPr>
            <a:r>
              <a:rPr lang="en-GB" altLang="en-US" dirty="0" err="1"/>
              <a:t>Romanell</a:t>
            </a:r>
            <a:r>
              <a:rPr lang="en-GB" altLang="en-US" dirty="0"/>
              <a:t> Workshop, March 10, 2018</a:t>
            </a:r>
          </a:p>
        </p:txBody>
      </p:sp>
      <p:sp>
        <p:nvSpPr>
          <p:cNvPr id="7172" name="Slide Number Placeholder 1">
            <a:extLst>
              <a:ext uri="{FF2B5EF4-FFF2-40B4-BE49-F238E27FC236}">
                <a16:creationId xmlns:a16="http://schemas.microsoft.com/office/drawing/2014/main" id="{0058C4A7-7298-425B-B673-976142B3D17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2D72AB3-16D6-4ED1-8DF6-0E5859EA13CC}" type="slidenum">
              <a:rPr lang="en-GB" altLang="en-US" sz="1400" smtClean="0"/>
              <a:pPr>
                <a:spcBef>
                  <a:spcPct val="0"/>
                </a:spcBef>
                <a:buFontTx/>
                <a:buNone/>
              </a:pPr>
              <a:t>1</a:t>
            </a:fld>
            <a:endParaRPr lang="en-GB" altLang="en-US"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a:extLst>
              <a:ext uri="{FF2B5EF4-FFF2-40B4-BE49-F238E27FC236}">
                <a16:creationId xmlns:a16="http://schemas.microsoft.com/office/drawing/2014/main" id="{328E238D-9303-4A65-9116-8D83E6CD18C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7C1674-273A-4E27-97BA-6A809557714B}" type="slidenum">
              <a:rPr lang="de-DE" altLang="en-US" sz="1400" smtClean="0">
                <a:solidFill>
                  <a:srgbClr val="000000"/>
                </a:solidFill>
              </a:rPr>
              <a:pPr>
                <a:spcBef>
                  <a:spcPct val="0"/>
                </a:spcBef>
                <a:buFontTx/>
                <a:buNone/>
              </a:pPr>
              <a:t>10</a:t>
            </a:fld>
            <a:endParaRPr lang="de-DE" altLang="en-US" sz="1400">
              <a:solidFill>
                <a:srgbClr val="000000"/>
              </a:solidFill>
            </a:endParaRPr>
          </a:p>
        </p:txBody>
      </p:sp>
      <p:sp>
        <p:nvSpPr>
          <p:cNvPr id="68611" name="Rectangle 2">
            <a:extLst>
              <a:ext uri="{FF2B5EF4-FFF2-40B4-BE49-F238E27FC236}">
                <a16:creationId xmlns:a16="http://schemas.microsoft.com/office/drawing/2014/main" id="{3EE6F9AA-B7BD-4F12-883F-4C0C8DFC0803}"/>
              </a:ext>
            </a:extLst>
          </p:cNvPr>
          <p:cNvSpPr>
            <a:spLocks noGrp="1" noChangeArrowheads="1"/>
          </p:cNvSpPr>
          <p:nvPr>
            <p:ph type="title"/>
          </p:nvPr>
        </p:nvSpPr>
        <p:spPr/>
        <p:txBody>
          <a:bodyPr/>
          <a:lstStyle/>
          <a:p>
            <a:r>
              <a:rPr lang="en-US" altLang="en-US" dirty="0"/>
              <a:t>Death?</a:t>
            </a:r>
          </a:p>
        </p:txBody>
      </p:sp>
      <p:sp>
        <p:nvSpPr>
          <p:cNvPr id="68612" name="Rectangle 3">
            <a:extLst>
              <a:ext uri="{FF2B5EF4-FFF2-40B4-BE49-F238E27FC236}">
                <a16:creationId xmlns:a16="http://schemas.microsoft.com/office/drawing/2014/main" id="{D8CF0CCB-C23D-489E-B4FE-E70E381F51F3}"/>
              </a:ext>
            </a:extLst>
          </p:cNvPr>
          <p:cNvSpPr>
            <a:spLocks noGrp="1" noChangeArrowheads="1"/>
          </p:cNvSpPr>
          <p:nvPr>
            <p:ph type="body" idx="1"/>
          </p:nvPr>
        </p:nvSpPr>
        <p:spPr/>
        <p:txBody>
          <a:bodyPr/>
          <a:lstStyle/>
          <a:p>
            <a:endParaRPr lang="en-US" altLang="en-US"/>
          </a:p>
        </p:txBody>
      </p:sp>
      <p:sp>
        <p:nvSpPr>
          <p:cNvPr id="68613" name="Oval 4">
            <a:extLst>
              <a:ext uri="{FF2B5EF4-FFF2-40B4-BE49-F238E27FC236}">
                <a16:creationId xmlns:a16="http://schemas.microsoft.com/office/drawing/2014/main" id="{B0D43C38-8B4E-4A16-9E5E-20B6EFC9C440}"/>
              </a:ext>
            </a:extLst>
          </p:cNvPr>
          <p:cNvSpPr>
            <a:spLocks noChangeArrowheads="1"/>
          </p:cNvSpPr>
          <p:nvPr/>
        </p:nvSpPr>
        <p:spPr bwMode="auto">
          <a:xfrm>
            <a:off x="2484438" y="2276475"/>
            <a:ext cx="4032250" cy="3384550"/>
          </a:xfrm>
          <a:prstGeom prst="ellipse">
            <a:avLst/>
          </a:prstGeom>
          <a:solidFill>
            <a:schemeClr val="accent1"/>
          </a:solidFill>
          <a:ln w="190500">
            <a:pattFill prst="dashDnDiag">
              <a:fgClr>
                <a:schemeClr val="tx1"/>
              </a:fgClr>
              <a:bgClr>
                <a:srgbClr val="FFFFFF"/>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8614" name="Oval 5">
            <a:extLst>
              <a:ext uri="{FF2B5EF4-FFF2-40B4-BE49-F238E27FC236}">
                <a16:creationId xmlns:a16="http://schemas.microsoft.com/office/drawing/2014/main" id="{0AC91274-5989-406A-8D24-E9366768DAC5}"/>
              </a:ext>
            </a:extLst>
          </p:cNvPr>
          <p:cNvSpPr>
            <a:spLocks noChangeArrowheads="1"/>
          </p:cNvSpPr>
          <p:nvPr/>
        </p:nvSpPr>
        <p:spPr bwMode="auto">
          <a:xfrm>
            <a:off x="4140200" y="3644900"/>
            <a:ext cx="792163" cy="7921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8615" name="Oval 6">
            <a:extLst>
              <a:ext uri="{FF2B5EF4-FFF2-40B4-BE49-F238E27FC236}">
                <a16:creationId xmlns:a16="http://schemas.microsoft.com/office/drawing/2014/main" id="{C967EC83-D286-48B4-BC60-6D13136B5DA5}"/>
              </a:ext>
            </a:extLst>
          </p:cNvPr>
          <p:cNvSpPr>
            <a:spLocks noChangeArrowheads="1"/>
          </p:cNvSpPr>
          <p:nvPr/>
        </p:nvSpPr>
        <p:spPr bwMode="auto">
          <a:xfrm>
            <a:off x="42846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8616" name="Oval 7">
            <a:extLst>
              <a:ext uri="{FF2B5EF4-FFF2-40B4-BE49-F238E27FC236}">
                <a16:creationId xmlns:a16="http://schemas.microsoft.com/office/drawing/2014/main" id="{9443FD9B-DFD2-4A9B-8EF9-7A3619D2FDF6}"/>
              </a:ext>
            </a:extLst>
          </p:cNvPr>
          <p:cNvSpPr>
            <a:spLocks noChangeArrowheads="1"/>
          </p:cNvSpPr>
          <p:nvPr/>
        </p:nvSpPr>
        <p:spPr bwMode="auto">
          <a:xfrm>
            <a:off x="4500563" y="40767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8617" name="Oval 8">
            <a:extLst>
              <a:ext uri="{FF2B5EF4-FFF2-40B4-BE49-F238E27FC236}">
                <a16:creationId xmlns:a16="http://schemas.microsoft.com/office/drawing/2014/main" id="{ED62CC65-9985-4ACA-9221-A9CEDD87937D}"/>
              </a:ext>
            </a:extLst>
          </p:cNvPr>
          <p:cNvSpPr>
            <a:spLocks noChangeArrowheads="1"/>
          </p:cNvSpPr>
          <p:nvPr/>
        </p:nvSpPr>
        <p:spPr bwMode="auto">
          <a:xfrm>
            <a:off x="4643438"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8618" name="Oval 9">
            <a:extLst>
              <a:ext uri="{FF2B5EF4-FFF2-40B4-BE49-F238E27FC236}">
                <a16:creationId xmlns:a16="http://schemas.microsoft.com/office/drawing/2014/main" id="{EEC24A1B-9027-4A7C-9C6F-7401F13BB4D2}"/>
              </a:ext>
            </a:extLst>
          </p:cNvPr>
          <p:cNvSpPr>
            <a:spLocks noChangeArrowheads="1"/>
          </p:cNvSpPr>
          <p:nvPr/>
        </p:nvSpPr>
        <p:spPr bwMode="auto">
          <a:xfrm>
            <a:off x="4643438" y="4149725"/>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8619" name="Line 10">
            <a:extLst>
              <a:ext uri="{FF2B5EF4-FFF2-40B4-BE49-F238E27FC236}">
                <a16:creationId xmlns:a16="http://schemas.microsoft.com/office/drawing/2014/main" id="{CAD6C324-5E78-42E4-BC99-1A20DEF63461}"/>
              </a:ext>
            </a:extLst>
          </p:cNvPr>
          <p:cNvSpPr>
            <a:spLocks noChangeShapeType="1"/>
          </p:cNvSpPr>
          <p:nvPr/>
        </p:nvSpPr>
        <p:spPr bwMode="auto">
          <a:xfrm flipV="1">
            <a:off x="1331913" y="2997200"/>
            <a:ext cx="649287" cy="1296988"/>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0" name="Text Box 11">
            <a:extLst>
              <a:ext uri="{FF2B5EF4-FFF2-40B4-BE49-F238E27FC236}">
                <a16:creationId xmlns:a16="http://schemas.microsoft.com/office/drawing/2014/main" id="{21DFFA0C-E608-465B-BA89-59A9672516D9}"/>
              </a:ext>
            </a:extLst>
          </p:cNvPr>
          <p:cNvSpPr txBox="1">
            <a:spLocks noChangeArrowheads="1"/>
          </p:cNvSpPr>
          <p:nvPr/>
        </p:nvSpPr>
        <p:spPr bwMode="auto">
          <a:xfrm>
            <a:off x="539750" y="4149725"/>
            <a:ext cx="1944688"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00"/>
                </a:solidFill>
              </a:rPr>
              <a:t>not functioning at all</a:t>
            </a:r>
          </a:p>
        </p:txBody>
      </p:sp>
      <p:sp>
        <p:nvSpPr>
          <p:cNvPr id="68621" name="Oval 12">
            <a:extLst>
              <a:ext uri="{FF2B5EF4-FFF2-40B4-BE49-F238E27FC236}">
                <a16:creationId xmlns:a16="http://schemas.microsoft.com/office/drawing/2014/main" id="{142C3F78-8C34-41EB-9CB2-531535D6AB5E}"/>
              </a:ext>
            </a:extLst>
          </p:cNvPr>
          <p:cNvSpPr>
            <a:spLocks noChangeArrowheads="1"/>
          </p:cNvSpPr>
          <p:nvPr/>
        </p:nvSpPr>
        <p:spPr bwMode="auto">
          <a:xfrm>
            <a:off x="4356100" y="41497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Tree>
    <p:extLst>
      <p:ext uri="{BB962C8B-B14F-4D97-AF65-F5344CB8AC3E}">
        <p14:creationId xmlns:p14="http://schemas.microsoft.com/office/powerpoint/2010/main" val="309708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EF5AC5D-75C7-4D7D-AAE0-F25671447C5C}"/>
              </a:ext>
            </a:extLst>
          </p:cNvPr>
          <p:cNvSpPr>
            <a:spLocks noGrp="1" noChangeArrowheads="1"/>
          </p:cNvSpPr>
          <p:nvPr>
            <p:ph type="title"/>
          </p:nvPr>
        </p:nvSpPr>
        <p:spPr/>
        <p:txBody>
          <a:bodyPr/>
          <a:lstStyle/>
          <a:p>
            <a:pPr eaLnBrk="1" hangingPunct="1"/>
            <a:r>
              <a:rPr lang="en-US" altLang="en-US" sz="3600" dirty="0" err="1"/>
              <a:t>Artiga</a:t>
            </a:r>
            <a:r>
              <a:rPr lang="en-US" altLang="en-US" sz="3600" dirty="0"/>
              <a:t>: four major desiderata for an account of function </a:t>
            </a:r>
          </a:p>
        </p:txBody>
      </p:sp>
      <p:sp>
        <p:nvSpPr>
          <p:cNvPr id="3" name="Content Placeholder 2">
            <a:extLst>
              <a:ext uri="{FF2B5EF4-FFF2-40B4-BE49-F238E27FC236}">
                <a16:creationId xmlns:a16="http://schemas.microsoft.com/office/drawing/2014/main" id="{627CD04C-364E-412A-80DA-2CDB6C31B60E}"/>
              </a:ext>
            </a:extLst>
          </p:cNvPr>
          <p:cNvSpPr>
            <a:spLocks noGrp="1"/>
          </p:cNvSpPr>
          <p:nvPr>
            <p:ph idx="1"/>
          </p:nvPr>
        </p:nvSpPr>
        <p:spPr>
          <a:xfrm>
            <a:off x="0" y="1417638"/>
            <a:ext cx="9144000" cy="4525962"/>
          </a:xfrm>
        </p:spPr>
        <p:txBody>
          <a:bodyPr/>
          <a:lstStyle/>
          <a:p>
            <a:pPr marL="749300" eaLnBrk="1" hangingPunct="1">
              <a:defRPr/>
            </a:pPr>
            <a:r>
              <a:rPr lang="en-US" sz="2400" dirty="0"/>
              <a:t>TELEOLOGY: reference to the function of an entity should play an important role in explaining why the entity exists.</a:t>
            </a:r>
          </a:p>
          <a:p>
            <a:pPr marL="749300" eaLnBrk="1" hangingPunct="1">
              <a:defRPr/>
            </a:pPr>
            <a:r>
              <a:rPr lang="en-US" sz="2400" dirty="0"/>
              <a:t>NORMATIVITY: the function of an entity determines a criterion against which the activity of the entity can be normatively evaluated, which means: it can be evaluated as better or worse relative to some norm</a:t>
            </a:r>
          </a:p>
          <a:p>
            <a:pPr marL="749300" eaLnBrk="1" hangingPunct="1">
              <a:defRPr/>
            </a:pPr>
            <a:r>
              <a:rPr lang="en-US" sz="2400" dirty="0"/>
              <a:t>ACCIDENT: An entity’s function is appropriately distinguished from its accidental effects (called “side-effects”)</a:t>
            </a:r>
          </a:p>
          <a:p>
            <a:pPr marL="749300" eaLnBrk="1" hangingPunct="1">
              <a:defRPr/>
            </a:pPr>
            <a:endParaRPr lang="en-US" sz="1200" dirty="0"/>
          </a:p>
          <a:p>
            <a:pPr marL="749300" eaLnBrk="1" hangingPunct="1">
              <a:buFontTx/>
              <a:buNone/>
              <a:defRPr/>
            </a:pPr>
            <a:r>
              <a:rPr lang="en-US" sz="2800" b="1" dirty="0"/>
              <a:t>REJECT:</a:t>
            </a:r>
            <a:r>
              <a:rPr lang="en-US" sz="2800" dirty="0">
                <a:solidFill>
                  <a:srgbClr val="C00000"/>
                </a:solidFill>
              </a:rPr>
              <a:t> EPIPHENOMENALISM: the function of an entity is determined by the entity’s </a:t>
            </a:r>
            <a:r>
              <a:rPr lang="en-US" sz="2800" b="1" dirty="0">
                <a:solidFill>
                  <a:srgbClr val="C00000"/>
                </a:solidFill>
              </a:rPr>
              <a:t>current </a:t>
            </a:r>
            <a:r>
              <a:rPr lang="en-US" sz="2800" dirty="0">
                <a:solidFill>
                  <a:srgbClr val="C00000"/>
                </a:solidFill>
              </a:rPr>
              <a:t>performance. </a:t>
            </a:r>
          </a:p>
          <a:p>
            <a:pPr marL="0" indent="0" eaLnBrk="1" hangingPunct="1">
              <a:buFontTx/>
              <a:buNone/>
              <a:defRPr/>
            </a:pPr>
            <a:endParaRPr lang="en-US" sz="2400" dirty="0">
              <a:solidFill>
                <a:srgbClr val="C00000"/>
              </a:solidFill>
            </a:endParaRPr>
          </a:p>
          <a:p>
            <a:pPr marL="0" indent="0" eaLnBrk="1" hangingPunct="1">
              <a:buFontTx/>
              <a:buNone/>
              <a:defRPr/>
            </a:pPr>
            <a:endParaRPr lang="en-US" sz="2400" dirty="0"/>
          </a:p>
        </p:txBody>
      </p:sp>
      <p:sp>
        <p:nvSpPr>
          <p:cNvPr id="21508" name="Slide Number Placeholder 3">
            <a:extLst>
              <a:ext uri="{FF2B5EF4-FFF2-40B4-BE49-F238E27FC236}">
                <a16:creationId xmlns:a16="http://schemas.microsoft.com/office/drawing/2014/main" id="{B89B96BC-DDF2-48EF-93D1-55A2D84D325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9457B8-BE4A-4CF1-97EC-23992806AFCF}" type="slidenum">
              <a:rPr lang="en-GB" altLang="en-US" sz="1400" smtClean="0"/>
              <a:pPr>
                <a:spcBef>
                  <a:spcPct val="0"/>
                </a:spcBef>
                <a:buFontTx/>
                <a:buNone/>
              </a:pPr>
              <a:t>11</a:t>
            </a:fld>
            <a:endParaRPr lang="en-GB" altLang="en-US"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EF5AC5D-75C7-4D7D-AAE0-F25671447C5C}"/>
              </a:ext>
            </a:extLst>
          </p:cNvPr>
          <p:cNvSpPr>
            <a:spLocks noGrp="1" noChangeArrowheads="1"/>
          </p:cNvSpPr>
          <p:nvPr>
            <p:ph type="title"/>
          </p:nvPr>
        </p:nvSpPr>
        <p:spPr/>
        <p:txBody>
          <a:bodyPr/>
          <a:lstStyle/>
          <a:p>
            <a:pPr eaLnBrk="1" hangingPunct="1"/>
            <a:r>
              <a:rPr lang="en-US" altLang="en-US" sz="3600" dirty="0" err="1"/>
              <a:t>Artiga</a:t>
            </a:r>
            <a:r>
              <a:rPr lang="en-US" altLang="en-US" sz="3600" dirty="0"/>
              <a:t>: four major desiderata for an account of function </a:t>
            </a:r>
          </a:p>
        </p:txBody>
      </p:sp>
      <p:sp>
        <p:nvSpPr>
          <p:cNvPr id="3" name="Content Placeholder 2">
            <a:extLst>
              <a:ext uri="{FF2B5EF4-FFF2-40B4-BE49-F238E27FC236}">
                <a16:creationId xmlns:a16="http://schemas.microsoft.com/office/drawing/2014/main" id="{627CD04C-364E-412A-80DA-2CDB6C31B60E}"/>
              </a:ext>
            </a:extLst>
          </p:cNvPr>
          <p:cNvSpPr>
            <a:spLocks noGrp="1"/>
          </p:cNvSpPr>
          <p:nvPr>
            <p:ph idx="1"/>
          </p:nvPr>
        </p:nvSpPr>
        <p:spPr>
          <a:xfrm>
            <a:off x="0" y="1417638"/>
            <a:ext cx="9144000" cy="4525962"/>
          </a:xfrm>
        </p:spPr>
        <p:txBody>
          <a:bodyPr/>
          <a:lstStyle/>
          <a:p>
            <a:pPr marL="749300" eaLnBrk="1" hangingPunct="1">
              <a:defRPr/>
            </a:pPr>
            <a:r>
              <a:rPr lang="en-US" sz="2400" dirty="0"/>
              <a:t>TELEOLOGY: reference to the function of an entity should play an important role in explaining why the entity exists.</a:t>
            </a:r>
          </a:p>
          <a:p>
            <a:pPr marL="749300" eaLnBrk="1" hangingPunct="1">
              <a:defRPr/>
            </a:pPr>
            <a:r>
              <a:rPr lang="en-US" sz="2400" dirty="0"/>
              <a:t>NORMATIVITY: the function of an entity determines a criterion against which the activity of the entity can be normatively evaluated, which means: it can be evaluated as better or worse relative to some norm</a:t>
            </a:r>
          </a:p>
          <a:p>
            <a:pPr marL="749300" eaLnBrk="1" hangingPunct="1">
              <a:defRPr/>
            </a:pPr>
            <a:r>
              <a:rPr lang="en-US" sz="2400" dirty="0"/>
              <a:t>ACCIDENT: An entity’s function is appropriately distinguished from its accidental effects (called “side-effects”)</a:t>
            </a:r>
          </a:p>
          <a:p>
            <a:pPr marL="749300" eaLnBrk="1" hangingPunct="1">
              <a:buFontTx/>
              <a:buNone/>
              <a:defRPr/>
            </a:pPr>
            <a:r>
              <a:rPr lang="en-US" sz="2400" b="1" dirty="0">
                <a:solidFill>
                  <a:srgbClr val="007A37"/>
                </a:solidFill>
              </a:rPr>
              <a:t>	REALIZATION: the function of an entity is a </a:t>
            </a:r>
            <a:r>
              <a:rPr lang="en-US" sz="2400" b="1" i="1" dirty="0">
                <a:solidFill>
                  <a:srgbClr val="007A37"/>
                </a:solidFill>
              </a:rPr>
              <a:t>disposition</a:t>
            </a:r>
            <a:r>
              <a:rPr lang="en-US" sz="2400" b="1" dirty="0">
                <a:solidFill>
                  <a:srgbClr val="007A37"/>
                </a:solidFill>
              </a:rPr>
              <a:t> of the entity </a:t>
            </a:r>
            <a:r>
              <a:rPr lang="en-US" sz="2400" b="1" i="1" dirty="0">
                <a:solidFill>
                  <a:srgbClr val="007A37"/>
                </a:solidFill>
              </a:rPr>
              <a:t>to </a:t>
            </a:r>
            <a:r>
              <a:rPr lang="en-US" sz="2400" b="1" dirty="0">
                <a:solidFill>
                  <a:srgbClr val="007A37"/>
                </a:solidFill>
              </a:rPr>
              <a:t>perform</a:t>
            </a:r>
            <a:r>
              <a:rPr lang="en-US" sz="2400" b="1" i="1" dirty="0">
                <a:solidFill>
                  <a:srgbClr val="007A37"/>
                </a:solidFill>
              </a:rPr>
              <a:t> </a:t>
            </a:r>
            <a:r>
              <a:rPr lang="en-US" sz="2400" b="1" dirty="0">
                <a:solidFill>
                  <a:srgbClr val="007A37"/>
                </a:solidFill>
              </a:rPr>
              <a:t>(realize, execute, …)</a:t>
            </a:r>
          </a:p>
          <a:p>
            <a:pPr marL="0" indent="0" eaLnBrk="1" hangingPunct="1">
              <a:buFontTx/>
              <a:buNone/>
              <a:defRPr/>
            </a:pPr>
            <a:endParaRPr lang="en-US" sz="2400" dirty="0">
              <a:solidFill>
                <a:srgbClr val="C00000"/>
              </a:solidFill>
            </a:endParaRPr>
          </a:p>
          <a:p>
            <a:pPr marL="0" indent="0" eaLnBrk="1" hangingPunct="1">
              <a:buFontTx/>
              <a:buNone/>
              <a:defRPr/>
            </a:pPr>
            <a:endParaRPr lang="en-US" sz="2400" dirty="0"/>
          </a:p>
        </p:txBody>
      </p:sp>
      <p:sp>
        <p:nvSpPr>
          <p:cNvPr id="21508" name="Slide Number Placeholder 3">
            <a:extLst>
              <a:ext uri="{FF2B5EF4-FFF2-40B4-BE49-F238E27FC236}">
                <a16:creationId xmlns:a16="http://schemas.microsoft.com/office/drawing/2014/main" id="{B89B96BC-DDF2-48EF-93D1-55A2D84D325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9457B8-BE4A-4CF1-97EC-23992806AFCF}" type="slidenum">
              <a:rPr lang="en-GB" altLang="en-US" sz="1400" smtClean="0"/>
              <a:pPr>
                <a:spcBef>
                  <a:spcPct val="0"/>
                </a:spcBef>
                <a:buFontTx/>
                <a:buNone/>
              </a:pPr>
              <a:t>12</a:t>
            </a:fld>
            <a:endParaRPr lang="en-GB" altLang="en-US" sz="1400"/>
          </a:p>
        </p:txBody>
      </p:sp>
    </p:spTree>
    <p:extLst>
      <p:ext uri="{BB962C8B-B14F-4D97-AF65-F5344CB8AC3E}">
        <p14:creationId xmlns:p14="http://schemas.microsoft.com/office/powerpoint/2010/main" val="94482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EF5AC5D-75C7-4D7D-AAE0-F25671447C5C}"/>
              </a:ext>
            </a:extLst>
          </p:cNvPr>
          <p:cNvSpPr>
            <a:spLocks noGrp="1" noChangeArrowheads="1"/>
          </p:cNvSpPr>
          <p:nvPr>
            <p:ph type="title"/>
          </p:nvPr>
        </p:nvSpPr>
        <p:spPr/>
        <p:txBody>
          <a:bodyPr/>
          <a:lstStyle/>
          <a:p>
            <a:pPr eaLnBrk="1" hangingPunct="1"/>
            <a:r>
              <a:rPr lang="en-US" altLang="en-US" sz="3600" dirty="0" err="1"/>
              <a:t>Artiga</a:t>
            </a:r>
            <a:r>
              <a:rPr lang="en-US" altLang="en-US" sz="3600" dirty="0"/>
              <a:t>: four major desiderata for an account of function </a:t>
            </a:r>
          </a:p>
        </p:txBody>
      </p:sp>
      <p:sp>
        <p:nvSpPr>
          <p:cNvPr id="3" name="Content Placeholder 2">
            <a:extLst>
              <a:ext uri="{FF2B5EF4-FFF2-40B4-BE49-F238E27FC236}">
                <a16:creationId xmlns:a16="http://schemas.microsoft.com/office/drawing/2014/main" id="{627CD04C-364E-412A-80DA-2CDB6C31B60E}"/>
              </a:ext>
            </a:extLst>
          </p:cNvPr>
          <p:cNvSpPr>
            <a:spLocks noGrp="1"/>
          </p:cNvSpPr>
          <p:nvPr>
            <p:ph idx="1"/>
          </p:nvPr>
        </p:nvSpPr>
        <p:spPr>
          <a:xfrm>
            <a:off x="0" y="1417638"/>
            <a:ext cx="9144000" cy="4525962"/>
          </a:xfrm>
        </p:spPr>
        <p:txBody>
          <a:bodyPr/>
          <a:lstStyle/>
          <a:p>
            <a:pPr marL="749300" eaLnBrk="1" hangingPunct="1">
              <a:defRPr/>
            </a:pPr>
            <a:r>
              <a:rPr lang="en-US" sz="2400" dirty="0"/>
              <a:t>TELEOLOGY: reference to the function of an entity should play an important role in explaining why the entity exists.</a:t>
            </a:r>
          </a:p>
          <a:p>
            <a:pPr marL="749300" eaLnBrk="1" hangingPunct="1">
              <a:defRPr/>
            </a:pPr>
            <a:r>
              <a:rPr lang="en-US" sz="2400" dirty="0"/>
              <a:t>NORMATIVITY: the function of an entity determines a criterion against which the activity of the entity can be normatively evaluated, which means: it can be evaluated as better or worse relative to some norm</a:t>
            </a:r>
          </a:p>
          <a:p>
            <a:pPr marL="749300" eaLnBrk="1" hangingPunct="1">
              <a:defRPr/>
            </a:pPr>
            <a:r>
              <a:rPr lang="en-US" sz="2400" strike="sngStrike" dirty="0"/>
              <a:t>ACCIDENT: An entity’s function is appropriately distinguished from its accidental effects (called “side-effects”)</a:t>
            </a:r>
            <a:r>
              <a:rPr lang="en-US" sz="2400" dirty="0"/>
              <a:t>              </a:t>
            </a:r>
            <a:r>
              <a:rPr lang="en-US" sz="2400" b="1" dirty="0"/>
              <a:t>REDUNDANT, GIVEN TELEOLOGY</a:t>
            </a:r>
          </a:p>
          <a:p>
            <a:pPr marL="749300" eaLnBrk="1" hangingPunct="1">
              <a:defRPr/>
            </a:pPr>
            <a:r>
              <a:rPr lang="en-US" sz="2400" dirty="0"/>
              <a:t>REALIZATION: the function of an entity is a disposition of the entity to perform (realize, execute, …)</a:t>
            </a:r>
          </a:p>
          <a:p>
            <a:pPr marL="0" indent="0" eaLnBrk="1" hangingPunct="1">
              <a:buFontTx/>
              <a:buNone/>
              <a:defRPr/>
            </a:pPr>
            <a:endParaRPr lang="en-US" sz="2400" dirty="0">
              <a:solidFill>
                <a:srgbClr val="C00000"/>
              </a:solidFill>
            </a:endParaRPr>
          </a:p>
          <a:p>
            <a:pPr marL="0" indent="0" eaLnBrk="1" hangingPunct="1">
              <a:buFontTx/>
              <a:buNone/>
              <a:defRPr/>
            </a:pPr>
            <a:endParaRPr lang="en-US" sz="1600" dirty="0">
              <a:solidFill>
                <a:srgbClr val="C00000"/>
              </a:solidFill>
            </a:endParaRPr>
          </a:p>
          <a:p>
            <a:pPr marL="0" indent="0" eaLnBrk="1" hangingPunct="1">
              <a:buFontTx/>
              <a:buNone/>
              <a:defRPr/>
            </a:pPr>
            <a:endParaRPr lang="en-US" sz="2400" dirty="0"/>
          </a:p>
        </p:txBody>
      </p:sp>
      <p:sp>
        <p:nvSpPr>
          <p:cNvPr id="21508" name="Slide Number Placeholder 3">
            <a:extLst>
              <a:ext uri="{FF2B5EF4-FFF2-40B4-BE49-F238E27FC236}">
                <a16:creationId xmlns:a16="http://schemas.microsoft.com/office/drawing/2014/main" id="{B89B96BC-DDF2-48EF-93D1-55A2D84D325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9457B8-BE4A-4CF1-97EC-23992806AFCF}" type="slidenum">
              <a:rPr lang="en-GB" altLang="en-US" sz="1400" smtClean="0"/>
              <a:pPr>
                <a:spcBef>
                  <a:spcPct val="0"/>
                </a:spcBef>
                <a:buFontTx/>
                <a:buNone/>
              </a:pPr>
              <a:t>13</a:t>
            </a:fld>
            <a:endParaRPr lang="en-GB" altLang="en-US" sz="1400"/>
          </a:p>
        </p:txBody>
      </p:sp>
      <p:sp>
        <p:nvSpPr>
          <p:cNvPr id="2" name="Arrow: Left 1">
            <a:extLst>
              <a:ext uri="{FF2B5EF4-FFF2-40B4-BE49-F238E27FC236}">
                <a16:creationId xmlns:a16="http://schemas.microsoft.com/office/drawing/2014/main" id="{47E25CE4-BB86-4C5D-A064-B9752649343B}"/>
              </a:ext>
            </a:extLst>
          </p:cNvPr>
          <p:cNvSpPr/>
          <p:nvPr/>
        </p:nvSpPr>
        <p:spPr>
          <a:xfrm>
            <a:off x="2208551" y="4542019"/>
            <a:ext cx="762000" cy="3810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34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EF5AC5D-75C7-4D7D-AAE0-F25671447C5C}"/>
              </a:ext>
            </a:extLst>
          </p:cNvPr>
          <p:cNvSpPr>
            <a:spLocks noGrp="1" noChangeArrowheads="1"/>
          </p:cNvSpPr>
          <p:nvPr>
            <p:ph type="title"/>
          </p:nvPr>
        </p:nvSpPr>
        <p:spPr/>
        <p:txBody>
          <a:bodyPr/>
          <a:lstStyle/>
          <a:p>
            <a:pPr eaLnBrk="1" hangingPunct="1"/>
            <a:r>
              <a:rPr lang="en-US" altLang="en-US" sz="3600" dirty="0" err="1"/>
              <a:t>Artiga’s</a:t>
            </a:r>
            <a:r>
              <a:rPr lang="en-US" altLang="en-US" sz="3600" dirty="0"/>
              <a:t> list simplified</a:t>
            </a:r>
          </a:p>
        </p:txBody>
      </p:sp>
      <p:sp>
        <p:nvSpPr>
          <p:cNvPr id="3" name="Content Placeholder 2">
            <a:extLst>
              <a:ext uri="{FF2B5EF4-FFF2-40B4-BE49-F238E27FC236}">
                <a16:creationId xmlns:a16="http://schemas.microsoft.com/office/drawing/2014/main" id="{627CD04C-364E-412A-80DA-2CDB6C31B60E}"/>
              </a:ext>
            </a:extLst>
          </p:cNvPr>
          <p:cNvSpPr>
            <a:spLocks noGrp="1"/>
          </p:cNvSpPr>
          <p:nvPr>
            <p:ph idx="1"/>
          </p:nvPr>
        </p:nvSpPr>
        <p:spPr>
          <a:xfrm>
            <a:off x="0" y="1417638"/>
            <a:ext cx="9144000" cy="4525962"/>
          </a:xfrm>
        </p:spPr>
        <p:txBody>
          <a:bodyPr/>
          <a:lstStyle/>
          <a:p>
            <a:pPr marL="344488" eaLnBrk="1" hangingPunct="1">
              <a:spcAft>
                <a:spcPts val="1200"/>
              </a:spcAft>
              <a:defRPr/>
            </a:pPr>
            <a:r>
              <a:rPr lang="en-US" sz="2800" dirty="0"/>
              <a:t>TELEOLOGY: reference to the function of an entity should play an important role in explaining why the entity exists</a:t>
            </a:r>
          </a:p>
          <a:p>
            <a:pPr marL="344488" eaLnBrk="1" hangingPunct="1">
              <a:spcAft>
                <a:spcPts val="1200"/>
              </a:spcAft>
              <a:defRPr/>
            </a:pPr>
            <a:r>
              <a:rPr lang="en-US" sz="2800" dirty="0"/>
              <a:t>NORMATIVITY: realizations can be evaluated as better or worse relative to some norm</a:t>
            </a:r>
          </a:p>
          <a:p>
            <a:pPr marL="344488" eaLnBrk="1" hangingPunct="1">
              <a:spcAft>
                <a:spcPts val="1200"/>
              </a:spcAft>
              <a:defRPr/>
            </a:pPr>
            <a:r>
              <a:rPr lang="en-US" sz="2800" dirty="0"/>
              <a:t>REALIZATION: the function of an entity is a disposition of the entity to perform in a certain way (to realize the function)</a:t>
            </a:r>
          </a:p>
          <a:p>
            <a:pPr marL="1588" indent="0" eaLnBrk="1" hangingPunct="1">
              <a:spcAft>
                <a:spcPts val="1200"/>
              </a:spcAft>
              <a:buNone/>
              <a:defRPr/>
            </a:pPr>
            <a:endParaRPr lang="en-US" sz="2800" dirty="0"/>
          </a:p>
          <a:p>
            <a:pPr marL="0" indent="0" eaLnBrk="1" hangingPunct="1">
              <a:buFontTx/>
              <a:buNone/>
              <a:defRPr/>
            </a:pPr>
            <a:r>
              <a:rPr lang="en-US" sz="1600" dirty="0"/>
              <a:t>*</a:t>
            </a:r>
            <a:r>
              <a:rPr lang="en-US" sz="1600" dirty="0" err="1"/>
              <a:t>Artiga</a:t>
            </a:r>
            <a:r>
              <a:rPr lang="en-US" sz="1600" dirty="0"/>
              <a:t>, M. (2011). Re-organizing organizational accounts of function. </a:t>
            </a:r>
            <a:r>
              <a:rPr lang="en-US" sz="1600" i="1" dirty="0"/>
              <a:t>Applied Ontology </a:t>
            </a:r>
            <a:r>
              <a:rPr lang="en-US" sz="1600" dirty="0"/>
              <a:t>6:105–124. </a:t>
            </a:r>
            <a:endParaRPr lang="en-US" sz="1600" dirty="0">
              <a:solidFill>
                <a:srgbClr val="C00000"/>
              </a:solidFill>
            </a:endParaRPr>
          </a:p>
          <a:p>
            <a:pPr marL="0" indent="0" eaLnBrk="1" hangingPunct="1">
              <a:buFontTx/>
              <a:buNone/>
              <a:defRPr/>
            </a:pPr>
            <a:endParaRPr lang="en-US" sz="2400" dirty="0"/>
          </a:p>
        </p:txBody>
      </p:sp>
      <p:sp>
        <p:nvSpPr>
          <p:cNvPr id="21508" name="Slide Number Placeholder 3">
            <a:extLst>
              <a:ext uri="{FF2B5EF4-FFF2-40B4-BE49-F238E27FC236}">
                <a16:creationId xmlns:a16="http://schemas.microsoft.com/office/drawing/2014/main" id="{B89B96BC-DDF2-48EF-93D1-55A2D84D325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9457B8-BE4A-4CF1-97EC-23992806AFCF}" type="slidenum">
              <a:rPr lang="en-GB" altLang="en-US" sz="1400" smtClean="0"/>
              <a:pPr>
                <a:spcBef>
                  <a:spcPct val="0"/>
                </a:spcBef>
                <a:buFontTx/>
                <a:buNone/>
              </a:pPr>
              <a:t>14</a:t>
            </a:fld>
            <a:endParaRPr lang="en-GB" altLang="en-US" sz="1400"/>
          </a:p>
        </p:txBody>
      </p:sp>
    </p:spTree>
    <p:extLst>
      <p:ext uri="{BB962C8B-B14F-4D97-AF65-F5344CB8AC3E}">
        <p14:creationId xmlns:p14="http://schemas.microsoft.com/office/powerpoint/2010/main" val="884277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6A2C967-F315-488F-930E-0F3F8684C49C}"/>
              </a:ext>
            </a:extLst>
          </p:cNvPr>
          <p:cNvSpPr>
            <a:spLocks noGrp="1" noChangeArrowheads="1"/>
          </p:cNvSpPr>
          <p:nvPr>
            <p:ph type="title"/>
          </p:nvPr>
        </p:nvSpPr>
        <p:spPr/>
        <p:txBody>
          <a:bodyPr/>
          <a:lstStyle/>
          <a:p>
            <a:pPr eaLnBrk="1" hangingPunct="1"/>
            <a:r>
              <a:rPr lang="en-US" altLang="en-US" dirty="0"/>
              <a:t>Realization = every function is a realizable entity</a:t>
            </a:r>
            <a:r>
              <a:rPr lang="en-US" altLang="en-US" baseline="-25000" dirty="0"/>
              <a:t> </a:t>
            </a:r>
            <a:endParaRPr lang="en-US" altLang="en-US" dirty="0"/>
          </a:p>
        </p:txBody>
      </p:sp>
      <p:sp>
        <p:nvSpPr>
          <p:cNvPr id="3" name="Content Placeholder 2">
            <a:extLst>
              <a:ext uri="{FF2B5EF4-FFF2-40B4-BE49-F238E27FC236}">
                <a16:creationId xmlns:a16="http://schemas.microsoft.com/office/drawing/2014/main" id="{7644ADDD-80A3-4C72-AE45-543D5B469ED2}"/>
              </a:ext>
            </a:extLst>
          </p:cNvPr>
          <p:cNvSpPr>
            <a:spLocks noGrp="1"/>
          </p:cNvSpPr>
          <p:nvPr>
            <p:ph idx="1"/>
          </p:nvPr>
        </p:nvSpPr>
        <p:spPr/>
        <p:txBody>
          <a:bodyPr/>
          <a:lstStyle/>
          <a:p>
            <a:pPr marL="0" indent="0" eaLnBrk="1" hangingPunct="1">
              <a:buFontTx/>
              <a:buNone/>
              <a:defRPr/>
            </a:pPr>
            <a:r>
              <a:rPr lang="en-US" dirty="0"/>
              <a:t>i.e. it is an attribute that only becomes manifest under certain conditions</a:t>
            </a:r>
          </a:p>
          <a:p>
            <a:pPr eaLnBrk="1" hangingPunct="1">
              <a:defRPr/>
            </a:pPr>
            <a:endParaRPr lang="en-US" dirty="0"/>
          </a:p>
        </p:txBody>
      </p:sp>
      <p:sp>
        <p:nvSpPr>
          <p:cNvPr id="23556" name="Slide Number Placeholder 3">
            <a:extLst>
              <a:ext uri="{FF2B5EF4-FFF2-40B4-BE49-F238E27FC236}">
                <a16:creationId xmlns:a16="http://schemas.microsoft.com/office/drawing/2014/main" id="{AEAAD08B-B8A2-421C-BC80-422A96869473}"/>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3870342-6944-4481-91E2-71B584D3A618}" type="slidenum">
              <a:rPr lang="en-GB" altLang="en-US" sz="1400" smtClean="0"/>
              <a:pPr>
                <a:spcBef>
                  <a:spcPct val="0"/>
                </a:spcBef>
                <a:buFontTx/>
                <a:buNone/>
              </a:pPr>
              <a:t>15</a:t>
            </a:fld>
            <a:endParaRPr lang="en-GB" altLang="en-US"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DBBF-9E7E-4AA0-89C8-AADAEF8C2105}"/>
              </a:ext>
            </a:extLst>
          </p:cNvPr>
          <p:cNvSpPr>
            <a:spLocks noGrp="1"/>
          </p:cNvSpPr>
          <p:nvPr>
            <p:ph type="title"/>
          </p:nvPr>
        </p:nvSpPr>
        <p:spPr/>
        <p:txBody>
          <a:bodyPr/>
          <a:lstStyle/>
          <a:p>
            <a:r>
              <a:rPr lang="en-US" dirty="0"/>
              <a:t>Two sorts of realizable entity</a:t>
            </a:r>
          </a:p>
        </p:txBody>
      </p:sp>
      <p:sp>
        <p:nvSpPr>
          <p:cNvPr id="3" name="Content Placeholder 2">
            <a:extLst>
              <a:ext uri="{FF2B5EF4-FFF2-40B4-BE49-F238E27FC236}">
                <a16:creationId xmlns:a16="http://schemas.microsoft.com/office/drawing/2014/main" id="{41C505AD-B457-4265-8453-44C7D5F5A899}"/>
              </a:ext>
            </a:extLst>
          </p:cNvPr>
          <p:cNvSpPr>
            <a:spLocks noGrp="1"/>
          </p:cNvSpPr>
          <p:nvPr>
            <p:ph idx="1"/>
          </p:nvPr>
        </p:nvSpPr>
        <p:spPr/>
        <p:txBody>
          <a:bodyPr/>
          <a:lstStyle/>
          <a:p>
            <a:pPr eaLnBrk="1" hangingPunct="1">
              <a:defRPr/>
            </a:pPr>
            <a:r>
              <a:rPr lang="en-US" dirty="0"/>
              <a:t>externally grounded = </a:t>
            </a:r>
            <a:r>
              <a:rPr lang="en-US" i="1" dirty="0"/>
              <a:t>role</a:t>
            </a:r>
            <a:r>
              <a:rPr lang="en-US" dirty="0"/>
              <a:t> (student, employee, president …)</a:t>
            </a:r>
          </a:p>
          <a:p>
            <a:pPr marL="0" indent="0" eaLnBrk="1" hangingPunct="1">
              <a:buNone/>
              <a:defRPr/>
            </a:pPr>
            <a:endParaRPr lang="en-US" dirty="0"/>
          </a:p>
          <a:p>
            <a:endParaRPr lang="en-US" dirty="0"/>
          </a:p>
        </p:txBody>
      </p:sp>
      <p:sp>
        <p:nvSpPr>
          <p:cNvPr id="4" name="Slide Number Placeholder 3">
            <a:extLst>
              <a:ext uri="{FF2B5EF4-FFF2-40B4-BE49-F238E27FC236}">
                <a16:creationId xmlns:a16="http://schemas.microsoft.com/office/drawing/2014/main" id="{1D3C7DD7-4D0B-4D3C-9D4A-FB364AA82505}"/>
              </a:ext>
            </a:extLst>
          </p:cNvPr>
          <p:cNvSpPr>
            <a:spLocks noGrp="1"/>
          </p:cNvSpPr>
          <p:nvPr>
            <p:ph type="sldNum" sz="quarter" idx="12"/>
          </p:nvPr>
        </p:nvSpPr>
        <p:spPr/>
        <p:txBody>
          <a:bodyPr/>
          <a:lstStyle/>
          <a:p>
            <a:pPr>
              <a:defRPr/>
            </a:pPr>
            <a:fld id="{EC765EAE-95E5-4263-9BC4-BEEA1D188718}" type="slidenum">
              <a:rPr lang="en-GB" altLang="en-US" smtClean="0"/>
              <a:pPr>
                <a:defRPr/>
              </a:pPr>
              <a:t>16</a:t>
            </a:fld>
            <a:endParaRPr lang="en-GB" altLang="en-US" dirty="0"/>
          </a:p>
        </p:txBody>
      </p:sp>
    </p:spTree>
    <p:extLst>
      <p:ext uri="{BB962C8B-B14F-4D97-AF65-F5344CB8AC3E}">
        <p14:creationId xmlns:p14="http://schemas.microsoft.com/office/powerpoint/2010/main" val="361439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DBBF-9E7E-4AA0-89C8-AADAEF8C2105}"/>
              </a:ext>
            </a:extLst>
          </p:cNvPr>
          <p:cNvSpPr>
            <a:spLocks noGrp="1"/>
          </p:cNvSpPr>
          <p:nvPr>
            <p:ph type="title"/>
          </p:nvPr>
        </p:nvSpPr>
        <p:spPr/>
        <p:txBody>
          <a:bodyPr/>
          <a:lstStyle/>
          <a:p>
            <a:r>
              <a:rPr lang="en-US" dirty="0"/>
              <a:t>Two sorts of realizable entity</a:t>
            </a:r>
          </a:p>
        </p:txBody>
      </p:sp>
      <p:sp>
        <p:nvSpPr>
          <p:cNvPr id="3" name="Content Placeholder 2">
            <a:extLst>
              <a:ext uri="{FF2B5EF4-FFF2-40B4-BE49-F238E27FC236}">
                <a16:creationId xmlns:a16="http://schemas.microsoft.com/office/drawing/2014/main" id="{41C505AD-B457-4265-8453-44C7D5F5A899}"/>
              </a:ext>
            </a:extLst>
          </p:cNvPr>
          <p:cNvSpPr>
            <a:spLocks noGrp="1"/>
          </p:cNvSpPr>
          <p:nvPr>
            <p:ph idx="1"/>
          </p:nvPr>
        </p:nvSpPr>
        <p:spPr/>
        <p:txBody>
          <a:bodyPr/>
          <a:lstStyle/>
          <a:p>
            <a:pPr eaLnBrk="1" hangingPunct="1">
              <a:defRPr/>
            </a:pPr>
            <a:r>
              <a:rPr lang="en-US" dirty="0"/>
              <a:t>externally grounded = </a:t>
            </a:r>
            <a:r>
              <a:rPr lang="en-US" i="1" dirty="0"/>
              <a:t>role</a:t>
            </a:r>
            <a:r>
              <a:rPr lang="en-US" dirty="0"/>
              <a:t> (student, employee, president …)</a:t>
            </a:r>
          </a:p>
          <a:p>
            <a:pPr eaLnBrk="1" hangingPunct="1">
              <a:defRPr/>
            </a:pPr>
            <a:endParaRPr lang="en-US" dirty="0"/>
          </a:p>
          <a:p>
            <a:pPr eaLnBrk="1" hangingPunct="1">
              <a:defRPr/>
            </a:pPr>
            <a:r>
              <a:rPr lang="en-US" dirty="0"/>
              <a:t>internally grounded = </a:t>
            </a:r>
            <a:r>
              <a:rPr lang="en-US" i="1" dirty="0"/>
              <a:t>disposition</a:t>
            </a:r>
            <a:r>
              <a:rPr lang="en-US" dirty="0"/>
              <a:t> (fragility, elasticity, hunger, …)</a:t>
            </a:r>
          </a:p>
          <a:p>
            <a:pPr marL="0" indent="0" eaLnBrk="1" hangingPunct="1">
              <a:buNone/>
              <a:defRPr/>
            </a:pPr>
            <a:endParaRPr lang="en-US" dirty="0"/>
          </a:p>
          <a:p>
            <a:endParaRPr lang="en-US" dirty="0"/>
          </a:p>
        </p:txBody>
      </p:sp>
      <p:sp>
        <p:nvSpPr>
          <p:cNvPr id="4" name="Slide Number Placeholder 3">
            <a:extLst>
              <a:ext uri="{FF2B5EF4-FFF2-40B4-BE49-F238E27FC236}">
                <a16:creationId xmlns:a16="http://schemas.microsoft.com/office/drawing/2014/main" id="{1D3C7DD7-4D0B-4D3C-9D4A-FB364AA82505}"/>
              </a:ext>
            </a:extLst>
          </p:cNvPr>
          <p:cNvSpPr>
            <a:spLocks noGrp="1"/>
          </p:cNvSpPr>
          <p:nvPr>
            <p:ph type="sldNum" sz="quarter" idx="12"/>
          </p:nvPr>
        </p:nvSpPr>
        <p:spPr/>
        <p:txBody>
          <a:bodyPr/>
          <a:lstStyle/>
          <a:p>
            <a:pPr>
              <a:defRPr/>
            </a:pPr>
            <a:fld id="{EC765EAE-95E5-4263-9BC4-BEEA1D188718}" type="slidenum">
              <a:rPr lang="en-GB" altLang="en-US" smtClean="0"/>
              <a:pPr>
                <a:defRPr/>
              </a:pPr>
              <a:t>17</a:t>
            </a:fld>
            <a:endParaRPr lang="en-GB" altLang="en-US" dirty="0"/>
          </a:p>
        </p:txBody>
      </p:sp>
    </p:spTree>
    <p:extLst>
      <p:ext uri="{BB962C8B-B14F-4D97-AF65-F5344CB8AC3E}">
        <p14:creationId xmlns:p14="http://schemas.microsoft.com/office/powerpoint/2010/main" val="2294161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02714FF-81E7-41FD-81D7-4C9F73975D11}"/>
              </a:ext>
            </a:extLst>
          </p:cNvPr>
          <p:cNvSpPr>
            <a:spLocks noGrp="1" noChangeArrowheads="1"/>
          </p:cNvSpPr>
          <p:nvPr>
            <p:ph type="title"/>
          </p:nvPr>
        </p:nvSpPr>
        <p:spPr/>
        <p:txBody>
          <a:bodyPr/>
          <a:lstStyle/>
          <a:p>
            <a:r>
              <a:rPr lang="en-US" altLang="en-US" dirty="0"/>
              <a:t>Disposition</a:t>
            </a:r>
          </a:p>
        </p:txBody>
      </p:sp>
      <p:sp>
        <p:nvSpPr>
          <p:cNvPr id="3" name="Text Placeholder 2">
            <a:extLst>
              <a:ext uri="{FF2B5EF4-FFF2-40B4-BE49-F238E27FC236}">
                <a16:creationId xmlns:a16="http://schemas.microsoft.com/office/drawing/2014/main" id="{73C4CBED-9E7B-4D13-9892-552C4C793A45}"/>
              </a:ext>
            </a:extLst>
          </p:cNvPr>
          <p:cNvSpPr>
            <a:spLocks noGrp="1"/>
          </p:cNvSpPr>
          <p:nvPr>
            <p:ph type="body" sz="half" idx="1"/>
          </p:nvPr>
        </p:nvSpPr>
        <p:spPr>
          <a:xfrm>
            <a:off x="228600" y="1127918"/>
            <a:ext cx="8610600" cy="4602163"/>
          </a:xfrm>
        </p:spPr>
        <p:txBody>
          <a:bodyPr/>
          <a:lstStyle/>
          <a:p>
            <a:pPr>
              <a:defRPr/>
            </a:pPr>
            <a:r>
              <a:rPr lang="en-US" dirty="0"/>
              <a:t>	</a:t>
            </a:r>
          </a:p>
          <a:p>
            <a:pPr>
              <a:defRPr/>
            </a:pPr>
            <a:r>
              <a:rPr lang="en-US" dirty="0"/>
              <a:t>	Disposition = a tendency that an entity has, because of the way it is structured physically</a:t>
            </a:r>
          </a:p>
          <a:p>
            <a:pPr>
              <a:defRPr/>
            </a:pPr>
            <a:endParaRPr lang="en-US" dirty="0"/>
          </a:p>
          <a:p>
            <a:pPr>
              <a:defRPr/>
            </a:pPr>
            <a:r>
              <a:rPr lang="en-US" dirty="0"/>
              <a:t>	Human dispositions: habits, skills, instincts, diseases, …</a:t>
            </a:r>
          </a:p>
        </p:txBody>
      </p:sp>
      <p:sp>
        <p:nvSpPr>
          <p:cNvPr id="44036" name="Slide Number Placeholder 3">
            <a:extLst>
              <a:ext uri="{FF2B5EF4-FFF2-40B4-BE49-F238E27FC236}">
                <a16:creationId xmlns:a16="http://schemas.microsoft.com/office/drawing/2014/main" id="{0272C4AD-C467-49FE-8295-5040DD5C47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5DAD50-A2BD-4905-A15C-400A2A1744CB}" type="slidenum">
              <a:rPr lang="en-US" altLang="en-US" sz="1400" smtClean="0">
                <a:solidFill>
                  <a:srgbClr val="000000"/>
                </a:solidFill>
              </a:rPr>
              <a:pPr>
                <a:spcBef>
                  <a:spcPct val="0"/>
                </a:spcBef>
                <a:buFontTx/>
                <a:buNone/>
              </a:pPr>
              <a:t>18</a:t>
            </a:fld>
            <a:endParaRPr lang="en-US" altLang="en-US" sz="1400">
              <a:solidFill>
                <a:srgbClr val="000000"/>
              </a:solidFill>
            </a:endParaRPr>
          </a:p>
        </p:txBody>
      </p:sp>
    </p:spTree>
    <p:extLst>
      <p:ext uri="{BB962C8B-B14F-4D97-AF65-F5344CB8AC3E}">
        <p14:creationId xmlns:p14="http://schemas.microsoft.com/office/powerpoint/2010/main" val="383906093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B0B6DEE-54A5-4FBC-8AE0-670F2268477A}"/>
              </a:ext>
            </a:extLst>
          </p:cNvPr>
          <p:cNvSpPr>
            <a:spLocks noGrp="1" noChangeArrowheads="1"/>
          </p:cNvSpPr>
          <p:nvPr>
            <p:ph type="title"/>
          </p:nvPr>
        </p:nvSpPr>
        <p:spPr>
          <a:xfrm>
            <a:off x="440961" y="160337"/>
            <a:ext cx="8229600" cy="1143000"/>
          </a:xfrm>
        </p:spPr>
        <p:txBody>
          <a:bodyPr/>
          <a:lstStyle/>
          <a:p>
            <a:pPr eaLnBrk="1" hangingPunct="1"/>
            <a:r>
              <a:rPr lang="en-US" altLang="en-US" dirty="0"/>
              <a:t>Function</a:t>
            </a:r>
          </a:p>
        </p:txBody>
      </p:sp>
      <p:sp>
        <p:nvSpPr>
          <p:cNvPr id="26627" name="Content Placeholder 2">
            <a:extLst>
              <a:ext uri="{FF2B5EF4-FFF2-40B4-BE49-F238E27FC236}">
                <a16:creationId xmlns:a16="http://schemas.microsoft.com/office/drawing/2014/main" id="{37661877-43F9-45F3-AEFB-BFBB98C33BFD}"/>
              </a:ext>
            </a:extLst>
          </p:cNvPr>
          <p:cNvSpPr>
            <a:spLocks noGrp="1" noChangeArrowheads="1"/>
          </p:cNvSpPr>
          <p:nvPr>
            <p:ph idx="1"/>
          </p:nvPr>
        </p:nvSpPr>
        <p:spPr>
          <a:xfrm>
            <a:off x="505918" y="1066800"/>
            <a:ext cx="8229600" cy="4525963"/>
          </a:xfrm>
        </p:spPr>
        <p:txBody>
          <a:bodyPr/>
          <a:lstStyle/>
          <a:p>
            <a:pPr marL="0" indent="0" eaLnBrk="1" hangingPunct="1">
              <a:buFontTx/>
              <a:buNone/>
            </a:pPr>
            <a:r>
              <a:rPr lang="en-US" altLang="en-US" dirty="0"/>
              <a:t>f is a function =def. f is a disposition </a:t>
            </a:r>
          </a:p>
          <a:p>
            <a:pPr marL="0" indent="0" eaLnBrk="1" hangingPunct="1">
              <a:buFontTx/>
              <a:buNone/>
            </a:pPr>
            <a:r>
              <a:rPr lang="en-US" altLang="en-US" dirty="0"/>
              <a:t>&amp; this physical make-up is something that this bearer possesses because it came into being, </a:t>
            </a:r>
          </a:p>
          <a:p>
            <a:pPr marL="465138" indent="0" eaLnBrk="1" hangingPunct="1">
              <a:buFontTx/>
              <a:buNone/>
            </a:pPr>
            <a:r>
              <a:rPr lang="en-US" altLang="en-US" sz="2800" dirty="0"/>
              <a:t>either through </a:t>
            </a:r>
            <a:r>
              <a:rPr lang="en-US" altLang="en-US" sz="2800" b="1" dirty="0"/>
              <a:t>evolution</a:t>
            </a:r>
            <a:r>
              <a:rPr lang="en-US" altLang="en-US" sz="2800" dirty="0"/>
              <a:t> (in the case of natural biological entities) </a:t>
            </a:r>
          </a:p>
          <a:p>
            <a:pPr marL="465138" indent="0" eaLnBrk="1" hangingPunct="1">
              <a:buFontTx/>
              <a:buNone/>
            </a:pPr>
            <a:r>
              <a:rPr lang="en-US" altLang="en-US" sz="2800" dirty="0"/>
              <a:t>or through intentional </a:t>
            </a:r>
            <a:r>
              <a:rPr lang="en-US" altLang="en-US" sz="2800" b="1" dirty="0"/>
              <a:t>design</a:t>
            </a:r>
            <a:r>
              <a:rPr lang="en-US" altLang="en-US" sz="2800" dirty="0"/>
              <a:t> (in the case of artifacts), </a:t>
            </a:r>
          </a:p>
          <a:p>
            <a:pPr marL="0" indent="0" eaLnBrk="1" hangingPunct="1">
              <a:buFontTx/>
              <a:buNone/>
            </a:pPr>
            <a:r>
              <a:rPr lang="en-US" altLang="en-US" dirty="0"/>
              <a:t>in order that processes of a certain sort should occur. </a:t>
            </a:r>
          </a:p>
        </p:txBody>
      </p:sp>
      <p:sp>
        <p:nvSpPr>
          <p:cNvPr id="26628" name="Slide Number Placeholder 3">
            <a:extLst>
              <a:ext uri="{FF2B5EF4-FFF2-40B4-BE49-F238E27FC236}">
                <a16:creationId xmlns:a16="http://schemas.microsoft.com/office/drawing/2014/main" id="{15969E6E-3AA6-42A4-A9E3-219D94D4F8F9}"/>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5C7700B-90C7-4F29-AC3F-9E6777457019}" type="slidenum">
              <a:rPr lang="en-GB" altLang="en-US" sz="1400" smtClean="0"/>
              <a:pPr>
                <a:spcBef>
                  <a:spcPct val="0"/>
                </a:spcBef>
                <a:buFontTx/>
                <a:buNone/>
              </a:pPr>
              <a:t>19</a:t>
            </a:fld>
            <a:endParaRPr lang="en-GB"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D46F405F-F728-4625-8094-449290E3E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00" t="21838" r="26666" b="12946"/>
          <a:stretch>
            <a:fillRect/>
          </a:stretch>
        </p:blipFill>
        <p:spPr bwMode="auto">
          <a:xfrm>
            <a:off x="-103188" y="0"/>
            <a:ext cx="9207501" cy="69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lide Number Placeholder 4">
            <a:extLst>
              <a:ext uri="{FF2B5EF4-FFF2-40B4-BE49-F238E27FC236}">
                <a16:creationId xmlns:a16="http://schemas.microsoft.com/office/drawing/2014/main" id="{C34C041C-5BB4-4060-AE88-83F4CC50B83F}"/>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E4699CC-6AAF-4B28-8177-DE31DC417AE5}" type="slidenum">
              <a:rPr lang="en-GB" altLang="en-US" sz="1400" smtClean="0"/>
              <a:pPr>
                <a:spcBef>
                  <a:spcPct val="0"/>
                </a:spcBef>
                <a:buFontTx/>
                <a:buNone/>
              </a:pPr>
              <a:t>2</a:t>
            </a:fld>
            <a:endParaRPr lang="en-GB"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02714FF-81E7-41FD-81D7-4C9F73975D11}"/>
              </a:ext>
            </a:extLst>
          </p:cNvPr>
          <p:cNvSpPr>
            <a:spLocks noGrp="1" noChangeArrowheads="1"/>
          </p:cNvSpPr>
          <p:nvPr>
            <p:ph type="title"/>
          </p:nvPr>
        </p:nvSpPr>
        <p:spPr/>
        <p:txBody>
          <a:bodyPr/>
          <a:lstStyle/>
          <a:p>
            <a:r>
              <a:rPr lang="en-US" altLang="en-US" dirty="0"/>
              <a:t>Human dispositions</a:t>
            </a:r>
          </a:p>
        </p:txBody>
      </p:sp>
      <p:sp>
        <p:nvSpPr>
          <p:cNvPr id="3" name="Text Placeholder 2">
            <a:extLst>
              <a:ext uri="{FF2B5EF4-FFF2-40B4-BE49-F238E27FC236}">
                <a16:creationId xmlns:a16="http://schemas.microsoft.com/office/drawing/2014/main" id="{73C4CBED-9E7B-4D13-9892-552C4C793A45}"/>
              </a:ext>
            </a:extLst>
          </p:cNvPr>
          <p:cNvSpPr>
            <a:spLocks noGrp="1"/>
          </p:cNvSpPr>
          <p:nvPr>
            <p:ph type="body" sz="half" idx="1"/>
          </p:nvPr>
        </p:nvSpPr>
        <p:spPr>
          <a:xfrm>
            <a:off x="266700" y="1512757"/>
            <a:ext cx="8610600" cy="4602163"/>
          </a:xfrm>
        </p:spPr>
        <p:txBody>
          <a:body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44036" name="Slide Number Placeholder 3">
            <a:extLst>
              <a:ext uri="{FF2B5EF4-FFF2-40B4-BE49-F238E27FC236}">
                <a16:creationId xmlns:a16="http://schemas.microsoft.com/office/drawing/2014/main" id="{0272C4AD-C467-49FE-8295-5040DD5C47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5DAD50-A2BD-4905-A15C-400A2A1744CB}" type="slidenum">
              <a:rPr lang="en-US" altLang="en-US" sz="1400" smtClean="0">
                <a:solidFill>
                  <a:srgbClr val="000000"/>
                </a:solidFill>
              </a:rPr>
              <a:pPr>
                <a:spcBef>
                  <a:spcPct val="0"/>
                </a:spcBef>
                <a:buFontTx/>
                <a:buNone/>
              </a:pPr>
              <a:t>20</a:t>
            </a:fld>
            <a:endParaRPr lang="en-US" altLang="en-US" sz="1400">
              <a:solidFill>
                <a:srgbClr val="000000"/>
              </a:solidFill>
            </a:endParaRPr>
          </a:p>
        </p:txBody>
      </p:sp>
      <p:graphicFrame>
        <p:nvGraphicFramePr>
          <p:cNvPr id="2" name="Table 1">
            <a:extLst>
              <a:ext uri="{FF2B5EF4-FFF2-40B4-BE49-F238E27FC236}">
                <a16:creationId xmlns:a16="http://schemas.microsoft.com/office/drawing/2014/main" id="{5F2A55D9-818A-4906-8745-12229BE6F8D1}"/>
              </a:ext>
            </a:extLst>
          </p:cNvPr>
          <p:cNvGraphicFramePr>
            <a:graphicFrameLocks noGrp="1"/>
          </p:cNvGraphicFramePr>
          <p:nvPr>
            <p:extLst>
              <p:ext uri="{D42A27DB-BD31-4B8C-83A1-F6EECF244321}">
                <p14:modId xmlns:p14="http://schemas.microsoft.com/office/powerpoint/2010/main" val="3649879657"/>
              </p:ext>
            </p:extLst>
          </p:nvPr>
        </p:nvGraphicFramePr>
        <p:xfrm>
          <a:off x="609600" y="1512757"/>
          <a:ext cx="8077200" cy="4709879"/>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70510378"/>
                    </a:ext>
                  </a:extLst>
                </a:gridCol>
                <a:gridCol w="4038600">
                  <a:extLst>
                    <a:ext uri="{9D8B030D-6E8A-4147-A177-3AD203B41FA5}">
                      <a16:colId xmlns:a16="http://schemas.microsoft.com/office/drawing/2014/main" val="2144046477"/>
                    </a:ext>
                  </a:extLst>
                </a:gridCol>
              </a:tblGrid>
              <a:tr h="4709879">
                <a:tc>
                  <a:txBody>
                    <a:bodyPr/>
                    <a:lstStyle/>
                    <a:p>
                      <a:pPr marL="120650" lvl="3" indent="0">
                        <a:defRPr/>
                      </a:pPr>
                      <a:r>
                        <a:rPr lang="en-US" sz="3600" b="0" dirty="0">
                          <a:solidFill>
                            <a:schemeClr val="tx1"/>
                          </a:solidFill>
                        </a:rPr>
                        <a:t>to grow</a:t>
                      </a:r>
                    </a:p>
                    <a:p>
                      <a:pPr marL="120650" lvl="3" indent="0">
                        <a:defRPr/>
                      </a:pPr>
                      <a:r>
                        <a:rPr lang="en-US" sz="3600" b="0" dirty="0">
                          <a:solidFill>
                            <a:schemeClr val="tx1"/>
                          </a:solidFill>
                        </a:rPr>
                        <a:t>to learn</a:t>
                      </a:r>
                    </a:p>
                    <a:p>
                      <a:pPr marL="120650" lvl="3" indent="0">
                        <a:defRPr/>
                      </a:pPr>
                      <a:r>
                        <a:rPr lang="en-US" sz="3600" b="0" dirty="0">
                          <a:solidFill>
                            <a:schemeClr val="tx1"/>
                          </a:solidFill>
                        </a:rPr>
                        <a:t>to speak</a:t>
                      </a:r>
                    </a:p>
                    <a:p>
                      <a:pPr marL="120650" lvl="3" indent="0">
                        <a:defRPr/>
                      </a:pPr>
                      <a:r>
                        <a:rPr lang="en-US" sz="3600" b="0" dirty="0">
                          <a:solidFill>
                            <a:schemeClr val="tx1"/>
                          </a:solidFill>
                        </a:rPr>
                        <a:t>to fight</a:t>
                      </a:r>
                    </a:p>
                    <a:p>
                      <a:pPr marL="120650" lvl="3" indent="0">
                        <a:defRPr/>
                      </a:pPr>
                      <a:r>
                        <a:rPr lang="en-US" sz="3600" b="0" dirty="0">
                          <a:solidFill>
                            <a:schemeClr val="tx1"/>
                          </a:solidFill>
                        </a:rPr>
                        <a:t>to dance</a:t>
                      </a:r>
                    </a:p>
                    <a:p>
                      <a:pPr marL="120650" lvl="3" indent="0">
                        <a:defRPr/>
                      </a:pPr>
                      <a:r>
                        <a:rPr lang="en-US" sz="3600" b="0" dirty="0">
                          <a:solidFill>
                            <a:schemeClr val="tx1"/>
                          </a:solidFill>
                        </a:rPr>
                        <a:t>to rust</a:t>
                      </a:r>
                    </a:p>
                    <a:p>
                      <a:pPr marL="120650" lvl="3" indent="0">
                        <a:defRPr/>
                      </a:pPr>
                      <a:r>
                        <a:rPr lang="en-US" sz="3600" b="0" dirty="0">
                          <a:solidFill>
                            <a:schemeClr val="tx1"/>
                          </a:solidFill>
                        </a:rPr>
                        <a:t>to lose teeth</a:t>
                      </a:r>
                    </a:p>
                  </a:txBody>
                  <a:tcPr>
                    <a:noFill/>
                  </a:tcPr>
                </a:tc>
                <a:tc>
                  <a:txBody>
                    <a:bodyPr/>
                    <a:lstStyle/>
                    <a:p>
                      <a:r>
                        <a:rPr lang="en-US" sz="3600" b="0" dirty="0">
                          <a:solidFill>
                            <a:schemeClr val="tx1"/>
                          </a:solidFill>
                        </a:rPr>
                        <a:t>to argue</a:t>
                      </a:r>
                    </a:p>
                    <a:p>
                      <a:r>
                        <a:rPr lang="en-US" sz="3600" b="0" dirty="0">
                          <a:solidFill>
                            <a:schemeClr val="tx1"/>
                          </a:solidFill>
                        </a:rPr>
                        <a:t>to curtsy</a:t>
                      </a:r>
                    </a:p>
                    <a:p>
                      <a:r>
                        <a:rPr lang="en-US" sz="3600" b="0" dirty="0">
                          <a:solidFill>
                            <a:schemeClr val="tx1"/>
                          </a:solidFill>
                        </a:rPr>
                        <a:t>to mock</a:t>
                      </a:r>
                    </a:p>
                    <a:p>
                      <a:r>
                        <a:rPr lang="en-US" sz="3600" b="0" dirty="0">
                          <a:solidFill>
                            <a:schemeClr val="tx1"/>
                          </a:solidFill>
                        </a:rPr>
                        <a:t>to sicken</a:t>
                      </a:r>
                    </a:p>
                    <a:p>
                      <a:r>
                        <a:rPr lang="en-US" sz="3600" b="0" dirty="0">
                          <a:solidFill>
                            <a:schemeClr val="tx1"/>
                          </a:solidFill>
                        </a:rPr>
                        <a:t>to die</a:t>
                      </a:r>
                    </a:p>
                    <a:p>
                      <a:r>
                        <a:rPr lang="en-US" sz="3600" b="0" dirty="0">
                          <a:solidFill>
                            <a:schemeClr val="tx1"/>
                          </a:solidFill>
                        </a:rPr>
                        <a:t>to sweat</a:t>
                      </a:r>
                    </a:p>
                    <a:p>
                      <a:r>
                        <a:rPr lang="en-US" sz="3600" b="0" dirty="0">
                          <a:solidFill>
                            <a:schemeClr val="tx1"/>
                          </a:solidFill>
                        </a:rPr>
                        <a:t>to shatter</a:t>
                      </a:r>
                    </a:p>
                  </a:txBody>
                  <a:tcPr>
                    <a:noFill/>
                  </a:tcPr>
                </a:tc>
                <a:extLst>
                  <a:ext uri="{0D108BD9-81ED-4DB2-BD59-A6C34878D82A}">
                    <a16:rowId xmlns:a16="http://schemas.microsoft.com/office/drawing/2014/main" val="1872877025"/>
                  </a:ext>
                </a:extLst>
              </a:tr>
            </a:tbl>
          </a:graphicData>
        </a:graphic>
      </p:graphicFrame>
      <p:sp>
        <p:nvSpPr>
          <p:cNvPr id="5" name="Rectangle 4">
            <a:extLst>
              <a:ext uri="{FF2B5EF4-FFF2-40B4-BE49-F238E27FC236}">
                <a16:creationId xmlns:a16="http://schemas.microsoft.com/office/drawing/2014/main" id="{D2DF29F3-CE91-435D-8551-E686FC6466C6}"/>
              </a:ext>
            </a:extLst>
          </p:cNvPr>
          <p:cNvSpPr/>
          <p:nvPr/>
        </p:nvSpPr>
        <p:spPr>
          <a:xfrm>
            <a:off x="939363" y="5975645"/>
            <a:ext cx="6790642" cy="584775"/>
          </a:xfrm>
          <a:prstGeom prst="rect">
            <a:avLst/>
          </a:prstGeom>
        </p:spPr>
        <p:txBody>
          <a:bodyPr wrap="none">
            <a:spAutoFit/>
          </a:bodyPr>
          <a:lstStyle/>
          <a:p>
            <a:pPr algn="ctr">
              <a:defRPr/>
            </a:pPr>
            <a:r>
              <a:rPr lang="en-US" sz="3200" dirty="0"/>
              <a:t>In general: habits, skills, instincts, …</a:t>
            </a:r>
          </a:p>
        </p:txBody>
      </p:sp>
    </p:spTree>
    <p:extLst>
      <p:ext uri="{BB962C8B-B14F-4D97-AF65-F5344CB8AC3E}">
        <p14:creationId xmlns:p14="http://schemas.microsoft.com/office/powerpoint/2010/main" val="288286377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DBBF-9E7E-4AA0-89C8-AADAEF8C2105}"/>
              </a:ext>
            </a:extLst>
          </p:cNvPr>
          <p:cNvSpPr>
            <a:spLocks noGrp="1"/>
          </p:cNvSpPr>
          <p:nvPr>
            <p:ph type="title"/>
          </p:nvPr>
        </p:nvSpPr>
        <p:spPr/>
        <p:txBody>
          <a:bodyPr/>
          <a:lstStyle/>
          <a:p>
            <a:r>
              <a:rPr lang="en-US" dirty="0"/>
              <a:t>In </a:t>
            </a:r>
            <a:r>
              <a:rPr lang="en-US" dirty="0" err="1"/>
              <a:t>Artiga</a:t>
            </a:r>
            <a:r>
              <a:rPr lang="en-US" dirty="0"/>
              <a:t>-speak:</a:t>
            </a:r>
          </a:p>
        </p:txBody>
      </p:sp>
      <p:sp>
        <p:nvSpPr>
          <p:cNvPr id="3" name="Content Placeholder 2">
            <a:extLst>
              <a:ext uri="{FF2B5EF4-FFF2-40B4-BE49-F238E27FC236}">
                <a16:creationId xmlns:a16="http://schemas.microsoft.com/office/drawing/2014/main" id="{41C505AD-B457-4265-8453-44C7D5F5A899}"/>
              </a:ext>
            </a:extLst>
          </p:cNvPr>
          <p:cNvSpPr>
            <a:spLocks noGrp="1"/>
          </p:cNvSpPr>
          <p:nvPr>
            <p:ph idx="1"/>
          </p:nvPr>
        </p:nvSpPr>
        <p:spPr/>
        <p:txBody>
          <a:bodyPr/>
          <a:lstStyle/>
          <a:p>
            <a:pPr marL="0" indent="0" eaLnBrk="1" hangingPunct="1">
              <a:buNone/>
              <a:defRPr/>
            </a:pPr>
            <a:endParaRPr lang="en-US" dirty="0"/>
          </a:p>
          <a:p>
            <a:pPr marL="0" indent="0" eaLnBrk="1" hangingPunct="1">
              <a:buNone/>
              <a:defRPr/>
            </a:pPr>
            <a:r>
              <a:rPr lang="en-US" dirty="0"/>
              <a:t>function =def. disposition of an entity which</a:t>
            </a:r>
          </a:p>
          <a:p>
            <a:pPr marL="0" indent="0" eaLnBrk="1" hangingPunct="1">
              <a:buNone/>
              <a:defRPr/>
            </a:pPr>
            <a:endParaRPr lang="en-US" sz="1200" dirty="0"/>
          </a:p>
          <a:p>
            <a:pPr marL="0" indent="0" eaLnBrk="1" hangingPunct="1">
              <a:buNone/>
              <a:defRPr/>
            </a:pPr>
            <a:r>
              <a:rPr lang="en-US" dirty="0"/>
              <a:t>1. plays an important role in explaining why the entity exists</a:t>
            </a:r>
          </a:p>
          <a:p>
            <a:pPr marL="0" indent="0" eaLnBrk="1" hangingPunct="1">
              <a:buNone/>
              <a:defRPr/>
            </a:pPr>
            <a:r>
              <a:rPr lang="en-US" dirty="0"/>
              <a:t>2. has realizations which can be graded on a scale and</a:t>
            </a:r>
          </a:p>
          <a:p>
            <a:endParaRPr lang="en-US" dirty="0"/>
          </a:p>
        </p:txBody>
      </p:sp>
      <p:sp>
        <p:nvSpPr>
          <p:cNvPr id="4" name="Slide Number Placeholder 3">
            <a:extLst>
              <a:ext uri="{FF2B5EF4-FFF2-40B4-BE49-F238E27FC236}">
                <a16:creationId xmlns:a16="http://schemas.microsoft.com/office/drawing/2014/main" id="{1D3C7DD7-4D0B-4D3C-9D4A-FB364AA82505}"/>
              </a:ext>
            </a:extLst>
          </p:cNvPr>
          <p:cNvSpPr>
            <a:spLocks noGrp="1"/>
          </p:cNvSpPr>
          <p:nvPr>
            <p:ph type="sldNum" sz="quarter" idx="12"/>
          </p:nvPr>
        </p:nvSpPr>
        <p:spPr/>
        <p:txBody>
          <a:bodyPr/>
          <a:lstStyle/>
          <a:p>
            <a:pPr>
              <a:defRPr/>
            </a:pPr>
            <a:fld id="{EC765EAE-95E5-4263-9BC4-BEEA1D188718}" type="slidenum">
              <a:rPr lang="en-GB" altLang="en-US" smtClean="0"/>
              <a:pPr>
                <a:defRPr/>
              </a:pPr>
              <a:t>21</a:t>
            </a:fld>
            <a:endParaRPr lang="en-GB" altLang="en-US" dirty="0"/>
          </a:p>
        </p:txBody>
      </p:sp>
    </p:spTree>
    <p:extLst>
      <p:ext uri="{BB962C8B-B14F-4D97-AF65-F5344CB8AC3E}">
        <p14:creationId xmlns:p14="http://schemas.microsoft.com/office/powerpoint/2010/main" val="3110647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C4CBED-9E7B-4D13-9892-552C4C793A45}"/>
              </a:ext>
            </a:extLst>
          </p:cNvPr>
          <p:cNvSpPr>
            <a:spLocks noGrp="1"/>
          </p:cNvSpPr>
          <p:nvPr>
            <p:ph type="body" sz="half" idx="1"/>
          </p:nvPr>
        </p:nvSpPr>
        <p:spPr>
          <a:xfrm>
            <a:off x="266700" y="369728"/>
            <a:ext cx="8610600" cy="4602163"/>
          </a:xfrm>
        </p:spPr>
        <p:txBody>
          <a:bodyPr/>
          <a:lstStyle/>
          <a:p>
            <a:pPr>
              <a:defRPr/>
            </a:pPr>
            <a:r>
              <a:rPr lang="en-US" sz="4400" dirty="0"/>
              <a:t>	There are no functions on this list</a:t>
            </a:r>
          </a:p>
          <a:p>
            <a:pPr>
              <a:defRPr/>
            </a:pPr>
            <a:endParaRPr lang="en-US" sz="4400" dirty="0"/>
          </a:p>
          <a:p>
            <a:pPr>
              <a:defRPr/>
            </a:pPr>
            <a:endParaRPr lang="en-US" sz="4400" dirty="0"/>
          </a:p>
          <a:p>
            <a:pPr>
              <a:defRPr/>
            </a:pPr>
            <a:endParaRPr lang="en-US" sz="4400" dirty="0"/>
          </a:p>
          <a:p>
            <a:pPr>
              <a:defRPr/>
            </a:pPr>
            <a:endParaRPr lang="en-US" sz="4400" dirty="0"/>
          </a:p>
          <a:p>
            <a:pPr>
              <a:defRPr/>
            </a:pPr>
            <a:endParaRPr lang="en-US" sz="4400" dirty="0"/>
          </a:p>
          <a:p>
            <a:pPr>
              <a:defRPr/>
            </a:pPr>
            <a:endParaRPr lang="en-US" sz="4400" dirty="0"/>
          </a:p>
        </p:txBody>
      </p:sp>
      <p:sp>
        <p:nvSpPr>
          <p:cNvPr id="44036" name="Slide Number Placeholder 3">
            <a:extLst>
              <a:ext uri="{FF2B5EF4-FFF2-40B4-BE49-F238E27FC236}">
                <a16:creationId xmlns:a16="http://schemas.microsoft.com/office/drawing/2014/main" id="{0272C4AD-C467-49FE-8295-5040DD5C47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5DAD50-A2BD-4905-A15C-400A2A1744CB}" type="slidenum">
              <a:rPr lang="en-US" altLang="en-US" sz="1400" smtClean="0">
                <a:solidFill>
                  <a:srgbClr val="000000"/>
                </a:solidFill>
              </a:rPr>
              <a:pPr>
                <a:spcBef>
                  <a:spcPct val="0"/>
                </a:spcBef>
                <a:buFontTx/>
                <a:buNone/>
              </a:pPr>
              <a:t>22</a:t>
            </a:fld>
            <a:endParaRPr lang="en-US" altLang="en-US" sz="1400">
              <a:solidFill>
                <a:srgbClr val="000000"/>
              </a:solidFill>
            </a:endParaRPr>
          </a:p>
        </p:txBody>
      </p:sp>
      <p:graphicFrame>
        <p:nvGraphicFramePr>
          <p:cNvPr id="2" name="Table 1">
            <a:extLst>
              <a:ext uri="{FF2B5EF4-FFF2-40B4-BE49-F238E27FC236}">
                <a16:creationId xmlns:a16="http://schemas.microsoft.com/office/drawing/2014/main" id="{5F2A55D9-818A-4906-8745-12229BE6F8D1}"/>
              </a:ext>
            </a:extLst>
          </p:cNvPr>
          <p:cNvGraphicFramePr>
            <a:graphicFrameLocks noGrp="1"/>
          </p:cNvGraphicFramePr>
          <p:nvPr>
            <p:extLst>
              <p:ext uri="{D42A27DB-BD31-4B8C-83A1-F6EECF244321}">
                <p14:modId xmlns:p14="http://schemas.microsoft.com/office/powerpoint/2010/main" val="653805810"/>
              </p:ext>
            </p:extLst>
          </p:nvPr>
        </p:nvGraphicFramePr>
        <p:xfrm>
          <a:off x="838200" y="2880360"/>
          <a:ext cx="7239000" cy="329184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1335702796"/>
                    </a:ext>
                  </a:extLst>
                </a:gridCol>
                <a:gridCol w="2933700">
                  <a:extLst>
                    <a:ext uri="{9D8B030D-6E8A-4147-A177-3AD203B41FA5}">
                      <a16:colId xmlns:a16="http://schemas.microsoft.com/office/drawing/2014/main" val="270510378"/>
                    </a:ext>
                  </a:extLst>
                </a:gridCol>
                <a:gridCol w="647700">
                  <a:extLst>
                    <a:ext uri="{9D8B030D-6E8A-4147-A177-3AD203B41FA5}">
                      <a16:colId xmlns:a16="http://schemas.microsoft.com/office/drawing/2014/main" val="791061886"/>
                    </a:ext>
                  </a:extLst>
                </a:gridCol>
                <a:gridCol w="2971800">
                  <a:extLst>
                    <a:ext uri="{9D8B030D-6E8A-4147-A177-3AD203B41FA5}">
                      <a16:colId xmlns:a16="http://schemas.microsoft.com/office/drawing/2014/main" val="2144046477"/>
                    </a:ext>
                  </a:extLst>
                </a:gridCol>
              </a:tblGrid>
              <a:tr h="370840">
                <a:tc>
                  <a:txBody>
                    <a:bodyPr/>
                    <a:lstStyle/>
                    <a:p>
                      <a:pPr marL="120650" lvl="3" indent="0">
                        <a:defRPr/>
                      </a:pPr>
                      <a:endParaRPr lang="en-US" sz="3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0650" lvl="3" indent="0">
                        <a:defRPr/>
                      </a:pPr>
                      <a:r>
                        <a:rPr lang="en-US" sz="3000" b="0" dirty="0">
                          <a:solidFill>
                            <a:schemeClr val="tx1"/>
                          </a:solidFill>
                        </a:rPr>
                        <a:t>to speak</a:t>
                      </a:r>
                    </a:p>
                    <a:p>
                      <a:pPr marL="120650" lvl="3" indent="0">
                        <a:defRPr/>
                      </a:pPr>
                      <a:r>
                        <a:rPr lang="en-US" sz="3000" b="0" dirty="0">
                          <a:solidFill>
                            <a:schemeClr val="tx1"/>
                          </a:solidFill>
                        </a:rPr>
                        <a:t>to fight</a:t>
                      </a:r>
                    </a:p>
                    <a:p>
                      <a:pPr marL="120650" lvl="3" indent="0">
                        <a:defRPr/>
                      </a:pPr>
                      <a:r>
                        <a:rPr lang="en-US" sz="3000" b="0" dirty="0">
                          <a:solidFill>
                            <a:schemeClr val="tx1"/>
                          </a:solidFill>
                        </a:rPr>
                        <a:t>to dance</a:t>
                      </a:r>
                    </a:p>
                    <a:p>
                      <a:pPr marL="120650" marR="0" lvl="3"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grow</a:t>
                      </a:r>
                    </a:p>
                    <a:p>
                      <a:pPr marL="120650" lvl="3" indent="0">
                        <a:defRPr/>
                      </a:pPr>
                      <a:r>
                        <a:rPr lang="en-US" sz="3000" b="0" dirty="0">
                          <a:solidFill>
                            <a:schemeClr val="tx1"/>
                          </a:solidFill>
                        </a:rPr>
                        <a:t>to yawn</a:t>
                      </a:r>
                    </a:p>
                    <a:p>
                      <a:pPr marL="120650" marR="0" lvl="3"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go bald</a:t>
                      </a:r>
                    </a:p>
                    <a:p>
                      <a:pPr marL="120650" lvl="3" indent="0">
                        <a:defRPr/>
                      </a:pPr>
                      <a:r>
                        <a:rPr lang="en-US" sz="3000" b="0" dirty="0">
                          <a:solidFill>
                            <a:schemeClr val="tx1"/>
                          </a:solidFill>
                        </a:rPr>
                        <a:t>to lose teeth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0" b="0" dirty="0">
                        <a:solidFill>
                          <a:schemeClr val="tx1"/>
                        </a:solidFill>
                      </a:endParaRPr>
                    </a:p>
                    <a:p>
                      <a:endParaRPr lang="en-US" sz="3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to argue</a:t>
                      </a:r>
                    </a:p>
                    <a:p>
                      <a:r>
                        <a:rPr lang="en-US" sz="3000" b="0" dirty="0">
                          <a:solidFill>
                            <a:schemeClr val="tx1"/>
                          </a:solidFill>
                        </a:rPr>
                        <a:t>to curtsy</a:t>
                      </a:r>
                    </a:p>
                    <a:p>
                      <a:r>
                        <a:rPr lang="en-US" sz="3000" b="0" dirty="0">
                          <a:solidFill>
                            <a:schemeClr val="tx1"/>
                          </a:solidFill>
                        </a:rPr>
                        <a:t>to mock</a:t>
                      </a:r>
                    </a:p>
                    <a:p>
                      <a:r>
                        <a:rPr lang="en-US" sz="3000" b="0" dirty="0">
                          <a:solidFill>
                            <a:schemeClr val="tx1"/>
                          </a:solidFill>
                        </a:rPr>
                        <a:t>to sicken</a:t>
                      </a:r>
                    </a:p>
                    <a:p>
                      <a:r>
                        <a:rPr lang="en-US" sz="3000" b="0" dirty="0">
                          <a:solidFill>
                            <a:schemeClr val="tx1"/>
                          </a:solidFill>
                        </a:rPr>
                        <a:t>to die</a:t>
                      </a:r>
                    </a:p>
                    <a:p>
                      <a:r>
                        <a:rPr lang="en-US" sz="3000" b="0" dirty="0">
                          <a:solidFill>
                            <a:schemeClr val="tx1"/>
                          </a:solidFill>
                        </a:rPr>
                        <a:t>to sweat</a:t>
                      </a:r>
                    </a:p>
                    <a:p>
                      <a:r>
                        <a:rPr lang="en-US" sz="3000" b="0" dirty="0">
                          <a:solidFill>
                            <a:schemeClr val="tx1"/>
                          </a:solidFill>
                        </a:rPr>
                        <a:t>to shatter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2877025"/>
                  </a:ext>
                </a:extLst>
              </a:tr>
            </a:tbl>
          </a:graphicData>
        </a:graphic>
      </p:graphicFrame>
    </p:spTree>
    <p:extLst>
      <p:ext uri="{BB962C8B-B14F-4D97-AF65-F5344CB8AC3E}">
        <p14:creationId xmlns:p14="http://schemas.microsoft.com/office/powerpoint/2010/main" val="31665764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C4CBED-9E7B-4D13-9892-552C4C793A45}"/>
              </a:ext>
            </a:extLst>
          </p:cNvPr>
          <p:cNvSpPr>
            <a:spLocks noGrp="1"/>
          </p:cNvSpPr>
          <p:nvPr>
            <p:ph type="body" sz="half" idx="1"/>
          </p:nvPr>
        </p:nvSpPr>
        <p:spPr>
          <a:xfrm>
            <a:off x="266700" y="369728"/>
            <a:ext cx="8610600" cy="4602163"/>
          </a:xfrm>
        </p:spPr>
        <p:txBody>
          <a:bodyPr/>
          <a:lstStyle/>
          <a:p>
            <a:pPr>
              <a:defRPr/>
            </a:pPr>
            <a:r>
              <a:rPr lang="en-US" dirty="0"/>
              <a:t>	But there </a:t>
            </a:r>
            <a:r>
              <a:rPr lang="en-US" i="1" dirty="0"/>
              <a:t>are</a:t>
            </a:r>
            <a:r>
              <a:rPr lang="en-US" dirty="0"/>
              <a:t> items on this list which satisfy NORMATIVITY = their realizations can be evaluated as better or worse relative to some norm</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44036" name="Slide Number Placeholder 3">
            <a:extLst>
              <a:ext uri="{FF2B5EF4-FFF2-40B4-BE49-F238E27FC236}">
                <a16:creationId xmlns:a16="http://schemas.microsoft.com/office/drawing/2014/main" id="{0272C4AD-C467-49FE-8295-5040DD5C47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5DAD50-A2BD-4905-A15C-400A2A1744CB}" type="slidenum">
              <a:rPr lang="en-US" altLang="en-US" sz="1400" smtClean="0">
                <a:solidFill>
                  <a:srgbClr val="000000"/>
                </a:solidFill>
              </a:rPr>
              <a:pPr>
                <a:spcBef>
                  <a:spcPct val="0"/>
                </a:spcBef>
                <a:buFontTx/>
                <a:buNone/>
              </a:pPr>
              <a:t>23</a:t>
            </a:fld>
            <a:endParaRPr lang="en-US" altLang="en-US" sz="1400">
              <a:solidFill>
                <a:srgbClr val="000000"/>
              </a:solidFill>
            </a:endParaRPr>
          </a:p>
        </p:txBody>
      </p:sp>
      <p:graphicFrame>
        <p:nvGraphicFramePr>
          <p:cNvPr id="2" name="Table 1">
            <a:extLst>
              <a:ext uri="{FF2B5EF4-FFF2-40B4-BE49-F238E27FC236}">
                <a16:creationId xmlns:a16="http://schemas.microsoft.com/office/drawing/2014/main" id="{5F2A55D9-818A-4906-8745-12229BE6F8D1}"/>
              </a:ext>
            </a:extLst>
          </p:cNvPr>
          <p:cNvGraphicFramePr>
            <a:graphicFrameLocks noGrp="1"/>
          </p:cNvGraphicFramePr>
          <p:nvPr>
            <p:extLst>
              <p:ext uri="{D42A27DB-BD31-4B8C-83A1-F6EECF244321}">
                <p14:modId xmlns:p14="http://schemas.microsoft.com/office/powerpoint/2010/main" val="3898316483"/>
              </p:ext>
            </p:extLst>
          </p:nvPr>
        </p:nvGraphicFramePr>
        <p:xfrm>
          <a:off x="838200" y="2880360"/>
          <a:ext cx="7239000" cy="3291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1335702796"/>
                    </a:ext>
                  </a:extLst>
                </a:gridCol>
                <a:gridCol w="3124200">
                  <a:extLst>
                    <a:ext uri="{9D8B030D-6E8A-4147-A177-3AD203B41FA5}">
                      <a16:colId xmlns:a16="http://schemas.microsoft.com/office/drawing/2014/main" val="270510378"/>
                    </a:ext>
                  </a:extLst>
                </a:gridCol>
                <a:gridCol w="533400">
                  <a:extLst>
                    <a:ext uri="{9D8B030D-6E8A-4147-A177-3AD203B41FA5}">
                      <a16:colId xmlns:a16="http://schemas.microsoft.com/office/drawing/2014/main" val="791061886"/>
                    </a:ext>
                  </a:extLst>
                </a:gridCol>
                <a:gridCol w="2971800">
                  <a:extLst>
                    <a:ext uri="{9D8B030D-6E8A-4147-A177-3AD203B41FA5}">
                      <a16:colId xmlns:a16="http://schemas.microsoft.com/office/drawing/2014/main" val="2144046477"/>
                    </a:ext>
                  </a:extLst>
                </a:gridCol>
              </a:tblGrid>
              <a:tr h="370840">
                <a:tc>
                  <a:txBody>
                    <a:bodyPr/>
                    <a:lstStyle/>
                    <a:p>
                      <a:pPr marL="120650" lvl="3" indent="0">
                        <a:defRPr/>
                      </a:pPr>
                      <a:r>
                        <a:rPr lang="en-US" sz="3000" b="0" dirty="0">
                          <a:solidFill>
                            <a:schemeClr val="tx1"/>
                          </a:solidFill>
                        </a:rPr>
                        <a:t>Y</a:t>
                      </a:r>
                    </a:p>
                    <a:p>
                      <a:pPr marL="120650" lvl="3" indent="0">
                        <a:defRPr/>
                      </a:pPr>
                      <a:r>
                        <a:rPr lang="en-US" sz="3000" b="0" dirty="0">
                          <a:solidFill>
                            <a:schemeClr val="tx1"/>
                          </a:solidFill>
                        </a:rPr>
                        <a:t>Y</a:t>
                      </a:r>
                    </a:p>
                    <a:p>
                      <a:pPr marL="120650" lvl="3" indent="0">
                        <a:defRPr/>
                      </a:pPr>
                      <a:r>
                        <a:rPr lang="en-US" sz="3000" b="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0650" lvl="3" indent="0">
                        <a:defRPr/>
                      </a:pPr>
                      <a:r>
                        <a:rPr lang="en-US" sz="3000" b="0" dirty="0">
                          <a:solidFill>
                            <a:schemeClr val="tx1"/>
                          </a:solidFill>
                        </a:rPr>
                        <a:t>to speak</a:t>
                      </a:r>
                    </a:p>
                    <a:p>
                      <a:pPr marL="120650" lvl="3" indent="0">
                        <a:defRPr/>
                      </a:pPr>
                      <a:r>
                        <a:rPr lang="en-US" sz="3000" b="0" dirty="0">
                          <a:solidFill>
                            <a:schemeClr val="tx1"/>
                          </a:solidFill>
                        </a:rPr>
                        <a:t>to fight</a:t>
                      </a:r>
                    </a:p>
                    <a:p>
                      <a:pPr marL="120650" lvl="3" indent="0">
                        <a:defRPr/>
                      </a:pPr>
                      <a:r>
                        <a:rPr lang="en-US" sz="3000" b="0" dirty="0">
                          <a:solidFill>
                            <a:schemeClr val="tx1"/>
                          </a:solidFill>
                        </a:rPr>
                        <a:t>to dance</a:t>
                      </a:r>
                    </a:p>
                    <a:p>
                      <a:pPr marL="120650" marR="0" lvl="3"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grow</a:t>
                      </a:r>
                    </a:p>
                    <a:p>
                      <a:pPr marL="120650" lvl="3" indent="0">
                        <a:defRPr/>
                      </a:pPr>
                      <a:r>
                        <a:rPr lang="en-US" sz="3000" b="0" dirty="0">
                          <a:solidFill>
                            <a:schemeClr val="tx1"/>
                          </a:solidFill>
                        </a:rPr>
                        <a:t>to yawn</a:t>
                      </a:r>
                    </a:p>
                    <a:p>
                      <a:pPr marL="120650" marR="0" lvl="3"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go bald</a:t>
                      </a:r>
                    </a:p>
                    <a:p>
                      <a:pPr marL="120650" lvl="3" indent="0">
                        <a:defRPr/>
                      </a:pPr>
                      <a:r>
                        <a:rPr lang="en-US" sz="3000" b="0" dirty="0">
                          <a:solidFill>
                            <a:schemeClr val="tx1"/>
                          </a:solidFill>
                        </a:rPr>
                        <a:t>to lose teeth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000" b="0" dirty="0">
                          <a:solidFill>
                            <a:schemeClr val="tx1"/>
                          </a:solidFill>
                        </a:rPr>
                        <a:t>Y</a:t>
                      </a:r>
                    </a:p>
                    <a:p>
                      <a:r>
                        <a:rPr lang="en-US" sz="3000" b="0" dirty="0">
                          <a:solidFill>
                            <a:schemeClr val="tx1"/>
                          </a:solidFill>
                        </a:rPr>
                        <a:t>Y</a:t>
                      </a:r>
                    </a:p>
                    <a:p>
                      <a:r>
                        <a:rPr lang="en-US" sz="3000" b="0" dirty="0">
                          <a:solidFill>
                            <a:schemeClr val="tx1"/>
                          </a:solidFill>
                        </a:rPr>
                        <a:t>Y</a:t>
                      </a:r>
                    </a:p>
                    <a:p>
                      <a:endParaRPr lang="en-US" sz="3000" b="0" dirty="0">
                        <a:solidFill>
                          <a:schemeClr val="tx1"/>
                        </a:solidFill>
                      </a:endParaRPr>
                    </a:p>
                    <a:p>
                      <a:endParaRPr lang="en-US"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to argue</a:t>
                      </a:r>
                    </a:p>
                    <a:p>
                      <a:r>
                        <a:rPr lang="en-US" sz="3000" b="0" dirty="0">
                          <a:solidFill>
                            <a:schemeClr val="tx1"/>
                          </a:solidFill>
                        </a:rPr>
                        <a:t>to curtsy</a:t>
                      </a:r>
                    </a:p>
                    <a:p>
                      <a:r>
                        <a:rPr lang="en-US" sz="3000" b="0" dirty="0">
                          <a:solidFill>
                            <a:schemeClr val="tx1"/>
                          </a:solidFill>
                        </a:rPr>
                        <a:t>to learn</a:t>
                      </a:r>
                    </a:p>
                    <a:p>
                      <a:r>
                        <a:rPr lang="en-US" sz="3000" b="0" dirty="0">
                          <a:solidFill>
                            <a:schemeClr val="tx1"/>
                          </a:solidFill>
                        </a:rPr>
                        <a:t>to sicken</a:t>
                      </a:r>
                    </a:p>
                    <a:p>
                      <a:r>
                        <a:rPr lang="en-US" sz="3000" b="0" dirty="0">
                          <a:solidFill>
                            <a:schemeClr val="tx1"/>
                          </a:solidFill>
                        </a:rPr>
                        <a:t>to die</a:t>
                      </a:r>
                    </a:p>
                    <a:p>
                      <a:r>
                        <a:rPr lang="en-US" sz="3000" b="0" dirty="0">
                          <a:solidFill>
                            <a:schemeClr val="tx1"/>
                          </a:solidFill>
                        </a:rPr>
                        <a:t>to sweat</a:t>
                      </a:r>
                    </a:p>
                    <a:p>
                      <a:r>
                        <a:rPr lang="en-US" sz="3000" b="0" dirty="0">
                          <a:solidFill>
                            <a:schemeClr val="tx1"/>
                          </a:solidFill>
                        </a:rPr>
                        <a:t>to shatter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877025"/>
                  </a:ext>
                </a:extLst>
              </a:tr>
            </a:tbl>
          </a:graphicData>
        </a:graphic>
      </p:graphicFrame>
    </p:spTree>
    <p:extLst>
      <p:ext uri="{BB962C8B-B14F-4D97-AF65-F5344CB8AC3E}">
        <p14:creationId xmlns:p14="http://schemas.microsoft.com/office/powerpoint/2010/main" val="292981199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C4CBED-9E7B-4D13-9892-552C4C793A45}"/>
              </a:ext>
            </a:extLst>
          </p:cNvPr>
          <p:cNvSpPr>
            <a:spLocks noGrp="1"/>
          </p:cNvSpPr>
          <p:nvPr>
            <p:ph type="body" sz="half" idx="1"/>
          </p:nvPr>
        </p:nvSpPr>
        <p:spPr>
          <a:xfrm>
            <a:off x="266700" y="369728"/>
            <a:ext cx="8610600" cy="4602163"/>
          </a:xfrm>
        </p:spPr>
        <p:txBody>
          <a:bodyPr/>
          <a:lstStyle/>
          <a:p>
            <a:pPr>
              <a:defRPr/>
            </a:pPr>
            <a:r>
              <a:rPr lang="en-US" dirty="0"/>
              <a:t>	But there </a:t>
            </a:r>
            <a:r>
              <a:rPr lang="en-US" i="1" dirty="0"/>
              <a:t>are</a:t>
            </a:r>
            <a:r>
              <a:rPr lang="en-US" dirty="0"/>
              <a:t> items on this list which satisfy NORMATIVITY = their realizations can be evaluated as better or worse relative to some norm</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44036" name="Slide Number Placeholder 3">
            <a:extLst>
              <a:ext uri="{FF2B5EF4-FFF2-40B4-BE49-F238E27FC236}">
                <a16:creationId xmlns:a16="http://schemas.microsoft.com/office/drawing/2014/main" id="{0272C4AD-C467-49FE-8295-5040DD5C47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5DAD50-A2BD-4905-A15C-400A2A1744CB}" type="slidenum">
              <a:rPr lang="en-US" altLang="en-US" sz="1400" smtClean="0">
                <a:solidFill>
                  <a:srgbClr val="000000"/>
                </a:solidFill>
              </a:rPr>
              <a:pPr>
                <a:spcBef>
                  <a:spcPct val="0"/>
                </a:spcBef>
                <a:buFontTx/>
                <a:buNone/>
              </a:pPr>
              <a:t>24</a:t>
            </a:fld>
            <a:endParaRPr lang="en-US" altLang="en-US" sz="1400">
              <a:solidFill>
                <a:srgbClr val="000000"/>
              </a:solidFill>
            </a:endParaRPr>
          </a:p>
        </p:txBody>
      </p:sp>
      <p:graphicFrame>
        <p:nvGraphicFramePr>
          <p:cNvPr id="2" name="Table 1">
            <a:extLst>
              <a:ext uri="{FF2B5EF4-FFF2-40B4-BE49-F238E27FC236}">
                <a16:creationId xmlns:a16="http://schemas.microsoft.com/office/drawing/2014/main" id="{5F2A55D9-818A-4906-8745-12229BE6F8D1}"/>
              </a:ext>
            </a:extLst>
          </p:cNvPr>
          <p:cNvGraphicFramePr>
            <a:graphicFrameLocks noGrp="1"/>
          </p:cNvGraphicFramePr>
          <p:nvPr>
            <p:extLst>
              <p:ext uri="{D42A27DB-BD31-4B8C-83A1-F6EECF244321}">
                <p14:modId xmlns:p14="http://schemas.microsoft.com/office/powerpoint/2010/main" val="3763490739"/>
              </p:ext>
            </p:extLst>
          </p:nvPr>
        </p:nvGraphicFramePr>
        <p:xfrm>
          <a:off x="838200" y="2880360"/>
          <a:ext cx="7239000" cy="329184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1335702796"/>
                    </a:ext>
                  </a:extLst>
                </a:gridCol>
                <a:gridCol w="2933700">
                  <a:extLst>
                    <a:ext uri="{9D8B030D-6E8A-4147-A177-3AD203B41FA5}">
                      <a16:colId xmlns:a16="http://schemas.microsoft.com/office/drawing/2014/main" val="270510378"/>
                    </a:ext>
                  </a:extLst>
                </a:gridCol>
                <a:gridCol w="647700">
                  <a:extLst>
                    <a:ext uri="{9D8B030D-6E8A-4147-A177-3AD203B41FA5}">
                      <a16:colId xmlns:a16="http://schemas.microsoft.com/office/drawing/2014/main" val="791061886"/>
                    </a:ext>
                  </a:extLst>
                </a:gridCol>
                <a:gridCol w="2971800">
                  <a:extLst>
                    <a:ext uri="{9D8B030D-6E8A-4147-A177-3AD203B41FA5}">
                      <a16:colId xmlns:a16="http://schemas.microsoft.com/office/drawing/2014/main" val="2144046477"/>
                    </a:ext>
                  </a:extLst>
                </a:gridCol>
              </a:tblGrid>
              <a:tr h="370840">
                <a:tc>
                  <a:txBody>
                    <a:bodyPr/>
                    <a:lstStyle/>
                    <a:p>
                      <a:pPr marL="120650" lvl="3" indent="0">
                        <a:defRPr/>
                      </a:pPr>
                      <a:r>
                        <a:rPr lang="en-US" sz="3000" b="0" dirty="0">
                          <a:solidFill>
                            <a:schemeClr val="tx1"/>
                          </a:solidFill>
                        </a:rPr>
                        <a:t>Y</a:t>
                      </a:r>
                    </a:p>
                    <a:p>
                      <a:pPr marL="120650" lvl="3" indent="0">
                        <a:defRPr/>
                      </a:pPr>
                      <a:r>
                        <a:rPr lang="en-US" sz="3000" b="0" dirty="0">
                          <a:solidFill>
                            <a:schemeClr val="tx1"/>
                          </a:solidFill>
                        </a:rPr>
                        <a:t>Y</a:t>
                      </a:r>
                    </a:p>
                    <a:p>
                      <a:pPr marL="120650" lvl="3" indent="0">
                        <a:defRPr/>
                      </a:pPr>
                      <a:r>
                        <a:rPr lang="en-US" sz="3000" b="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0650" lvl="3" indent="0">
                        <a:defRPr/>
                      </a:pPr>
                      <a:r>
                        <a:rPr lang="en-US" sz="3000" b="0" dirty="0">
                          <a:solidFill>
                            <a:schemeClr val="tx1"/>
                          </a:solidFill>
                        </a:rPr>
                        <a:t>to speak</a:t>
                      </a:r>
                    </a:p>
                    <a:p>
                      <a:pPr marL="120650" lvl="3" indent="0">
                        <a:defRPr/>
                      </a:pPr>
                      <a:r>
                        <a:rPr lang="en-US" sz="3000" b="0" dirty="0">
                          <a:solidFill>
                            <a:schemeClr val="tx1"/>
                          </a:solidFill>
                        </a:rPr>
                        <a:t>to fight</a:t>
                      </a:r>
                    </a:p>
                    <a:p>
                      <a:pPr marL="120650" lvl="3" indent="0">
                        <a:defRPr/>
                      </a:pPr>
                      <a:r>
                        <a:rPr lang="en-US" sz="3000" b="0" dirty="0">
                          <a:solidFill>
                            <a:schemeClr val="tx1"/>
                          </a:solidFill>
                        </a:rPr>
                        <a:t>to dance</a:t>
                      </a:r>
                    </a:p>
                    <a:p>
                      <a:pPr marL="120650" marR="0" lvl="3"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grow</a:t>
                      </a:r>
                    </a:p>
                    <a:p>
                      <a:pPr marL="120650" lvl="3" indent="0">
                        <a:defRPr/>
                      </a:pPr>
                      <a:r>
                        <a:rPr lang="en-US" sz="3000" b="0" dirty="0">
                          <a:solidFill>
                            <a:schemeClr val="tx1"/>
                          </a:solidFill>
                        </a:rPr>
                        <a:t>to yawn</a:t>
                      </a:r>
                    </a:p>
                    <a:p>
                      <a:pPr marL="120650" marR="0" lvl="3"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go bald</a:t>
                      </a:r>
                    </a:p>
                    <a:p>
                      <a:pPr marL="120650" lvl="3" indent="0">
                        <a:defRPr/>
                      </a:pPr>
                      <a:r>
                        <a:rPr lang="en-US" sz="3000" b="0" dirty="0">
                          <a:solidFill>
                            <a:schemeClr val="tx1"/>
                          </a:solidFill>
                        </a:rPr>
                        <a:t>to lose teeth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000" b="0" dirty="0">
                          <a:solidFill>
                            <a:schemeClr val="tx1"/>
                          </a:solidFill>
                        </a:rPr>
                        <a:t>Y</a:t>
                      </a:r>
                    </a:p>
                    <a:p>
                      <a:r>
                        <a:rPr lang="en-US" sz="3000" b="0" dirty="0">
                          <a:solidFill>
                            <a:schemeClr val="tx1"/>
                          </a:solidFill>
                        </a:rPr>
                        <a:t>Y</a:t>
                      </a:r>
                    </a:p>
                    <a:p>
                      <a:r>
                        <a:rPr lang="en-US" sz="3000" b="0" dirty="0">
                          <a:solidFill>
                            <a:schemeClr val="tx1"/>
                          </a:solidFill>
                        </a:rPr>
                        <a:t>Y</a:t>
                      </a:r>
                    </a:p>
                    <a:p>
                      <a:endParaRPr lang="en-US" sz="3000" b="0" dirty="0">
                        <a:solidFill>
                          <a:schemeClr val="tx1"/>
                        </a:solidFill>
                      </a:endParaRPr>
                    </a:p>
                    <a:p>
                      <a:endParaRPr lang="en-US"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to argue</a:t>
                      </a:r>
                    </a:p>
                    <a:p>
                      <a:r>
                        <a:rPr lang="en-US" sz="3000" b="0" dirty="0">
                          <a:solidFill>
                            <a:schemeClr val="tx1"/>
                          </a:solidFill>
                        </a:rPr>
                        <a:t>to curtsy</a:t>
                      </a:r>
                    </a:p>
                    <a:p>
                      <a:r>
                        <a:rPr lang="en-US" sz="3000" b="0" dirty="0">
                          <a:solidFill>
                            <a:schemeClr val="tx1"/>
                          </a:solidFill>
                        </a:rPr>
                        <a:t>to learn</a:t>
                      </a:r>
                    </a:p>
                    <a:p>
                      <a:r>
                        <a:rPr lang="en-US" sz="3000" b="0" dirty="0">
                          <a:solidFill>
                            <a:schemeClr val="tx1"/>
                          </a:solidFill>
                        </a:rPr>
                        <a:t>to sicken</a:t>
                      </a:r>
                    </a:p>
                    <a:p>
                      <a:r>
                        <a:rPr lang="en-US" sz="3000" b="0" dirty="0">
                          <a:solidFill>
                            <a:schemeClr val="tx1"/>
                          </a:solidFill>
                        </a:rPr>
                        <a:t>to die</a:t>
                      </a:r>
                    </a:p>
                    <a:p>
                      <a:r>
                        <a:rPr lang="en-US" sz="3000" b="0" dirty="0">
                          <a:solidFill>
                            <a:schemeClr val="tx1"/>
                          </a:solidFill>
                        </a:rPr>
                        <a:t>to sweat</a:t>
                      </a:r>
                    </a:p>
                    <a:p>
                      <a:r>
                        <a:rPr lang="en-US" sz="3000" b="0" dirty="0">
                          <a:solidFill>
                            <a:schemeClr val="tx1"/>
                          </a:solidFill>
                        </a:rPr>
                        <a:t>to shatter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877025"/>
                  </a:ext>
                </a:extLst>
              </a:tr>
            </a:tbl>
          </a:graphicData>
        </a:graphic>
      </p:graphicFrame>
      <p:sp>
        <p:nvSpPr>
          <p:cNvPr id="4" name="Rectangle 3">
            <a:extLst>
              <a:ext uri="{FF2B5EF4-FFF2-40B4-BE49-F238E27FC236}">
                <a16:creationId xmlns:a16="http://schemas.microsoft.com/office/drawing/2014/main" id="{42391749-0233-44A9-98C1-5F22B8042D60}"/>
              </a:ext>
            </a:extLst>
          </p:cNvPr>
          <p:cNvSpPr/>
          <p:nvPr/>
        </p:nvSpPr>
        <p:spPr bwMode="auto">
          <a:xfrm>
            <a:off x="533400" y="2670809"/>
            <a:ext cx="7772400" cy="1748791"/>
          </a:xfrm>
          <a:prstGeom prst="rect">
            <a:avLst/>
          </a:prstGeom>
          <a:noFill/>
          <a:ln w="603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6766756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val 1">
            <a:extLst>
              <a:ext uri="{FF2B5EF4-FFF2-40B4-BE49-F238E27FC236}">
                <a16:creationId xmlns:a16="http://schemas.microsoft.com/office/drawing/2014/main" id="{B2D9078B-3706-46B3-B555-6183F2381C7B}"/>
              </a:ext>
            </a:extLst>
          </p:cNvPr>
          <p:cNvSpPr>
            <a:spLocks noChangeArrowheads="1"/>
          </p:cNvSpPr>
          <p:nvPr/>
        </p:nvSpPr>
        <p:spPr bwMode="auto">
          <a:xfrm>
            <a:off x="838200" y="1524000"/>
            <a:ext cx="7467600" cy="510540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71684" name="Title 1">
            <a:extLst>
              <a:ext uri="{FF2B5EF4-FFF2-40B4-BE49-F238E27FC236}">
                <a16:creationId xmlns:a16="http://schemas.microsoft.com/office/drawing/2014/main" id="{FC20EB2B-56E5-4B5D-AEDE-1DB1C5193019}"/>
              </a:ext>
            </a:extLst>
          </p:cNvPr>
          <p:cNvSpPr>
            <a:spLocks noGrp="1" noChangeArrowheads="1"/>
          </p:cNvSpPr>
          <p:nvPr>
            <p:ph type="title"/>
          </p:nvPr>
        </p:nvSpPr>
        <p:spPr/>
        <p:txBody>
          <a:bodyPr/>
          <a:lstStyle/>
          <a:p>
            <a:r>
              <a:rPr lang="en-US" altLang="en-US" dirty="0"/>
              <a:t>Let’s use normativity to define ‘capability’</a:t>
            </a:r>
          </a:p>
        </p:txBody>
      </p:sp>
      <p:sp>
        <p:nvSpPr>
          <p:cNvPr id="71685" name="Slide Number Placeholder 3">
            <a:extLst>
              <a:ext uri="{FF2B5EF4-FFF2-40B4-BE49-F238E27FC236}">
                <a16:creationId xmlns:a16="http://schemas.microsoft.com/office/drawing/2014/main" id="{1628B035-EEE6-4F94-9F71-5515583BB6F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B376DB-7079-4FFF-8E5F-A6A6C7A661EC}" type="slidenum">
              <a:rPr lang="en-US" altLang="en-US" sz="1400" smtClean="0"/>
              <a:pPr>
                <a:spcBef>
                  <a:spcPct val="0"/>
                </a:spcBef>
                <a:buFontTx/>
                <a:buNone/>
              </a:pPr>
              <a:t>25</a:t>
            </a:fld>
            <a:endParaRPr lang="en-US" altLang="en-US" sz="1400"/>
          </a:p>
        </p:txBody>
      </p:sp>
      <p:sp>
        <p:nvSpPr>
          <p:cNvPr id="71686" name="TextBox 2">
            <a:extLst>
              <a:ext uri="{FF2B5EF4-FFF2-40B4-BE49-F238E27FC236}">
                <a16:creationId xmlns:a16="http://schemas.microsoft.com/office/drawing/2014/main" id="{E59708D4-A986-45DD-9F1C-D139EDE8A743}"/>
              </a:ext>
            </a:extLst>
          </p:cNvPr>
          <p:cNvSpPr txBox="1">
            <a:spLocks noChangeArrowheads="1"/>
          </p:cNvSpPr>
          <p:nvPr/>
        </p:nvSpPr>
        <p:spPr bwMode="auto">
          <a:xfrm>
            <a:off x="3200400" y="57785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Dispositions</a:t>
            </a:r>
          </a:p>
        </p:txBody>
      </p:sp>
    </p:spTree>
    <p:extLst>
      <p:ext uri="{BB962C8B-B14F-4D97-AF65-F5344CB8AC3E}">
        <p14:creationId xmlns:p14="http://schemas.microsoft.com/office/powerpoint/2010/main" val="994147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val 1">
            <a:extLst>
              <a:ext uri="{FF2B5EF4-FFF2-40B4-BE49-F238E27FC236}">
                <a16:creationId xmlns:a16="http://schemas.microsoft.com/office/drawing/2014/main" id="{B2D9078B-3706-46B3-B555-6183F2381C7B}"/>
              </a:ext>
            </a:extLst>
          </p:cNvPr>
          <p:cNvSpPr>
            <a:spLocks noChangeArrowheads="1"/>
          </p:cNvSpPr>
          <p:nvPr/>
        </p:nvSpPr>
        <p:spPr bwMode="auto">
          <a:xfrm>
            <a:off x="838200" y="1524000"/>
            <a:ext cx="7467600" cy="510540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71683" name="Oval 3">
            <a:extLst>
              <a:ext uri="{FF2B5EF4-FFF2-40B4-BE49-F238E27FC236}">
                <a16:creationId xmlns:a16="http://schemas.microsoft.com/office/drawing/2014/main" id="{4D1FF150-4684-4EFA-83F7-0900F209B8AF}"/>
              </a:ext>
            </a:extLst>
          </p:cNvPr>
          <p:cNvSpPr>
            <a:spLocks noChangeArrowheads="1"/>
          </p:cNvSpPr>
          <p:nvPr/>
        </p:nvSpPr>
        <p:spPr bwMode="auto">
          <a:xfrm>
            <a:off x="990600" y="2871788"/>
            <a:ext cx="7162800" cy="2922587"/>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71684" name="Title 1">
            <a:extLst>
              <a:ext uri="{FF2B5EF4-FFF2-40B4-BE49-F238E27FC236}">
                <a16:creationId xmlns:a16="http://schemas.microsoft.com/office/drawing/2014/main" id="{FC20EB2B-56E5-4B5D-AEDE-1DB1C5193019}"/>
              </a:ext>
            </a:extLst>
          </p:cNvPr>
          <p:cNvSpPr>
            <a:spLocks noGrp="1" noChangeArrowheads="1"/>
          </p:cNvSpPr>
          <p:nvPr>
            <p:ph type="title"/>
          </p:nvPr>
        </p:nvSpPr>
        <p:spPr/>
        <p:txBody>
          <a:bodyPr/>
          <a:lstStyle/>
          <a:p>
            <a:r>
              <a:rPr lang="en-US" altLang="en-US"/>
              <a:t>Let’s use normativity to define ‘capability’</a:t>
            </a:r>
          </a:p>
        </p:txBody>
      </p:sp>
      <p:sp>
        <p:nvSpPr>
          <p:cNvPr id="71685" name="Slide Number Placeholder 3">
            <a:extLst>
              <a:ext uri="{FF2B5EF4-FFF2-40B4-BE49-F238E27FC236}">
                <a16:creationId xmlns:a16="http://schemas.microsoft.com/office/drawing/2014/main" id="{1628B035-EEE6-4F94-9F71-5515583BB6F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B376DB-7079-4FFF-8E5F-A6A6C7A661EC}" type="slidenum">
              <a:rPr lang="en-US" altLang="en-US" sz="1400" smtClean="0"/>
              <a:pPr>
                <a:spcBef>
                  <a:spcPct val="0"/>
                </a:spcBef>
                <a:buFontTx/>
                <a:buNone/>
              </a:pPr>
              <a:t>26</a:t>
            </a:fld>
            <a:endParaRPr lang="en-US" altLang="en-US" sz="1400"/>
          </a:p>
        </p:txBody>
      </p:sp>
      <p:sp>
        <p:nvSpPr>
          <p:cNvPr id="71686" name="TextBox 2">
            <a:extLst>
              <a:ext uri="{FF2B5EF4-FFF2-40B4-BE49-F238E27FC236}">
                <a16:creationId xmlns:a16="http://schemas.microsoft.com/office/drawing/2014/main" id="{E59708D4-A986-45DD-9F1C-D139EDE8A743}"/>
              </a:ext>
            </a:extLst>
          </p:cNvPr>
          <p:cNvSpPr txBox="1">
            <a:spLocks noChangeArrowheads="1"/>
          </p:cNvSpPr>
          <p:nvPr/>
        </p:nvSpPr>
        <p:spPr bwMode="auto">
          <a:xfrm>
            <a:off x="3200400" y="57785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Dispositions</a:t>
            </a:r>
          </a:p>
        </p:txBody>
      </p:sp>
      <p:sp>
        <p:nvSpPr>
          <p:cNvPr id="71689" name="TextBox 7">
            <a:extLst>
              <a:ext uri="{FF2B5EF4-FFF2-40B4-BE49-F238E27FC236}">
                <a16:creationId xmlns:a16="http://schemas.microsoft.com/office/drawing/2014/main" id="{8BAA1BE9-879A-4C8E-A674-AE4D8AD9AE22}"/>
              </a:ext>
            </a:extLst>
          </p:cNvPr>
          <p:cNvSpPr txBox="1">
            <a:spLocks noChangeArrowheads="1"/>
          </p:cNvSpPr>
          <p:nvPr/>
        </p:nvSpPr>
        <p:spPr bwMode="auto">
          <a:xfrm>
            <a:off x="1295400" y="4188590"/>
            <a:ext cx="670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t>Capabilities = Dispositions + Normativity</a:t>
            </a:r>
          </a:p>
        </p:txBody>
      </p:sp>
    </p:spTree>
    <p:extLst>
      <p:ext uri="{BB962C8B-B14F-4D97-AF65-F5344CB8AC3E}">
        <p14:creationId xmlns:p14="http://schemas.microsoft.com/office/powerpoint/2010/main" val="501777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AB347-369B-4391-93C5-2920D541A1D0}"/>
              </a:ext>
            </a:extLst>
          </p:cNvPr>
          <p:cNvSpPr>
            <a:spLocks noGrp="1"/>
          </p:cNvSpPr>
          <p:nvPr>
            <p:ph type="title"/>
          </p:nvPr>
        </p:nvSpPr>
        <p:spPr/>
        <p:txBody>
          <a:bodyPr/>
          <a:lstStyle/>
          <a:p>
            <a:r>
              <a:rPr lang="en-US" dirty="0"/>
              <a:t>Capability</a:t>
            </a:r>
          </a:p>
        </p:txBody>
      </p:sp>
      <p:sp>
        <p:nvSpPr>
          <p:cNvPr id="3" name="Text Placeholder 2">
            <a:extLst>
              <a:ext uri="{FF2B5EF4-FFF2-40B4-BE49-F238E27FC236}">
                <a16:creationId xmlns:a16="http://schemas.microsoft.com/office/drawing/2014/main" id="{2A268A9C-DA8C-4975-855D-CCB63FE4F3FD}"/>
              </a:ext>
            </a:extLst>
          </p:cNvPr>
          <p:cNvSpPr>
            <a:spLocks noGrp="1"/>
          </p:cNvSpPr>
          <p:nvPr>
            <p:ph type="body" sz="half" idx="1"/>
          </p:nvPr>
        </p:nvSpPr>
        <p:spPr/>
        <p:txBody>
          <a:bodyPr/>
          <a:lstStyle/>
          <a:p>
            <a:pPr algn="ctr"/>
            <a:r>
              <a:rPr lang="en-US" dirty="0"/>
              <a:t>capacity</a:t>
            </a:r>
          </a:p>
          <a:p>
            <a:pPr algn="ctr"/>
            <a:r>
              <a:rPr lang="en-US" dirty="0"/>
              <a:t>ability</a:t>
            </a:r>
          </a:p>
          <a:p>
            <a:pPr algn="ctr"/>
            <a:r>
              <a:rPr lang="en-US" dirty="0"/>
              <a:t>competence</a:t>
            </a:r>
          </a:p>
          <a:p>
            <a:pPr algn="ctr"/>
            <a:r>
              <a:rPr lang="en-US" dirty="0"/>
              <a:t>facility</a:t>
            </a:r>
          </a:p>
          <a:p>
            <a:pPr algn="ctr"/>
            <a:endParaRPr lang="en-US" dirty="0"/>
          </a:p>
          <a:p>
            <a:pPr algn="ctr"/>
            <a:r>
              <a:rPr lang="en-US" dirty="0"/>
              <a:t>A missing dimension in standard ontologies of functions</a:t>
            </a:r>
          </a:p>
        </p:txBody>
      </p:sp>
      <p:sp>
        <p:nvSpPr>
          <p:cNvPr id="4" name="Slide Number Placeholder 3">
            <a:extLst>
              <a:ext uri="{FF2B5EF4-FFF2-40B4-BE49-F238E27FC236}">
                <a16:creationId xmlns:a16="http://schemas.microsoft.com/office/drawing/2014/main" id="{3BC682EB-9A7C-46E9-898F-8667A771BCDC}"/>
              </a:ext>
            </a:extLst>
          </p:cNvPr>
          <p:cNvSpPr>
            <a:spLocks noGrp="1"/>
          </p:cNvSpPr>
          <p:nvPr>
            <p:ph type="sldNum" sz="quarter" idx="12"/>
          </p:nvPr>
        </p:nvSpPr>
        <p:spPr/>
        <p:txBody>
          <a:bodyPr/>
          <a:lstStyle/>
          <a:p>
            <a:pPr>
              <a:defRPr/>
            </a:pPr>
            <a:fld id="{A36784AA-D983-468B-8819-62F3E66F17D0}" type="slidenum">
              <a:rPr lang="en-US" smtClean="0"/>
              <a:pPr>
                <a:defRPr/>
              </a:pPr>
              <a:t>27</a:t>
            </a:fld>
            <a:endParaRPr lang="en-US"/>
          </a:p>
        </p:txBody>
      </p:sp>
    </p:spTree>
    <p:extLst>
      <p:ext uri="{BB962C8B-B14F-4D97-AF65-F5344CB8AC3E}">
        <p14:creationId xmlns:p14="http://schemas.microsoft.com/office/powerpoint/2010/main" val="1909338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val 1">
            <a:extLst>
              <a:ext uri="{FF2B5EF4-FFF2-40B4-BE49-F238E27FC236}">
                <a16:creationId xmlns:a16="http://schemas.microsoft.com/office/drawing/2014/main" id="{B2D9078B-3706-46B3-B555-6183F2381C7B}"/>
              </a:ext>
            </a:extLst>
          </p:cNvPr>
          <p:cNvSpPr>
            <a:spLocks noChangeArrowheads="1"/>
          </p:cNvSpPr>
          <p:nvPr/>
        </p:nvSpPr>
        <p:spPr bwMode="auto">
          <a:xfrm>
            <a:off x="838200" y="1524000"/>
            <a:ext cx="7467600" cy="510540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71683" name="Oval 3">
            <a:extLst>
              <a:ext uri="{FF2B5EF4-FFF2-40B4-BE49-F238E27FC236}">
                <a16:creationId xmlns:a16="http://schemas.microsoft.com/office/drawing/2014/main" id="{4D1FF150-4684-4EFA-83F7-0900F209B8AF}"/>
              </a:ext>
            </a:extLst>
          </p:cNvPr>
          <p:cNvSpPr>
            <a:spLocks noChangeArrowheads="1"/>
          </p:cNvSpPr>
          <p:nvPr/>
        </p:nvSpPr>
        <p:spPr bwMode="auto">
          <a:xfrm>
            <a:off x="990600" y="2871788"/>
            <a:ext cx="7162800" cy="2922587"/>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71684" name="Title 1">
            <a:extLst>
              <a:ext uri="{FF2B5EF4-FFF2-40B4-BE49-F238E27FC236}">
                <a16:creationId xmlns:a16="http://schemas.microsoft.com/office/drawing/2014/main" id="{FC20EB2B-56E5-4B5D-AEDE-1DB1C5193019}"/>
              </a:ext>
            </a:extLst>
          </p:cNvPr>
          <p:cNvSpPr>
            <a:spLocks noGrp="1" noChangeArrowheads="1"/>
          </p:cNvSpPr>
          <p:nvPr>
            <p:ph type="title"/>
          </p:nvPr>
        </p:nvSpPr>
        <p:spPr/>
        <p:txBody>
          <a:bodyPr/>
          <a:lstStyle/>
          <a:p>
            <a:r>
              <a:rPr lang="en-US" altLang="en-US" dirty="0"/>
              <a:t>Then use etiology to define ‘function’</a:t>
            </a:r>
          </a:p>
        </p:txBody>
      </p:sp>
      <p:sp>
        <p:nvSpPr>
          <p:cNvPr id="71685" name="Slide Number Placeholder 3">
            <a:extLst>
              <a:ext uri="{FF2B5EF4-FFF2-40B4-BE49-F238E27FC236}">
                <a16:creationId xmlns:a16="http://schemas.microsoft.com/office/drawing/2014/main" id="{1628B035-EEE6-4F94-9F71-5515583BB6F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B376DB-7079-4FFF-8E5F-A6A6C7A661EC}" type="slidenum">
              <a:rPr lang="en-US" altLang="en-US" sz="1400" smtClean="0"/>
              <a:pPr>
                <a:spcBef>
                  <a:spcPct val="0"/>
                </a:spcBef>
                <a:buFontTx/>
                <a:buNone/>
              </a:pPr>
              <a:t>28</a:t>
            </a:fld>
            <a:endParaRPr lang="en-US" altLang="en-US" sz="1400"/>
          </a:p>
        </p:txBody>
      </p:sp>
      <p:sp>
        <p:nvSpPr>
          <p:cNvPr id="71686" name="TextBox 2">
            <a:extLst>
              <a:ext uri="{FF2B5EF4-FFF2-40B4-BE49-F238E27FC236}">
                <a16:creationId xmlns:a16="http://schemas.microsoft.com/office/drawing/2014/main" id="{E59708D4-A986-45DD-9F1C-D139EDE8A743}"/>
              </a:ext>
            </a:extLst>
          </p:cNvPr>
          <p:cNvSpPr txBox="1">
            <a:spLocks noChangeArrowheads="1"/>
          </p:cNvSpPr>
          <p:nvPr/>
        </p:nvSpPr>
        <p:spPr bwMode="auto">
          <a:xfrm>
            <a:off x="3200400" y="57785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Dispositions</a:t>
            </a:r>
          </a:p>
        </p:txBody>
      </p:sp>
      <p:sp>
        <p:nvSpPr>
          <p:cNvPr id="71687" name="Oval 4">
            <a:extLst>
              <a:ext uri="{FF2B5EF4-FFF2-40B4-BE49-F238E27FC236}">
                <a16:creationId xmlns:a16="http://schemas.microsoft.com/office/drawing/2014/main" id="{D3ADC8AD-7A68-4F99-975E-60CFA7421F2F}"/>
              </a:ext>
            </a:extLst>
          </p:cNvPr>
          <p:cNvSpPr>
            <a:spLocks noChangeArrowheads="1"/>
          </p:cNvSpPr>
          <p:nvPr/>
        </p:nvSpPr>
        <p:spPr bwMode="auto">
          <a:xfrm>
            <a:off x="1890713" y="3243263"/>
            <a:ext cx="4738687" cy="1487487"/>
          </a:xfrm>
          <a:prstGeom prst="ellipse">
            <a:avLst/>
          </a:prstGeom>
          <a:solidFill>
            <a:srgbClr val="FFC0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71688" name="TextBox 6">
            <a:extLst>
              <a:ext uri="{FF2B5EF4-FFF2-40B4-BE49-F238E27FC236}">
                <a16:creationId xmlns:a16="http://schemas.microsoft.com/office/drawing/2014/main" id="{C9D6649E-ED35-4B41-A427-70F52F5229C2}"/>
              </a:ext>
            </a:extLst>
          </p:cNvPr>
          <p:cNvSpPr txBox="1">
            <a:spLocks noChangeArrowheads="1"/>
          </p:cNvSpPr>
          <p:nvPr/>
        </p:nvSpPr>
        <p:spPr bwMode="auto">
          <a:xfrm>
            <a:off x="2133600" y="3493617"/>
            <a:ext cx="449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t>Functions = Capability + Reason for existence of bearer</a:t>
            </a:r>
          </a:p>
        </p:txBody>
      </p:sp>
      <p:sp>
        <p:nvSpPr>
          <p:cNvPr id="71689" name="TextBox 7">
            <a:extLst>
              <a:ext uri="{FF2B5EF4-FFF2-40B4-BE49-F238E27FC236}">
                <a16:creationId xmlns:a16="http://schemas.microsoft.com/office/drawing/2014/main" id="{8BAA1BE9-879A-4C8E-A674-AE4D8AD9AE22}"/>
              </a:ext>
            </a:extLst>
          </p:cNvPr>
          <p:cNvSpPr txBox="1">
            <a:spLocks noChangeArrowheads="1"/>
          </p:cNvSpPr>
          <p:nvPr/>
        </p:nvSpPr>
        <p:spPr bwMode="auto">
          <a:xfrm>
            <a:off x="1890713" y="4833938"/>
            <a:ext cx="589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Capabilities = Dispositions + Normativity</a:t>
            </a:r>
          </a:p>
        </p:txBody>
      </p:sp>
    </p:spTree>
    <p:extLst>
      <p:ext uri="{BB962C8B-B14F-4D97-AF65-F5344CB8AC3E}">
        <p14:creationId xmlns:p14="http://schemas.microsoft.com/office/powerpoint/2010/main" val="1674112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val 1">
            <a:extLst>
              <a:ext uri="{FF2B5EF4-FFF2-40B4-BE49-F238E27FC236}">
                <a16:creationId xmlns:a16="http://schemas.microsoft.com/office/drawing/2014/main" id="{B2D9078B-3706-46B3-B555-6183F2381C7B}"/>
              </a:ext>
            </a:extLst>
          </p:cNvPr>
          <p:cNvSpPr>
            <a:spLocks noChangeArrowheads="1"/>
          </p:cNvSpPr>
          <p:nvPr/>
        </p:nvSpPr>
        <p:spPr bwMode="auto">
          <a:xfrm>
            <a:off x="838200" y="1524000"/>
            <a:ext cx="7467600" cy="510540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71683" name="Oval 3">
            <a:extLst>
              <a:ext uri="{FF2B5EF4-FFF2-40B4-BE49-F238E27FC236}">
                <a16:creationId xmlns:a16="http://schemas.microsoft.com/office/drawing/2014/main" id="{4D1FF150-4684-4EFA-83F7-0900F209B8AF}"/>
              </a:ext>
            </a:extLst>
          </p:cNvPr>
          <p:cNvSpPr>
            <a:spLocks noChangeArrowheads="1"/>
          </p:cNvSpPr>
          <p:nvPr/>
        </p:nvSpPr>
        <p:spPr bwMode="auto">
          <a:xfrm>
            <a:off x="990600" y="2871788"/>
            <a:ext cx="7162800" cy="2922587"/>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71684" name="Title 1">
            <a:extLst>
              <a:ext uri="{FF2B5EF4-FFF2-40B4-BE49-F238E27FC236}">
                <a16:creationId xmlns:a16="http://schemas.microsoft.com/office/drawing/2014/main" id="{FC20EB2B-56E5-4B5D-AEDE-1DB1C5193019}"/>
              </a:ext>
            </a:extLst>
          </p:cNvPr>
          <p:cNvSpPr>
            <a:spLocks noGrp="1" noChangeArrowheads="1"/>
          </p:cNvSpPr>
          <p:nvPr>
            <p:ph type="title"/>
          </p:nvPr>
        </p:nvSpPr>
        <p:spPr/>
        <p:txBody>
          <a:bodyPr/>
          <a:lstStyle/>
          <a:p>
            <a:r>
              <a:rPr lang="en-US" altLang="en-US" dirty="0"/>
              <a:t>This works for machines, too</a:t>
            </a:r>
          </a:p>
        </p:txBody>
      </p:sp>
      <p:sp>
        <p:nvSpPr>
          <p:cNvPr id="71685" name="Slide Number Placeholder 3">
            <a:extLst>
              <a:ext uri="{FF2B5EF4-FFF2-40B4-BE49-F238E27FC236}">
                <a16:creationId xmlns:a16="http://schemas.microsoft.com/office/drawing/2014/main" id="{1628B035-EEE6-4F94-9F71-5515583BB6F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B376DB-7079-4FFF-8E5F-A6A6C7A661EC}" type="slidenum">
              <a:rPr lang="en-US" altLang="en-US" sz="1400" smtClean="0"/>
              <a:pPr>
                <a:spcBef>
                  <a:spcPct val="0"/>
                </a:spcBef>
                <a:buFontTx/>
                <a:buNone/>
              </a:pPr>
              <a:t>29</a:t>
            </a:fld>
            <a:endParaRPr lang="en-US" altLang="en-US" sz="1400"/>
          </a:p>
        </p:txBody>
      </p:sp>
      <p:sp>
        <p:nvSpPr>
          <p:cNvPr id="71686" name="TextBox 2">
            <a:extLst>
              <a:ext uri="{FF2B5EF4-FFF2-40B4-BE49-F238E27FC236}">
                <a16:creationId xmlns:a16="http://schemas.microsoft.com/office/drawing/2014/main" id="{E59708D4-A986-45DD-9F1C-D139EDE8A743}"/>
              </a:ext>
            </a:extLst>
          </p:cNvPr>
          <p:cNvSpPr txBox="1">
            <a:spLocks noChangeArrowheads="1"/>
          </p:cNvSpPr>
          <p:nvPr/>
        </p:nvSpPr>
        <p:spPr bwMode="auto">
          <a:xfrm>
            <a:off x="3200400" y="57785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Dispositions</a:t>
            </a:r>
          </a:p>
        </p:txBody>
      </p:sp>
      <p:sp>
        <p:nvSpPr>
          <p:cNvPr id="71687" name="Oval 4">
            <a:extLst>
              <a:ext uri="{FF2B5EF4-FFF2-40B4-BE49-F238E27FC236}">
                <a16:creationId xmlns:a16="http://schemas.microsoft.com/office/drawing/2014/main" id="{D3ADC8AD-7A68-4F99-975E-60CFA7421F2F}"/>
              </a:ext>
            </a:extLst>
          </p:cNvPr>
          <p:cNvSpPr>
            <a:spLocks noChangeArrowheads="1"/>
          </p:cNvSpPr>
          <p:nvPr/>
        </p:nvSpPr>
        <p:spPr bwMode="auto">
          <a:xfrm>
            <a:off x="1890713" y="3243263"/>
            <a:ext cx="4738687" cy="1487487"/>
          </a:xfrm>
          <a:prstGeom prst="ellipse">
            <a:avLst/>
          </a:prstGeom>
          <a:solidFill>
            <a:srgbClr val="FFC0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71688" name="TextBox 6">
            <a:extLst>
              <a:ext uri="{FF2B5EF4-FFF2-40B4-BE49-F238E27FC236}">
                <a16:creationId xmlns:a16="http://schemas.microsoft.com/office/drawing/2014/main" id="{C9D6649E-ED35-4B41-A427-70F52F5229C2}"/>
              </a:ext>
            </a:extLst>
          </p:cNvPr>
          <p:cNvSpPr txBox="1">
            <a:spLocks noChangeArrowheads="1"/>
          </p:cNvSpPr>
          <p:nvPr/>
        </p:nvSpPr>
        <p:spPr bwMode="auto">
          <a:xfrm>
            <a:off x="2133600" y="3493617"/>
            <a:ext cx="449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t>Functions = Capability + Reason for existence of bearer</a:t>
            </a:r>
          </a:p>
        </p:txBody>
      </p:sp>
      <p:sp>
        <p:nvSpPr>
          <p:cNvPr id="71689" name="TextBox 7">
            <a:extLst>
              <a:ext uri="{FF2B5EF4-FFF2-40B4-BE49-F238E27FC236}">
                <a16:creationId xmlns:a16="http://schemas.microsoft.com/office/drawing/2014/main" id="{8BAA1BE9-879A-4C8E-A674-AE4D8AD9AE22}"/>
              </a:ext>
            </a:extLst>
          </p:cNvPr>
          <p:cNvSpPr txBox="1">
            <a:spLocks noChangeArrowheads="1"/>
          </p:cNvSpPr>
          <p:nvPr/>
        </p:nvSpPr>
        <p:spPr bwMode="auto">
          <a:xfrm>
            <a:off x="1890713" y="4833938"/>
            <a:ext cx="589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Capabilities = Dispositions + Normativity</a:t>
            </a:r>
          </a:p>
        </p:txBody>
      </p:sp>
    </p:spTree>
    <p:extLst>
      <p:ext uri="{BB962C8B-B14F-4D97-AF65-F5344CB8AC3E}">
        <p14:creationId xmlns:p14="http://schemas.microsoft.com/office/powerpoint/2010/main" val="62214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C0BD-9DFD-4385-915C-5A13B5FF84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0D6B05-845E-4B4E-9809-47C69A4D583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B931ABB-4F38-4138-89D6-CA8BE3D537C9}"/>
              </a:ext>
            </a:extLst>
          </p:cNvPr>
          <p:cNvSpPr>
            <a:spLocks noGrp="1"/>
          </p:cNvSpPr>
          <p:nvPr>
            <p:ph type="sldNum" sz="quarter" idx="12"/>
          </p:nvPr>
        </p:nvSpPr>
        <p:spPr/>
        <p:txBody>
          <a:bodyPr/>
          <a:lstStyle/>
          <a:p>
            <a:pPr>
              <a:defRPr/>
            </a:pPr>
            <a:fld id="{EC765EAE-95E5-4263-9BC4-BEEA1D188718}" type="slidenum">
              <a:rPr lang="en-GB" altLang="en-US" smtClean="0"/>
              <a:pPr>
                <a:defRPr/>
              </a:pPr>
              <a:t>3</a:t>
            </a:fld>
            <a:endParaRPr lang="en-GB" altLang="en-US" dirty="0"/>
          </a:p>
        </p:txBody>
      </p:sp>
      <p:pic>
        <p:nvPicPr>
          <p:cNvPr id="5" name="Picture 4">
            <a:extLst>
              <a:ext uri="{FF2B5EF4-FFF2-40B4-BE49-F238E27FC236}">
                <a16:creationId xmlns:a16="http://schemas.microsoft.com/office/drawing/2014/main" id="{10C7776B-55B1-4800-9856-2A5279CA3422}"/>
              </a:ext>
            </a:extLst>
          </p:cNvPr>
          <p:cNvPicPr>
            <a:picLocks noChangeAspect="1"/>
          </p:cNvPicPr>
          <p:nvPr/>
        </p:nvPicPr>
        <p:blipFill rotWithShape="1">
          <a:blip r:embed="rId3"/>
          <a:srcRect l="25000" t="23320" r="24999" b="5534"/>
          <a:stretch/>
        </p:blipFill>
        <p:spPr>
          <a:xfrm>
            <a:off x="4997" y="0"/>
            <a:ext cx="9086450" cy="7269162"/>
          </a:xfrm>
          <a:prstGeom prst="rect">
            <a:avLst/>
          </a:prstGeom>
        </p:spPr>
      </p:pic>
    </p:spTree>
    <p:extLst>
      <p:ext uri="{BB962C8B-B14F-4D97-AF65-F5344CB8AC3E}">
        <p14:creationId xmlns:p14="http://schemas.microsoft.com/office/powerpoint/2010/main" val="2265908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C4CBED-9E7B-4D13-9892-552C4C793A45}"/>
              </a:ext>
            </a:extLst>
          </p:cNvPr>
          <p:cNvSpPr>
            <a:spLocks noGrp="1"/>
          </p:cNvSpPr>
          <p:nvPr>
            <p:ph type="body" sz="half" idx="1"/>
          </p:nvPr>
        </p:nvSpPr>
        <p:spPr>
          <a:xfrm>
            <a:off x="266700" y="369728"/>
            <a:ext cx="8610600" cy="4602163"/>
          </a:xfrm>
        </p:spPr>
        <p:txBody>
          <a:bodyPr/>
          <a:lstStyle/>
          <a:p>
            <a:pPr>
              <a:defRPr/>
            </a:pPr>
            <a:r>
              <a:rPr lang="en-US" sz="6000" dirty="0"/>
              <a:t>	There are dispositions of machines</a:t>
            </a:r>
          </a:p>
          <a:p>
            <a:pPr>
              <a:defRPr/>
            </a:pPr>
            <a:endParaRPr lang="en-US" sz="6000" dirty="0"/>
          </a:p>
          <a:p>
            <a:pPr>
              <a:defRPr/>
            </a:pPr>
            <a:endParaRPr lang="en-US" sz="6000" dirty="0"/>
          </a:p>
          <a:p>
            <a:pPr>
              <a:defRPr/>
            </a:pPr>
            <a:endParaRPr lang="en-US" sz="6000" dirty="0"/>
          </a:p>
          <a:p>
            <a:pPr>
              <a:defRPr/>
            </a:pPr>
            <a:endParaRPr lang="en-US" sz="6000" dirty="0"/>
          </a:p>
          <a:p>
            <a:pPr>
              <a:defRPr/>
            </a:pPr>
            <a:endParaRPr lang="en-US" sz="6000" dirty="0"/>
          </a:p>
          <a:p>
            <a:pPr>
              <a:defRPr/>
            </a:pPr>
            <a:endParaRPr lang="en-US" sz="6000" dirty="0"/>
          </a:p>
        </p:txBody>
      </p:sp>
      <p:sp>
        <p:nvSpPr>
          <p:cNvPr id="44036" name="Slide Number Placeholder 3">
            <a:extLst>
              <a:ext uri="{FF2B5EF4-FFF2-40B4-BE49-F238E27FC236}">
                <a16:creationId xmlns:a16="http://schemas.microsoft.com/office/drawing/2014/main" id="{0272C4AD-C467-49FE-8295-5040DD5C47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5DAD50-A2BD-4905-A15C-400A2A1744CB}" type="slidenum">
              <a:rPr lang="en-US" altLang="en-US" sz="1400" smtClean="0">
                <a:solidFill>
                  <a:srgbClr val="000000"/>
                </a:solidFill>
              </a:rPr>
              <a:pPr>
                <a:spcBef>
                  <a:spcPct val="0"/>
                </a:spcBef>
                <a:buFontTx/>
                <a:buNone/>
              </a:pPr>
              <a:t>30</a:t>
            </a:fld>
            <a:endParaRPr lang="en-US" altLang="en-US" sz="1400">
              <a:solidFill>
                <a:srgbClr val="000000"/>
              </a:solidFill>
            </a:endParaRPr>
          </a:p>
        </p:txBody>
      </p:sp>
      <p:graphicFrame>
        <p:nvGraphicFramePr>
          <p:cNvPr id="2" name="Table 1">
            <a:extLst>
              <a:ext uri="{FF2B5EF4-FFF2-40B4-BE49-F238E27FC236}">
                <a16:creationId xmlns:a16="http://schemas.microsoft.com/office/drawing/2014/main" id="{5F2A55D9-818A-4906-8745-12229BE6F8D1}"/>
              </a:ext>
            </a:extLst>
          </p:cNvPr>
          <p:cNvGraphicFramePr>
            <a:graphicFrameLocks noGrp="1"/>
          </p:cNvGraphicFramePr>
          <p:nvPr/>
        </p:nvGraphicFramePr>
        <p:xfrm>
          <a:off x="838200" y="2880360"/>
          <a:ext cx="7239000" cy="283464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1335702796"/>
                    </a:ext>
                  </a:extLst>
                </a:gridCol>
                <a:gridCol w="2933700">
                  <a:extLst>
                    <a:ext uri="{9D8B030D-6E8A-4147-A177-3AD203B41FA5}">
                      <a16:colId xmlns:a16="http://schemas.microsoft.com/office/drawing/2014/main" val="270510378"/>
                    </a:ext>
                  </a:extLst>
                </a:gridCol>
                <a:gridCol w="647700">
                  <a:extLst>
                    <a:ext uri="{9D8B030D-6E8A-4147-A177-3AD203B41FA5}">
                      <a16:colId xmlns:a16="http://schemas.microsoft.com/office/drawing/2014/main" val="791061886"/>
                    </a:ext>
                  </a:extLst>
                </a:gridCol>
                <a:gridCol w="2971800">
                  <a:extLst>
                    <a:ext uri="{9D8B030D-6E8A-4147-A177-3AD203B41FA5}">
                      <a16:colId xmlns:a16="http://schemas.microsoft.com/office/drawing/2014/main" val="2144046477"/>
                    </a:ext>
                  </a:extLst>
                </a:gridCol>
              </a:tblGrid>
              <a:tr h="370840">
                <a:tc>
                  <a:txBody>
                    <a:bodyPr/>
                    <a:lstStyle/>
                    <a:p>
                      <a:pPr marL="120650" lvl="3" indent="0">
                        <a:defRPr/>
                      </a:pPr>
                      <a:r>
                        <a:rPr lang="en-US" sz="3000" b="0" dirty="0">
                          <a:solidFill>
                            <a:schemeClr val="tx1"/>
                          </a:solidFill>
                        </a:rPr>
                        <a:t>Y</a:t>
                      </a:r>
                    </a:p>
                    <a:p>
                      <a:pPr marL="120650" lvl="3" indent="0">
                        <a:defRPr/>
                      </a:pPr>
                      <a:r>
                        <a:rPr lang="en-US" sz="3000" b="0" dirty="0">
                          <a:solidFill>
                            <a:schemeClr val="tx1"/>
                          </a:solidFill>
                        </a:rPr>
                        <a:t>Y</a:t>
                      </a:r>
                    </a:p>
                    <a:p>
                      <a:pPr marL="120650" lvl="3" indent="0">
                        <a:defRPr/>
                      </a:pPr>
                      <a:r>
                        <a:rPr lang="en-US" sz="3000" b="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0650" lvl="3" indent="0">
                        <a:defRPr/>
                      </a:pPr>
                      <a:r>
                        <a:rPr lang="en-US" sz="3000" b="0" dirty="0">
                          <a:solidFill>
                            <a:schemeClr val="tx1"/>
                          </a:solidFill>
                        </a:rPr>
                        <a:t>to weld</a:t>
                      </a:r>
                    </a:p>
                    <a:p>
                      <a:pPr marL="120650" lvl="3" indent="0">
                        <a:defRPr/>
                      </a:pPr>
                      <a:r>
                        <a:rPr lang="en-US" sz="3000" b="0" dirty="0">
                          <a:solidFill>
                            <a:schemeClr val="tx1"/>
                          </a:solidFill>
                        </a:rPr>
                        <a:t>to bend</a:t>
                      </a:r>
                    </a:p>
                    <a:p>
                      <a:pPr marL="120650" marR="0" lvl="3"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rust</a:t>
                      </a:r>
                    </a:p>
                    <a:p>
                      <a:pPr marL="120650" lvl="3" indent="0">
                        <a:defRPr/>
                      </a:pPr>
                      <a:r>
                        <a:rPr lang="en-US" sz="3000" b="0" dirty="0">
                          <a:solidFill>
                            <a:schemeClr val="tx1"/>
                          </a:solidFill>
                        </a:rPr>
                        <a:t>to overheat</a:t>
                      </a:r>
                    </a:p>
                    <a:p>
                      <a:pPr marL="120650" marR="0" lvl="3"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explode</a:t>
                      </a:r>
                    </a:p>
                    <a:p>
                      <a:pPr marL="120650" lvl="3" indent="0">
                        <a:defRPr/>
                      </a:pPr>
                      <a:r>
                        <a:rPr lang="en-US" sz="3000" b="0" dirty="0">
                          <a:solidFill>
                            <a:schemeClr val="tx1"/>
                          </a:solidFill>
                        </a:rPr>
                        <a:t>to rattle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000" b="0" dirty="0">
                          <a:solidFill>
                            <a:schemeClr val="tx1"/>
                          </a:solidFill>
                        </a:rPr>
                        <a:t>Y</a:t>
                      </a:r>
                    </a:p>
                    <a:p>
                      <a:r>
                        <a:rPr lang="en-US" sz="3000" b="0" dirty="0">
                          <a:solidFill>
                            <a:schemeClr val="tx1"/>
                          </a:solidFill>
                        </a:rPr>
                        <a:t>Y</a:t>
                      </a:r>
                    </a:p>
                    <a:p>
                      <a:r>
                        <a:rPr lang="en-US" sz="3000" b="0" dirty="0">
                          <a:solidFill>
                            <a:schemeClr val="tx1"/>
                          </a:solidFill>
                        </a:rPr>
                        <a:t>Y</a:t>
                      </a:r>
                    </a:p>
                    <a:p>
                      <a:endParaRPr lang="en-US" sz="3000" b="0" dirty="0">
                        <a:solidFill>
                          <a:schemeClr val="tx1"/>
                        </a:solidFill>
                      </a:endParaRPr>
                    </a:p>
                    <a:p>
                      <a:endParaRPr lang="en-US"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to heat</a:t>
                      </a:r>
                    </a:p>
                    <a:p>
                      <a:r>
                        <a:rPr lang="en-US" sz="3000" b="0" dirty="0">
                          <a:solidFill>
                            <a:schemeClr val="tx1"/>
                          </a:solidFill>
                        </a:rPr>
                        <a:t>to pump</a:t>
                      </a:r>
                    </a:p>
                    <a:p>
                      <a:r>
                        <a:rPr lang="en-US" sz="3000" b="0" dirty="0">
                          <a:solidFill>
                            <a:schemeClr val="tx1"/>
                          </a:solidFill>
                        </a:rPr>
                        <a:t>to lift</a:t>
                      </a:r>
                    </a:p>
                    <a:p>
                      <a:r>
                        <a:rPr lang="en-US" sz="3000" b="0" dirty="0">
                          <a:solidFill>
                            <a:schemeClr val="tx1"/>
                          </a:solidFill>
                        </a:rPr>
                        <a:t>to seize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crack</a:t>
                      </a:r>
                    </a:p>
                    <a:p>
                      <a:r>
                        <a:rPr lang="en-US" sz="3000" b="0" dirty="0">
                          <a:solidFill>
                            <a:schemeClr val="tx1"/>
                          </a:solidFill>
                        </a:rPr>
                        <a:t>to shatter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877025"/>
                  </a:ext>
                </a:extLst>
              </a:tr>
            </a:tbl>
          </a:graphicData>
        </a:graphic>
      </p:graphicFrame>
    </p:spTree>
    <p:extLst>
      <p:ext uri="{BB962C8B-B14F-4D97-AF65-F5344CB8AC3E}">
        <p14:creationId xmlns:p14="http://schemas.microsoft.com/office/powerpoint/2010/main" val="399352631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C4CBED-9E7B-4D13-9892-552C4C793A45}"/>
              </a:ext>
            </a:extLst>
          </p:cNvPr>
          <p:cNvSpPr>
            <a:spLocks noGrp="1"/>
          </p:cNvSpPr>
          <p:nvPr>
            <p:ph type="body" sz="half" idx="1"/>
          </p:nvPr>
        </p:nvSpPr>
        <p:spPr>
          <a:xfrm>
            <a:off x="266700" y="369728"/>
            <a:ext cx="8610600" cy="4602163"/>
          </a:xfrm>
        </p:spPr>
        <p:txBody>
          <a:bodyPr/>
          <a:lstStyle/>
          <a:p>
            <a:pPr>
              <a:defRPr/>
            </a:pPr>
            <a:r>
              <a:rPr lang="en-US" sz="6000" dirty="0"/>
              <a:t>	There are capabilities of machines</a:t>
            </a:r>
          </a:p>
          <a:p>
            <a:pPr>
              <a:defRPr/>
            </a:pPr>
            <a:endParaRPr lang="en-US" sz="6000" dirty="0"/>
          </a:p>
          <a:p>
            <a:pPr>
              <a:defRPr/>
            </a:pPr>
            <a:endParaRPr lang="en-US" sz="6000" dirty="0"/>
          </a:p>
          <a:p>
            <a:pPr>
              <a:defRPr/>
            </a:pPr>
            <a:endParaRPr lang="en-US" sz="6000" dirty="0"/>
          </a:p>
          <a:p>
            <a:pPr>
              <a:defRPr/>
            </a:pPr>
            <a:endParaRPr lang="en-US" sz="6000" dirty="0"/>
          </a:p>
          <a:p>
            <a:pPr>
              <a:defRPr/>
            </a:pPr>
            <a:endParaRPr lang="en-US" sz="6000" dirty="0"/>
          </a:p>
          <a:p>
            <a:pPr>
              <a:defRPr/>
            </a:pPr>
            <a:endParaRPr lang="en-US" sz="6000" dirty="0"/>
          </a:p>
        </p:txBody>
      </p:sp>
      <p:sp>
        <p:nvSpPr>
          <p:cNvPr id="44036" name="Slide Number Placeholder 3">
            <a:extLst>
              <a:ext uri="{FF2B5EF4-FFF2-40B4-BE49-F238E27FC236}">
                <a16:creationId xmlns:a16="http://schemas.microsoft.com/office/drawing/2014/main" id="{0272C4AD-C467-49FE-8295-5040DD5C47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5DAD50-A2BD-4905-A15C-400A2A1744CB}" type="slidenum">
              <a:rPr lang="en-US" altLang="en-US" sz="1400" smtClean="0">
                <a:solidFill>
                  <a:srgbClr val="000000"/>
                </a:solidFill>
              </a:rPr>
              <a:pPr>
                <a:spcBef>
                  <a:spcPct val="0"/>
                </a:spcBef>
                <a:buFontTx/>
                <a:buNone/>
              </a:pPr>
              <a:t>31</a:t>
            </a:fld>
            <a:endParaRPr lang="en-US" altLang="en-US" sz="1400">
              <a:solidFill>
                <a:srgbClr val="000000"/>
              </a:solidFill>
            </a:endParaRPr>
          </a:p>
        </p:txBody>
      </p:sp>
      <p:graphicFrame>
        <p:nvGraphicFramePr>
          <p:cNvPr id="2" name="Table 1">
            <a:extLst>
              <a:ext uri="{FF2B5EF4-FFF2-40B4-BE49-F238E27FC236}">
                <a16:creationId xmlns:a16="http://schemas.microsoft.com/office/drawing/2014/main" id="{5F2A55D9-818A-4906-8745-12229BE6F8D1}"/>
              </a:ext>
            </a:extLst>
          </p:cNvPr>
          <p:cNvGraphicFramePr>
            <a:graphicFrameLocks noGrp="1"/>
          </p:cNvGraphicFramePr>
          <p:nvPr/>
        </p:nvGraphicFramePr>
        <p:xfrm>
          <a:off x="838200" y="2880360"/>
          <a:ext cx="7239000" cy="283464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1335702796"/>
                    </a:ext>
                  </a:extLst>
                </a:gridCol>
                <a:gridCol w="2933700">
                  <a:extLst>
                    <a:ext uri="{9D8B030D-6E8A-4147-A177-3AD203B41FA5}">
                      <a16:colId xmlns:a16="http://schemas.microsoft.com/office/drawing/2014/main" val="270510378"/>
                    </a:ext>
                  </a:extLst>
                </a:gridCol>
                <a:gridCol w="647700">
                  <a:extLst>
                    <a:ext uri="{9D8B030D-6E8A-4147-A177-3AD203B41FA5}">
                      <a16:colId xmlns:a16="http://schemas.microsoft.com/office/drawing/2014/main" val="791061886"/>
                    </a:ext>
                  </a:extLst>
                </a:gridCol>
                <a:gridCol w="2971800">
                  <a:extLst>
                    <a:ext uri="{9D8B030D-6E8A-4147-A177-3AD203B41FA5}">
                      <a16:colId xmlns:a16="http://schemas.microsoft.com/office/drawing/2014/main" val="2144046477"/>
                    </a:ext>
                  </a:extLst>
                </a:gridCol>
              </a:tblGrid>
              <a:tr h="370840">
                <a:tc>
                  <a:txBody>
                    <a:bodyPr/>
                    <a:lstStyle/>
                    <a:p>
                      <a:pPr marL="120650" lvl="3" indent="0">
                        <a:defRPr/>
                      </a:pPr>
                      <a:r>
                        <a:rPr lang="en-US" sz="3000" b="0" dirty="0">
                          <a:solidFill>
                            <a:schemeClr val="tx1"/>
                          </a:solidFill>
                        </a:rPr>
                        <a:t>Y</a:t>
                      </a:r>
                    </a:p>
                    <a:p>
                      <a:pPr marL="120650" lvl="3" indent="0">
                        <a:defRPr/>
                      </a:pPr>
                      <a:r>
                        <a:rPr lang="en-US" sz="3000" b="0" dirty="0">
                          <a:solidFill>
                            <a:schemeClr val="tx1"/>
                          </a:solidFill>
                        </a:rPr>
                        <a:t>Y</a:t>
                      </a:r>
                    </a:p>
                    <a:p>
                      <a:pPr marL="120650" lvl="3" indent="0">
                        <a:defRPr/>
                      </a:pPr>
                      <a:r>
                        <a:rPr lang="en-US" sz="3000" b="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0650" lvl="3" indent="0">
                        <a:defRPr/>
                      </a:pPr>
                      <a:r>
                        <a:rPr lang="en-US" sz="3000" b="0" dirty="0">
                          <a:solidFill>
                            <a:schemeClr val="tx1"/>
                          </a:solidFill>
                        </a:rPr>
                        <a:t>to weld</a:t>
                      </a:r>
                    </a:p>
                    <a:p>
                      <a:pPr marL="120650" lvl="3" indent="0">
                        <a:defRPr/>
                      </a:pPr>
                      <a:r>
                        <a:rPr lang="en-US" sz="3000" b="0" dirty="0">
                          <a:solidFill>
                            <a:schemeClr val="tx1"/>
                          </a:solidFill>
                        </a:rPr>
                        <a:t>to bend</a:t>
                      </a:r>
                    </a:p>
                    <a:p>
                      <a:pPr marL="120650" marR="0" lvl="3"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rust</a:t>
                      </a:r>
                    </a:p>
                    <a:p>
                      <a:pPr marL="120650" lvl="3" indent="0">
                        <a:defRPr/>
                      </a:pPr>
                      <a:r>
                        <a:rPr lang="en-US" sz="3000" b="0" dirty="0">
                          <a:solidFill>
                            <a:schemeClr val="tx1"/>
                          </a:solidFill>
                        </a:rPr>
                        <a:t>to overheat</a:t>
                      </a:r>
                    </a:p>
                    <a:p>
                      <a:pPr marL="120650" marR="0" lvl="3"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explode</a:t>
                      </a:r>
                    </a:p>
                    <a:p>
                      <a:pPr marL="120650" lvl="3" indent="0">
                        <a:defRPr/>
                      </a:pPr>
                      <a:r>
                        <a:rPr lang="en-US" sz="3000" b="0" dirty="0">
                          <a:solidFill>
                            <a:schemeClr val="tx1"/>
                          </a:solidFill>
                        </a:rPr>
                        <a:t>to rattle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000" b="0" dirty="0">
                          <a:solidFill>
                            <a:schemeClr val="tx1"/>
                          </a:solidFill>
                        </a:rPr>
                        <a:t>Y</a:t>
                      </a:r>
                    </a:p>
                    <a:p>
                      <a:r>
                        <a:rPr lang="en-US" sz="3000" b="0" dirty="0">
                          <a:solidFill>
                            <a:schemeClr val="tx1"/>
                          </a:solidFill>
                        </a:rPr>
                        <a:t>Y</a:t>
                      </a:r>
                    </a:p>
                    <a:p>
                      <a:r>
                        <a:rPr lang="en-US" sz="3000" b="0" dirty="0">
                          <a:solidFill>
                            <a:schemeClr val="tx1"/>
                          </a:solidFill>
                        </a:rPr>
                        <a:t>Y</a:t>
                      </a:r>
                    </a:p>
                    <a:p>
                      <a:endParaRPr lang="en-US" sz="3000" b="0" dirty="0">
                        <a:solidFill>
                          <a:schemeClr val="tx1"/>
                        </a:solidFill>
                      </a:endParaRPr>
                    </a:p>
                    <a:p>
                      <a:endParaRPr lang="en-US"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to heat</a:t>
                      </a:r>
                    </a:p>
                    <a:p>
                      <a:r>
                        <a:rPr lang="en-US" sz="3000" b="0" dirty="0">
                          <a:solidFill>
                            <a:schemeClr val="tx1"/>
                          </a:solidFill>
                        </a:rPr>
                        <a:t>to pump</a:t>
                      </a:r>
                    </a:p>
                    <a:p>
                      <a:r>
                        <a:rPr lang="en-US" sz="3000" b="0" dirty="0">
                          <a:solidFill>
                            <a:schemeClr val="tx1"/>
                          </a:solidFill>
                        </a:rPr>
                        <a:t>to lift</a:t>
                      </a:r>
                    </a:p>
                    <a:p>
                      <a:r>
                        <a:rPr lang="en-US" sz="3000" b="0" dirty="0">
                          <a:solidFill>
                            <a:schemeClr val="tx1"/>
                          </a:solidFill>
                        </a:rPr>
                        <a:t>to seize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crack</a:t>
                      </a:r>
                    </a:p>
                    <a:p>
                      <a:r>
                        <a:rPr lang="en-US" sz="3000" b="0" dirty="0">
                          <a:solidFill>
                            <a:schemeClr val="tx1"/>
                          </a:solidFill>
                        </a:rPr>
                        <a:t>to shatter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877025"/>
                  </a:ext>
                </a:extLst>
              </a:tr>
            </a:tbl>
          </a:graphicData>
        </a:graphic>
      </p:graphicFrame>
      <p:sp>
        <p:nvSpPr>
          <p:cNvPr id="4" name="Rectangle 3">
            <a:extLst>
              <a:ext uri="{FF2B5EF4-FFF2-40B4-BE49-F238E27FC236}">
                <a16:creationId xmlns:a16="http://schemas.microsoft.com/office/drawing/2014/main" id="{42391749-0233-44A9-98C1-5F22B8042D60}"/>
              </a:ext>
            </a:extLst>
          </p:cNvPr>
          <p:cNvSpPr/>
          <p:nvPr/>
        </p:nvSpPr>
        <p:spPr bwMode="auto">
          <a:xfrm>
            <a:off x="533400" y="2594609"/>
            <a:ext cx="7772400" cy="1748791"/>
          </a:xfrm>
          <a:prstGeom prst="rect">
            <a:avLst/>
          </a:prstGeom>
          <a:noFill/>
          <a:ln w="603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7827297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4C357-B6C3-4C2F-A92E-35292EAC099C}"/>
              </a:ext>
            </a:extLst>
          </p:cNvPr>
          <p:cNvSpPr>
            <a:spLocks noGrp="1"/>
          </p:cNvSpPr>
          <p:nvPr>
            <p:ph type="title"/>
          </p:nvPr>
        </p:nvSpPr>
        <p:spPr/>
        <p:txBody>
          <a:bodyPr/>
          <a:lstStyle/>
          <a:p>
            <a:r>
              <a:rPr lang="en-US" dirty="0"/>
              <a:t>Some capabilities of machines are also functions</a:t>
            </a:r>
          </a:p>
        </p:txBody>
      </p:sp>
      <p:sp>
        <p:nvSpPr>
          <p:cNvPr id="3" name="Text Placeholder 2">
            <a:extLst>
              <a:ext uri="{FF2B5EF4-FFF2-40B4-BE49-F238E27FC236}">
                <a16:creationId xmlns:a16="http://schemas.microsoft.com/office/drawing/2014/main" id="{63BDB048-7220-4037-B463-BFF552E8DC90}"/>
              </a:ext>
            </a:extLst>
          </p:cNvPr>
          <p:cNvSpPr>
            <a:spLocks noGrp="1"/>
          </p:cNvSpPr>
          <p:nvPr>
            <p:ph type="body" sz="half" idx="1"/>
          </p:nvPr>
        </p:nvSpPr>
        <p:spPr/>
        <p:txBody>
          <a:bodyPr/>
          <a:lstStyle/>
          <a:p>
            <a:r>
              <a:rPr lang="en-US" dirty="0"/>
              <a:t>the </a:t>
            </a:r>
            <a:r>
              <a:rPr lang="en-US" i="1" dirty="0"/>
              <a:t>function</a:t>
            </a:r>
            <a:r>
              <a:rPr lang="en-US" dirty="0"/>
              <a:t> of a welding machine is: to weld</a:t>
            </a:r>
          </a:p>
          <a:p>
            <a:r>
              <a:rPr lang="en-US" dirty="0"/>
              <a:t>the </a:t>
            </a:r>
            <a:r>
              <a:rPr lang="en-US" i="1" dirty="0"/>
              <a:t>function</a:t>
            </a:r>
            <a:r>
              <a:rPr lang="en-US" dirty="0"/>
              <a:t> of a pump is: to pump</a:t>
            </a:r>
          </a:p>
          <a:p>
            <a:r>
              <a:rPr lang="en-US" dirty="0"/>
              <a:t>the </a:t>
            </a:r>
            <a:r>
              <a:rPr lang="en-US" i="1" dirty="0"/>
              <a:t>function</a:t>
            </a:r>
            <a:r>
              <a:rPr lang="en-US" dirty="0"/>
              <a:t> of a heater is: to heat</a:t>
            </a:r>
          </a:p>
          <a:p>
            <a:endParaRPr lang="en-US" sz="1200" dirty="0"/>
          </a:p>
          <a:p>
            <a:r>
              <a:rPr lang="en-US" dirty="0"/>
              <a:t>‘function’ here means: reason the machine was built</a:t>
            </a:r>
          </a:p>
          <a:p>
            <a:r>
              <a:rPr lang="en-US" dirty="0"/>
              <a:t>each sort of machine brings along certain capabilities in addition to its function (car has capability to resist rust, avoid skidding, …)</a:t>
            </a:r>
          </a:p>
        </p:txBody>
      </p:sp>
      <p:sp>
        <p:nvSpPr>
          <p:cNvPr id="4" name="Slide Number Placeholder 3">
            <a:extLst>
              <a:ext uri="{FF2B5EF4-FFF2-40B4-BE49-F238E27FC236}">
                <a16:creationId xmlns:a16="http://schemas.microsoft.com/office/drawing/2014/main" id="{DFF1E600-1584-4D9B-82AE-E17158CCDE07}"/>
              </a:ext>
            </a:extLst>
          </p:cNvPr>
          <p:cNvSpPr>
            <a:spLocks noGrp="1"/>
          </p:cNvSpPr>
          <p:nvPr>
            <p:ph type="sldNum" sz="quarter" idx="12"/>
          </p:nvPr>
        </p:nvSpPr>
        <p:spPr/>
        <p:txBody>
          <a:bodyPr/>
          <a:lstStyle/>
          <a:p>
            <a:pPr>
              <a:defRPr/>
            </a:pPr>
            <a:fld id="{A36784AA-D983-468B-8819-62F3E66F17D0}" type="slidenum">
              <a:rPr lang="en-US" smtClean="0"/>
              <a:pPr>
                <a:defRPr/>
              </a:pPr>
              <a:t>32</a:t>
            </a:fld>
            <a:endParaRPr lang="en-US"/>
          </a:p>
        </p:txBody>
      </p:sp>
    </p:spTree>
    <p:extLst>
      <p:ext uri="{BB962C8B-B14F-4D97-AF65-F5344CB8AC3E}">
        <p14:creationId xmlns:p14="http://schemas.microsoft.com/office/powerpoint/2010/main" val="1795786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C4CBED-9E7B-4D13-9892-552C4C793A45}"/>
              </a:ext>
            </a:extLst>
          </p:cNvPr>
          <p:cNvSpPr>
            <a:spLocks noGrp="1"/>
          </p:cNvSpPr>
          <p:nvPr>
            <p:ph type="body" sz="half" idx="1"/>
          </p:nvPr>
        </p:nvSpPr>
        <p:spPr>
          <a:xfrm>
            <a:off x="266700" y="369728"/>
            <a:ext cx="8610600" cy="4602163"/>
          </a:xfrm>
        </p:spPr>
        <p:txBody>
          <a:bodyPr/>
          <a:lstStyle/>
          <a:p>
            <a:pPr>
              <a:defRPr/>
            </a:pPr>
            <a:r>
              <a:rPr lang="en-US" dirty="0"/>
              <a:t>	Recall: There are items on this list whose realizations can be evaluated as better or worse relative to some norm</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44036" name="Slide Number Placeholder 3">
            <a:extLst>
              <a:ext uri="{FF2B5EF4-FFF2-40B4-BE49-F238E27FC236}">
                <a16:creationId xmlns:a16="http://schemas.microsoft.com/office/drawing/2014/main" id="{0272C4AD-C467-49FE-8295-5040DD5C47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5DAD50-A2BD-4905-A15C-400A2A1744CB}" type="slidenum">
              <a:rPr lang="en-US" altLang="en-US" sz="1400" smtClean="0">
                <a:solidFill>
                  <a:srgbClr val="000000"/>
                </a:solidFill>
              </a:rPr>
              <a:pPr>
                <a:spcBef>
                  <a:spcPct val="0"/>
                </a:spcBef>
                <a:buFontTx/>
                <a:buNone/>
              </a:pPr>
              <a:t>33</a:t>
            </a:fld>
            <a:endParaRPr lang="en-US" altLang="en-US" sz="1400">
              <a:solidFill>
                <a:srgbClr val="000000"/>
              </a:solidFill>
            </a:endParaRPr>
          </a:p>
        </p:txBody>
      </p:sp>
      <p:graphicFrame>
        <p:nvGraphicFramePr>
          <p:cNvPr id="2" name="Table 1">
            <a:extLst>
              <a:ext uri="{FF2B5EF4-FFF2-40B4-BE49-F238E27FC236}">
                <a16:creationId xmlns:a16="http://schemas.microsoft.com/office/drawing/2014/main" id="{5F2A55D9-818A-4906-8745-12229BE6F8D1}"/>
              </a:ext>
            </a:extLst>
          </p:cNvPr>
          <p:cNvGraphicFramePr>
            <a:graphicFrameLocks noGrp="1"/>
          </p:cNvGraphicFramePr>
          <p:nvPr>
            <p:extLst>
              <p:ext uri="{D42A27DB-BD31-4B8C-83A1-F6EECF244321}">
                <p14:modId xmlns:p14="http://schemas.microsoft.com/office/powerpoint/2010/main" val="3084709873"/>
              </p:ext>
            </p:extLst>
          </p:nvPr>
        </p:nvGraphicFramePr>
        <p:xfrm>
          <a:off x="838200" y="2880360"/>
          <a:ext cx="7239000" cy="329184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1335702796"/>
                    </a:ext>
                  </a:extLst>
                </a:gridCol>
                <a:gridCol w="2933700">
                  <a:extLst>
                    <a:ext uri="{9D8B030D-6E8A-4147-A177-3AD203B41FA5}">
                      <a16:colId xmlns:a16="http://schemas.microsoft.com/office/drawing/2014/main" val="270510378"/>
                    </a:ext>
                  </a:extLst>
                </a:gridCol>
                <a:gridCol w="647700">
                  <a:extLst>
                    <a:ext uri="{9D8B030D-6E8A-4147-A177-3AD203B41FA5}">
                      <a16:colId xmlns:a16="http://schemas.microsoft.com/office/drawing/2014/main" val="791061886"/>
                    </a:ext>
                  </a:extLst>
                </a:gridCol>
                <a:gridCol w="2971800">
                  <a:extLst>
                    <a:ext uri="{9D8B030D-6E8A-4147-A177-3AD203B41FA5}">
                      <a16:colId xmlns:a16="http://schemas.microsoft.com/office/drawing/2014/main" val="2144046477"/>
                    </a:ext>
                  </a:extLst>
                </a:gridCol>
              </a:tblGrid>
              <a:tr h="370840">
                <a:tc>
                  <a:txBody>
                    <a:bodyPr/>
                    <a:lstStyle/>
                    <a:p>
                      <a:pPr marL="120650" lvl="3" indent="0">
                        <a:defRPr/>
                      </a:pPr>
                      <a:r>
                        <a:rPr lang="en-US" sz="3000" b="0" dirty="0">
                          <a:solidFill>
                            <a:schemeClr val="tx1"/>
                          </a:solidFill>
                        </a:rPr>
                        <a:t>Y</a:t>
                      </a:r>
                    </a:p>
                    <a:p>
                      <a:pPr marL="120650" lvl="3" indent="0">
                        <a:defRPr/>
                      </a:pPr>
                      <a:r>
                        <a:rPr lang="en-US" sz="3000" b="0" dirty="0">
                          <a:solidFill>
                            <a:schemeClr val="tx1"/>
                          </a:solidFill>
                        </a:rPr>
                        <a:t>Y</a:t>
                      </a:r>
                    </a:p>
                    <a:p>
                      <a:pPr marL="120650" lvl="3" indent="0">
                        <a:defRPr/>
                      </a:pPr>
                      <a:r>
                        <a:rPr lang="en-US" sz="3000" b="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0650" lvl="3" indent="0">
                        <a:defRPr/>
                      </a:pPr>
                      <a:r>
                        <a:rPr lang="en-US" sz="3000" b="0" dirty="0">
                          <a:solidFill>
                            <a:schemeClr val="tx1"/>
                          </a:solidFill>
                        </a:rPr>
                        <a:t>to speak</a:t>
                      </a:r>
                    </a:p>
                    <a:p>
                      <a:pPr marL="120650" lvl="3" indent="0">
                        <a:defRPr/>
                      </a:pPr>
                      <a:r>
                        <a:rPr lang="en-US" sz="3000" b="0" dirty="0">
                          <a:solidFill>
                            <a:schemeClr val="tx1"/>
                          </a:solidFill>
                        </a:rPr>
                        <a:t>to fight</a:t>
                      </a:r>
                    </a:p>
                    <a:p>
                      <a:pPr marL="120650" lvl="3" indent="0">
                        <a:defRPr/>
                      </a:pPr>
                      <a:r>
                        <a:rPr lang="en-US" sz="3000" b="0" dirty="0">
                          <a:solidFill>
                            <a:schemeClr val="tx1"/>
                          </a:solidFill>
                        </a:rPr>
                        <a:t>to dance</a:t>
                      </a:r>
                    </a:p>
                    <a:p>
                      <a:pPr marL="120650" marR="0" lvl="3"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grow</a:t>
                      </a:r>
                    </a:p>
                    <a:p>
                      <a:pPr marL="120650" lvl="3" indent="0">
                        <a:defRPr/>
                      </a:pPr>
                      <a:r>
                        <a:rPr lang="en-US" sz="3000" b="0" dirty="0">
                          <a:solidFill>
                            <a:schemeClr val="tx1"/>
                          </a:solidFill>
                        </a:rPr>
                        <a:t>to yawn</a:t>
                      </a:r>
                    </a:p>
                    <a:p>
                      <a:pPr marL="120650" marR="0" lvl="3"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go bald</a:t>
                      </a:r>
                    </a:p>
                    <a:p>
                      <a:pPr marL="120650" lvl="3" indent="0">
                        <a:defRPr/>
                      </a:pPr>
                      <a:r>
                        <a:rPr lang="en-US" sz="3000" b="0" dirty="0">
                          <a:solidFill>
                            <a:schemeClr val="tx1"/>
                          </a:solidFill>
                        </a:rPr>
                        <a:t>to lose teeth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000" b="0" dirty="0">
                          <a:solidFill>
                            <a:schemeClr val="tx1"/>
                          </a:solidFill>
                        </a:rPr>
                        <a:t>Y</a:t>
                      </a:r>
                    </a:p>
                    <a:p>
                      <a:r>
                        <a:rPr lang="en-US" sz="3000" b="0" dirty="0">
                          <a:solidFill>
                            <a:schemeClr val="tx1"/>
                          </a:solidFill>
                        </a:rPr>
                        <a:t>Y</a:t>
                      </a:r>
                    </a:p>
                    <a:p>
                      <a:r>
                        <a:rPr lang="en-US" sz="3000" b="0" dirty="0">
                          <a:solidFill>
                            <a:schemeClr val="tx1"/>
                          </a:solidFill>
                        </a:rPr>
                        <a:t>Y</a:t>
                      </a:r>
                    </a:p>
                    <a:p>
                      <a:endParaRPr lang="en-US" sz="3000" b="0" dirty="0">
                        <a:solidFill>
                          <a:schemeClr val="tx1"/>
                        </a:solidFill>
                      </a:endParaRPr>
                    </a:p>
                    <a:p>
                      <a:endParaRPr lang="en-US"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to argue</a:t>
                      </a:r>
                    </a:p>
                    <a:p>
                      <a:r>
                        <a:rPr lang="en-US" sz="3000" b="0" dirty="0">
                          <a:solidFill>
                            <a:schemeClr val="tx1"/>
                          </a:solidFill>
                        </a:rPr>
                        <a:t>to curtsy</a:t>
                      </a:r>
                    </a:p>
                    <a:p>
                      <a:r>
                        <a:rPr lang="en-US" sz="3000" b="0" dirty="0">
                          <a:solidFill>
                            <a:schemeClr val="tx1"/>
                          </a:solidFill>
                        </a:rPr>
                        <a:t>to learn</a:t>
                      </a:r>
                    </a:p>
                    <a:p>
                      <a:r>
                        <a:rPr lang="en-US" sz="3000" b="0" dirty="0">
                          <a:solidFill>
                            <a:schemeClr val="tx1"/>
                          </a:solidFill>
                        </a:rPr>
                        <a:t>to sicken</a:t>
                      </a:r>
                    </a:p>
                    <a:p>
                      <a:r>
                        <a:rPr lang="en-US" sz="3000" b="0" dirty="0">
                          <a:solidFill>
                            <a:schemeClr val="tx1"/>
                          </a:solidFill>
                        </a:rPr>
                        <a:t>to die</a:t>
                      </a:r>
                    </a:p>
                    <a:p>
                      <a:r>
                        <a:rPr lang="en-US" sz="3000" b="0" dirty="0">
                          <a:solidFill>
                            <a:schemeClr val="tx1"/>
                          </a:solidFill>
                        </a:rPr>
                        <a:t>to sweat</a:t>
                      </a:r>
                    </a:p>
                    <a:p>
                      <a:r>
                        <a:rPr lang="en-US" sz="3000" b="0" dirty="0">
                          <a:solidFill>
                            <a:schemeClr val="tx1"/>
                          </a:solidFill>
                        </a:rPr>
                        <a:t>to shatter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877025"/>
                  </a:ext>
                </a:extLst>
              </a:tr>
            </a:tbl>
          </a:graphicData>
        </a:graphic>
      </p:graphicFrame>
    </p:spTree>
    <p:extLst>
      <p:ext uri="{BB962C8B-B14F-4D97-AF65-F5344CB8AC3E}">
        <p14:creationId xmlns:p14="http://schemas.microsoft.com/office/powerpoint/2010/main" val="407608028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2D60-2AF5-41B3-83F3-550FF78E8C37}"/>
              </a:ext>
            </a:extLst>
          </p:cNvPr>
          <p:cNvSpPr>
            <a:spLocks noGrp="1"/>
          </p:cNvSpPr>
          <p:nvPr>
            <p:ph type="title"/>
          </p:nvPr>
        </p:nvSpPr>
        <p:spPr/>
        <p:txBody>
          <a:bodyPr/>
          <a:lstStyle/>
          <a:p>
            <a:r>
              <a:rPr lang="en-US" dirty="0"/>
              <a:t>But what sort of norm?</a:t>
            </a:r>
          </a:p>
        </p:txBody>
      </p:sp>
      <p:sp>
        <p:nvSpPr>
          <p:cNvPr id="3" name="Text Placeholder 2">
            <a:extLst>
              <a:ext uri="{FF2B5EF4-FFF2-40B4-BE49-F238E27FC236}">
                <a16:creationId xmlns:a16="http://schemas.microsoft.com/office/drawing/2014/main" id="{A347362A-7285-4A5F-B1A5-A4CDE56165DA}"/>
              </a:ext>
            </a:extLst>
          </p:cNvPr>
          <p:cNvSpPr>
            <a:spLocks noGrp="1"/>
          </p:cNvSpPr>
          <p:nvPr>
            <p:ph type="body" sz="half" idx="1"/>
          </p:nvPr>
        </p:nvSpPr>
        <p:spPr/>
        <p:txBody>
          <a:bodyPr/>
          <a:lstStyle/>
          <a:p>
            <a:r>
              <a:rPr lang="en-US" dirty="0"/>
              <a:t>We can evaluate these on a scale:</a:t>
            </a:r>
          </a:p>
          <a:p>
            <a:endParaRPr lang="en-US" dirty="0"/>
          </a:p>
          <a:p>
            <a:r>
              <a:rPr lang="en-US" dirty="0"/>
              <a:t>		to rot</a:t>
            </a:r>
          </a:p>
          <a:p>
            <a:r>
              <a:rPr lang="en-US" dirty="0"/>
              <a:t>		to become gangrenous</a:t>
            </a:r>
          </a:p>
          <a:p>
            <a:r>
              <a:rPr lang="en-US" dirty="0"/>
              <a:t> 		to decay</a:t>
            </a:r>
          </a:p>
          <a:p>
            <a:r>
              <a:rPr lang="en-US" dirty="0"/>
              <a:t>		to bang one’s head against a wall</a:t>
            </a:r>
          </a:p>
          <a:p>
            <a:r>
              <a:rPr lang="en-US" dirty="0"/>
              <a:t>		to do French philosophy</a:t>
            </a:r>
          </a:p>
        </p:txBody>
      </p:sp>
      <p:sp>
        <p:nvSpPr>
          <p:cNvPr id="4" name="Slide Number Placeholder 3">
            <a:extLst>
              <a:ext uri="{FF2B5EF4-FFF2-40B4-BE49-F238E27FC236}">
                <a16:creationId xmlns:a16="http://schemas.microsoft.com/office/drawing/2014/main" id="{FC8EF00B-70A9-4874-8290-982EC9C03FF0}"/>
              </a:ext>
            </a:extLst>
          </p:cNvPr>
          <p:cNvSpPr>
            <a:spLocks noGrp="1"/>
          </p:cNvSpPr>
          <p:nvPr>
            <p:ph type="sldNum" sz="quarter" idx="12"/>
          </p:nvPr>
        </p:nvSpPr>
        <p:spPr/>
        <p:txBody>
          <a:bodyPr/>
          <a:lstStyle/>
          <a:p>
            <a:pPr>
              <a:defRPr/>
            </a:pPr>
            <a:fld id="{A36784AA-D983-468B-8819-62F3E66F17D0}" type="slidenum">
              <a:rPr lang="en-US" smtClean="0"/>
              <a:pPr>
                <a:defRPr/>
              </a:pPr>
              <a:t>34</a:t>
            </a:fld>
            <a:endParaRPr lang="en-US"/>
          </a:p>
        </p:txBody>
      </p:sp>
    </p:spTree>
    <p:extLst>
      <p:ext uri="{BB962C8B-B14F-4D97-AF65-F5344CB8AC3E}">
        <p14:creationId xmlns:p14="http://schemas.microsoft.com/office/powerpoint/2010/main" val="4051777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D13A2-38BA-40CD-B24B-7993EF427D98}"/>
              </a:ext>
            </a:extLst>
          </p:cNvPr>
          <p:cNvSpPr>
            <a:spLocks noGrp="1"/>
          </p:cNvSpPr>
          <p:nvPr>
            <p:ph type="title"/>
          </p:nvPr>
        </p:nvSpPr>
        <p:spPr/>
        <p:txBody>
          <a:bodyPr/>
          <a:lstStyle/>
          <a:p>
            <a:r>
              <a:rPr lang="en-US" dirty="0"/>
              <a:t>“According to some norm”</a:t>
            </a:r>
          </a:p>
        </p:txBody>
      </p:sp>
      <p:sp>
        <p:nvSpPr>
          <p:cNvPr id="3" name="Text Placeholder 2">
            <a:extLst>
              <a:ext uri="{FF2B5EF4-FFF2-40B4-BE49-F238E27FC236}">
                <a16:creationId xmlns:a16="http://schemas.microsoft.com/office/drawing/2014/main" id="{EF544E69-FFAC-4A7C-A47E-A50DA23E4FF3}"/>
              </a:ext>
            </a:extLst>
          </p:cNvPr>
          <p:cNvSpPr>
            <a:spLocks noGrp="1"/>
          </p:cNvSpPr>
          <p:nvPr>
            <p:ph type="body" sz="half" idx="1"/>
          </p:nvPr>
        </p:nvSpPr>
        <p:spPr>
          <a:xfrm>
            <a:off x="457199" y="1371600"/>
            <a:ext cx="8229600" cy="4602163"/>
          </a:xfrm>
        </p:spPr>
        <p:txBody>
          <a:bodyPr/>
          <a:lstStyle/>
          <a:p>
            <a:r>
              <a:rPr lang="en-US" dirty="0"/>
              <a:t>norm = statistical standard?</a:t>
            </a:r>
          </a:p>
          <a:p>
            <a:r>
              <a:rPr lang="en-US" dirty="0"/>
              <a:t>some poisons are statistically more effective than others</a:t>
            </a:r>
          </a:p>
          <a:p>
            <a:r>
              <a:rPr lang="en-US" dirty="0"/>
              <a:t>some proponents of French philosophy are statistically more unintelligible (higher on the scale) than others </a:t>
            </a:r>
          </a:p>
        </p:txBody>
      </p:sp>
      <p:sp>
        <p:nvSpPr>
          <p:cNvPr id="4" name="Slide Number Placeholder 3">
            <a:extLst>
              <a:ext uri="{FF2B5EF4-FFF2-40B4-BE49-F238E27FC236}">
                <a16:creationId xmlns:a16="http://schemas.microsoft.com/office/drawing/2014/main" id="{3E4E952A-86AC-4475-B31D-D68B2A59D1C5}"/>
              </a:ext>
            </a:extLst>
          </p:cNvPr>
          <p:cNvSpPr>
            <a:spLocks noGrp="1"/>
          </p:cNvSpPr>
          <p:nvPr>
            <p:ph type="sldNum" sz="quarter" idx="12"/>
          </p:nvPr>
        </p:nvSpPr>
        <p:spPr/>
        <p:txBody>
          <a:bodyPr/>
          <a:lstStyle/>
          <a:p>
            <a:pPr>
              <a:defRPr/>
            </a:pPr>
            <a:fld id="{A36784AA-D983-468B-8819-62F3E66F17D0}" type="slidenum">
              <a:rPr lang="en-US" smtClean="0"/>
              <a:pPr>
                <a:defRPr/>
              </a:pPr>
              <a:t>35</a:t>
            </a:fld>
            <a:endParaRPr lang="en-US"/>
          </a:p>
        </p:txBody>
      </p:sp>
      <p:pic>
        <p:nvPicPr>
          <p:cNvPr id="1026" name="Picture 2" descr="Related image">
            <a:extLst>
              <a:ext uri="{FF2B5EF4-FFF2-40B4-BE49-F238E27FC236}">
                <a16:creationId xmlns:a16="http://schemas.microsoft.com/office/drawing/2014/main" id="{DC6A3585-CCCF-41C5-AA5B-AA4D394D7B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15" t="23883" b="41753"/>
          <a:stretch/>
        </p:blipFill>
        <p:spPr bwMode="auto">
          <a:xfrm>
            <a:off x="1604962" y="4706668"/>
            <a:ext cx="5934075"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017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9BFA-F351-4B41-A0A3-4B6B8447BCD4}"/>
              </a:ext>
            </a:extLst>
          </p:cNvPr>
          <p:cNvSpPr>
            <a:spLocks noGrp="1"/>
          </p:cNvSpPr>
          <p:nvPr>
            <p:ph type="title"/>
          </p:nvPr>
        </p:nvSpPr>
        <p:spPr/>
        <p:txBody>
          <a:bodyPr/>
          <a:lstStyle/>
          <a:p>
            <a:r>
              <a:rPr lang="en-US" dirty="0"/>
              <a:t>Norm has to be a norm of benefit</a:t>
            </a:r>
          </a:p>
        </p:txBody>
      </p:sp>
      <p:sp>
        <p:nvSpPr>
          <p:cNvPr id="3" name="Text Placeholder 2">
            <a:extLst>
              <a:ext uri="{FF2B5EF4-FFF2-40B4-BE49-F238E27FC236}">
                <a16:creationId xmlns:a16="http://schemas.microsoft.com/office/drawing/2014/main" id="{24ABE6AC-C13A-42AA-8496-A9B7AD259816}"/>
              </a:ext>
            </a:extLst>
          </p:cNvPr>
          <p:cNvSpPr>
            <a:spLocks noGrp="1"/>
          </p:cNvSpPr>
          <p:nvPr>
            <p:ph type="body" sz="half" idx="1"/>
          </p:nvPr>
        </p:nvSpPr>
        <p:spPr>
          <a:xfrm>
            <a:off x="457200" y="1669378"/>
            <a:ext cx="8229600" cy="4602163"/>
          </a:xfrm>
        </p:spPr>
        <p:txBody>
          <a:bodyPr/>
          <a:lstStyle/>
          <a:p>
            <a:pPr marL="2798763" indent="-2798763">
              <a:spcBef>
                <a:spcPts val="1360"/>
              </a:spcBef>
            </a:pPr>
            <a:r>
              <a:rPr lang="en-US" sz="3600" dirty="0"/>
              <a:t>‘Capability’ means the capability </a:t>
            </a:r>
            <a:r>
              <a:rPr lang="en-US" sz="3600" i="1" dirty="0"/>
              <a:t>to do something well</a:t>
            </a:r>
          </a:p>
          <a:p>
            <a:pPr marL="0" indent="4763">
              <a:spcBef>
                <a:spcPts val="1360"/>
              </a:spcBef>
            </a:pPr>
            <a:r>
              <a:rPr lang="en-US" sz="3600" dirty="0"/>
              <a:t>Beneficiaries = self, family, community, organization, profession, species, owner (in the case of an artifact), …</a:t>
            </a:r>
          </a:p>
        </p:txBody>
      </p:sp>
      <p:sp>
        <p:nvSpPr>
          <p:cNvPr id="4" name="Slide Number Placeholder 3">
            <a:extLst>
              <a:ext uri="{FF2B5EF4-FFF2-40B4-BE49-F238E27FC236}">
                <a16:creationId xmlns:a16="http://schemas.microsoft.com/office/drawing/2014/main" id="{ACFADEFA-10CE-44EF-BD7D-584DB3EADAC2}"/>
              </a:ext>
            </a:extLst>
          </p:cNvPr>
          <p:cNvSpPr>
            <a:spLocks noGrp="1"/>
          </p:cNvSpPr>
          <p:nvPr>
            <p:ph type="sldNum" sz="quarter" idx="12"/>
          </p:nvPr>
        </p:nvSpPr>
        <p:spPr/>
        <p:txBody>
          <a:bodyPr/>
          <a:lstStyle/>
          <a:p>
            <a:pPr>
              <a:defRPr/>
            </a:pPr>
            <a:fld id="{A36784AA-D983-468B-8819-62F3E66F17D0}" type="slidenum">
              <a:rPr lang="en-US" smtClean="0"/>
              <a:pPr>
                <a:defRPr/>
              </a:pPr>
              <a:t>36</a:t>
            </a:fld>
            <a:endParaRPr lang="en-US"/>
          </a:p>
        </p:txBody>
      </p:sp>
    </p:spTree>
    <p:extLst>
      <p:ext uri="{BB962C8B-B14F-4D97-AF65-F5344CB8AC3E}">
        <p14:creationId xmlns:p14="http://schemas.microsoft.com/office/powerpoint/2010/main" val="3067839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D8DF836-8E09-4EC6-B0B2-978ED726D975}"/>
              </a:ext>
            </a:extLst>
          </p:cNvPr>
          <p:cNvSpPr>
            <a:spLocks noGrp="1" noChangeArrowheads="1"/>
          </p:cNvSpPr>
          <p:nvPr>
            <p:ph type="title"/>
          </p:nvPr>
        </p:nvSpPr>
        <p:spPr/>
        <p:txBody>
          <a:bodyPr/>
          <a:lstStyle/>
          <a:p>
            <a:r>
              <a:rPr lang="en-US" altLang="en-US"/>
              <a:t>Counterexamples?</a:t>
            </a:r>
          </a:p>
        </p:txBody>
      </p:sp>
      <p:sp>
        <p:nvSpPr>
          <p:cNvPr id="79875" name="Text Placeholder 2">
            <a:extLst>
              <a:ext uri="{FF2B5EF4-FFF2-40B4-BE49-F238E27FC236}">
                <a16:creationId xmlns:a16="http://schemas.microsoft.com/office/drawing/2014/main" id="{FE11FF2E-86D0-4335-A6C2-B2D48E71C4EE}"/>
              </a:ext>
            </a:extLst>
          </p:cNvPr>
          <p:cNvSpPr>
            <a:spLocks noGrp="1" noChangeArrowheads="1"/>
          </p:cNvSpPr>
          <p:nvPr>
            <p:ph type="body" sz="half" idx="1"/>
          </p:nvPr>
        </p:nvSpPr>
        <p:spPr/>
        <p:txBody>
          <a:bodyPr/>
          <a:lstStyle/>
          <a:p>
            <a:br>
              <a:rPr lang="en-US" altLang="en-US" sz="1400"/>
            </a:br>
            <a:br>
              <a:rPr lang="en-US" altLang="en-US" sz="1400"/>
            </a:br>
            <a:endParaRPr lang="en-US" altLang="en-US" sz="1400"/>
          </a:p>
        </p:txBody>
      </p:sp>
      <p:sp>
        <p:nvSpPr>
          <p:cNvPr id="79876" name="Slide Number Placeholder 3">
            <a:extLst>
              <a:ext uri="{FF2B5EF4-FFF2-40B4-BE49-F238E27FC236}">
                <a16:creationId xmlns:a16="http://schemas.microsoft.com/office/drawing/2014/main" id="{9B5E15FD-323B-4780-887F-137C11EF9F6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707D8B-20F6-4B21-8F43-B3EF43E2315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877" name="Rectangle 4">
            <a:extLst>
              <a:ext uri="{FF2B5EF4-FFF2-40B4-BE49-F238E27FC236}">
                <a16:creationId xmlns:a16="http://schemas.microsoft.com/office/drawing/2014/main" id="{E6AC83CD-3CDE-40FC-83D8-6C55E1667B74}"/>
              </a:ext>
            </a:extLst>
          </p:cNvPr>
          <p:cNvSpPr>
            <a:spLocks noChangeArrowheads="1"/>
          </p:cNvSpPr>
          <p:nvPr/>
        </p:nvSpPr>
        <p:spPr bwMode="auto">
          <a:xfrm>
            <a:off x="685800" y="1143000"/>
            <a:ext cx="8001000" cy="56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Capability = a disposition of a human whose realization can be evaluated along a scale of more or less good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scale may be multi-dimensional: how beneficial are the </a:t>
            </a:r>
            <a:r>
              <a:rPr kumimoji="0" lang="en-US" altLang="en-US" sz="32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results</a:t>
            </a: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of realization? are the results </a:t>
            </a:r>
            <a:r>
              <a:rPr kumimoji="0" lang="en-US" altLang="en-US" sz="32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appropriate</a:t>
            </a: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a:t>
            </a:r>
            <a:r>
              <a:rPr kumimoji="0" lang="en-US" altLang="en-US" sz="32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sufficient</a:t>
            </a: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 quantity?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dirty="0">
                <a:solidFill>
                  <a:srgbClr val="000000"/>
                </a:solidFill>
              </a:rPr>
              <a:t>Interested here in typical cases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t>
            </a:r>
            <a:r>
              <a:rPr lang="en-US" altLang="en-US" dirty="0">
                <a:solidFill>
                  <a:srgbClr val="000000"/>
                </a:solidFill>
              </a:rPr>
              <a:t>ware of reference class problems</a:t>
            </a:r>
            <a:endPar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4730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9BFA-F351-4B41-A0A3-4B6B8447BCD4}"/>
              </a:ext>
            </a:extLst>
          </p:cNvPr>
          <p:cNvSpPr>
            <a:spLocks noGrp="1"/>
          </p:cNvSpPr>
          <p:nvPr>
            <p:ph type="title"/>
          </p:nvPr>
        </p:nvSpPr>
        <p:spPr/>
        <p:txBody>
          <a:bodyPr/>
          <a:lstStyle/>
          <a:p>
            <a:r>
              <a:rPr lang="en-US" dirty="0"/>
              <a:t>Norm has to be a norm of benefit</a:t>
            </a:r>
          </a:p>
        </p:txBody>
      </p:sp>
      <p:sp>
        <p:nvSpPr>
          <p:cNvPr id="3" name="Text Placeholder 2">
            <a:extLst>
              <a:ext uri="{FF2B5EF4-FFF2-40B4-BE49-F238E27FC236}">
                <a16:creationId xmlns:a16="http://schemas.microsoft.com/office/drawing/2014/main" id="{24ABE6AC-C13A-42AA-8496-A9B7AD259816}"/>
              </a:ext>
            </a:extLst>
          </p:cNvPr>
          <p:cNvSpPr>
            <a:spLocks noGrp="1"/>
          </p:cNvSpPr>
          <p:nvPr>
            <p:ph type="body" sz="half" idx="1"/>
          </p:nvPr>
        </p:nvSpPr>
        <p:spPr>
          <a:xfrm>
            <a:off x="457200" y="1371600"/>
            <a:ext cx="8229600" cy="4602163"/>
          </a:xfrm>
        </p:spPr>
        <p:txBody>
          <a:bodyPr/>
          <a:lstStyle/>
          <a:p>
            <a:pPr marL="457200" indent="-457200">
              <a:buFont typeface="Arial" panose="020B0604020202020204" pitchFamily="34" charset="0"/>
              <a:buChar char="•"/>
            </a:pPr>
            <a:r>
              <a:rPr lang="en-US" dirty="0"/>
              <a:t>the values are measures of benefit</a:t>
            </a:r>
          </a:p>
          <a:p>
            <a:pPr marL="457200" indent="-457200">
              <a:buFont typeface="Arial" panose="020B0604020202020204" pitchFamily="34" charset="0"/>
              <a:buChar char="•"/>
            </a:pPr>
            <a:r>
              <a:rPr lang="en-US" dirty="0"/>
              <a:t>it includes only values ≥ zero</a:t>
            </a:r>
          </a:p>
          <a:p>
            <a:pPr marL="457200" indent="-457200">
              <a:buFont typeface="Arial" panose="020B0604020202020204" pitchFamily="34" charset="0"/>
              <a:buChar char="•"/>
            </a:pPr>
            <a:r>
              <a:rPr lang="en-US" dirty="0"/>
              <a:t>the values apply to the general or typical case (perhaps we can still use statistical norm for this)</a:t>
            </a:r>
          </a:p>
          <a:p>
            <a:pPr marL="457200" indent="-457200">
              <a:buFont typeface="Arial" panose="020B0604020202020204" pitchFamily="34" charset="0"/>
              <a:buChar char="•"/>
            </a:pPr>
            <a:r>
              <a:rPr lang="en-US" dirty="0"/>
              <a:t>the scale may (must?) obey a law of diminishing returns </a:t>
            </a:r>
          </a:p>
        </p:txBody>
      </p:sp>
      <p:sp>
        <p:nvSpPr>
          <p:cNvPr id="4" name="Slide Number Placeholder 3">
            <a:extLst>
              <a:ext uri="{FF2B5EF4-FFF2-40B4-BE49-F238E27FC236}">
                <a16:creationId xmlns:a16="http://schemas.microsoft.com/office/drawing/2014/main" id="{ACFADEFA-10CE-44EF-BD7D-584DB3EADAC2}"/>
              </a:ext>
            </a:extLst>
          </p:cNvPr>
          <p:cNvSpPr>
            <a:spLocks noGrp="1"/>
          </p:cNvSpPr>
          <p:nvPr>
            <p:ph type="sldNum" sz="quarter" idx="12"/>
          </p:nvPr>
        </p:nvSpPr>
        <p:spPr/>
        <p:txBody>
          <a:bodyPr/>
          <a:lstStyle/>
          <a:p>
            <a:pPr>
              <a:defRPr/>
            </a:pPr>
            <a:fld id="{A36784AA-D983-468B-8819-62F3E66F17D0}" type="slidenum">
              <a:rPr lang="en-US" smtClean="0"/>
              <a:pPr>
                <a:defRPr/>
              </a:pPr>
              <a:t>38</a:t>
            </a:fld>
            <a:endParaRPr lang="en-US" dirty="0"/>
          </a:p>
        </p:txBody>
      </p:sp>
    </p:spTree>
    <p:extLst>
      <p:ext uri="{BB962C8B-B14F-4D97-AF65-F5344CB8AC3E}">
        <p14:creationId xmlns:p14="http://schemas.microsoft.com/office/powerpoint/2010/main" val="133389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C4CBED-9E7B-4D13-9892-552C4C793A45}"/>
              </a:ext>
            </a:extLst>
          </p:cNvPr>
          <p:cNvSpPr>
            <a:spLocks noGrp="1"/>
          </p:cNvSpPr>
          <p:nvPr>
            <p:ph type="body" sz="half" idx="1"/>
          </p:nvPr>
        </p:nvSpPr>
        <p:spPr>
          <a:xfrm>
            <a:off x="266700" y="369728"/>
            <a:ext cx="8610600" cy="4602163"/>
          </a:xfrm>
        </p:spPr>
        <p:txBody>
          <a:bodyPr/>
          <a:lstStyle/>
          <a:p>
            <a:pPr>
              <a:defRPr/>
            </a:pPr>
            <a:r>
              <a:rPr lang="en-US" dirty="0"/>
              <a:t>	</a:t>
            </a: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44036" name="Slide Number Placeholder 3">
            <a:extLst>
              <a:ext uri="{FF2B5EF4-FFF2-40B4-BE49-F238E27FC236}">
                <a16:creationId xmlns:a16="http://schemas.microsoft.com/office/drawing/2014/main" id="{0272C4AD-C467-49FE-8295-5040DD5C47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5DAD50-A2BD-4905-A15C-400A2A1744CB}" type="slidenum">
              <a:rPr lang="en-US" altLang="en-US" sz="1400" smtClean="0">
                <a:solidFill>
                  <a:srgbClr val="000000"/>
                </a:solidFill>
              </a:rPr>
              <a:pPr>
                <a:spcBef>
                  <a:spcPct val="0"/>
                </a:spcBef>
                <a:buFontTx/>
                <a:buNone/>
              </a:pPr>
              <a:t>39</a:t>
            </a:fld>
            <a:endParaRPr lang="en-US" altLang="en-US" sz="1400" dirty="0">
              <a:solidFill>
                <a:srgbClr val="000000"/>
              </a:solidFill>
            </a:endParaRPr>
          </a:p>
        </p:txBody>
      </p:sp>
      <p:graphicFrame>
        <p:nvGraphicFramePr>
          <p:cNvPr id="2" name="Table 1">
            <a:extLst>
              <a:ext uri="{FF2B5EF4-FFF2-40B4-BE49-F238E27FC236}">
                <a16:creationId xmlns:a16="http://schemas.microsoft.com/office/drawing/2014/main" id="{5F2A55D9-818A-4906-8745-12229BE6F8D1}"/>
              </a:ext>
            </a:extLst>
          </p:cNvPr>
          <p:cNvGraphicFramePr>
            <a:graphicFrameLocks noGrp="1"/>
          </p:cNvGraphicFramePr>
          <p:nvPr>
            <p:extLst>
              <p:ext uri="{D42A27DB-BD31-4B8C-83A1-F6EECF244321}">
                <p14:modId xmlns:p14="http://schemas.microsoft.com/office/powerpoint/2010/main" val="1005465135"/>
              </p:ext>
            </p:extLst>
          </p:nvPr>
        </p:nvGraphicFramePr>
        <p:xfrm>
          <a:off x="476250" y="1219200"/>
          <a:ext cx="8205716" cy="4937760"/>
        </p:xfrm>
        <a:graphic>
          <a:graphicData uri="http://schemas.openxmlformats.org/drawingml/2006/table">
            <a:tbl>
              <a:tblPr firstRow="1" bandRow="1">
                <a:tableStyleId>{5C22544A-7EE6-4342-B048-85BDC9FD1C3A}</a:tableStyleId>
              </a:tblPr>
              <a:tblGrid>
                <a:gridCol w="2343150">
                  <a:extLst>
                    <a:ext uri="{9D8B030D-6E8A-4147-A177-3AD203B41FA5}">
                      <a16:colId xmlns:a16="http://schemas.microsoft.com/office/drawing/2014/main" val="270510378"/>
                    </a:ext>
                  </a:extLst>
                </a:gridCol>
                <a:gridCol w="1843016">
                  <a:extLst>
                    <a:ext uri="{9D8B030D-6E8A-4147-A177-3AD203B41FA5}">
                      <a16:colId xmlns:a16="http://schemas.microsoft.com/office/drawing/2014/main" val="2144046477"/>
                    </a:ext>
                  </a:extLst>
                </a:gridCol>
                <a:gridCol w="4019550">
                  <a:extLst>
                    <a:ext uri="{9D8B030D-6E8A-4147-A177-3AD203B41FA5}">
                      <a16:colId xmlns:a16="http://schemas.microsoft.com/office/drawing/2014/main" val="3417371532"/>
                    </a:ext>
                  </a:extLst>
                </a:gridCol>
              </a:tblGrid>
              <a:tr h="0">
                <a:tc gridSpan="3">
                  <a:txBody>
                    <a:bodyPr/>
                    <a:lstStyle/>
                    <a:p>
                      <a:pPr marL="120650" lvl="3" indent="0">
                        <a:defRPr/>
                      </a:pPr>
                      <a:r>
                        <a:rPr lang="en-US" sz="3000" b="0" dirty="0">
                          <a:solidFill>
                            <a:schemeClr val="tx1"/>
                          </a:solidFill>
                        </a:rPr>
                        <a:t>not learned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20650" lvl="3" indent="0">
                        <a:defRPr/>
                      </a:pPr>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6961051"/>
                  </a:ext>
                </a:extLst>
              </a:tr>
              <a:tr h="0">
                <a:tc>
                  <a:txBody>
                    <a:bodyPr/>
                    <a:lstStyle/>
                    <a:p>
                      <a:pPr marL="350838" lvl="3" indent="0">
                        <a:spcAft>
                          <a:spcPts val="0"/>
                        </a:spcAft>
                        <a:defRPr/>
                      </a:pPr>
                      <a:r>
                        <a:rPr lang="en-US" sz="3000" b="0" dirty="0">
                          <a:solidFill>
                            <a:schemeClr val="tx1"/>
                          </a:solidFill>
                        </a:rPr>
                        <a:t>to eat</a:t>
                      </a:r>
                    </a:p>
                    <a:p>
                      <a:pPr marL="350838" lvl="3" indent="0">
                        <a:spcAft>
                          <a:spcPts val="0"/>
                        </a:spcAft>
                        <a:defRPr/>
                      </a:pPr>
                      <a:r>
                        <a:rPr lang="en-US" sz="3000" b="0" dirty="0">
                          <a:solidFill>
                            <a:schemeClr val="tx1"/>
                          </a:solidFill>
                        </a:rPr>
                        <a:t>to think</a:t>
                      </a:r>
                    </a:p>
                    <a:p>
                      <a:pPr marL="350838" lvl="3" indent="0">
                        <a:spcAft>
                          <a:spcPts val="0"/>
                        </a:spcAft>
                        <a:defRPr/>
                      </a:pPr>
                      <a:r>
                        <a:rPr lang="en-US" sz="3000" b="0" dirty="0">
                          <a:solidFill>
                            <a:schemeClr val="tx1"/>
                          </a:solidFill>
                        </a:rPr>
                        <a:t>to see </a:t>
                      </a:r>
                    </a:p>
                    <a:p>
                      <a:pPr marL="350838" lvl="3" indent="0">
                        <a:spcAft>
                          <a:spcPts val="0"/>
                        </a:spcAft>
                        <a:defRPr/>
                      </a:pPr>
                      <a:r>
                        <a:rPr lang="en-US" sz="3000" b="0" dirty="0">
                          <a:solidFill>
                            <a:schemeClr val="tx1"/>
                          </a:solidFill>
                        </a:rPr>
                        <a:t>to speak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3000" b="0" dirty="0">
                          <a:solidFill>
                            <a:schemeClr val="tx1"/>
                          </a:solidFill>
                        </a:rPr>
                        <a:t>to digest</a:t>
                      </a:r>
                    </a:p>
                    <a:p>
                      <a:r>
                        <a:rPr lang="en-US" sz="3000" b="0" dirty="0">
                          <a:solidFill>
                            <a:schemeClr val="tx1"/>
                          </a:solidFill>
                        </a:rPr>
                        <a:t>to recognize other humans</a:t>
                      </a:r>
                    </a:p>
                    <a:p>
                      <a:r>
                        <a:rPr lang="en-US" sz="3000" b="0" dirty="0">
                          <a:solidFill>
                            <a:schemeClr val="tx1"/>
                          </a:solidFill>
                        </a:rPr>
                        <a:t>to categorize</a:t>
                      </a:r>
                    </a:p>
                    <a:p>
                      <a:r>
                        <a:rPr lang="en-US" sz="3000" b="0" dirty="0">
                          <a:solidFill>
                            <a:schemeClr val="tx1"/>
                          </a:solidFill>
                        </a:rPr>
                        <a:t>to argue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184275"/>
                  </a:ext>
                </a:extLst>
              </a:tr>
              <a:tr h="0">
                <a:tc gridSpan="3">
                  <a:txBody>
                    <a:bodyPr/>
                    <a:lstStyle/>
                    <a:p>
                      <a:pPr marL="120650" lvl="3" indent="0">
                        <a:defRPr/>
                      </a:pPr>
                      <a:r>
                        <a:rPr lang="en-US" sz="3000" b="0" dirty="0">
                          <a:solidFill>
                            <a:schemeClr val="tx1"/>
                          </a:solidFill>
                        </a:rPr>
                        <a:t>learned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20650" lvl="3" indent="0">
                        <a:defRPr/>
                      </a:pPr>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6209377"/>
                  </a:ext>
                </a:extLst>
              </a:tr>
              <a:tr h="0">
                <a:tc gridSpan="2">
                  <a:txBody>
                    <a:bodyPr/>
                    <a:lstStyle/>
                    <a:p>
                      <a:pPr marL="350838" lvl="3" indent="0">
                        <a:spcAft>
                          <a:spcPts val="0"/>
                        </a:spcAft>
                        <a:defRPr/>
                      </a:pPr>
                      <a:r>
                        <a:rPr lang="en-US" sz="3000" b="0" dirty="0">
                          <a:solidFill>
                            <a:schemeClr val="tx1"/>
                          </a:solidFill>
                        </a:rPr>
                        <a:t>to speak</a:t>
                      </a:r>
                    </a:p>
                    <a:p>
                      <a:pPr marL="350838" lvl="3" indent="0">
                        <a:spcAft>
                          <a:spcPts val="0"/>
                        </a:spcAft>
                        <a:defRPr/>
                      </a:pPr>
                      <a:r>
                        <a:rPr lang="en-US" sz="3000" b="0" dirty="0">
                          <a:solidFill>
                            <a:schemeClr val="tx1"/>
                          </a:solidFill>
                        </a:rPr>
                        <a:t>to dance</a:t>
                      </a:r>
                    </a:p>
                    <a:p>
                      <a:pPr marL="350838" lvl="3" indent="0">
                        <a:spcAft>
                          <a:spcPts val="0"/>
                        </a:spcAft>
                        <a:defRPr/>
                      </a:pPr>
                      <a:r>
                        <a:rPr lang="en-US" sz="3000" b="0" dirty="0">
                          <a:solidFill>
                            <a:schemeClr val="tx1"/>
                          </a:solidFill>
                        </a:rPr>
                        <a:t>to do philosophy </a:t>
                      </a:r>
                    </a:p>
                    <a:p>
                      <a:pPr marL="350838" lvl="3" indent="0">
                        <a:spcAft>
                          <a:spcPts val="0"/>
                        </a:spcAft>
                        <a:defRPr/>
                      </a:pPr>
                      <a:r>
                        <a:rPr lang="en-US" sz="3000" b="0" dirty="0">
                          <a:solidFill>
                            <a:schemeClr val="tx1"/>
                          </a:solidFill>
                        </a:rPr>
                        <a:t>to compose music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US" sz="4000" b="0" dirty="0">
                          <a:solidFill>
                            <a:schemeClr val="tx1"/>
                          </a:solidFill>
                        </a:rPr>
                        <a:t>to argue</a:t>
                      </a:r>
                    </a:p>
                    <a:p>
                      <a:r>
                        <a:rPr lang="en-US" sz="4000" b="0" dirty="0">
                          <a:solidFill>
                            <a:schemeClr val="tx1"/>
                          </a:solidFill>
                        </a:rPr>
                        <a:t>to curtsy</a:t>
                      </a:r>
                    </a:p>
                    <a:p>
                      <a:r>
                        <a:rPr lang="en-US" sz="4000" b="0" dirty="0">
                          <a:solidFill>
                            <a:schemeClr val="tx1"/>
                          </a:solidFill>
                        </a:rPr>
                        <a:t>to mock</a:t>
                      </a:r>
                    </a:p>
                    <a:p>
                      <a:r>
                        <a:rPr lang="en-US" sz="4000" b="0" dirty="0">
                          <a:solidFill>
                            <a:schemeClr val="tx1"/>
                          </a:solidFill>
                        </a:rPr>
                        <a:t>to command</a:t>
                      </a:r>
                    </a:p>
                    <a:p>
                      <a:r>
                        <a:rPr lang="en-US" sz="4000" b="0" dirty="0">
                          <a:solidFill>
                            <a:schemeClr val="tx1"/>
                          </a:solidFill>
                        </a:rPr>
                        <a:t>to cook</a:t>
                      </a:r>
                    </a:p>
                    <a:p>
                      <a:r>
                        <a:rPr lang="en-US" sz="4000" b="0" dirty="0">
                          <a:solidFill>
                            <a:schemeClr val="tx1"/>
                          </a:solidFill>
                        </a:rPr>
                        <a:t>to eat</a:t>
                      </a:r>
                    </a:p>
                    <a:p>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000" b="0" dirty="0">
                          <a:solidFill>
                            <a:schemeClr val="tx1"/>
                          </a:solidFill>
                        </a:rPr>
                        <a:t>to command</a:t>
                      </a:r>
                    </a:p>
                    <a:p>
                      <a:r>
                        <a:rPr lang="en-US" sz="3000" b="0" dirty="0">
                          <a:solidFill>
                            <a:schemeClr val="tx1"/>
                          </a:solidFill>
                        </a:rPr>
                        <a:t>to cook</a:t>
                      </a:r>
                    </a:p>
                    <a:p>
                      <a:r>
                        <a:rPr lang="en-US" sz="3000" b="0" dirty="0">
                          <a:solidFill>
                            <a:schemeClr val="tx1"/>
                          </a:solidFill>
                        </a:rPr>
                        <a:t>to eat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lead a political party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2877025"/>
                  </a:ext>
                </a:extLst>
              </a:tr>
            </a:tbl>
          </a:graphicData>
        </a:graphic>
      </p:graphicFrame>
      <p:sp>
        <p:nvSpPr>
          <p:cNvPr id="6" name="Title 1">
            <a:extLst>
              <a:ext uri="{FF2B5EF4-FFF2-40B4-BE49-F238E27FC236}">
                <a16:creationId xmlns:a16="http://schemas.microsoft.com/office/drawing/2014/main" id="{F87021DA-7951-42A0-A566-431D4B73F267}"/>
              </a:ext>
            </a:extLst>
          </p:cNvPr>
          <p:cNvSpPr>
            <a:spLocks noGrp="1"/>
          </p:cNvSpPr>
          <p:nvPr>
            <p:ph type="title"/>
          </p:nvPr>
        </p:nvSpPr>
        <p:spPr>
          <a:xfrm>
            <a:off x="0" y="0"/>
            <a:ext cx="9144000" cy="1524000"/>
          </a:xfrm>
        </p:spPr>
        <p:txBody>
          <a:bodyPr/>
          <a:lstStyle/>
          <a:p>
            <a:r>
              <a:rPr lang="en-US" dirty="0"/>
              <a:t>All of these are human capabilities</a:t>
            </a:r>
          </a:p>
        </p:txBody>
      </p:sp>
    </p:spTree>
    <p:extLst>
      <p:ext uri="{BB962C8B-B14F-4D97-AF65-F5344CB8AC3E}">
        <p14:creationId xmlns:p14="http://schemas.microsoft.com/office/powerpoint/2010/main" val="333481947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68441E6-821C-43CB-82B4-D95C667C8C4E}"/>
              </a:ext>
            </a:extLst>
          </p:cNvPr>
          <p:cNvSpPr>
            <a:spLocks noGrp="1" noChangeArrowheads="1"/>
          </p:cNvSpPr>
          <p:nvPr>
            <p:ph type="title"/>
          </p:nvPr>
        </p:nvSpPr>
        <p:spPr/>
        <p:txBody>
          <a:bodyPr/>
          <a:lstStyle/>
          <a:p>
            <a:pPr eaLnBrk="1" hangingPunct="1"/>
            <a:r>
              <a:rPr lang="en-US" altLang="en-US" sz="3600" dirty="0" err="1"/>
              <a:t>Artiga</a:t>
            </a:r>
            <a:r>
              <a:rPr lang="en-US" altLang="en-US" sz="3600" dirty="0"/>
              <a:t>: four major desiderata for an account of function </a:t>
            </a:r>
          </a:p>
        </p:txBody>
      </p:sp>
      <p:sp>
        <p:nvSpPr>
          <p:cNvPr id="3" name="Content Placeholder 2">
            <a:extLst>
              <a:ext uri="{FF2B5EF4-FFF2-40B4-BE49-F238E27FC236}">
                <a16:creationId xmlns:a16="http://schemas.microsoft.com/office/drawing/2014/main" id="{627CD04C-364E-412A-80DA-2CDB6C31B60E}"/>
              </a:ext>
            </a:extLst>
          </p:cNvPr>
          <p:cNvSpPr>
            <a:spLocks noGrp="1"/>
          </p:cNvSpPr>
          <p:nvPr>
            <p:ph idx="1"/>
          </p:nvPr>
        </p:nvSpPr>
        <p:spPr>
          <a:xfrm>
            <a:off x="0" y="1417638"/>
            <a:ext cx="9144000" cy="4525962"/>
          </a:xfrm>
        </p:spPr>
        <p:txBody>
          <a:bodyPr/>
          <a:lstStyle/>
          <a:p>
            <a:pPr marL="749300" eaLnBrk="1" hangingPunct="1">
              <a:defRPr/>
            </a:pPr>
            <a:r>
              <a:rPr lang="en-US" sz="2400" dirty="0"/>
              <a:t>TELEOLOGY: reference to the function of an entity should play an important role in explaining why the entity exists.</a:t>
            </a:r>
          </a:p>
          <a:p>
            <a:pPr marL="749300" eaLnBrk="1" hangingPunct="1">
              <a:defRPr/>
            </a:pPr>
            <a:r>
              <a:rPr lang="en-US" sz="2400" dirty="0"/>
              <a:t>NORMATIVITY: the function of an entity determines a criterion against which the activity of the entity can be normatively evaluated, which means: it can be evaluated as better or worse relative to some norm</a:t>
            </a:r>
          </a:p>
          <a:p>
            <a:pPr marL="749300" eaLnBrk="1" hangingPunct="1">
              <a:defRPr/>
            </a:pPr>
            <a:r>
              <a:rPr lang="en-US" sz="2400" dirty="0"/>
              <a:t>ACCIDENT: An entity’s function is appropriately distinguished from its accidental effects (called “side-effects”)</a:t>
            </a:r>
          </a:p>
          <a:p>
            <a:pPr marL="749300" eaLnBrk="1" hangingPunct="1">
              <a:defRPr/>
            </a:pPr>
            <a:r>
              <a:rPr lang="en-US" sz="2400" dirty="0"/>
              <a:t>EPIPHENOMENALISM: the function of an entity is determined by the entity’s current performance.</a:t>
            </a:r>
          </a:p>
          <a:p>
            <a:pPr marL="0" indent="0" eaLnBrk="1" hangingPunct="1">
              <a:buFontTx/>
              <a:buNone/>
              <a:defRPr/>
            </a:pPr>
            <a:endParaRPr lang="en-US" sz="2400" dirty="0">
              <a:solidFill>
                <a:srgbClr val="C00000"/>
              </a:solidFill>
            </a:endParaRPr>
          </a:p>
          <a:p>
            <a:pPr marL="0" indent="0" eaLnBrk="1" hangingPunct="1">
              <a:buFontTx/>
              <a:buNone/>
              <a:defRPr/>
            </a:pPr>
            <a:endParaRPr lang="en-US" sz="2400" dirty="0"/>
          </a:p>
        </p:txBody>
      </p:sp>
      <p:sp>
        <p:nvSpPr>
          <p:cNvPr id="20484" name="Slide Number Placeholder 3">
            <a:extLst>
              <a:ext uri="{FF2B5EF4-FFF2-40B4-BE49-F238E27FC236}">
                <a16:creationId xmlns:a16="http://schemas.microsoft.com/office/drawing/2014/main" id="{972BF844-7882-482A-9529-AF8C2BFF041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1F02ED-1125-4189-9737-AB5CC74D0BC8}" type="slidenum">
              <a:rPr lang="en-GB" altLang="en-US" sz="1400" smtClean="0"/>
              <a:pPr>
                <a:spcBef>
                  <a:spcPct val="0"/>
                </a:spcBef>
                <a:buFontTx/>
                <a:buNone/>
              </a:pPr>
              <a:t>4</a:t>
            </a:fld>
            <a:endParaRPr lang="en-GB" altLang="en-US"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val 1">
            <a:extLst>
              <a:ext uri="{FF2B5EF4-FFF2-40B4-BE49-F238E27FC236}">
                <a16:creationId xmlns:a16="http://schemas.microsoft.com/office/drawing/2014/main" id="{B2D9078B-3706-46B3-B555-6183F2381C7B}"/>
              </a:ext>
            </a:extLst>
          </p:cNvPr>
          <p:cNvSpPr>
            <a:spLocks noChangeArrowheads="1"/>
          </p:cNvSpPr>
          <p:nvPr/>
        </p:nvSpPr>
        <p:spPr bwMode="auto">
          <a:xfrm>
            <a:off x="838200" y="1524000"/>
            <a:ext cx="7467600" cy="510540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71683" name="Oval 3">
            <a:extLst>
              <a:ext uri="{FF2B5EF4-FFF2-40B4-BE49-F238E27FC236}">
                <a16:creationId xmlns:a16="http://schemas.microsoft.com/office/drawing/2014/main" id="{4D1FF150-4684-4EFA-83F7-0900F209B8AF}"/>
              </a:ext>
            </a:extLst>
          </p:cNvPr>
          <p:cNvSpPr>
            <a:spLocks noChangeArrowheads="1"/>
          </p:cNvSpPr>
          <p:nvPr/>
        </p:nvSpPr>
        <p:spPr bwMode="auto">
          <a:xfrm>
            <a:off x="990600" y="2871788"/>
            <a:ext cx="7162800" cy="2922587"/>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71684" name="Title 1">
            <a:extLst>
              <a:ext uri="{FF2B5EF4-FFF2-40B4-BE49-F238E27FC236}">
                <a16:creationId xmlns:a16="http://schemas.microsoft.com/office/drawing/2014/main" id="{FC20EB2B-56E5-4B5D-AEDE-1DB1C5193019}"/>
              </a:ext>
            </a:extLst>
          </p:cNvPr>
          <p:cNvSpPr>
            <a:spLocks noGrp="1" noChangeArrowheads="1"/>
          </p:cNvSpPr>
          <p:nvPr>
            <p:ph type="title"/>
          </p:nvPr>
        </p:nvSpPr>
        <p:spPr/>
        <p:txBody>
          <a:bodyPr/>
          <a:lstStyle/>
          <a:p>
            <a:r>
              <a:rPr lang="en-US" altLang="en-US" dirty="0"/>
              <a:t>Then use etiology to define ‘function’</a:t>
            </a:r>
          </a:p>
        </p:txBody>
      </p:sp>
      <p:sp>
        <p:nvSpPr>
          <p:cNvPr id="71685" name="Slide Number Placeholder 3">
            <a:extLst>
              <a:ext uri="{FF2B5EF4-FFF2-40B4-BE49-F238E27FC236}">
                <a16:creationId xmlns:a16="http://schemas.microsoft.com/office/drawing/2014/main" id="{1628B035-EEE6-4F94-9F71-5515583BB6F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B376DB-7079-4FFF-8E5F-A6A6C7A661EC}" type="slidenum">
              <a:rPr lang="en-US" altLang="en-US" sz="1400" smtClean="0"/>
              <a:pPr>
                <a:spcBef>
                  <a:spcPct val="0"/>
                </a:spcBef>
                <a:buFontTx/>
                <a:buNone/>
              </a:pPr>
              <a:t>40</a:t>
            </a:fld>
            <a:endParaRPr lang="en-US" altLang="en-US" sz="1400"/>
          </a:p>
        </p:txBody>
      </p:sp>
      <p:sp>
        <p:nvSpPr>
          <p:cNvPr id="71686" name="TextBox 2">
            <a:extLst>
              <a:ext uri="{FF2B5EF4-FFF2-40B4-BE49-F238E27FC236}">
                <a16:creationId xmlns:a16="http://schemas.microsoft.com/office/drawing/2014/main" id="{E59708D4-A986-45DD-9F1C-D139EDE8A743}"/>
              </a:ext>
            </a:extLst>
          </p:cNvPr>
          <p:cNvSpPr txBox="1">
            <a:spLocks noChangeArrowheads="1"/>
          </p:cNvSpPr>
          <p:nvPr/>
        </p:nvSpPr>
        <p:spPr bwMode="auto">
          <a:xfrm>
            <a:off x="3200400" y="57785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Dispositions</a:t>
            </a:r>
          </a:p>
        </p:txBody>
      </p:sp>
      <p:sp>
        <p:nvSpPr>
          <p:cNvPr id="71687" name="Oval 4">
            <a:extLst>
              <a:ext uri="{FF2B5EF4-FFF2-40B4-BE49-F238E27FC236}">
                <a16:creationId xmlns:a16="http://schemas.microsoft.com/office/drawing/2014/main" id="{D3ADC8AD-7A68-4F99-975E-60CFA7421F2F}"/>
              </a:ext>
            </a:extLst>
          </p:cNvPr>
          <p:cNvSpPr>
            <a:spLocks noChangeArrowheads="1"/>
          </p:cNvSpPr>
          <p:nvPr/>
        </p:nvSpPr>
        <p:spPr bwMode="auto">
          <a:xfrm>
            <a:off x="2514600" y="3243263"/>
            <a:ext cx="4114800" cy="1487487"/>
          </a:xfrm>
          <a:prstGeom prst="ellipse">
            <a:avLst/>
          </a:prstGeom>
          <a:solidFill>
            <a:srgbClr val="FFC0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71688" name="TextBox 6">
            <a:extLst>
              <a:ext uri="{FF2B5EF4-FFF2-40B4-BE49-F238E27FC236}">
                <a16:creationId xmlns:a16="http://schemas.microsoft.com/office/drawing/2014/main" id="{C9D6649E-ED35-4B41-A427-70F52F5229C2}"/>
              </a:ext>
            </a:extLst>
          </p:cNvPr>
          <p:cNvSpPr txBox="1">
            <a:spLocks noChangeArrowheads="1"/>
          </p:cNvSpPr>
          <p:nvPr/>
        </p:nvSpPr>
        <p:spPr bwMode="auto">
          <a:xfrm>
            <a:off x="3048000" y="3614738"/>
            <a:ext cx="3581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Functions = Capability + Reason for existing</a:t>
            </a:r>
          </a:p>
        </p:txBody>
      </p:sp>
      <p:sp>
        <p:nvSpPr>
          <p:cNvPr id="71689" name="TextBox 7">
            <a:extLst>
              <a:ext uri="{FF2B5EF4-FFF2-40B4-BE49-F238E27FC236}">
                <a16:creationId xmlns:a16="http://schemas.microsoft.com/office/drawing/2014/main" id="{8BAA1BE9-879A-4C8E-A674-AE4D8AD9AE22}"/>
              </a:ext>
            </a:extLst>
          </p:cNvPr>
          <p:cNvSpPr txBox="1">
            <a:spLocks noChangeArrowheads="1"/>
          </p:cNvSpPr>
          <p:nvPr/>
        </p:nvSpPr>
        <p:spPr bwMode="auto">
          <a:xfrm>
            <a:off x="1890713" y="4833938"/>
            <a:ext cx="589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Capabilities = Dispositions + Normativity</a:t>
            </a:r>
          </a:p>
        </p:txBody>
      </p:sp>
    </p:spTree>
    <p:extLst>
      <p:ext uri="{BB962C8B-B14F-4D97-AF65-F5344CB8AC3E}">
        <p14:creationId xmlns:p14="http://schemas.microsoft.com/office/powerpoint/2010/main" val="698967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C4CBED-9E7B-4D13-9892-552C4C793A45}"/>
              </a:ext>
            </a:extLst>
          </p:cNvPr>
          <p:cNvSpPr>
            <a:spLocks noGrp="1"/>
          </p:cNvSpPr>
          <p:nvPr>
            <p:ph type="body" sz="half" idx="1"/>
          </p:nvPr>
        </p:nvSpPr>
        <p:spPr>
          <a:xfrm>
            <a:off x="266700" y="369728"/>
            <a:ext cx="8610600" cy="4602163"/>
          </a:xfrm>
        </p:spPr>
        <p:txBody>
          <a:bodyPr/>
          <a:lstStyle/>
          <a:p>
            <a:pPr>
              <a:defRPr/>
            </a:pPr>
            <a:r>
              <a:rPr lang="en-US" dirty="0"/>
              <a:t>	</a:t>
            </a: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44036" name="Slide Number Placeholder 3">
            <a:extLst>
              <a:ext uri="{FF2B5EF4-FFF2-40B4-BE49-F238E27FC236}">
                <a16:creationId xmlns:a16="http://schemas.microsoft.com/office/drawing/2014/main" id="{0272C4AD-C467-49FE-8295-5040DD5C47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5DAD50-A2BD-4905-A15C-400A2A1744CB}" type="slidenum">
              <a:rPr lang="en-US" altLang="en-US" sz="1400" smtClean="0">
                <a:solidFill>
                  <a:srgbClr val="000000"/>
                </a:solidFill>
              </a:rPr>
              <a:pPr>
                <a:spcBef>
                  <a:spcPct val="0"/>
                </a:spcBef>
                <a:buFontTx/>
                <a:buNone/>
              </a:pPr>
              <a:t>41</a:t>
            </a:fld>
            <a:endParaRPr lang="en-US" altLang="en-US" sz="1400" dirty="0">
              <a:solidFill>
                <a:srgbClr val="000000"/>
              </a:solidFill>
            </a:endParaRPr>
          </a:p>
        </p:txBody>
      </p:sp>
      <p:graphicFrame>
        <p:nvGraphicFramePr>
          <p:cNvPr id="2" name="Table 1">
            <a:extLst>
              <a:ext uri="{FF2B5EF4-FFF2-40B4-BE49-F238E27FC236}">
                <a16:creationId xmlns:a16="http://schemas.microsoft.com/office/drawing/2014/main" id="{5F2A55D9-818A-4906-8745-12229BE6F8D1}"/>
              </a:ext>
            </a:extLst>
          </p:cNvPr>
          <p:cNvGraphicFramePr>
            <a:graphicFrameLocks noGrp="1"/>
          </p:cNvGraphicFramePr>
          <p:nvPr>
            <p:extLst>
              <p:ext uri="{D42A27DB-BD31-4B8C-83A1-F6EECF244321}">
                <p14:modId xmlns:p14="http://schemas.microsoft.com/office/powerpoint/2010/main" val="1067142946"/>
              </p:ext>
            </p:extLst>
          </p:nvPr>
        </p:nvGraphicFramePr>
        <p:xfrm>
          <a:off x="476250" y="1219200"/>
          <a:ext cx="8205716" cy="4937760"/>
        </p:xfrm>
        <a:graphic>
          <a:graphicData uri="http://schemas.openxmlformats.org/drawingml/2006/table">
            <a:tbl>
              <a:tblPr firstRow="1" bandRow="1">
                <a:tableStyleId>{5C22544A-7EE6-4342-B048-85BDC9FD1C3A}</a:tableStyleId>
              </a:tblPr>
              <a:tblGrid>
                <a:gridCol w="2343150">
                  <a:extLst>
                    <a:ext uri="{9D8B030D-6E8A-4147-A177-3AD203B41FA5}">
                      <a16:colId xmlns:a16="http://schemas.microsoft.com/office/drawing/2014/main" val="270510378"/>
                    </a:ext>
                  </a:extLst>
                </a:gridCol>
                <a:gridCol w="1843016">
                  <a:extLst>
                    <a:ext uri="{9D8B030D-6E8A-4147-A177-3AD203B41FA5}">
                      <a16:colId xmlns:a16="http://schemas.microsoft.com/office/drawing/2014/main" val="2144046477"/>
                    </a:ext>
                  </a:extLst>
                </a:gridCol>
                <a:gridCol w="4019550">
                  <a:extLst>
                    <a:ext uri="{9D8B030D-6E8A-4147-A177-3AD203B41FA5}">
                      <a16:colId xmlns:a16="http://schemas.microsoft.com/office/drawing/2014/main" val="3417371532"/>
                    </a:ext>
                  </a:extLst>
                </a:gridCol>
              </a:tblGrid>
              <a:tr h="0">
                <a:tc gridSpan="3">
                  <a:txBody>
                    <a:bodyPr/>
                    <a:lstStyle/>
                    <a:p>
                      <a:pPr marL="120650" lvl="3" indent="0">
                        <a:defRPr/>
                      </a:pPr>
                      <a:r>
                        <a:rPr lang="en-US" sz="3000" b="0" dirty="0">
                          <a:solidFill>
                            <a:schemeClr val="tx1"/>
                          </a:solidFill>
                        </a:rPr>
                        <a:t>not learned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20650" lvl="3" indent="0">
                        <a:defRPr/>
                      </a:pPr>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6961051"/>
                  </a:ext>
                </a:extLst>
              </a:tr>
              <a:tr h="0">
                <a:tc>
                  <a:txBody>
                    <a:bodyPr/>
                    <a:lstStyle/>
                    <a:p>
                      <a:pPr marL="350838" lvl="3" indent="0">
                        <a:spcAft>
                          <a:spcPts val="0"/>
                        </a:spcAft>
                        <a:defRPr/>
                      </a:pPr>
                      <a:r>
                        <a:rPr lang="en-US" sz="3000" b="0" dirty="0">
                          <a:solidFill>
                            <a:schemeClr val="tx1"/>
                          </a:solidFill>
                        </a:rPr>
                        <a:t>to eat</a:t>
                      </a:r>
                    </a:p>
                    <a:p>
                      <a:pPr marL="350838" lvl="3" indent="0">
                        <a:spcAft>
                          <a:spcPts val="0"/>
                        </a:spcAft>
                        <a:defRPr/>
                      </a:pPr>
                      <a:r>
                        <a:rPr lang="en-US" sz="3000" b="0" dirty="0">
                          <a:solidFill>
                            <a:schemeClr val="tx1"/>
                          </a:solidFill>
                        </a:rPr>
                        <a:t>to think</a:t>
                      </a:r>
                    </a:p>
                    <a:p>
                      <a:pPr marL="350838" lvl="3" indent="0">
                        <a:spcAft>
                          <a:spcPts val="0"/>
                        </a:spcAft>
                        <a:defRPr/>
                      </a:pPr>
                      <a:r>
                        <a:rPr lang="en-US" sz="3000" b="0" dirty="0">
                          <a:solidFill>
                            <a:schemeClr val="tx1"/>
                          </a:solidFill>
                        </a:rPr>
                        <a:t>to see </a:t>
                      </a:r>
                    </a:p>
                    <a:p>
                      <a:pPr marL="350838" lvl="3" indent="0">
                        <a:spcAft>
                          <a:spcPts val="0"/>
                        </a:spcAft>
                        <a:defRPr/>
                      </a:pPr>
                      <a:r>
                        <a:rPr lang="en-US" sz="3000" b="0" dirty="0">
                          <a:solidFill>
                            <a:schemeClr val="tx1"/>
                          </a:solidFill>
                        </a:rPr>
                        <a:t>to speak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3000" b="0" dirty="0">
                          <a:solidFill>
                            <a:schemeClr val="tx1"/>
                          </a:solidFill>
                        </a:rPr>
                        <a:t>to digest</a:t>
                      </a:r>
                    </a:p>
                    <a:p>
                      <a:r>
                        <a:rPr lang="en-US" sz="3000" b="0" dirty="0">
                          <a:solidFill>
                            <a:schemeClr val="tx1"/>
                          </a:solidFill>
                        </a:rPr>
                        <a:t>to recognize other humans</a:t>
                      </a:r>
                    </a:p>
                    <a:p>
                      <a:r>
                        <a:rPr lang="en-US" sz="3000" b="0" dirty="0">
                          <a:solidFill>
                            <a:schemeClr val="tx1"/>
                          </a:solidFill>
                        </a:rPr>
                        <a:t>to categorize</a:t>
                      </a:r>
                    </a:p>
                    <a:p>
                      <a:r>
                        <a:rPr lang="en-US" sz="3000" b="0" dirty="0">
                          <a:solidFill>
                            <a:schemeClr val="tx1"/>
                          </a:solidFill>
                        </a:rPr>
                        <a:t>to argue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184275"/>
                  </a:ext>
                </a:extLst>
              </a:tr>
              <a:tr h="0">
                <a:tc gridSpan="3">
                  <a:txBody>
                    <a:bodyPr/>
                    <a:lstStyle/>
                    <a:p>
                      <a:pPr marL="120650" lvl="3" indent="0">
                        <a:defRPr/>
                      </a:pPr>
                      <a:r>
                        <a:rPr lang="en-US" sz="3000" b="0" dirty="0">
                          <a:solidFill>
                            <a:schemeClr val="tx1"/>
                          </a:solidFill>
                        </a:rPr>
                        <a:t>learned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20650" lvl="3" indent="0">
                        <a:defRPr/>
                      </a:pPr>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6209377"/>
                  </a:ext>
                </a:extLst>
              </a:tr>
              <a:tr h="0">
                <a:tc gridSpan="2">
                  <a:txBody>
                    <a:bodyPr/>
                    <a:lstStyle/>
                    <a:p>
                      <a:pPr marL="350838" lvl="3" indent="0">
                        <a:spcAft>
                          <a:spcPts val="0"/>
                        </a:spcAft>
                        <a:defRPr/>
                      </a:pPr>
                      <a:r>
                        <a:rPr lang="en-US" sz="3000" b="0" dirty="0">
                          <a:solidFill>
                            <a:schemeClr val="tx1"/>
                          </a:solidFill>
                        </a:rPr>
                        <a:t>to speak</a:t>
                      </a:r>
                    </a:p>
                    <a:p>
                      <a:pPr marL="350838" lvl="3" indent="0">
                        <a:spcAft>
                          <a:spcPts val="0"/>
                        </a:spcAft>
                        <a:defRPr/>
                      </a:pPr>
                      <a:r>
                        <a:rPr lang="en-US" sz="3000" b="0" dirty="0">
                          <a:solidFill>
                            <a:schemeClr val="tx1"/>
                          </a:solidFill>
                        </a:rPr>
                        <a:t>to dance</a:t>
                      </a:r>
                    </a:p>
                    <a:p>
                      <a:pPr marL="350838" lvl="3" indent="0">
                        <a:spcAft>
                          <a:spcPts val="0"/>
                        </a:spcAft>
                        <a:defRPr/>
                      </a:pPr>
                      <a:r>
                        <a:rPr lang="en-US" sz="3000" b="0" dirty="0">
                          <a:solidFill>
                            <a:schemeClr val="tx1"/>
                          </a:solidFill>
                        </a:rPr>
                        <a:t>to do philosophy </a:t>
                      </a:r>
                    </a:p>
                    <a:p>
                      <a:pPr marL="350838" lvl="3" indent="0">
                        <a:spcAft>
                          <a:spcPts val="0"/>
                        </a:spcAft>
                        <a:defRPr/>
                      </a:pPr>
                      <a:r>
                        <a:rPr lang="en-US" sz="3000" b="0" dirty="0">
                          <a:solidFill>
                            <a:schemeClr val="tx1"/>
                          </a:solidFill>
                        </a:rPr>
                        <a:t>to compose music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US" sz="4000" b="0" dirty="0">
                          <a:solidFill>
                            <a:schemeClr val="tx1"/>
                          </a:solidFill>
                        </a:rPr>
                        <a:t>to argue</a:t>
                      </a:r>
                    </a:p>
                    <a:p>
                      <a:r>
                        <a:rPr lang="en-US" sz="4000" b="0" dirty="0">
                          <a:solidFill>
                            <a:schemeClr val="tx1"/>
                          </a:solidFill>
                        </a:rPr>
                        <a:t>to curtsy</a:t>
                      </a:r>
                    </a:p>
                    <a:p>
                      <a:r>
                        <a:rPr lang="en-US" sz="4000" b="0" dirty="0">
                          <a:solidFill>
                            <a:schemeClr val="tx1"/>
                          </a:solidFill>
                        </a:rPr>
                        <a:t>to mock</a:t>
                      </a:r>
                    </a:p>
                    <a:p>
                      <a:r>
                        <a:rPr lang="en-US" sz="4000" b="0" dirty="0">
                          <a:solidFill>
                            <a:schemeClr val="tx1"/>
                          </a:solidFill>
                        </a:rPr>
                        <a:t>to command</a:t>
                      </a:r>
                    </a:p>
                    <a:p>
                      <a:r>
                        <a:rPr lang="en-US" sz="4000" b="0" dirty="0">
                          <a:solidFill>
                            <a:schemeClr val="tx1"/>
                          </a:solidFill>
                        </a:rPr>
                        <a:t>to cook</a:t>
                      </a:r>
                    </a:p>
                    <a:p>
                      <a:r>
                        <a:rPr lang="en-US" sz="4000" b="0" dirty="0">
                          <a:solidFill>
                            <a:schemeClr val="tx1"/>
                          </a:solidFill>
                        </a:rPr>
                        <a:t>to eat</a:t>
                      </a:r>
                    </a:p>
                    <a:p>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000" b="0" dirty="0">
                          <a:solidFill>
                            <a:schemeClr val="tx1"/>
                          </a:solidFill>
                        </a:rPr>
                        <a:t>to command</a:t>
                      </a:r>
                    </a:p>
                    <a:p>
                      <a:r>
                        <a:rPr lang="en-US" sz="3000" b="0" dirty="0">
                          <a:solidFill>
                            <a:schemeClr val="tx1"/>
                          </a:solidFill>
                        </a:rPr>
                        <a:t>to cook</a:t>
                      </a:r>
                    </a:p>
                    <a:p>
                      <a:r>
                        <a:rPr lang="en-US" sz="3000" b="0" dirty="0">
                          <a:solidFill>
                            <a:schemeClr val="tx1"/>
                          </a:solidFill>
                        </a:rPr>
                        <a:t>to eat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lead a political party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2877025"/>
                  </a:ext>
                </a:extLst>
              </a:tr>
            </a:tbl>
          </a:graphicData>
        </a:graphic>
      </p:graphicFrame>
      <p:sp>
        <p:nvSpPr>
          <p:cNvPr id="6" name="Title 1">
            <a:extLst>
              <a:ext uri="{FF2B5EF4-FFF2-40B4-BE49-F238E27FC236}">
                <a16:creationId xmlns:a16="http://schemas.microsoft.com/office/drawing/2014/main" id="{F87021DA-7951-42A0-A566-431D4B73F267}"/>
              </a:ext>
            </a:extLst>
          </p:cNvPr>
          <p:cNvSpPr>
            <a:spLocks noGrp="1"/>
          </p:cNvSpPr>
          <p:nvPr>
            <p:ph type="title"/>
          </p:nvPr>
        </p:nvSpPr>
        <p:spPr>
          <a:xfrm>
            <a:off x="0" y="0"/>
            <a:ext cx="9144000" cy="1524000"/>
          </a:xfrm>
        </p:spPr>
        <p:txBody>
          <a:bodyPr/>
          <a:lstStyle/>
          <a:p>
            <a:r>
              <a:rPr lang="en-US" sz="4000" dirty="0"/>
              <a:t>Therefore all of these are dispositions</a:t>
            </a:r>
          </a:p>
        </p:txBody>
      </p:sp>
    </p:spTree>
    <p:extLst>
      <p:ext uri="{BB962C8B-B14F-4D97-AF65-F5344CB8AC3E}">
        <p14:creationId xmlns:p14="http://schemas.microsoft.com/office/powerpoint/2010/main" val="330861113"/>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C4CBED-9E7B-4D13-9892-552C4C793A45}"/>
              </a:ext>
            </a:extLst>
          </p:cNvPr>
          <p:cNvSpPr>
            <a:spLocks noGrp="1"/>
          </p:cNvSpPr>
          <p:nvPr>
            <p:ph type="body" sz="half" idx="1"/>
          </p:nvPr>
        </p:nvSpPr>
        <p:spPr>
          <a:xfrm>
            <a:off x="266700" y="369728"/>
            <a:ext cx="8610600" cy="4602163"/>
          </a:xfrm>
        </p:spPr>
        <p:txBody>
          <a:bodyPr/>
          <a:lstStyle/>
          <a:p>
            <a:pPr>
              <a:defRPr/>
            </a:pPr>
            <a:r>
              <a:rPr lang="en-US" dirty="0"/>
              <a:t>	</a:t>
            </a: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44036" name="Slide Number Placeholder 3">
            <a:extLst>
              <a:ext uri="{FF2B5EF4-FFF2-40B4-BE49-F238E27FC236}">
                <a16:creationId xmlns:a16="http://schemas.microsoft.com/office/drawing/2014/main" id="{0272C4AD-C467-49FE-8295-5040DD5C47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5DAD50-A2BD-4905-A15C-400A2A1744CB}" type="slidenum">
              <a:rPr lang="en-US" altLang="en-US" sz="1400" smtClean="0">
                <a:solidFill>
                  <a:srgbClr val="000000"/>
                </a:solidFill>
              </a:rPr>
              <a:pPr>
                <a:spcBef>
                  <a:spcPct val="0"/>
                </a:spcBef>
                <a:buFontTx/>
                <a:buNone/>
              </a:pPr>
              <a:t>42</a:t>
            </a:fld>
            <a:endParaRPr lang="en-US" altLang="en-US" sz="1400" dirty="0">
              <a:solidFill>
                <a:srgbClr val="000000"/>
              </a:solidFill>
            </a:endParaRPr>
          </a:p>
        </p:txBody>
      </p:sp>
      <p:graphicFrame>
        <p:nvGraphicFramePr>
          <p:cNvPr id="2" name="Table 1">
            <a:extLst>
              <a:ext uri="{FF2B5EF4-FFF2-40B4-BE49-F238E27FC236}">
                <a16:creationId xmlns:a16="http://schemas.microsoft.com/office/drawing/2014/main" id="{5F2A55D9-818A-4906-8745-12229BE6F8D1}"/>
              </a:ext>
            </a:extLst>
          </p:cNvPr>
          <p:cNvGraphicFramePr>
            <a:graphicFrameLocks noGrp="1"/>
          </p:cNvGraphicFramePr>
          <p:nvPr>
            <p:extLst>
              <p:ext uri="{D42A27DB-BD31-4B8C-83A1-F6EECF244321}">
                <p14:modId xmlns:p14="http://schemas.microsoft.com/office/powerpoint/2010/main" val="1157614478"/>
              </p:ext>
            </p:extLst>
          </p:nvPr>
        </p:nvGraphicFramePr>
        <p:xfrm>
          <a:off x="476250" y="1219200"/>
          <a:ext cx="8205716" cy="49377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70510378"/>
                    </a:ext>
                  </a:extLst>
                </a:gridCol>
                <a:gridCol w="4262366">
                  <a:extLst>
                    <a:ext uri="{9D8B030D-6E8A-4147-A177-3AD203B41FA5}">
                      <a16:colId xmlns:a16="http://schemas.microsoft.com/office/drawing/2014/main" val="2144046477"/>
                    </a:ext>
                  </a:extLst>
                </a:gridCol>
              </a:tblGrid>
              <a:tr h="0">
                <a:tc gridSpan="2">
                  <a:txBody>
                    <a:bodyPr/>
                    <a:lstStyle/>
                    <a:p>
                      <a:pPr marL="120650" lvl="3" indent="0">
                        <a:defRPr/>
                      </a:pPr>
                      <a:r>
                        <a:rPr lang="en-US" sz="3000" b="0" dirty="0">
                          <a:solidFill>
                            <a:schemeClr val="tx1"/>
                          </a:solidFill>
                        </a:rPr>
                        <a:t>not learned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6961051"/>
                  </a:ext>
                </a:extLst>
              </a:tr>
              <a:tr h="0">
                <a:tc>
                  <a:txBody>
                    <a:bodyPr/>
                    <a:lstStyle/>
                    <a:p>
                      <a:pPr marL="393700" lvl="3" indent="0">
                        <a:spcAft>
                          <a:spcPts val="0"/>
                        </a:spcAft>
                        <a:defRPr/>
                      </a:pPr>
                      <a:r>
                        <a:rPr lang="en-US" sz="3000" b="0" dirty="0">
                          <a:solidFill>
                            <a:schemeClr val="tx1"/>
                          </a:solidFill>
                        </a:rPr>
                        <a:t>to eat</a:t>
                      </a:r>
                    </a:p>
                    <a:p>
                      <a:pPr marL="393700" lvl="3" indent="0">
                        <a:spcAft>
                          <a:spcPts val="0"/>
                        </a:spcAft>
                        <a:defRPr/>
                      </a:pPr>
                      <a:r>
                        <a:rPr lang="en-US" sz="3000" b="0" dirty="0">
                          <a:solidFill>
                            <a:schemeClr val="tx1"/>
                          </a:solidFill>
                        </a:rPr>
                        <a:t>to think</a:t>
                      </a:r>
                    </a:p>
                    <a:p>
                      <a:pPr marL="393700" lvl="3" indent="0">
                        <a:spcAft>
                          <a:spcPts val="0"/>
                        </a:spcAft>
                        <a:defRPr/>
                      </a:pPr>
                      <a:r>
                        <a:rPr lang="en-US" sz="3000" b="0" dirty="0">
                          <a:solidFill>
                            <a:schemeClr val="tx1"/>
                          </a:solidFill>
                        </a:rPr>
                        <a:t>to see </a:t>
                      </a:r>
                    </a:p>
                    <a:p>
                      <a:pPr marL="393700" lvl="3" indent="0">
                        <a:spcAft>
                          <a:spcPts val="0"/>
                        </a:spcAft>
                        <a:defRPr/>
                      </a:pPr>
                      <a:r>
                        <a:rPr lang="en-US" sz="3000" b="0" dirty="0">
                          <a:solidFill>
                            <a:schemeClr val="tx1"/>
                          </a:solidFill>
                        </a:rPr>
                        <a:t>to speak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to digest</a:t>
                      </a:r>
                    </a:p>
                    <a:p>
                      <a:r>
                        <a:rPr lang="en-US" sz="3000" b="0" dirty="0">
                          <a:solidFill>
                            <a:schemeClr val="tx1"/>
                          </a:solidFill>
                        </a:rPr>
                        <a:t>to desire</a:t>
                      </a:r>
                    </a:p>
                    <a:p>
                      <a:r>
                        <a:rPr lang="en-US" sz="3000" b="0" dirty="0">
                          <a:solidFill>
                            <a:schemeClr val="tx1"/>
                          </a:solidFill>
                        </a:rPr>
                        <a:t>to categorize</a:t>
                      </a:r>
                    </a:p>
                    <a:p>
                      <a:r>
                        <a:rPr lang="en-US" sz="3000" b="0" dirty="0">
                          <a:solidFill>
                            <a:schemeClr val="tx1"/>
                          </a:solidFill>
                        </a:rPr>
                        <a:t>to argue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5184275"/>
                  </a:ext>
                </a:extLst>
              </a:tr>
              <a:tr h="0">
                <a:tc gridSpan="2">
                  <a:txBody>
                    <a:bodyPr/>
                    <a:lstStyle/>
                    <a:p>
                      <a:pPr marL="120650" lvl="3" indent="0">
                        <a:defRPr/>
                      </a:pPr>
                      <a:r>
                        <a:rPr lang="en-US" sz="3000" b="0" dirty="0">
                          <a:solidFill>
                            <a:schemeClr val="tx1"/>
                          </a:solidFill>
                        </a:rPr>
                        <a:t>learned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6209377"/>
                  </a:ext>
                </a:extLst>
              </a:tr>
              <a:tr h="0">
                <a:tc>
                  <a:txBody>
                    <a:bodyPr/>
                    <a:lstStyle/>
                    <a:p>
                      <a:pPr marL="393700" lvl="3" indent="0">
                        <a:spcAft>
                          <a:spcPts val="0"/>
                        </a:spcAft>
                        <a:defRPr/>
                      </a:pPr>
                      <a:r>
                        <a:rPr lang="en-US" sz="3000" b="0" dirty="0">
                          <a:solidFill>
                            <a:schemeClr val="tx1"/>
                          </a:solidFill>
                        </a:rPr>
                        <a:t>to speak</a:t>
                      </a:r>
                    </a:p>
                    <a:p>
                      <a:pPr marL="393700" lvl="3" indent="0">
                        <a:spcAft>
                          <a:spcPts val="0"/>
                        </a:spcAft>
                        <a:defRPr/>
                      </a:pPr>
                      <a:r>
                        <a:rPr lang="en-US" sz="3000" b="0" dirty="0">
                          <a:solidFill>
                            <a:schemeClr val="tx1"/>
                          </a:solidFill>
                        </a:rPr>
                        <a:t>to dance</a:t>
                      </a:r>
                    </a:p>
                    <a:p>
                      <a:pPr marL="393700" lvl="3" indent="0">
                        <a:spcAft>
                          <a:spcPts val="0"/>
                        </a:spcAft>
                        <a:defRPr/>
                      </a:pPr>
                      <a:r>
                        <a:rPr lang="en-US" sz="3000" b="0" dirty="0">
                          <a:solidFill>
                            <a:schemeClr val="tx1"/>
                          </a:solidFill>
                        </a:rPr>
                        <a:t>to do philosophy </a:t>
                      </a:r>
                    </a:p>
                    <a:p>
                      <a:pPr marL="393700" lvl="3" indent="0">
                        <a:spcAft>
                          <a:spcPts val="0"/>
                        </a:spcAft>
                        <a:defRPr/>
                      </a:pPr>
                      <a:r>
                        <a:rPr lang="en-US" sz="3000" b="0" dirty="0">
                          <a:solidFill>
                            <a:schemeClr val="tx1"/>
                          </a:solidFill>
                        </a:rPr>
                        <a:t>to compose music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to command</a:t>
                      </a:r>
                    </a:p>
                    <a:p>
                      <a:r>
                        <a:rPr lang="en-US" sz="3000" b="0" dirty="0">
                          <a:solidFill>
                            <a:schemeClr val="tx1"/>
                          </a:solidFill>
                        </a:rPr>
                        <a:t>to cook</a:t>
                      </a:r>
                    </a:p>
                    <a:p>
                      <a:r>
                        <a:rPr lang="en-US" sz="3000" b="0" dirty="0">
                          <a:solidFill>
                            <a:schemeClr val="tx1"/>
                          </a:solidFill>
                        </a:rPr>
                        <a:t>to eat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to lead a political party</a:t>
                      </a:r>
                      <a:endParaRPr lang="en-US" sz="4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2877025"/>
                  </a:ext>
                </a:extLst>
              </a:tr>
            </a:tbl>
          </a:graphicData>
        </a:graphic>
      </p:graphicFrame>
      <p:sp>
        <p:nvSpPr>
          <p:cNvPr id="6" name="Title 1">
            <a:extLst>
              <a:ext uri="{FF2B5EF4-FFF2-40B4-BE49-F238E27FC236}">
                <a16:creationId xmlns:a16="http://schemas.microsoft.com/office/drawing/2014/main" id="{F87021DA-7951-42A0-A566-431D4B73F267}"/>
              </a:ext>
            </a:extLst>
          </p:cNvPr>
          <p:cNvSpPr>
            <a:spLocks noGrp="1"/>
          </p:cNvSpPr>
          <p:nvPr>
            <p:ph type="title"/>
          </p:nvPr>
        </p:nvSpPr>
        <p:spPr>
          <a:xfrm>
            <a:off x="0" y="0"/>
            <a:ext cx="9144000" cy="1524000"/>
          </a:xfrm>
        </p:spPr>
        <p:txBody>
          <a:bodyPr/>
          <a:lstStyle/>
          <a:p>
            <a:r>
              <a:rPr lang="en-US" sz="4000" dirty="0"/>
              <a:t>Dispositions are continuants</a:t>
            </a:r>
          </a:p>
        </p:txBody>
      </p:sp>
    </p:spTree>
    <p:extLst>
      <p:ext uri="{BB962C8B-B14F-4D97-AF65-F5344CB8AC3E}">
        <p14:creationId xmlns:p14="http://schemas.microsoft.com/office/powerpoint/2010/main" val="2248991919"/>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02714FF-81E7-41FD-81D7-4C9F73975D11}"/>
              </a:ext>
            </a:extLst>
          </p:cNvPr>
          <p:cNvSpPr>
            <a:spLocks noGrp="1" noChangeArrowheads="1"/>
          </p:cNvSpPr>
          <p:nvPr>
            <p:ph type="title"/>
          </p:nvPr>
        </p:nvSpPr>
        <p:spPr/>
        <p:txBody>
          <a:bodyPr/>
          <a:lstStyle/>
          <a:p>
            <a:r>
              <a:rPr lang="en-US" altLang="en-US" dirty="0"/>
              <a:t>There are no </a:t>
            </a:r>
            <a:r>
              <a:rPr lang="en-US" altLang="en-US" i="1" dirty="0"/>
              <a:t>functions</a:t>
            </a:r>
            <a:r>
              <a:rPr lang="en-US" altLang="en-US" dirty="0"/>
              <a:t> here</a:t>
            </a:r>
          </a:p>
        </p:txBody>
      </p:sp>
      <p:sp>
        <p:nvSpPr>
          <p:cNvPr id="3" name="Text Placeholder 2">
            <a:extLst>
              <a:ext uri="{FF2B5EF4-FFF2-40B4-BE49-F238E27FC236}">
                <a16:creationId xmlns:a16="http://schemas.microsoft.com/office/drawing/2014/main" id="{73C4CBED-9E7B-4D13-9892-552C4C793A45}"/>
              </a:ext>
            </a:extLst>
          </p:cNvPr>
          <p:cNvSpPr>
            <a:spLocks noGrp="1"/>
          </p:cNvSpPr>
          <p:nvPr>
            <p:ph type="body" sz="half" idx="1"/>
          </p:nvPr>
        </p:nvSpPr>
        <p:spPr>
          <a:xfrm>
            <a:off x="228600" y="1127918"/>
            <a:ext cx="8610600" cy="4602163"/>
          </a:xfrm>
        </p:spPr>
        <p:txBody>
          <a:bodyPr/>
          <a:lstStyle/>
          <a:p>
            <a:pPr algn="ctr">
              <a:defRPr/>
            </a:pPr>
            <a:r>
              <a:rPr lang="en-US" dirty="0"/>
              <a:t>	</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44036" name="Slide Number Placeholder 3">
            <a:extLst>
              <a:ext uri="{FF2B5EF4-FFF2-40B4-BE49-F238E27FC236}">
                <a16:creationId xmlns:a16="http://schemas.microsoft.com/office/drawing/2014/main" id="{0272C4AD-C467-49FE-8295-5040DD5C47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5DAD50-A2BD-4905-A15C-400A2A1744C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id="{5F2A55D9-818A-4906-8745-12229BE6F8D1}"/>
              </a:ext>
            </a:extLst>
          </p:cNvPr>
          <p:cNvGraphicFramePr>
            <a:graphicFrameLocks noGrp="1"/>
          </p:cNvGraphicFramePr>
          <p:nvPr>
            <p:extLst>
              <p:ext uri="{D42A27DB-BD31-4B8C-83A1-F6EECF244321}">
                <p14:modId xmlns:p14="http://schemas.microsoft.com/office/powerpoint/2010/main" val="3163101261"/>
              </p:ext>
            </p:extLst>
          </p:nvPr>
        </p:nvGraphicFramePr>
        <p:xfrm>
          <a:off x="1981200" y="1783079"/>
          <a:ext cx="6096000" cy="3291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0510378"/>
                    </a:ext>
                  </a:extLst>
                </a:gridCol>
                <a:gridCol w="3048000">
                  <a:extLst>
                    <a:ext uri="{9D8B030D-6E8A-4147-A177-3AD203B41FA5}">
                      <a16:colId xmlns:a16="http://schemas.microsoft.com/office/drawing/2014/main" val="2144046477"/>
                    </a:ext>
                  </a:extLst>
                </a:gridCol>
              </a:tblGrid>
              <a:tr h="370840">
                <a:tc>
                  <a:txBody>
                    <a:bodyPr/>
                    <a:lstStyle/>
                    <a:p>
                      <a:pPr marL="120650" lvl="3" indent="0">
                        <a:defRPr/>
                      </a:pPr>
                      <a:r>
                        <a:rPr lang="en-US" sz="3000" b="0" dirty="0">
                          <a:solidFill>
                            <a:schemeClr val="tx1"/>
                          </a:solidFill>
                        </a:rPr>
                        <a:t>to grow</a:t>
                      </a:r>
                    </a:p>
                    <a:p>
                      <a:pPr marL="120650" lvl="3" indent="0">
                        <a:defRPr/>
                      </a:pPr>
                      <a:r>
                        <a:rPr lang="en-US" sz="3000" b="0" dirty="0">
                          <a:solidFill>
                            <a:schemeClr val="tx1"/>
                          </a:solidFill>
                        </a:rPr>
                        <a:t>to go bald</a:t>
                      </a:r>
                    </a:p>
                    <a:p>
                      <a:pPr marL="120650" lvl="3" indent="0">
                        <a:defRPr/>
                      </a:pPr>
                      <a:r>
                        <a:rPr lang="en-US" sz="3000" b="0" dirty="0">
                          <a:solidFill>
                            <a:schemeClr val="tx1"/>
                          </a:solidFill>
                        </a:rPr>
                        <a:t>to speak</a:t>
                      </a:r>
                    </a:p>
                    <a:p>
                      <a:pPr marL="120650" lvl="3" indent="0">
                        <a:defRPr/>
                      </a:pPr>
                      <a:r>
                        <a:rPr lang="en-US" sz="3000" b="0" dirty="0">
                          <a:solidFill>
                            <a:schemeClr val="tx1"/>
                          </a:solidFill>
                        </a:rPr>
                        <a:t>to fight</a:t>
                      </a:r>
                    </a:p>
                    <a:p>
                      <a:pPr marL="120650" lvl="3" indent="0">
                        <a:defRPr/>
                      </a:pPr>
                      <a:r>
                        <a:rPr lang="en-US" sz="3000" b="0" dirty="0">
                          <a:solidFill>
                            <a:schemeClr val="tx1"/>
                          </a:solidFill>
                        </a:rPr>
                        <a:t>to dance</a:t>
                      </a:r>
                    </a:p>
                    <a:p>
                      <a:pPr marL="120650" lvl="3" indent="0">
                        <a:defRPr/>
                      </a:pPr>
                      <a:r>
                        <a:rPr lang="en-US" sz="3000" b="0" dirty="0">
                          <a:solidFill>
                            <a:schemeClr val="tx1"/>
                          </a:solidFill>
                        </a:rPr>
                        <a:t>to yawn</a:t>
                      </a:r>
                    </a:p>
                    <a:p>
                      <a:pPr marL="120650" lvl="3" indent="0">
                        <a:defRPr/>
                      </a:pPr>
                      <a:r>
                        <a:rPr lang="en-US" sz="3000" b="0" dirty="0">
                          <a:solidFill>
                            <a:schemeClr val="tx1"/>
                          </a:solidFill>
                        </a:rPr>
                        <a:t>to lose teeth</a:t>
                      </a:r>
                    </a:p>
                  </a:txBody>
                  <a:tcPr>
                    <a:noFill/>
                  </a:tcPr>
                </a:tc>
                <a:tc>
                  <a:txBody>
                    <a:bodyPr/>
                    <a:lstStyle/>
                    <a:p>
                      <a:r>
                        <a:rPr lang="en-US" sz="3000" b="0" dirty="0">
                          <a:solidFill>
                            <a:schemeClr val="tx1"/>
                          </a:solidFill>
                        </a:rPr>
                        <a:t>to argue</a:t>
                      </a:r>
                    </a:p>
                    <a:p>
                      <a:r>
                        <a:rPr lang="en-US" sz="3000" b="0" dirty="0">
                          <a:solidFill>
                            <a:schemeClr val="tx1"/>
                          </a:solidFill>
                        </a:rPr>
                        <a:t>to curtsy</a:t>
                      </a:r>
                    </a:p>
                    <a:p>
                      <a:r>
                        <a:rPr lang="en-US" sz="3000" b="0" dirty="0">
                          <a:solidFill>
                            <a:schemeClr val="tx1"/>
                          </a:solidFill>
                        </a:rPr>
                        <a:t>to learn</a:t>
                      </a:r>
                    </a:p>
                    <a:p>
                      <a:r>
                        <a:rPr lang="en-US" sz="3000" b="0" dirty="0">
                          <a:solidFill>
                            <a:schemeClr val="tx1"/>
                          </a:solidFill>
                        </a:rPr>
                        <a:t>to sicken</a:t>
                      </a:r>
                    </a:p>
                    <a:p>
                      <a:r>
                        <a:rPr lang="en-US" sz="3000" b="0" dirty="0">
                          <a:solidFill>
                            <a:schemeClr val="tx1"/>
                          </a:solidFill>
                        </a:rPr>
                        <a:t>to die</a:t>
                      </a:r>
                    </a:p>
                    <a:p>
                      <a:r>
                        <a:rPr lang="en-US" sz="3000" b="0" dirty="0">
                          <a:solidFill>
                            <a:schemeClr val="tx1"/>
                          </a:solidFill>
                        </a:rPr>
                        <a:t>to sweat</a:t>
                      </a:r>
                    </a:p>
                    <a:p>
                      <a:r>
                        <a:rPr lang="en-US" sz="3000" b="0" dirty="0">
                          <a:solidFill>
                            <a:schemeClr val="tx1"/>
                          </a:solidFill>
                        </a:rPr>
                        <a:t>to shatter</a:t>
                      </a:r>
                    </a:p>
                  </a:txBody>
                  <a:tcPr>
                    <a:noFill/>
                  </a:tcPr>
                </a:tc>
                <a:extLst>
                  <a:ext uri="{0D108BD9-81ED-4DB2-BD59-A6C34878D82A}">
                    <a16:rowId xmlns:a16="http://schemas.microsoft.com/office/drawing/2014/main" val="1872877025"/>
                  </a:ext>
                </a:extLst>
              </a:tr>
            </a:tbl>
          </a:graphicData>
        </a:graphic>
      </p:graphicFrame>
      <p:sp>
        <p:nvSpPr>
          <p:cNvPr id="4" name="Rectangle 3">
            <a:extLst>
              <a:ext uri="{FF2B5EF4-FFF2-40B4-BE49-F238E27FC236}">
                <a16:creationId xmlns:a16="http://schemas.microsoft.com/office/drawing/2014/main" id="{180A9193-7C2A-4DBD-8A3E-025B5578B9E5}"/>
              </a:ext>
            </a:extLst>
          </p:cNvPr>
          <p:cNvSpPr/>
          <p:nvPr/>
        </p:nvSpPr>
        <p:spPr>
          <a:xfrm>
            <a:off x="990600" y="5411330"/>
            <a:ext cx="7673896" cy="64633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Human beings do not have functions</a:t>
            </a:r>
          </a:p>
        </p:txBody>
      </p:sp>
    </p:spTree>
    <p:extLst>
      <p:ext uri="{BB962C8B-B14F-4D97-AF65-F5344CB8AC3E}">
        <p14:creationId xmlns:p14="http://schemas.microsoft.com/office/powerpoint/2010/main" val="423894236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383B-FBD8-4ACB-BE7B-4B009B6B4780}"/>
              </a:ext>
            </a:extLst>
          </p:cNvPr>
          <p:cNvSpPr>
            <a:spLocks noGrp="1"/>
          </p:cNvSpPr>
          <p:nvPr>
            <p:ph type="title"/>
          </p:nvPr>
        </p:nvSpPr>
        <p:spPr>
          <a:xfrm>
            <a:off x="152400" y="533400"/>
            <a:ext cx="9144000" cy="1524000"/>
          </a:xfrm>
        </p:spPr>
        <p:txBody>
          <a:bodyPr/>
          <a:lstStyle/>
          <a:p>
            <a:r>
              <a:rPr lang="en-US" dirty="0"/>
              <a:t>Capabilities of both human beings and machines often flow from the functions of their parts</a:t>
            </a:r>
          </a:p>
        </p:txBody>
      </p:sp>
      <p:sp>
        <p:nvSpPr>
          <p:cNvPr id="3" name="Text Placeholder 2">
            <a:extLst>
              <a:ext uri="{FF2B5EF4-FFF2-40B4-BE49-F238E27FC236}">
                <a16:creationId xmlns:a16="http://schemas.microsoft.com/office/drawing/2014/main" id="{3F06D001-E039-4D03-A613-BFFD63FB6465}"/>
              </a:ext>
            </a:extLst>
          </p:cNvPr>
          <p:cNvSpPr>
            <a:spLocks noGrp="1"/>
          </p:cNvSpPr>
          <p:nvPr>
            <p:ph type="body" sz="half" idx="1"/>
          </p:nvPr>
        </p:nvSpPr>
        <p:spPr>
          <a:xfrm>
            <a:off x="457200" y="2514600"/>
            <a:ext cx="8229600" cy="4602163"/>
          </a:xfrm>
        </p:spPr>
        <p:txBody>
          <a:bodyPr/>
          <a:lstStyle/>
          <a:p>
            <a:r>
              <a:rPr lang="en-US" dirty="0"/>
              <a:t>humans have the </a:t>
            </a:r>
            <a:r>
              <a:rPr lang="en-US" i="1" dirty="0"/>
              <a:t>capability</a:t>
            </a:r>
            <a:r>
              <a:rPr lang="en-US" dirty="0"/>
              <a:t> to think and digest, because their brains and digestive systems have corresponding </a:t>
            </a:r>
            <a:r>
              <a:rPr lang="en-US" i="1" dirty="0"/>
              <a:t>functions</a:t>
            </a:r>
            <a:r>
              <a:rPr lang="en-US" dirty="0"/>
              <a:t> </a:t>
            </a:r>
          </a:p>
          <a:p>
            <a:r>
              <a:rPr lang="en-US" dirty="0"/>
              <a:t>cars have the </a:t>
            </a:r>
            <a:r>
              <a:rPr lang="en-US" i="1" dirty="0"/>
              <a:t>capability </a:t>
            </a:r>
            <a:r>
              <a:rPr lang="en-US" dirty="0"/>
              <a:t>to brake and turn because their braking system and differential have corresponding functions</a:t>
            </a:r>
          </a:p>
          <a:p>
            <a:r>
              <a:rPr lang="en-US" dirty="0"/>
              <a:t>…</a:t>
            </a:r>
          </a:p>
        </p:txBody>
      </p:sp>
      <p:sp>
        <p:nvSpPr>
          <p:cNvPr id="4" name="Slide Number Placeholder 3">
            <a:extLst>
              <a:ext uri="{FF2B5EF4-FFF2-40B4-BE49-F238E27FC236}">
                <a16:creationId xmlns:a16="http://schemas.microsoft.com/office/drawing/2014/main" id="{DFF182B8-F48C-454E-BCA3-E159D0D82D1C}"/>
              </a:ext>
            </a:extLst>
          </p:cNvPr>
          <p:cNvSpPr>
            <a:spLocks noGrp="1"/>
          </p:cNvSpPr>
          <p:nvPr>
            <p:ph type="sldNum" sz="quarter" idx="12"/>
          </p:nvPr>
        </p:nvSpPr>
        <p:spPr/>
        <p:txBody>
          <a:bodyPr/>
          <a:lstStyle/>
          <a:p>
            <a:pPr>
              <a:defRPr/>
            </a:pPr>
            <a:fld id="{A36784AA-D983-468B-8819-62F3E66F17D0}" type="slidenum">
              <a:rPr lang="en-US" smtClean="0"/>
              <a:pPr>
                <a:defRPr/>
              </a:pPr>
              <a:t>44</a:t>
            </a:fld>
            <a:endParaRPr lang="en-US"/>
          </a:p>
        </p:txBody>
      </p:sp>
    </p:spTree>
    <p:extLst>
      <p:ext uri="{BB962C8B-B14F-4D97-AF65-F5344CB8AC3E}">
        <p14:creationId xmlns:p14="http://schemas.microsoft.com/office/powerpoint/2010/main" val="4265004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47297-EA6E-42E2-ACC2-7EADF56023C7}"/>
              </a:ext>
            </a:extLst>
          </p:cNvPr>
          <p:cNvSpPr>
            <a:spLocks noGrp="1"/>
          </p:cNvSpPr>
          <p:nvPr>
            <p:ph type="title"/>
          </p:nvPr>
        </p:nvSpPr>
        <p:spPr/>
        <p:txBody>
          <a:bodyPr/>
          <a:lstStyle/>
          <a:p>
            <a:r>
              <a:rPr lang="en-US" dirty="0"/>
              <a:t>Whether a capability is a function</a:t>
            </a:r>
          </a:p>
        </p:txBody>
      </p:sp>
      <p:sp>
        <p:nvSpPr>
          <p:cNvPr id="3" name="Text Placeholder 2">
            <a:extLst>
              <a:ext uri="{FF2B5EF4-FFF2-40B4-BE49-F238E27FC236}">
                <a16:creationId xmlns:a16="http://schemas.microsoft.com/office/drawing/2014/main" id="{E4C510EE-1565-4FF1-A721-C4049FFC0DB9}"/>
              </a:ext>
            </a:extLst>
          </p:cNvPr>
          <p:cNvSpPr>
            <a:spLocks noGrp="1"/>
          </p:cNvSpPr>
          <p:nvPr>
            <p:ph type="body" sz="half" idx="1"/>
          </p:nvPr>
        </p:nvSpPr>
        <p:spPr/>
        <p:txBody>
          <a:bodyPr/>
          <a:lstStyle/>
          <a:p>
            <a:r>
              <a:rPr lang="en-US" dirty="0"/>
              <a:t>depends on the etiology of the bearer</a:t>
            </a:r>
            <a:r>
              <a:rPr lang="en-US" sz="4400" dirty="0">
                <a:solidFill>
                  <a:srgbClr val="000000"/>
                </a:solidFill>
                <a:ea typeface="+mj-ea"/>
                <a:cs typeface="+mj-cs"/>
              </a:rPr>
              <a:t> </a:t>
            </a:r>
          </a:p>
          <a:p>
            <a:endParaRPr lang="en-US" sz="4400" dirty="0">
              <a:solidFill>
                <a:srgbClr val="000000"/>
              </a:solidFill>
              <a:ea typeface="+mj-ea"/>
              <a:cs typeface="+mj-cs"/>
            </a:endParaRPr>
          </a:p>
          <a:p>
            <a:r>
              <a:rPr lang="en-US" sz="4400" dirty="0">
                <a:solidFill>
                  <a:srgbClr val="000000"/>
                </a:solidFill>
                <a:ea typeface="+mj-ea"/>
                <a:cs typeface="+mj-cs"/>
              </a:rPr>
              <a:t>Whether a disposition is a capability </a:t>
            </a:r>
          </a:p>
          <a:p>
            <a:endParaRPr lang="en-US" sz="4400" dirty="0">
              <a:solidFill>
                <a:srgbClr val="000000"/>
              </a:solidFill>
              <a:ea typeface="+mj-ea"/>
              <a:cs typeface="+mj-cs"/>
            </a:endParaRPr>
          </a:p>
          <a:p>
            <a:r>
              <a:rPr lang="en-US" dirty="0"/>
              <a:t>depends on whether its realizations can be graded on a scale</a:t>
            </a:r>
          </a:p>
          <a:p>
            <a:endParaRPr lang="en-US" dirty="0"/>
          </a:p>
          <a:p>
            <a:endParaRPr lang="en-US" dirty="0"/>
          </a:p>
        </p:txBody>
      </p:sp>
      <p:sp>
        <p:nvSpPr>
          <p:cNvPr id="4" name="Slide Number Placeholder 3">
            <a:extLst>
              <a:ext uri="{FF2B5EF4-FFF2-40B4-BE49-F238E27FC236}">
                <a16:creationId xmlns:a16="http://schemas.microsoft.com/office/drawing/2014/main" id="{781D7A63-F53C-4878-85FE-249B18A38086}"/>
              </a:ext>
            </a:extLst>
          </p:cNvPr>
          <p:cNvSpPr>
            <a:spLocks noGrp="1"/>
          </p:cNvSpPr>
          <p:nvPr>
            <p:ph type="sldNum" sz="quarter" idx="12"/>
          </p:nvPr>
        </p:nvSpPr>
        <p:spPr/>
        <p:txBody>
          <a:bodyPr/>
          <a:lstStyle/>
          <a:p>
            <a:pPr>
              <a:defRPr/>
            </a:pPr>
            <a:fld id="{A36784AA-D983-468B-8819-62F3E66F17D0}" type="slidenum">
              <a:rPr lang="en-US" smtClean="0"/>
              <a:pPr>
                <a:defRPr/>
              </a:pPr>
              <a:t>45</a:t>
            </a:fld>
            <a:endParaRPr lang="en-US"/>
          </a:p>
        </p:txBody>
      </p:sp>
    </p:spTree>
    <p:extLst>
      <p:ext uri="{BB962C8B-B14F-4D97-AF65-F5344CB8AC3E}">
        <p14:creationId xmlns:p14="http://schemas.microsoft.com/office/powerpoint/2010/main" val="1427023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ECE3D-99FB-4E82-BBEB-E1003181D17E}"/>
              </a:ext>
            </a:extLst>
          </p:cNvPr>
          <p:cNvSpPr>
            <a:spLocks noGrp="1"/>
          </p:cNvSpPr>
          <p:nvPr>
            <p:ph type="title"/>
          </p:nvPr>
        </p:nvSpPr>
        <p:spPr/>
        <p:txBody>
          <a:bodyPr/>
          <a:lstStyle/>
          <a:p>
            <a:r>
              <a:rPr lang="en-US" dirty="0"/>
              <a:t>Human intelligence</a:t>
            </a:r>
          </a:p>
        </p:txBody>
      </p:sp>
      <p:sp>
        <p:nvSpPr>
          <p:cNvPr id="3" name="Text Placeholder 2">
            <a:extLst>
              <a:ext uri="{FF2B5EF4-FFF2-40B4-BE49-F238E27FC236}">
                <a16:creationId xmlns:a16="http://schemas.microsoft.com/office/drawing/2014/main" id="{5415FBA4-CB6E-408D-B4DD-C3C4721BABBF}"/>
              </a:ext>
            </a:extLst>
          </p:cNvPr>
          <p:cNvSpPr>
            <a:spLocks noGrp="1"/>
          </p:cNvSpPr>
          <p:nvPr>
            <p:ph type="body" sz="half" idx="1"/>
          </p:nvPr>
        </p:nvSpPr>
        <p:spPr/>
        <p:txBody>
          <a:bodyPr/>
          <a:lstStyle/>
          <a:p>
            <a:pPr>
              <a:spcAft>
                <a:spcPts val="1400"/>
              </a:spcAft>
            </a:pPr>
            <a:r>
              <a:rPr lang="en-US" dirty="0"/>
              <a:t>American Psychological Association (1995): </a:t>
            </a:r>
          </a:p>
          <a:p>
            <a:r>
              <a:rPr lang="en-US" dirty="0"/>
              <a:t>	Individuals differ from one another in their ability to understand complex ideas, to adapt effectively to the environment, to learn from experience, to engage in various forms of reasoning, to overcome obstacles by taking thought.  </a:t>
            </a:r>
          </a:p>
        </p:txBody>
      </p:sp>
      <p:sp>
        <p:nvSpPr>
          <p:cNvPr id="4" name="Slide Number Placeholder 3">
            <a:extLst>
              <a:ext uri="{FF2B5EF4-FFF2-40B4-BE49-F238E27FC236}">
                <a16:creationId xmlns:a16="http://schemas.microsoft.com/office/drawing/2014/main" id="{DFAF76B4-0D64-461E-A801-22D969CBC2A9}"/>
              </a:ext>
            </a:extLst>
          </p:cNvPr>
          <p:cNvSpPr>
            <a:spLocks noGrp="1"/>
          </p:cNvSpPr>
          <p:nvPr>
            <p:ph type="sldNum" sz="quarter" idx="12"/>
          </p:nvPr>
        </p:nvSpPr>
        <p:spPr/>
        <p:txBody>
          <a:bodyPr/>
          <a:lstStyle/>
          <a:p>
            <a:pPr>
              <a:defRPr/>
            </a:pPr>
            <a:fld id="{A36784AA-D983-468B-8819-62F3E66F17D0}" type="slidenum">
              <a:rPr lang="en-US" smtClean="0"/>
              <a:pPr>
                <a:defRPr/>
              </a:pPr>
              <a:t>46</a:t>
            </a:fld>
            <a:endParaRPr lang="en-US"/>
          </a:p>
        </p:txBody>
      </p:sp>
    </p:spTree>
    <p:extLst>
      <p:ext uri="{BB962C8B-B14F-4D97-AF65-F5344CB8AC3E}">
        <p14:creationId xmlns:p14="http://schemas.microsoft.com/office/powerpoint/2010/main" val="3278082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7B64-7046-4EDA-84AF-BEAFF42F336F}"/>
              </a:ext>
            </a:extLst>
          </p:cNvPr>
          <p:cNvSpPr>
            <a:spLocks noGrp="1"/>
          </p:cNvSpPr>
          <p:nvPr>
            <p:ph type="title"/>
          </p:nvPr>
        </p:nvSpPr>
        <p:spPr/>
        <p:txBody>
          <a:bodyPr/>
          <a:lstStyle/>
          <a:p>
            <a:r>
              <a:rPr lang="en-US" dirty="0"/>
              <a:t>Human brain development begins at 16 days</a:t>
            </a:r>
          </a:p>
        </p:txBody>
      </p:sp>
      <p:sp>
        <p:nvSpPr>
          <p:cNvPr id="3" name="Text Placeholder 2">
            <a:extLst>
              <a:ext uri="{FF2B5EF4-FFF2-40B4-BE49-F238E27FC236}">
                <a16:creationId xmlns:a16="http://schemas.microsoft.com/office/drawing/2014/main" id="{9E5BBB10-AA12-4796-95BB-760CB446343F}"/>
              </a:ext>
            </a:extLst>
          </p:cNvPr>
          <p:cNvSpPr>
            <a:spLocks noGrp="1"/>
          </p:cNvSpPr>
          <p:nvPr>
            <p:ph type="body" sz="half" idx="1"/>
          </p:nvPr>
        </p:nvSpPr>
        <p:spPr>
          <a:xfrm>
            <a:off x="152400" y="2017712"/>
            <a:ext cx="8686800" cy="4602163"/>
          </a:xfrm>
        </p:spPr>
        <p:txBody>
          <a:bodyPr/>
          <a:lstStyle/>
          <a:p>
            <a:r>
              <a:rPr lang="en-US" dirty="0"/>
              <a:t>	Human brain development includes the development of </a:t>
            </a:r>
            <a:r>
              <a:rPr lang="en-US" i="1" dirty="0"/>
              <a:t>that part of the brain which serve as the bearer of dispositions to cognition</a:t>
            </a:r>
          </a:p>
          <a:p>
            <a:r>
              <a:rPr lang="en-US" i="1" dirty="0"/>
              <a:t>	</a:t>
            </a:r>
            <a:r>
              <a:rPr lang="en-US" dirty="0"/>
              <a:t>Call this the g-part</a:t>
            </a:r>
          </a:p>
          <a:p>
            <a:r>
              <a:rPr lang="en-US" i="1" dirty="0"/>
              <a:t>	</a:t>
            </a:r>
          </a:p>
          <a:p>
            <a:r>
              <a:rPr lang="en-US" dirty="0"/>
              <a:t>	</a:t>
            </a:r>
          </a:p>
          <a:p>
            <a:endParaRPr lang="en-US" dirty="0"/>
          </a:p>
        </p:txBody>
      </p:sp>
      <p:sp>
        <p:nvSpPr>
          <p:cNvPr id="4" name="Slide Number Placeholder 3">
            <a:extLst>
              <a:ext uri="{FF2B5EF4-FFF2-40B4-BE49-F238E27FC236}">
                <a16:creationId xmlns:a16="http://schemas.microsoft.com/office/drawing/2014/main" id="{A613A299-D511-4583-A6AE-8E89F5ED968A}"/>
              </a:ext>
            </a:extLst>
          </p:cNvPr>
          <p:cNvSpPr>
            <a:spLocks noGrp="1"/>
          </p:cNvSpPr>
          <p:nvPr>
            <p:ph type="sldNum" sz="quarter" idx="12"/>
          </p:nvPr>
        </p:nvSpPr>
        <p:spPr/>
        <p:txBody>
          <a:bodyPr/>
          <a:lstStyle/>
          <a:p>
            <a:pPr>
              <a:defRPr/>
            </a:pPr>
            <a:fld id="{A36784AA-D983-468B-8819-62F3E66F17D0}" type="slidenum">
              <a:rPr lang="en-US" smtClean="0"/>
              <a:pPr>
                <a:defRPr/>
              </a:pPr>
              <a:t>47</a:t>
            </a:fld>
            <a:endParaRPr lang="en-US"/>
          </a:p>
        </p:txBody>
      </p:sp>
    </p:spTree>
    <p:extLst>
      <p:ext uri="{BB962C8B-B14F-4D97-AF65-F5344CB8AC3E}">
        <p14:creationId xmlns:p14="http://schemas.microsoft.com/office/powerpoint/2010/main" val="990429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E62B-4184-4EBB-966F-5645C045B66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42AAD6D-B333-4AC5-AB58-D075DDFD9D36}"/>
              </a:ext>
            </a:extLst>
          </p:cNvPr>
          <p:cNvSpPr>
            <a:spLocks noGrp="1"/>
          </p:cNvSpPr>
          <p:nvPr>
            <p:ph type="body" sz="half" idx="1"/>
          </p:nvPr>
        </p:nvSpPr>
        <p:spPr/>
        <p:txBody>
          <a:bodyPr/>
          <a:lstStyle/>
          <a:p>
            <a:endParaRPr lang="en-US"/>
          </a:p>
        </p:txBody>
      </p:sp>
      <p:sp>
        <p:nvSpPr>
          <p:cNvPr id="4" name="Slide Number Placeholder 3">
            <a:extLst>
              <a:ext uri="{FF2B5EF4-FFF2-40B4-BE49-F238E27FC236}">
                <a16:creationId xmlns:a16="http://schemas.microsoft.com/office/drawing/2014/main" id="{76AAF091-3ED3-4DCD-8A8C-E78B457D561A}"/>
              </a:ext>
            </a:extLst>
          </p:cNvPr>
          <p:cNvSpPr>
            <a:spLocks noGrp="1"/>
          </p:cNvSpPr>
          <p:nvPr>
            <p:ph type="sldNum" sz="quarter" idx="12"/>
          </p:nvPr>
        </p:nvSpPr>
        <p:spPr/>
        <p:txBody>
          <a:bodyPr/>
          <a:lstStyle/>
          <a:p>
            <a:pPr>
              <a:defRPr/>
            </a:pPr>
            <a:fld id="{A36784AA-D983-468B-8819-62F3E66F17D0}" type="slidenum">
              <a:rPr lang="en-US" smtClean="0"/>
              <a:pPr>
                <a:defRPr/>
              </a:pPr>
              <a:t>48</a:t>
            </a:fld>
            <a:endParaRPr lang="en-US"/>
          </a:p>
        </p:txBody>
      </p:sp>
      <p:pic>
        <p:nvPicPr>
          <p:cNvPr id="4098" name="Picture 2" descr="Image result for brain changes during child development">
            <a:extLst>
              <a:ext uri="{FF2B5EF4-FFF2-40B4-BE49-F238E27FC236}">
                <a16:creationId xmlns:a16="http://schemas.microsoft.com/office/drawing/2014/main" id="{E2795985-FC7B-4D0C-A77C-A96793D12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5" y="40606"/>
            <a:ext cx="9007135" cy="623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336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803E-FA4A-4A44-8A47-F9E75DFDC760}"/>
              </a:ext>
            </a:extLst>
          </p:cNvPr>
          <p:cNvSpPr>
            <a:spLocks noGrp="1"/>
          </p:cNvSpPr>
          <p:nvPr>
            <p:ph type="title"/>
          </p:nvPr>
        </p:nvSpPr>
        <p:spPr/>
        <p:txBody>
          <a:bodyPr/>
          <a:lstStyle/>
          <a:p>
            <a:r>
              <a:rPr lang="en-US" dirty="0"/>
              <a:t>The g-part of the brain has a function</a:t>
            </a:r>
          </a:p>
        </p:txBody>
      </p:sp>
      <p:sp>
        <p:nvSpPr>
          <p:cNvPr id="3" name="Text Placeholder 2">
            <a:extLst>
              <a:ext uri="{FF2B5EF4-FFF2-40B4-BE49-F238E27FC236}">
                <a16:creationId xmlns:a16="http://schemas.microsoft.com/office/drawing/2014/main" id="{8F720271-2BC9-4553-AAED-7A85916D6BAA}"/>
              </a:ext>
            </a:extLst>
          </p:cNvPr>
          <p:cNvSpPr>
            <a:spLocks noGrp="1"/>
          </p:cNvSpPr>
          <p:nvPr>
            <p:ph type="body" sz="half" idx="1"/>
          </p:nvPr>
        </p:nvSpPr>
        <p:spPr/>
        <p:txBody>
          <a:bodyPr/>
          <a:lstStyle/>
          <a:p>
            <a:r>
              <a:rPr lang="en-US" dirty="0"/>
              <a:t>It is because the g-part has this function that humans have the capability called intelligence</a:t>
            </a:r>
          </a:p>
        </p:txBody>
      </p:sp>
      <p:sp>
        <p:nvSpPr>
          <p:cNvPr id="4" name="Slide Number Placeholder 3">
            <a:extLst>
              <a:ext uri="{FF2B5EF4-FFF2-40B4-BE49-F238E27FC236}">
                <a16:creationId xmlns:a16="http://schemas.microsoft.com/office/drawing/2014/main" id="{D91A94EE-5920-4B92-A100-83A9F89876E0}"/>
              </a:ext>
            </a:extLst>
          </p:cNvPr>
          <p:cNvSpPr>
            <a:spLocks noGrp="1"/>
          </p:cNvSpPr>
          <p:nvPr>
            <p:ph type="sldNum" sz="quarter" idx="12"/>
          </p:nvPr>
        </p:nvSpPr>
        <p:spPr/>
        <p:txBody>
          <a:bodyPr/>
          <a:lstStyle/>
          <a:p>
            <a:pPr>
              <a:defRPr/>
            </a:pPr>
            <a:fld id="{A36784AA-D983-468B-8819-62F3E66F17D0}" type="slidenum">
              <a:rPr lang="en-US" smtClean="0"/>
              <a:pPr>
                <a:defRPr/>
              </a:pPr>
              <a:t>49</a:t>
            </a:fld>
            <a:endParaRPr lang="en-US"/>
          </a:p>
        </p:txBody>
      </p:sp>
    </p:spTree>
    <p:extLst>
      <p:ext uri="{BB962C8B-B14F-4D97-AF65-F5344CB8AC3E}">
        <p14:creationId xmlns:p14="http://schemas.microsoft.com/office/powerpoint/2010/main" val="2104306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1A2B8F9E-D1AD-4D3F-95E1-05B648CD24F0}"/>
              </a:ext>
            </a:extLst>
          </p:cNvPr>
          <p:cNvSpPr>
            <a:spLocks noGrp="1" noChangeArrowheads="1"/>
          </p:cNvSpPr>
          <p:nvPr>
            <p:ph type="title"/>
          </p:nvPr>
        </p:nvSpPr>
        <p:spPr>
          <a:xfrm>
            <a:off x="0" y="152400"/>
            <a:ext cx="9144000" cy="1524000"/>
          </a:xfrm>
        </p:spPr>
        <p:txBody>
          <a:bodyPr/>
          <a:lstStyle/>
          <a:p>
            <a:r>
              <a:rPr lang="en-US" altLang="en-US"/>
              <a:t>Artiga’s criterion of normativity</a:t>
            </a:r>
          </a:p>
        </p:txBody>
      </p:sp>
      <p:sp>
        <p:nvSpPr>
          <p:cNvPr id="59395" name="Text Placeholder 2">
            <a:extLst>
              <a:ext uri="{FF2B5EF4-FFF2-40B4-BE49-F238E27FC236}">
                <a16:creationId xmlns:a16="http://schemas.microsoft.com/office/drawing/2014/main" id="{22E0C894-3594-4C97-ADF8-0F3027D9204A}"/>
              </a:ext>
            </a:extLst>
          </p:cNvPr>
          <p:cNvSpPr>
            <a:spLocks noGrp="1" noChangeArrowheads="1"/>
          </p:cNvSpPr>
          <p:nvPr>
            <p:ph type="body" sz="half" idx="1"/>
          </p:nvPr>
        </p:nvSpPr>
        <p:spPr>
          <a:xfrm>
            <a:off x="457200" y="1785938"/>
            <a:ext cx="8229600" cy="4602162"/>
          </a:xfrm>
        </p:spPr>
        <p:txBody>
          <a:bodyPr/>
          <a:lstStyle/>
          <a:p>
            <a:r>
              <a:rPr lang="en-US" altLang="en-US" dirty="0"/>
              <a:t>NORMATIVITY: the activity of the entity in realizing the function can be normatively evaluated, which means: it can be evaluated as better or worse relative to some norm</a:t>
            </a:r>
          </a:p>
          <a:p>
            <a:endParaRPr lang="en-US" altLang="en-US" dirty="0"/>
          </a:p>
        </p:txBody>
      </p:sp>
      <p:sp>
        <p:nvSpPr>
          <p:cNvPr id="59396" name="Slide Number Placeholder 3">
            <a:extLst>
              <a:ext uri="{FF2B5EF4-FFF2-40B4-BE49-F238E27FC236}">
                <a16:creationId xmlns:a16="http://schemas.microsoft.com/office/drawing/2014/main" id="{F73124B3-3CD7-4119-9816-2D914FCC10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9F0C65-DA48-4B73-8182-F289E5CBD643}" type="slidenum">
              <a:rPr lang="en-US" altLang="en-US" sz="1400" smtClean="0"/>
              <a:pPr>
                <a:spcBef>
                  <a:spcPct val="0"/>
                </a:spcBef>
                <a:buFontTx/>
                <a:buNone/>
              </a:pPr>
              <a:t>5</a:t>
            </a:fld>
            <a:endParaRPr lang="en-US" altLang="en-US" sz="1400"/>
          </a:p>
        </p:txBody>
      </p:sp>
    </p:spTree>
    <p:extLst>
      <p:ext uri="{BB962C8B-B14F-4D97-AF65-F5344CB8AC3E}">
        <p14:creationId xmlns:p14="http://schemas.microsoft.com/office/powerpoint/2010/main" val="5038470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121C-72E4-4823-BEB0-8371332C323E}"/>
              </a:ext>
            </a:extLst>
          </p:cNvPr>
          <p:cNvSpPr>
            <a:spLocks noGrp="1"/>
          </p:cNvSpPr>
          <p:nvPr>
            <p:ph type="title"/>
          </p:nvPr>
        </p:nvSpPr>
        <p:spPr/>
        <p:txBody>
          <a:bodyPr/>
          <a:lstStyle/>
          <a:p>
            <a:r>
              <a:rPr lang="en-US" dirty="0"/>
              <a:t>What do IQ tests measure?</a:t>
            </a:r>
          </a:p>
        </p:txBody>
      </p:sp>
      <p:sp>
        <p:nvSpPr>
          <p:cNvPr id="3" name="Text Placeholder 2">
            <a:extLst>
              <a:ext uri="{FF2B5EF4-FFF2-40B4-BE49-F238E27FC236}">
                <a16:creationId xmlns:a16="http://schemas.microsoft.com/office/drawing/2014/main" id="{B5D349E7-916D-4BF1-AD30-42ECCA52F784}"/>
              </a:ext>
            </a:extLst>
          </p:cNvPr>
          <p:cNvSpPr>
            <a:spLocks noGrp="1"/>
          </p:cNvSpPr>
          <p:nvPr>
            <p:ph type="body" sz="half" idx="1"/>
          </p:nvPr>
        </p:nvSpPr>
        <p:spPr/>
        <p:txBody>
          <a:bodyPr/>
          <a:lstStyle/>
          <a:p>
            <a:r>
              <a:rPr lang="en-US" dirty="0"/>
              <a:t>	An IQ test performed on a subject S measures the value on a common scale of those realizations of the function of the g-part of S’s brain which were triggered by the items on the test = IQ</a:t>
            </a:r>
          </a:p>
          <a:p>
            <a:r>
              <a:rPr lang="en-US" dirty="0"/>
              <a:t>	Why should we believe that IQ exists? Because we have independent measures whose results are highly correlated with each other, including measures not involving traditional question-answer tests.</a:t>
            </a:r>
          </a:p>
        </p:txBody>
      </p:sp>
      <p:sp>
        <p:nvSpPr>
          <p:cNvPr id="4" name="Slide Number Placeholder 3">
            <a:extLst>
              <a:ext uri="{FF2B5EF4-FFF2-40B4-BE49-F238E27FC236}">
                <a16:creationId xmlns:a16="http://schemas.microsoft.com/office/drawing/2014/main" id="{BCDC0B78-8FF5-466B-AF73-1A8A1A89E333}"/>
              </a:ext>
            </a:extLst>
          </p:cNvPr>
          <p:cNvSpPr>
            <a:spLocks noGrp="1"/>
          </p:cNvSpPr>
          <p:nvPr>
            <p:ph type="sldNum" sz="quarter" idx="12"/>
          </p:nvPr>
        </p:nvSpPr>
        <p:spPr/>
        <p:txBody>
          <a:bodyPr/>
          <a:lstStyle/>
          <a:p>
            <a:pPr>
              <a:defRPr/>
            </a:pPr>
            <a:fld id="{A36784AA-D983-468B-8819-62F3E66F17D0}" type="slidenum">
              <a:rPr lang="en-US" smtClean="0"/>
              <a:pPr>
                <a:defRPr/>
              </a:pPr>
              <a:t>50</a:t>
            </a:fld>
            <a:endParaRPr lang="en-US"/>
          </a:p>
        </p:txBody>
      </p:sp>
    </p:spTree>
    <p:extLst>
      <p:ext uri="{BB962C8B-B14F-4D97-AF65-F5344CB8AC3E}">
        <p14:creationId xmlns:p14="http://schemas.microsoft.com/office/powerpoint/2010/main" val="796065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B34C-615F-4EFF-AAF9-8ED2E3159B54}"/>
              </a:ext>
            </a:extLst>
          </p:cNvPr>
          <p:cNvSpPr>
            <a:spLocks noGrp="1"/>
          </p:cNvSpPr>
          <p:nvPr>
            <p:ph type="title"/>
          </p:nvPr>
        </p:nvSpPr>
        <p:spPr>
          <a:xfrm>
            <a:off x="-49562" y="6244695"/>
            <a:ext cx="9144000" cy="609600"/>
          </a:xfrm>
        </p:spPr>
        <p:txBody>
          <a:bodyPr/>
          <a:lstStyle/>
          <a:p>
            <a:r>
              <a:rPr lang="en-US" sz="2800" dirty="0"/>
              <a:t>May 15, 2017 </a:t>
            </a:r>
          </a:p>
        </p:txBody>
      </p:sp>
      <p:sp>
        <p:nvSpPr>
          <p:cNvPr id="3" name="Text Placeholder 2">
            <a:extLst>
              <a:ext uri="{FF2B5EF4-FFF2-40B4-BE49-F238E27FC236}">
                <a16:creationId xmlns:a16="http://schemas.microsoft.com/office/drawing/2014/main" id="{E7F9CD9A-D385-47A6-93F3-842580E8CDD4}"/>
              </a:ext>
            </a:extLst>
          </p:cNvPr>
          <p:cNvSpPr>
            <a:spLocks noGrp="1"/>
          </p:cNvSpPr>
          <p:nvPr>
            <p:ph type="body" sz="half" idx="1"/>
          </p:nvPr>
        </p:nvSpPr>
        <p:spPr/>
        <p:txBody>
          <a:bodyPr/>
          <a:lstStyle/>
          <a:p>
            <a:endParaRPr lang="en-US"/>
          </a:p>
        </p:txBody>
      </p:sp>
      <p:sp>
        <p:nvSpPr>
          <p:cNvPr id="4" name="Slide Number Placeholder 3">
            <a:extLst>
              <a:ext uri="{FF2B5EF4-FFF2-40B4-BE49-F238E27FC236}">
                <a16:creationId xmlns:a16="http://schemas.microsoft.com/office/drawing/2014/main" id="{FDC8A0B2-FDD7-49C1-9280-4BF63252FA65}"/>
              </a:ext>
            </a:extLst>
          </p:cNvPr>
          <p:cNvSpPr>
            <a:spLocks noGrp="1"/>
          </p:cNvSpPr>
          <p:nvPr>
            <p:ph type="sldNum" sz="quarter" idx="12"/>
          </p:nvPr>
        </p:nvSpPr>
        <p:spPr/>
        <p:txBody>
          <a:bodyPr/>
          <a:lstStyle/>
          <a:p>
            <a:pPr>
              <a:defRPr/>
            </a:pPr>
            <a:fld id="{A36784AA-D983-468B-8819-62F3E66F17D0}" type="slidenum">
              <a:rPr lang="en-US" smtClean="0"/>
              <a:pPr>
                <a:defRPr/>
              </a:pPr>
              <a:t>51</a:t>
            </a:fld>
            <a:endParaRPr lang="en-US"/>
          </a:p>
        </p:txBody>
      </p:sp>
      <p:pic>
        <p:nvPicPr>
          <p:cNvPr id="5" name="Picture 4">
            <a:extLst>
              <a:ext uri="{FF2B5EF4-FFF2-40B4-BE49-F238E27FC236}">
                <a16:creationId xmlns:a16="http://schemas.microsoft.com/office/drawing/2014/main" id="{49849D73-F540-4557-819D-605D23313E1A}"/>
              </a:ext>
            </a:extLst>
          </p:cNvPr>
          <p:cNvPicPr>
            <a:picLocks noChangeAspect="1"/>
          </p:cNvPicPr>
          <p:nvPr/>
        </p:nvPicPr>
        <p:blipFill rotWithShape="1">
          <a:blip r:embed="rId3"/>
          <a:srcRect l="5001" t="10481" r="23333" b="4052"/>
          <a:stretch/>
        </p:blipFill>
        <p:spPr>
          <a:xfrm>
            <a:off x="-42376" y="1"/>
            <a:ext cx="9136814" cy="6126162"/>
          </a:xfrm>
          <a:prstGeom prst="rect">
            <a:avLst/>
          </a:prstGeom>
        </p:spPr>
      </p:pic>
      <p:sp>
        <p:nvSpPr>
          <p:cNvPr id="6" name="Rectangle 5">
            <a:extLst>
              <a:ext uri="{FF2B5EF4-FFF2-40B4-BE49-F238E27FC236}">
                <a16:creationId xmlns:a16="http://schemas.microsoft.com/office/drawing/2014/main" id="{85A1998F-49EC-4A46-8CBA-8824417D9D91}"/>
              </a:ext>
            </a:extLst>
          </p:cNvPr>
          <p:cNvSpPr/>
          <p:nvPr/>
        </p:nvSpPr>
        <p:spPr>
          <a:xfrm>
            <a:off x="3323601" y="2509084"/>
            <a:ext cx="5557932" cy="369332"/>
          </a:xfrm>
          <a:prstGeom prst="rect">
            <a:avLst/>
          </a:prstGeom>
        </p:spPr>
        <p:txBody>
          <a:bodyPr wrap="none">
            <a:spAutoFit/>
          </a:bodyPr>
          <a:lstStyle/>
          <a:p>
            <a:r>
              <a:rPr lang="en-US" dirty="0">
                <a:solidFill>
                  <a:srgbClr val="000000"/>
                </a:solidFill>
              </a:rPr>
              <a:t>genome-wide association study with 80,000 subjects</a:t>
            </a:r>
            <a:endParaRPr lang="en-US" dirty="0"/>
          </a:p>
        </p:txBody>
      </p:sp>
    </p:spTree>
    <p:extLst>
      <p:ext uri="{BB962C8B-B14F-4D97-AF65-F5344CB8AC3E}">
        <p14:creationId xmlns:p14="http://schemas.microsoft.com/office/powerpoint/2010/main" val="2343442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481F-39F1-44CD-9D63-9501D1F7FF1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5ACAEFA-95BA-4760-9EBB-7DDFA9A67AEC}"/>
              </a:ext>
            </a:extLst>
          </p:cNvPr>
          <p:cNvSpPr>
            <a:spLocks noGrp="1"/>
          </p:cNvSpPr>
          <p:nvPr>
            <p:ph type="body" sz="half" idx="1"/>
          </p:nvPr>
        </p:nvSpPr>
        <p:spPr>
          <a:xfrm>
            <a:off x="30480" y="5638800"/>
            <a:ext cx="9067800" cy="1219200"/>
          </a:xfrm>
        </p:spPr>
        <p:txBody>
          <a:bodyPr/>
          <a:lstStyle/>
          <a:p>
            <a:pPr marL="0" indent="7938"/>
            <a:r>
              <a:rPr lang="en-US" sz="3000" dirty="0"/>
              <a:t>assesses infant mental capability (visual recognition) by measuring time spent looking at a novel stimulus</a:t>
            </a:r>
          </a:p>
        </p:txBody>
      </p:sp>
      <p:sp>
        <p:nvSpPr>
          <p:cNvPr id="4" name="Slide Number Placeholder 3">
            <a:extLst>
              <a:ext uri="{FF2B5EF4-FFF2-40B4-BE49-F238E27FC236}">
                <a16:creationId xmlns:a16="http://schemas.microsoft.com/office/drawing/2014/main" id="{A7D928D9-2A76-4196-BBFF-B6E51A1535D6}"/>
              </a:ext>
            </a:extLst>
          </p:cNvPr>
          <p:cNvSpPr>
            <a:spLocks noGrp="1"/>
          </p:cNvSpPr>
          <p:nvPr>
            <p:ph type="sldNum" sz="quarter" idx="12"/>
          </p:nvPr>
        </p:nvSpPr>
        <p:spPr/>
        <p:txBody>
          <a:bodyPr/>
          <a:lstStyle/>
          <a:p>
            <a:pPr>
              <a:defRPr/>
            </a:pPr>
            <a:fld id="{A36784AA-D983-468B-8819-62F3E66F17D0}" type="slidenum">
              <a:rPr lang="en-US" smtClean="0"/>
              <a:pPr>
                <a:defRPr/>
              </a:pPr>
              <a:t>52</a:t>
            </a:fld>
            <a:endParaRPr lang="en-US" dirty="0"/>
          </a:p>
        </p:txBody>
      </p:sp>
      <p:pic>
        <p:nvPicPr>
          <p:cNvPr id="5" name="Picture 4">
            <a:extLst>
              <a:ext uri="{FF2B5EF4-FFF2-40B4-BE49-F238E27FC236}">
                <a16:creationId xmlns:a16="http://schemas.microsoft.com/office/drawing/2014/main" id="{DA165B89-959C-48D8-9194-A5581501CAFA}"/>
              </a:ext>
            </a:extLst>
          </p:cNvPr>
          <p:cNvPicPr>
            <a:picLocks noChangeAspect="1"/>
          </p:cNvPicPr>
          <p:nvPr/>
        </p:nvPicPr>
        <p:blipFill>
          <a:blip r:embed="rId3"/>
          <a:stretch>
            <a:fillRect/>
          </a:stretch>
        </p:blipFill>
        <p:spPr>
          <a:xfrm>
            <a:off x="0" y="122237"/>
            <a:ext cx="9194272" cy="5516563"/>
          </a:xfrm>
          <a:prstGeom prst="rect">
            <a:avLst/>
          </a:prstGeom>
        </p:spPr>
      </p:pic>
    </p:spTree>
    <p:extLst>
      <p:ext uri="{BB962C8B-B14F-4D97-AF65-F5344CB8AC3E}">
        <p14:creationId xmlns:p14="http://schemas.microsoft.com/office/powerpoint/2010/main" val="1653617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2F4A-0CBA-42BF-B01A-6F2B9D4E70D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3F5C81F-5120-496D-A411-F0BD61982CC5}"/>
              </a:ext>
            </a:extLst>
          </p:cNvPr>
          <p:cNvSpPr>
            <a:spLocks noGrp="1"/>
          </p:cNvSpPr>
          <p:nvPr>
            <p:ph type="body" sz="half" idx="1"/>
          </p:nvPr>
        </p:nvSpPr>
        <p:spPr/>
        <p:txBody>
          <a:bodyPr/>
          <a:lstStyle/>
          <a:p>
            <a:pPr marL="0" indent="7938"/>
            <a:r>
              <a:rPr lang="en-US" sz="4000" dirty="0"/>
              <a:t>assesses infant capability for visual recognition and memory on the basis of the time spent looking at a novel stimulus</a:t>
            </a:r>
          </a:p>
          <a:p>
            <a:pPr marL="0" indent="7938"/>
            <a:endParaRPr lang="en-US" sz="4000" dirty="0"/>
          </a:p>
        </p:txBody>
      </p:sp>
      <p:sp>
        <p:nvSpPr>
          <p:cNvPr id="4" name="Slide Number Placeholder 3">
            <a:extLst>
              <a:ext uri="{FF2B5EF4-FFF2-40B4-BE49-F238E27FC236}">
                <a16:creationId xmlns:a16="http://schemas.microsoft.com/office/drawing/2014/main" id="{576105DF-6CFE-4260-A849-05B5B0BBBDC1}"/>
              </a:ext>
            </a:extLst>
          </p:cNvPr>
          <p:cNvSpPr>
            <a:spLocks noGrp="1"/>
          </p:cNvSpPr>
          <p:nvPr>
            <p:ph type="sldNum" sz="quarter" idx="12"/>
          </p:nvPr>
        </p:nvSpPr>
        <p:spPr/>
        <p:txBody>
          <a:bodyPr/>
          <a:lstStyle/>
          <a:p>
            <a:pPr>
              <a:defRPr/>
            </a:pPr>
            <a:fld id="{A36784AA-D983-468B-8819-62F3E66F17D0}" type="slidenum">
              <a:rPr lang="en-US" smtClean="0"/>
              <a:pPr>
                <a:defRPr/>
              </a:pPr>
              <a:t>53</a:t>
            </a:fld>
            <a:endParaRPr lang="en-US"/>
          </a:p>
        </p:txBody>
      </p:sp>
    </p:spTree>
    <p:extLst>
      <p:ext uri="{BB962C8B-B14F-4D97-AF65-F5344CB8AC3E}">
        <p14:creationId xmlns:p14="http://schemas.microsoft.com/office/powerpoint/2010/main" val="1124721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C0C4-954F-43A6-957A-04A3BADD896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24BD43D-F5CA-4745-8C5B-854386B1FC5E}"/>
              </a:ext>
            </a:extLst>
          </p:cNvPr>
          <p:cNvSpPr>
            <a:spLocks noGrp="1"/>
          </p:cNvSpPr>
          <p:nvPr>
            <p:ph type="body" sz="half" idx="1"/>
          </p:nvPr>
        </p:nvSpPr>
        <p:spPr>
          <a:xfrm>
            <a:off x="-228600" y="5604827"/>
            <a:ext cx="9372600" cy="792163"/>
          </a:xfrm>
        </p:spPr>
        <p:txBody>
          <a:bodyPr/>
          <a:lstStyle/>
          <a:p>
            <a:r>
              <a:rPr lang="en-US" sz="2800" dirty="0"/>
              <a:t> 	</a:t>
            </a:r>
            <a:r>
              <a:rPr lang="en-US" sz="2600" dirty="0"/>
              <a:t>tests the capability of sympathetic nerve terminals in the skin to release acetylcholine and increase sweat production</a:t>
            </a:r>
          </a:p>
        </p:txBody>
      </p:sp>
      <p:sp>
        <p:nvSpPr>
          <p:cNvPr id="4" name="Slide Number Placeholder 3">
            <a:extLst>
              <a:ext uri="{FF2B5EF4-FFF2-40B4-BE49-F238E27FC236}">
                <a16:creationId xmlns:a16="http://schemas.microsoft.com/office/drawing/2014/main" id="{BE5FC1C4-C7A3-494F-93E1-E6A2ECF38D56}"/>
              </a:ext>
            </a:extLst>
          </p:cNvPr>
          <p:cNvSpPr>
            <a:spLocks noGrp="1"/>
          </p:cNvSpPr>
          <p:nvPr>
            <p:ph type="sldNum" sz="quarter" idx="12"/>
          </p:nvPr>
        </p:nvSpPr>
        <p:spPr/>
        <p:txBody>
          <a:bodyPr/>
          <a:lstStyle/>
          <a:p>
            <a:pPr>
              <a:defRPr/>
            </a:pPr>
            <a:fld id="{A36784AA-D983-468B-8819-62F3E66F17D0}" type="slidenum">
              <a:rPr lang="en-US" smtClean="0"/>
              <a:pPr>
                <a:defRPr/>
              </a:pPr>
              <a:t>54</a:t>
            </a:fld>
            <a:endParaRPr lang="en-US"/>
          </a:p>
        </p:txBody>
      </p:sp>
      <p:pic>
        <p:nvPicPr>
          <p:cNvPr id="7170" name="Picture 2" descr="Image result for Qsart test?">
            <a:extLst>
              <a:ext uri="{FF2B5EF4-FFF2-40B4-BE49-F238E27FC236}">
                <a16:creationId xmlns:a16="http://schemas.microsoft.com/office/drawing/2014/main" id="{33ED8CF1-508C-439A-8FB9-E24E6191C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4" y="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2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a:extLst>
              <a:ext uri="{FF2B5EF4-FFF2-40B4-BE49-F238E27FC236}">
                <a16:creationId xmlns:a16="http://schemas.microsoft.com/office/drawing/2014/main" id="{D6EA831D-0774-444F-8AB9-E360E1CAD0E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1BD9AD-33AF-45D2-94BA-F50560536A35}" type="slidenum">
              <a:rPr lang="de-DE" altLang="en-US" sz="1400" smtClean="0">
                <a:solidFill>
                  <a:srgbClr val="000000"/>
                </a:solidFill>
              </a:rPr>
              <a:pPr>
                <a:spcBef>
                  <a:spcPct val="0"/>
                </a:spcBef>
                <a:buFontTx/>
                <a:buNone/>
              </a:pPr>
              <a:t>6</a:t>
            </a:fld>
            <a:endParaRPr lang="de-DE" altLang="en-US" sz="1400">
              <a:solidFill>
                <a:srgbClr val="000000"/>
              </a:solidFill>
            </a:endParaRPr>
          </a:p>
        </p:txBody>
      </p:sp>
      <p:sp>
        <p:nvSpPr>
          <p:cNvPr id="60419" name="Rectangle 2">
            <a:extLst>
              <a:ext uri="{FF2B5EF4-FFF2-40B4-BE49-F238E27FC236}">
                <a16:creationId xmlns:a16="http://schemas.microsoft.com/office/drawing/2014/main" id="{77147758-3384-4D42-BA68-7BE84B68CCA5}"/>
              </a:ext>
            </a:extLst>
          </p:cNvPr>
          <p:cNvSpPr>
            <a:spLocks noGrp="1" noChangeArrowheads="1"/>
          </p:cNvSpPr>
          <p:nvPr>
            <p:ph type="title"/>
          </p:nvPr>
        </p:nvSpPr>
        <p:spPr/>
        <p:txBody>
          <a:bodyPr/>
          <a:lstStyle/>
          <a:p>
            <a:r>
              <a:rPr lang="en-US" altLang="en-US"/>
              <a:t>Prototype functionings of the heart</a:t>
            </a:r>
          </a:p>
        </p:txBody>
      </p:sp>
      <p:sp>
        <p:nvSpPr>
          <p:cNvPr id="60420" name="Rectangle 3">
            <a:extLst>
              <a:ext uri="{FF2B5EF4-FFF2-40B4-BE49-F238E27FC236}">
                <a16:creationId xmlns:a16="http://schemas.microsoft.com/office/drawing/2014/main" id="{C3A21E5E-9ECA-4CC4-8B04-B9973B8C8C69}"/>
              </a:ext>
            </a:extLst>
          </p:cNvPr>
          <p:cNvSpPr>
            <a:spLocks noGrp="1" noChangeArrowheads="1"/>
          </p:cNvSpPr>
          <p:nvPr>
            <p:ph type="body" idx="1"/>
          </p:nvPr>
        </p:nvSpPr>
        <p:spPr/>
        <p:txBody>
          <a:bodyPr/>
          <a:lstStyle/>
          <a:p>
            <a:endParaRPr lang="en-US" altLang="en-US"/>
          </a:p>
        </p:txBody>
      </p:sp>
      <p:sp>
        <p:nvSpPr>
          <p:cNvPr id="60421" name="Oval 4">
            <a:extLst>
              <a:ext uri="{FF2B5EF4-FFF2-40B4-BE49-F238E27FC236}">
                <a16:creationId xmlns:a16="http://schemas.microsoft.com/office/drawing/2014/main" id="{50638C4C-57FE-4865-B53A-C494521E0036}"/>
              </a:ext>
            </a:extLst>
          </p:cNvPr>
          <p:cNvSpPr>
            <a:spLocks noChangeArrowheads="1"/>
          </p:cNvSpPr>
          <p:nvPr/>
        </p:nvSpPr>
        <p:spPr bwMode="auto">
          <a:xfrm>
            <a:off x="2484438" y="2276475"/>
            <a:ext cx="4032250" cy="3384550"/>
          </a:xfrm>
          <a:prstGeom prst="ellipse">
            <a:avLst/>
          </a:prstGeom>
          <a:solidFill>
            <a:schemeClr val="accent1"/>
          </a:solidFill>
          <a:ln w="190500">
            <a:pattFill prst="dashDnDiag">
              <a:fgClr>
                <a:schemeClr val="tx1"/>
              </a:fgClr>
              <a:bgClr>
                <a:srgbClr val="FFFFFF"/>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0422" name="Oval 5">
            <a:extLst>
              <a:ext uri="{FF2B5EF4-FFF2-40B4-BE49-F238E27FC236}">
                <a16:creationId xmlns:a16="http://schemas.microsoft.com/office/drawing/2014/main" id="{674AA910-9F22-40EB-928D-5F42E8B53CB9}"/>
              </a:ext>
            </a:extLst>
          </p:cNvPr>
          <p:cNvSpPr>
            <a:spLocks noChangeArrowheads="1"/>
          </p:cNvSpPr>
          <p:nvPr/>
        </p:nvSpPr>
        <p:spPr bwMode="auto">
          <a:xfrm>
            <a:off x="4140200" y="3644900"/>
            <a:ext cx="792163" cy="7921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0423" name="Oval 6">
            <a:extLst>
              <a:ext uri="{FF2B5EF4-FFF2-40B4-BE49-F238E27FC236}">
                <a16:creationId xmlns:a16="http://schemas.microsoft.com/office/drawing/2014/main" id="{70390103-D690-4302-818E-AA5CF41C363A}"/>
              </a:ext>
            </a:extLst>
          </p:cNvPr>
          <p:cNvSpPr>
            <a:spLocks noChangeArrowheads="1"/>
          </p:cNvSpPr>
          <p:nvPr/>
        </p:nvSpPr>
        <p:spPr bwMode="auto">
          <a:xfrm>
            <a:off x="42846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0424" name="Oval 7">
            <a:extLst>
              <a:ext uri="{FF2B5EF4-FFF2-40B4-BE49-F238E27FC236}">
                <a16:creationId xmlns:a16="http://schemas.microsoft.com/office/drawing/2014/main" id="{3C8C7A54-B1E9-4228-ACE1-02530D5BA385}"/>
              </a:ext>
            </a:extLst>
          </p:cNvPr>
          <p:cNvSpPr>
            <a:spLocks noChangeArrowheads="1"/>
          </p:cNvSpPr>
          <p:nvPr/>
        </p:nvSpPr>
        <p:spPr bwMode="auto">
          <a:xfrm>
            <a:off x="4500563" y="40767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0425" name="Oval 8">
            <a:extLst>
              <a:ext uri="{FF2B5EF4-FFF2-40B4-BE49-F238E27FC236}">
                <a16:creationId xmlns:a16="http://schemas.microsoft.com/office/drawing/2014/main" id="{6C88ED19-45C6-4B26-8103-CA11994B8D9C}"/>
              </a:ext>
            </a:extLst>
          </p:cNvPr>
          <p:cNvSpPr>
            <a:spLocks noChangeArrowheads="1"/>
          </p:cNvSpPr>
          <p:nvPr/>
        </p:nvSpPr>
        <p:spPr bwMode="auto">
          <a:xfrm>
            <a:off x="4643438"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0426" name="Oval 9">
            <a:extLst>
              <a:ext uri="{FF2B5EF4-FFF2-40B4-BE49-F238E27FC236}">
                <a16:creationId xmlns:a16="http://schemas.microsoft.com/office/drawing/2014/main" id="{2C51B565-E0AB-41B4-BBBF-B00FF64B62D4}"/>
              </a:ext>
            </a:extLst>
          </p:cNvPr>
          <p:cNvSpPr>
            <a:spLocks noChangeArrowheads="1"/>
          </p:cNvSpPr>
          <p:nvPr/>
        </p:nvSpPr>
        <p:spPr bwMode="auto">
          <a:xfrm>
            <a:off x="4643438" y="4149725"/>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0427" name="Line 11">
            <a:extLst>
              <a:ext uri="{FF2B5EF4-FFF2-40B4-BE49-F238E27FC236}">
                <a16:creationId xmlns:a16="http://schemas.microsoft.com/office/drawing/2014/main" id="{3B760827-29A1-42AE-A78A-1ED1AB3C45B2}"/>
              </a:ext>
            </a:extLst>
          </p:cNvPr>
          <p:cNvSpPr>
            <a:spLocks noChangeShapeType="1"/>
          </p:cNvSpPr>
          <p:nvPr/>
        </p:nvSpPr>
        <p:spPr bwMode="auto">
          <a:xfrm flipV="1">
            <a:off x="1763713" y="4076700"/>
            <a:ext cx="2520950" cy="431800"/>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8" name="Text Box 12">
            <a:extLst>
              <a:ext uri="{FF2B5EF4-FFF2-40B4-BE49-F238E27FC236}">
                <a16:creationId xmlns:a16="http://schemas.microsoft.com/office/drawing/2014/main" id="{C683A495-5EEC-419B-952A-C30B162D231E}"/>
              </a:ext>
            </a:extLst>
          </p:cNvPr>
          <p:cNvSpPr txBox="1">
            <a:spLocks noChangeArrowheads="1"/>
          </p:cNvSpPr>
          <p:nvPr/>
        </p:nvSpPr>
        <p:spPr bwMode="auto">
          <a:xfrm>
            <a:off x="755650" y="4149725"/>
            <a:ext cx="24479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00"/>
                </a:solidFill>
              </a:rPr>
              <a:t>good functioning</a:t>
            </a:r>
          </a:p>
        </p:txBody>
      </p:sp>
      <p:sp>
        <p:nvSpPr>
          <p:cNvPr id="60429" name="Oval 13">
            <a:extLst>
              <a:ext uri="{FF2B5EF4-FFF2-40B4-BE49-F238E27FC236}">
                <a16:creationId xmlns:a16="http://schemas.microsoft.com/office/drawing/2014/main" id="{6007C8DC-2503-46DE-B123-7A95C5905CDB}"/>
              </a:ext>
            </a:extLst>
          </p:cNvPr>
          <p:cNvSpPr>
            <a:spLocks noChangeArrowheads="1"/>
          </p:cNvSpPr>
          <p:nvPr/>
        </p:nvSpPr>
        <p:spPr bwMode="auto">
          <a:xfrm>
            <a:off x="4356100" y="41497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Tree>
    <p:extLst>
      <p:ext uri="{BB962C8B-B14F-4D97-AF65-F5344CB8AC3E}">
        <p14:creationId xmlns:p14="http://schemas.microsoft.com/office/powerpoint/2010/main" val="264465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a:extLst>
              <a:ext uri="{FF2B5EF4-FFF2-40B4-BE49-F238E27FC236}">
                <a16:creationId xmlns:a16="http://schemas.microsoft.com/office/drawing/2014/main" id="{7D4F381A-5E5C-4B81-AA23-0973A8C0F01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628C73-870A-478F-AB17-5A442A18BCDF}" type="slidenum">
              <a:rPr lang="de-DE" altLang="en-US" sz="1400" smtClean="0">
                <a:solidFill>
                  <a:srgbClr val="000000"/>
                </a:solidFill>
              </a:rPr>
              <a:pPr>
                <a:spcBef>
                  <a:spcPct val="0"/>
                </a:spcBef>
                <a:buFontTx/>
                <a:buNone/>
              </a:pPr>
              <a:t>7</a:t>
            </a:fld>
            <a:endParaRPr lang="de-DE" altLang="en-US" sz="1400">
              <a:solidFill>
                <a:srgbClr val="000000"/>
              </a:solidFill>
            </a:endParaRPr>
          </a:p>
        </p:txBody>
      </p:sp>
      <p:sp>
        <p:nvSpPr>
          <p:cNvPr id="62467" name="Rectangle 2">
            <a:extLst>
              <a:ext uri="{FF2B5EF4-FFF2-40B4-BE49-F238E27FC236}">
                <a16:creationId xmlns:a16="http://schemas.microsoft.com/office/drawing/2014/main" id="{8777B753-8EEB-4119-964D-0116155FE02D}"/>
              </a:ext>
            </a:extLst>
          </p:cNvPr>
          <p:cNvSpPr>
            <a:spLocks noGrp="1" noChangeArrowheads="1"/>
          </p:cNvSpPr>
          <p:nvPr>
            <p:ph type="title"/>
          </p:nvPr>
        </p:nvSpPr>
        <p:spPr/>
        <p:txBody>
          <a:bodyPr/>
          <a:lstStyle/>
          <a:p>
            <a:r>
              <a:rPr lang="en-US" altLang="en-US"/>
              <a:t>Prototypes</a:t>
            </a:r>
          </a:p>
        </p:txBody>
      </p:sp>
      <p:sp>
        <p:nvSpPr>
          <p:cNvPr id="62468" name="Rectangle 3">
            <a:extLst>
              <a:ext uri="{FF2B5EF4-FFF2-40B4-BE49-F238E27FC236}">
                <a16:creationId xmlns:a16="http://schemas.microsoft.com/office/drawing/2014/main" id="{FF20910C-DB1E-46B7-AAC1-0C548E2F8ADC}"/>
              </a:ext>
            </a:extLst>
          </p:cNvPr>
          <p:cNvSpPr>
            <a:spLocks noGrp="1" noChangeArrowheads="1"/>
          </p:cNvSpPr>
          <p:nvPr>
            <p:ph type="body" idx="1"/>
          </p:nvPr>
        </p:nvSpPr>
        <p:spPr/>
        <p:txBody>
          <a:bodyPr/>
          <a:lstStyle/>
          <a:p>
            <a:endParaRPr lang="en-US" altLang="en-US"/>
          </a:p>
        </p:txBody>
      </p:sp>
      <p:sp>
        <p:nvSpPr>
          <p:cNvPr id="62469" name="Oval 4">
            <a:extLst>
              <a:ext uri="{FF2B5EF4-FFF2-40B4-BE49-F238E27FC236}">
                <a16:creationId xmlns:a16="http://schemas.microsoft.com/office/drawing/2014/main" id="{9BD2A4E5-4854-4DC5-B4C7-54D8D6E4F934}"/>
              </a:ext>
            </a:extLst>
          </p:cNvPr>
          <p:cNvSpPr>
            <a:spLocks noChangeArrowheads="1"/>
          </p:cNvSpPr>
          <p:nvPr/>
        </p:nvSpPr>
        <p:spPr bwMode="auto">
          <a:xfrm>
            <a:off x="2484438" y="2276475"/>
            <a:ext cx="4032250" cy="3384550"/>
          </a:xfrm>
          <a:prstGeom prst="ellipse">
            <a:avLst/>
          </a:prstGeom>
          <a:solidFill>
            <a:schemeClr val="accent1"/>
          </a:solidFill>
          <a:ln w="190500">
            <a:pattFill prst="dashDnDiag">
              <a:fgClr>
                <a:schemeClr val="tx1"/>
              </a:fgClr>
              <a:bgClr>
                <a:srgbClr val="FFFFFF"/>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2470" name="Oval 5">
            <a:extLst>
              <a:ext uri="{FF2B5EF4-FFF2-40B4-BE49-F238E27FC236}">
                <a16:creationId xmlns:a16="http://schemas.microsoft.com/office/drawing/2014/main" id="{1F4FD86B-B6BE-4E11-A821-FF6CC51DE80A}"/>
              </a:ext>
            </a:extLst>
          </p:cNvPr>
          <p:cNvSpPr>
            <a:spLocks noChangeArrowheads="1"/>
          </p:cNvSpPr>
          <p:nvPr/>
        </p:nvSpPr>
        <p:spPr bwMode="auto">
          <a:xfrm>
            <a:off x="4140200" y="3644900"/>
            <a:ext cx="792163" cy="7921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2471" name="Oval 6">
            <a:extLst>
              <a:ext uri="{FF2B5EF4-FFF2-40B4-BE49-F238E27FC236}">
                <a16:creationId xmlns:a16="http://schemas.microsoft.com/office/drawing/2014/main" id="{2E0DEED9-0137-46E6-B7DA-3C1E9B662483}"/>
              </a:ext>
            </a:extLst>
          </p:cNvPr>
          <p:cNvSpPr>
            <a:spLocks noChangeArrowheads="1"/>
          </p:cNvSpPr>
          <p:nvPr/>
        </p:nvSpPr>
        <p:spPr bwMode="auto">
          <a:xfrm>
            <a:off x="42846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2472" name="Oval 7">
            <a:extLst>
              <a:ext uri="{FF2B5EF4-FFF2-40B4-BE49-F238E27FC236}">
                <a16:creationId xmlns:a16="http://schemas.microsoft.com/office/drawing/2014/main" id="{F490FE2E-93EE-4497-976C-FF84490F0AF6}"/>
              </a:ext>
            </a:extLst>
          </p:cNvPr>
          <p:cNvSpPr>
            <a:spLocks noChangeArrowheads="1"/>
          </p:cNvSpPr>
          <p:nvPr/>
        </p:nvSpPr>
        <p:spPr bwMode="auto">
          <a:xfrm>
            <a:off x="4500563" y="40767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2473" name="Oval 8">
            <a:extLst>
              <a:ext uri="{FF2B5EF4-FFF2-40B4-BE49-F238E27FC236}">
                <a16:creationId xmlns:a16="http://schemas.microsoft.com/office/drawing/2014/main" id="{0355DAB1-AA74-4A04-9F1B-EAF0331A521B}"/>
              </a:ext>
            </a:extLst>
          </p:cNvPr>
          <p:cNvSpPr>
            <a:spLocks noChangeArrowheads="1"/>
          </p:cNvSpPr>
          <p:nvPr/>
        </p:nvSpPr>
        <p:spPr bwMode="auto">
          <a:xfrm>
            <a:off x="4643438"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2474" name="Oval 9">
            <a:extLst>
              <a:ext uri="{FF2B5EF4-FFF2-40B4-BE49-F238E27FC236}">
                <a16:creationId xmlns:a16="http://schemas.microsoft.com/office/drawing/2014/main" id="{BAA377EF-945D-4E67-96D6-DC2BDD16D715}"/>
              </a:ext>
            </a:extLst>
          </p:cNvPr>
          <p:cNvSpPr>
            <a:spLocks noChangeArrowheads="1"/>
          </p:cNvSpPr>
          <p:nvPr/>
        </p:nvSpPr>
        <p:spPr bwMode="auto">
          <a:xfrm>
            <a:off x="4643438" y="4149725"/>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2475" name="Line 10">
            <a:extLst>
              <a:ext uri="{FF2B5EF4-FFF2-40B4-BE49-F238E27FC236}">
                <a16:creationId xmlns:a16="http://schemas.microsoft.com/office/drawing/2014/main" id="{CCE8E1BC-6CBE-4732-96AE-73107A71EF65}"/>
              </a:ext>
            </a:extLst>
          </p:cNvPr>
          <p:cNvSpPr>
            <a:spLocks noChangeShapeType="1"/>
          </p:cNvSpPr>
          <p:nvPr/>
        </p:nvSpPr>
        <p:spPr bwMode="auto">
          <a:xfrm flipV="1">
            <a:off x="2339975" y="3860800"/>
            <a:ext cx="1439863" cy="576263"/>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6" name="Text Box 11">
            <a:extLst>
              <a:ext uri="{FF2B5EF4-FFF2-40B4-BE49-F238E27FC236}">
                <a16:creationId xmlns:a16="http://schemas.microsoft.com/office/drawing/2014/main" id="{EDE65C0A-622B-47A0-9C9D-79D0F29834B7}"/>
              </a:ext>
            </a:extLst>
          </p:cNvPr>
          <p:cNvSpPr txBox="1">
            <a:spLocks noChangeArrowheads="1"/>
          </p:cNvSpPr>
          <p:nvPr/>
        </p:nvSpPr>
        <p:spPr bwMode="auto">
          <a:xfrm>
            <a:off x="468313" y="4149725"/>
            <a:ext cx="24479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00"/>
                </a:solidFill>
              </a:rPr>
              <a:t>reasonable functioning</a:t>
            </a:r>
          </a:p>
        </p:txBody>
      </p:sp>
      <p:sp>
        <p:nvSpPr>
          <p:cNvPr id="62477" name="Oval 12">
            <a:extLst>
              <a:ext uri="{FF2B5EF4-FFF2-40B4-BE49-F238E27FC236}">
                <a16:creationId xmlns:a16="http://schemas.microsoft.com/office/drawing/2014/main" id="{985D51A8-70C0-45B8-8DB2-7267BAD38059}"/>
              </a:ext>
            </a:extLst>
          </p:cNvPr>
          <p:cNvSpPr>
            <a:spLocks noChangeArrowheads="1"/>
          </p:cNvSpPr>
          <p:nvPr/>
        </p:nvSpPr>
        <p:spPr bwMode="auto">
          <a:xfrm>
            <a:off x="4356100" y="41497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Tree>
    <p:extLst>
      <p:ext uri="{BB962C8B-B14F-4D97-AF65-F5344CB8AC3E}">
        <p14:creationId xmlns:p14="http://schemas.microsoft.com/office/powerpoint/2010/main" val="2757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a:extLst>
              <a:ext uri="{FF2B5EF4-FFF2-40B4-BE49-F238E27FC236}">
                <a16:creationId xmlns:a16="http://schemas.microsoft.com/office/drawing/2014/main" id="{0559974A-7FB6-49B5-B1E7-E715E189567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64FEA35-4EBD-488F-9770-58A94310ACA5}" type="slidenum">
              <a:rPr lang="de-DE" altLang="en-US" sz="1400" smtClean="0">
                <a:solidFill>
                  <a:srgbClr val="000000"/>
                </a:solidFill>
              </a:rPr>
              <a:pPr>
                <a:spcBef>
                  <a:spcPct val="0"/>
                </a:spcBef>
                <a:buFontTx/>
                <a:buNone/>
              </a:pPr>
              <a:t>8</a:t>
            </a:fld>
            <a:endParaRPr lang="de-DE" altLang="en-US" sz="1400">
              <a:solidFill>
                <a:srgbClr val="000000"/>
              </a:solidFill>
            </a:endParaRPr>
          </a:p>
        </p:txBody>
      </p:sp>
      <p:sp>
        <p:nvSpPr>
          <p:cNvPr id="64515" name="Rectangle 2">
            <a:extLst>
              <a:ext uri="{FF2B5EF4-FFF2-40B4-BE49-F238E27FC236}">
                <a16:creationId xmlns:a16="http://schemas.microsoft.com/office/drawing/2014/main" id="{4BDD2720-E140-4320-9224-C9B93BF256D4}"/>
              </a:ext>
            </a:extLst>
          </p:cNvPr>
          <p:cNvSpPr>
            <a:spLocks noGrp="1" noChangeArrowheads="1"/>
          </p:cNvSpPr>
          <p:nvPr>
            <p:ph type="title"/>
          </p:nvPr>
        </p:nvSpPr>
        <p:spPr/>
        <p:txBody>
          <a:bodyPr/>
          <a:lstStyle/>
          <a:p>
            <a:r>
              <a:rPr lang="en-US" altLang="en-US"/>
              <a:t>Poor functioning</a:t>
            </a:r>
          </a:p>
        </p:txBody>
      </p:sp>
      <p:sp>
        <p:nvSpPr>
          <p:cNvPr id="64516" name="Rectangle 3">
            <a:extLst>
              <a:ext uri="{FF2B5EF4-FFF2-40B4-BE49-F238E27FC236}">
                <a16:creationId xmlns:a16="http://schemas.microsoft.com/office/drawing/2014/main" id="{B8EF881F-15E3-4225-B1DF-7CCA037895C4}"/>
              </a:ext>
            </a:extLst>
          </p:cNvPr>
          <p:cNvSpPr>
            <a:spLocks noGrp="1" noChangeArrowheads="1"/>
          </p:cNvSpPr>
          <p:nvPr>
            <p:ph type="body" idx="1"/>
          </p:nvPr>
        </p:nvSpPr>
        <p:spPr/>
        <p:txBody>
          <a:bodyPr/>
          <a:lstStyle/>
          <a:p>
            <a:endParaRPr lang="en-US" altLang="en-US"/>
          </a:p>
        </p:txBody>
      </p:sp>
      <p:sp>
        <p:nvSpPr>
          <p:cNvPr id="64517" name="Oval 4">
            <a:extLst>
              <a:ext uri="{FF2B5EF4-FFF2-40B4-BE49-F238E27FC236}">
                <a16:creationId xmlns:a16="http://schemas.microsoft.com/office/drawing/2014/main" id="{290AA297-ECDB-4195-9C77-62FC566D1B11}"/>
              </a:ext>
            </a:extLst>
          </p:cNvPr>
          <p:cNvSpPr>
            <a:spLocks noChangeArrowheads="1"/>
          </p:cNvSpPr>
          <p:nvPr/>
        </p:nvSpPr>
        <p:spPr bwMode="auto">
          <a:xfrm>
            <a:off x="2484438" y="2276475"/>
            <a:ext cx="4032250" cy="3384550"/>
          </a:xfrm>
          <a:prstGeom prst="ellipse">
            <a:avLst/>
          </a:prstGeom>
          <a:solidFill>
            <a:schemeClr val="accent1"/>
          </a:solidFill>
          <a:ln w="190500">
            <a:pattFill prst="dashDnDiag">
              <a:fgClr>
                <a:schemeClr val="tx1"/>
              </a:fgClr>
              <a:bgClr>
                <a:srgbClr val="FFFFFF"/>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4518" name="Oval 5">
            <a:extLst>
              <a:ext uri="{FF2B5EF4-FFF2-40B4-BE49-F238E27FC236}">
                <a16:creationId xmlns:a16="http://schemas.microsoft.com/office/drawing/2014/main" id="{9FC6CB30-565B-4A5D-933F-895F1A705033}"/>
              </a:ext>
            </a:extLst>
          </p:cNvPr>
          <p:cNvSpPr>
            <a:spLocks noChangeArrowheads="1"/>
          </p:cNvSpPr>
          <p:nvPr/>
        </p:nvSpPr>
        <p:spPr bwMode="auto">
          <a:xfrm>
            <a:off x="4140200" y="3644900"/>
            <a:ext cx="792163" cy="7921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4519" name="Oval 6">
            <a:extLst>
              <a:ext uri="{FF2B5EF4-FFF2-40B4-BE49-F238E27FC236}">
                <a16:creationId xmlns:a16="http://schemas.microsoft.com/office/drawing/2014/main" id="{66D3FFFA-46F5-4A73-B068-CBFB6B278CDA}"/>
              </a:ext>
            </a:extLst>
          </p:cNvPr>
          <p:cNvSpPr>
            <a:spLocks noChangeArrowheads="1"/>
          </p:cNvSpPr>
          <p:nvPr/>
        </p:nvSpPr>
        <p:spPr bwMode="auto">
          <a:xfrm>
            <a:off x="42846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4520" name="Oval 7">
            <a:extLst>
              <a:ext uri="{FF2B5EF4-FFF2-40B4-BE49-F238E27FC236}">
                <a16:creationId xmlns:a16="http://schemas.microsoft.com/office/drawing/2014/main" id="{D0A5BA40-6D33-4EBB-AD86-3F09880A284F}"/>
              </a:ext>
            </a:extLst>
          </p:cNvPr>
          <p:cNvSpPr>
            <a:spLocks noChangeArrowheads="1"/>
          </p:cNvSpPr>
          <p:nvPr/>
        </p:nvSpPr>
        <p:spPr bwMode="auto">
          <a:xfrm>
            <a:off x="4500563" y="40767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4521" name="Oval 8">
            <a:extLst>
              <a:ext uri="{FF2B5EF4-FFF2-40B4-BE49-F238E27FC236}">
                <a16:creationId xmlns:a16="http://schemas.microsoft.com/office/drawing/2014/main" id="{2D5FE6C1-7A7D-4243-B0D8-7012FEB129BC}"/>
              </a:ext>
            </a:extLst>
          </p:cNvPr>
          <p:cNvSpPr>
            <a:spLocks noChangeArrowheads="1"/>
          </p:cNvSpPr>
          <p:nvPr/>
        </p:nvSpPr>
        <p:spPr bwMode="auto">
          <a:xfrm>
            <a:off x="4643438"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4522" name="Oval 9">
            <a:extLst>
              <a:ext uri="{FF2B5EF4-FFF2-40B4-BE49-F238E27FC236}">
                <a16:creationId xmlns:a16="http://schemas.microsoft.com/office/drawing/2014/main" id="{7BD08492-E51F-4BDE-A953-D9B9496EE44B}"/>
              </a:ext>
            </a:extLst>
          </p:cNvPr>
          <p:cNvSpPr>
            <a:spLocks noChangeArrowheads="1"/>
          </p:cNvSpPr>
          <p:nvPr/>
        </p:nvSpPr>
        <p:spPr bwMode="auto">
          <a:xfrm>
            <a:off x="4643438" y="4149725"/>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4523" name="Line 10">
            <a:extLst>
              <a:ext uri="{FF2B5EF4-FFF2-40B4-BE49-F238E27FC236}">
                <a16:creationId xmlns:a16="http://schemas.microsoft.com/office/drawing/2014/main" id="{5AEE4556-207A-4252-AB6C-E1451B197F75}"/>
              </a:ext>
            </a:extLst>
          </p:cNvPr>
          <p:cNvSpPr>
            <a:spLocks noChangeShapeType="1"/>
          </p:cNvSpPr>
          <p:nvPr/>
        </p:nvSpPr>
        <p:spPr bwMode="auto">
          <a:xfrm flipV="1">
            <a:off x="1476375" y="4076700"/>
            <a:ext cx="1655763" cy="360363"/>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4" name="Text Box 11">
            <a:extLst>
              <a:ext uri="{FF2B5EF4-FFF2-40B4-BE49-F238E27FC236}">
                <a16:creationId xmlns:a16="http://schemas.microsoft.com/office/drawing/2014/main" id="{3B77CC92-562E-4F65-A997-86E7683F111F}"/>
              </a:ext>
            </a:extLst>
          </p:cNvPr>
          <p:cNvSpPr txBox="1">
            <a:spLocks noChangeArrowheads="1"/>
          </p:cNvSpPr>
          <p:nvPr/>
        </p:nvSpPr>
        <p:spPr bwMode="auto">
          <a:xfrm>
            <a:off x="539750" y="4149725"/>
            <a:ext cx="24479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00"/>
                </a:solidFill>
              </a:rPr>
              <a:t>poor functioning</a:t>
            </a:r>
          </a:p>
        </p:txBody>
      </p:sp>
      <p:sp>
        <p:nvSpPr>
          <p:cNvPr id="64525" name="Oval 12">
            <a:extLst>
              <a:ext uri="{FF2B5EF4-FFF2-40B4-BE49-F238E27FC236}">
                <a16:creationId xmlns:a16="http://schemas.microsoft.com/office/drawing/2014/main" id="{9E28608E-C782-43F7-9E8A-B6D740FD4EA2}"/>
              </a:ext>
            </a:extLst>
          </p:cNvPr>
          <p:cNvSpPr>
            <a:spLocks noChangeArrowheads="1"/>
          </p:cNvSpPr>
          <p:nvPr/>
        </p:nvSpPr>
        <p:spPr bwMode="auto">
          <a:xfrm>
            <a:off x="4356100" y="41497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Tree>
    <p:extLst>
      <p:ext uri="{BB962C8B-B14F-4D97-AF65-F5344CB8AC3E}">
        <p14:creationId xmlns:p14="http://schemas.microsoft.com/office/powerpoint/2010/main" val="281610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a:extLst>
              <a:ext uri="{FF2B5EF4-FFF2-40B4-BE49-F238E27FC236}">
                <a16:creationId xmlns:a16="http://schemas.microsoft.com/office/drawing/2014/main" id="{78E3AC72-04A6-4E7A-AAD1-B6FE3F15217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1B3753-EFCF-4017-905E-D01C11DA5DA0}" type="slidenum">
              <a:rPr lang="de-DE" altLang="en-US" sz="1400" smtClean="0">
                <a:solidFill>
                  <a:srgbClr val="000000"/>
                </a:solidFill>
              </a:rPr>
              <a:pPr>
                <a:spcBef>
                  <a:spcPct val="0"/>
                </a:spcBef>
                <a:buFontTx/>
                <a:buNone/>
              </a:pPr>
              <a:t>9</a:t>
            </a:fld>
            <a:endParaRPr lang="de-DE" altLang="en-US" sz="1400">
              <a:solidFill>
                <a:srgbClr val="000000"/>
              </a:solidFill>
            </a:endParaRPr>
          </a:p>
        </p:txBody>
      </p:sp>
      <p:sp>
        <p:nvSpPr>
          <p:cNvPr id="66563" name="Rectangle 2">
            <a:extLst>
              <a:ext uri="{FF2B5EF4-FFF2-40B4-BE49-F238E27FC236}">
                <a16:creationId xmlns:a16="http://schemas.microsoft.com/office/drawing/2014/main" id="{E884BDB4-4C9B-4B48-8DA2-80413EFBB006}"/>
              </a:ext>
            </a:extLst>
          </p:cNvPr>
          <p:cNvSpPr>
            <a:spLocks noGrp="1" noChangeArrowheads="1"/>
          </p:cNvSpPr>
          <p:nvPr>
            <p:ph type="title"/>
          </p:nvPr>
        </p:nvSpPr>
        <p:spPr/>
        <p:txBody>
          <a:bodyPr/>
          <a:lstStyle/>
          <a:p>
            <a:r>
              <a:rPr lang="en-US" altLang="en-US"/>
              <a:t>Malfunctioning</a:t>
            </a:r>
          </a:p>
        </p:txBody>
      </p:sp>
      <p:sp>
        <p:nvSpPr>
          <p:cNvPr id="66564" name="Rectangle 3">
            <a:extLst>
              <a:ext uri="{FF2B5EF4-FFF2-40B4-BE49-F238E27FC236}">
                <a16:creationId xmlns:a16="http://schemas.microsoft.com/office/drawing/2014/main" id="{49183338-F359-45C5-A1DC-A241E2845448}"/>
              </a:ext>
            </a:extLst>
          </p:cNvPr>
          <p:cNvSpPr>
            <a:spLocks noGrp="1" noChangeArrowheads="1"/>
          </p:cNvSpPr>
          <p:nvPr>
            <p:ph type="body" idx="1"/>
          </p:nvPr>
        </p:nvSpPr>
        <p:spPr/>
        <p:txBody>
          <a:bodyPr/>
          <a:lstStyle/>
          <a:p>
            <a:endParaRPr lang="en-US" altLang="en-US"/>
          </a:p>
        </p:txBody>
      </p:sp>
      <p:sp>
        <p:nvSpPr>
          <p:cNvPr id="66565" name="Oval 4">
            <a:extLst>
              <a:ext uri="{FF2B5EF4-FFF2-40B4-BE49-F238E27FC236}">
                <a16:creationId xmlns:a16="http://schemas.microsoft.com/office/drawing/2014/main" id="{17C384BB-86A4-41CE-8C34-083E34BA62F4}"/>
              </a:ext>
            </a:extLst>
          </p:cNvPr>
          <p:cNvSpPr>
            <a:spLocks noChangeArrowheads="1"/>
          </p:cNvSpPr>
          <p:nvPr/>
        </p:nvSpPr>
        <p:spPr bwMode="auto">
          <a:xfrm>
            <a:off x="2484438" y="2276475"/>
            <a:ext cx="4032250" cy="3384550"/>
          </a:xfrm>
          <a:prstGeom prst="ellipse">
            <a:avLst/>
          </a:prstGeom>
          <a:solidFill>
            <a:schemeClr val="accent1"/>
          </a:solidFill>
          <a:ln w="190500">
            <a:pattFill prst="dashDnDiag">
              <a:fgClr>
                <a:schemeClr val="tx1"/>
              </a:fgClr>
              <a:bgClr>
                <a:srgbClr val="FFFFFF"/>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6566" name="Oval 5">
            <a:extLst>
              <a:ext uri="{FF2B5EF4-FFF2-40B4-BE49-F238E27FC236}">
                <a16:creationId xmlns:a16="http://schemas.microsoft.com/office/drawing/2014/main" id="{DF01CE01-E373-4D70-B863-D95636D52EDD}"/>
              </a:ext>
            </a:extLst>
          </p:cNvPr>
          <p:cNvSpPr>
            <a:spLocks noChangeArrowheads="1"/>
          </p:cNvSpPr>
          <p:nvPr/>
        </p:nvSpPr>
        <p:spPr bwMode="auto">
          <a:xfrm>
            <a:off x="4140200" y="3644900"/>
            <a:ext cx="792163" cy="7921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6567" name="Oval 6">
            <a:extLst>
              <a:ext uri="{FF2B5EF4-FFF2-40B4-BE49-F238E27FC236}">
                <a16:creationId xmlns:a16="http://schemas.microsoft.com/office/drawing/2014/main" id="{105E99A4-4786-499D-A1BD-BB37F416F7B3}"/>
              </a:ext>
            </a:extLst>
          </p:cNvPr>
          <p:cNvSpPr>
            <a:spLocks noChangeArrowheads="1"/>
          </p:cNvSpPr>
          <p:nvPr/>
        </p:nvSpPr>
        <p:spPr bwMode="auto">
          <a:xfrm>
            <a:off x="42846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6568" name="Oval 7">
            <a:extLst>
              <a:ext uri="{FF2B5EF4-FFF2-40B4-BE49-F238E27FC236}">
                <a16:creationId xmlns:a16="http://schemas.microsoft.com/office/drawing/2014/main" id="{966A6F83-B79F-4744-ACA8-4E7529E717DD}"/>
              </a:ext>
            </a:extLst>
          </p:cNvPr>
          <p:cNvSpPr>
            <a:spLocks noChangeArrowheads="1"/>
          </p:cNvSpPr>
          <p:nvPr/>
        </p:nvSpPr>
        <p:spPr bwMode="auto">
          <a:xfrm>
            <a:off x="4500563" y="40767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6569" name="Oval 8">
            <a:extLst>
              <a:ext uri="{FF2B5EF4-FFF2-40B4-BE49-F238E27FC236}">
                <a16:creationId xmlns:a16="http://schemas.microsoft.com/office/drawing/2014/main" id="{39E6A339-A7D0-45FF-92A9-292E322E26CF}"/>
              </a:ext>
            </a:extLst>
          </p:cNvPr>
          <p:cNvSpPr>
            <a:spLocks noChangeArrowheads="1"/>
          </p:cNvSpPr>
          <p:nvPr/>
        </p:nvSpPr>
        <p:spPr bwMode="auto">
          <a:xfrm>
            <a:off x="4643438"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6570" name="Oval 9">
            <a:extLst>
              <a:ext uri="{FF2B5EF4-FFF2-40B4-BE49-F238E27FC236}">
                <a16:creationId xmlns:a16="http://schemas.microsoft.com/office/drawing/2014/main" id="{2011C463-F66C-409E-BA03-287894996196}"/>
              </a:ext>
            </a:extLst>
          </p:cNvPr>
          <p:cNvSpPr>
            <a:spLocks noChangeArrowheads="1"/>
          </p:cNvSpPr>
          <p:nvPr/>
        </p:nvSpPr>
        <p:spPr bwMode="auto">
          <a:xfrm>
            <a:off x="4643438" y="4149725"/>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
        <p:nvSpPr>
          <p:cNvPr id="66571" name="Line 10">
            <a:extLst>
              <a:ext uri="{FF2B5EF4-FFF2-40B4-BE49-F238E27FC236}">
                <a16:creationId xmlns:a16="http://schemas.microsoft.com/office/drawing/2014/main" id="{BFDCDCB6-BADE-4434-B1CF-7004D9E66699}"/>
              </a:ext>
            </a:extLst>
          </p:cNvPr>
          <p:cNvSpPr>
            <a:spLocks noChangeShapeType="1"/>
          </p:cNvSpPr>
          <p:nvPr/>
        </p:nvSpPr>
        <p:spPr bwMode="auto">
          <a:xfrm flipV="1">
            <a:off x="1692275" y="4508500"/>
            <a:ext cx="863600" cy="1009650"/>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2" name="Text Box 11">
            <a:extLst>
              <a:ext uri="{FF2B5EF4-FFF2-40B4-BE49-F238E27FC236}">
                <a16:creationId xmlns:a16="http://schemas.microsoft.com/office/drawing/2014/main" id="{3A58B503-0397-4884-8DA5-3242D0C9D697}"/>
              </a:ext>
            </a:extLst>
          </p:cNvPr>
          <p:cNvSpPr txBox="1">
            <a:spLocks noChangeArrowheads="1"/>
          </p:cNvSpPr>
          <p:nvPr/>
        </p:nvSpPr>
        <p:spPr bwMode="auto">
          <a:xfrm>
            <a:off x="468313" y="5516563"/>
            <a:ext cx="2663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00"/>
                </a:solidFill>
              </a:rPr>
              <a:t>malfunctioning</a:t>
            </a:r>
          </a:p>
        </p:txBody>
      </p:sp>
      <p:sp>
        <p:nvSpPr>
          <p:cNvPr id="66573" name="Oval 12">
            <a:extLst>
              <a:ext uri="{FF2B5EF4-FFF2-40B4-BE49-F238E27FC236}">
                <a16:creationId xmlns:a16="http://schemas.microsoft.com/office/drawing/2014/main" id="{3A100E0C-B945-469F-A033-A1261D42AD3C}"/>
              </a:ext>
            </a:extLst>
          </p:cNvPr>
          <p:cNvSpPr>
            <a:spLocks noChangeArrowheads="1"/>
          </p:cNvSpPr>
          <p:nvPr/>
        </p:nvSpPr>
        <p:spPr bwMode="auto">
          <a:xfrm>
            <a:off x="4356100" y="41497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6600">
              <a:solidFill>
                <a:srgbClr val="000000"/>
              </a:solidFill>
            </a:endParaRPr>
          </a:p>
        </p:txBody>
      </p:sp>
    </p:spTree>
    <p:extLst>
      <p:ext uri="{BB962C8B-B14F-4D97-AF65-F5344CB8AC3E}">
        <p14:creationId xmlns:p14="http://schemas.microsoft.com/office/powerpoint/2010/main" val="398914553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11654</TotalTime>
  <Words>1794</Words>
  <Application>Microsoft Office PowerPoint</Application>
  <PresentationFormat>On-screen Show (4:3)</PresentationFormat>
  <Paragraphs>513</Paragraphs>
  <Slides>54</Slides>
  <Notes>51</Notes>
  <HiddenSlides>1</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54</vt:i4>
      </vt:variant>
    </vt:vector>
  </HeadingPairs>
  <TitlesOfParts>
    <vt:vector size="57" baseType="lpstr">
      <vt:lpstr>Arial</vt:lpstr>
      <vt:lpstr>Default Design</vt:lpstr>
      <vt:lpstr>3_Default Design</vt:lpstr>
      <vt:lpstr>What Do IQ Tests Measure?</vt:lpstr>
      <vt:lpstr>PowerPoint Presentation</vt:lpstr>
      <vt:lpstr>PowerPoint Presentation</vt:lpstr>
      <vt:lpstr>Artiga: four major desiderata for an account of function </vt:lpstr>
      <vt:lpstr>Artiga’s criterion of normativity</vt:lpstr>
      <vt:lpstr>Prototype functionings of the heart</vt:lpstr>
      <vt:lpstr>Prototypes</vt:lpstr>
      <vt:lpstr>Poor functioning</vt:lpstr>
      <vt:lpstr>Malfunctioning</vt:lpstr>
      <vt:lpstr>Death?</vt:lpstr>
      <vt:lpstr>Artiga: four major desiderata for an account of function </vt:lpstr>
      <vt:lpstr>Artiga: four major desiderata for an account of function </vt:lpstr>
      <vt:lpstr>Artiga: four major desiderata for an account of function </vt:lpstr>
      <vt:lpstr>Artiga’s list simplified</vt:lpstr>
      <vt:lpstr>Realization = every function is a realizable entity </vt:lpstr>
      <vt:lpstr>Two sorts of realizable entity</vt:lpstr>
      <vt:lpstr>Two sorts of realizable entity</vt:lpstr>
      <vt:lpstr>Disposition</vt:lpstr>
      <vt:lpstr>Function</vt:lpstr>
      <vt:lpstr>Human dispositions</vt:lpstr>
      <vt:lpstr>In Artiga-speak:</vt:lpstr>
      <vt:lpstr>PowerPoint Presentation</vt:lpstr>
      <vt:lpstr>PowerPoint Presentation</vt:lpstr>
      <vt:lpstr>PowerPoint Presentation</vt:lpstr>
      <vt:lpstr>Let’s use normativity to define ‘capability’</vt:lpstr>
      <vt:lpstr>Let’s use normativity to define ‘capability’</vt:lpstr>
      <vt:lpstr>Capability</vt:lpstr>
      <vt:lpstr>Then use etiology to define ‘function’</vt:lpstr>
      <vt:lpstr>This works for machines, too</vt:lpstr>
      <vt:lpstr>PowerPoint Presentation</vt:lpstr>
      <vt:lpstr>PowerPoint Presentation</vt:lpstr>
      <vt:lpstr>Some capabilities of machines are also functions</vt:lpstr>
      <vt:lpstr>PowerPoint Presentation</vt:lpstr>
      <vt:lpstr>But what sort of norm?</vt:lpstr>
      <vt:lpstr>“According to some norm”</vt:lpstr>
      <vt:lpstr>Norm has to be a norm of benefit</vt:lpstr>
      <vt:lpstr>Counterexamples?</vt:lpstr>
      <vt:lpstr>Norm has to be a norm of benefit</vt:lpstr>
      <vt:lpstr>All of these are human capabilities</vt:lpstr>
      <vt:lpstr>Then use etiology to define ‘function’</vt:lpstr>
      <vt:lpstr>Therefore all of these are dispositions</vt:lpstr>
      <vt:lpstr>Dispositions are continuants</vt:lpstr>
      <vt:lpstr>There are no functions here</vt:lpstr>
      <vt:lpstr>Capabilities of both human beings and machines often flow from the functions of their parts</vt:lpstr>
      <vt:lpstr>Whether a capability is a function</vt:lpstr>
      <vt:lpstr>Human intelligence</vt:lpstr>
      <vt:lpstr>Human brain development begins at 16 days</vt:lpstr>
      <vt:lpstr>PowerPoint Presentation</vt:lpstr>
      <vt:lpstr>The g-part of the brain has a function</vt:lpstr>
      <vt:lpstr>What do IQ tests measure?</vt:lpstr>
      <vt:lpstr>May 15, 2017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Smith</dc:creator>
  <cp:lastModifiedBy>Barry Smith</cp:lastModifiedBy>
  <cp:revision>202</cp:revision>
  <cp:lastPrinted>2018-03-10T21:55:43Z</cp:lastPrinted>
  <dcterms:created xsi:type="dcterms:W3CDTF">1601-01-01T00:00:00Z</dcterms:created>
  <dcterms:modified xsi:type="dcterms:W3CDTF">2018-03-11T14:43:06Z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