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89" r:id="rId3"/>
    <p:sldId id="295" r:id="rId4"/>
    <p:sldId id="292" r:id="rId5"/>
    <p:sldId id="290" r:id="rId6"/>
    <p:sldId id="281" r:id="rId7"/>
    <p:sldId id="291" r:id="rId8"/>
    <p:sldId id="293" r:id="rId9"/>
    <p:sldId id="288" r:id="rId10"/>
    <p:sldId id="264" r:id="rId11"/>
    <p:sldId id="265" r:id="rId12"/>
    <p:sldId id="282" r:id="rId13"/>
    <p:sldId id="294" r:id="rId14"/>
    <p:sldId id="287" r:id="rId15"/>
  </p:sldIdLst>
  <p:sldSz cx="9144000" cy="5143500" type="screen16x9"/>
  <p:notesSz cx="6858000" cy="9144000"/>
  <p:embeddedFontLst>
    <p:embeddedFont>
      <p:font typeface="Dosis ExtraLight" pitchFamily="2" charset="77"/>
      <p:regular r:id="rId17"/>
      <p:bold r:id="rId18"/>
    </p:embeddedFont>
    <p:embeddedFont>
      <p:font typeface="Titillium Web Light"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BFB7"/>
    <a:srgbClr val="003B55"/>
    <a:srgbClr val="0B87A1"/>
    <a:srgbClr val="75BBCA"/>
    <a:srgbClr val="2A7494"/>
    <a:srgbClr val="468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B67D8F-A2EB-459B-A0EF-28A876ABF37C}">
  <a:tblStyle styleId="{A8B67D8F-A2EB-459B-A0EF-28A876ABF37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120" d="100"/>
          <a:sy n="120" d="100"/>
        </p:scale>
        <p:origin x="200"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1"/>
        <p:cNvGrpSpPr/>
        <p:nvPr/>
      </p:nvGrpSpPr>
      <p:grpSpPr>
        <a:xfrm>
          <a:off x="0" y="0"/>
          <a:ext cx="0" cy="0"/>
          <a:chOff x="0" y="0"/>
          <a:chExt cx="0" cy="0"/>
        </a:xfrm>
      </p:grpSpPr>
      <p:sp>
        <p:nvSpPr>
          <p:cNvPr id="3902" name="Google Shape;390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3" name="Google Shape;390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7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319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64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29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51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0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63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965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834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86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70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20"/>
        <p:cNvGrpSpPr/>
        <p:nvPr/>
      </p:nvGrpSpPr>
      <p:grpSpPr>
        <a:xfrm>
          <a:off x="0" y="0"/>
          <a:ext cx="0" cy="0"/>
          <a:chOff x="0" y="0"/>
          <a:chExt cx="0" cy="0"/>
        </a:xfrm>
      </p:grpSpPr>
      <p:sp>
        <p:nvSpPr>
          <p:cNvPr id="2121" name="Google Shape;2121;p7"/>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22" name="Google Shape;2122;p7"/>
          <p:cNvSpPr txBox="1">
            <a:spLocks noGrp="1"/>
          </p:cNvSpPr>
          <p:nvPr>
            <p:ph type="body" idx="1"/>
          </p:nvPr>
        </p:nvSpPr>
        <p:spPr>
          <a:xfrm>
            <a:off x="718300" y="1755475"/>
            <a:ext cx="2179200" cy="3094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5" name="Google Shape;2125;p7"/>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126" name="Google Shape;2126;p7"/>
          <p:cNvGrpSpPr/>
          <p:nvPr/>
        </p:nvGrpSpPr>
        <p:grpSpPr>
          <a:xfrm rot="10800000">
            <a:off x="8851487" y="28707"/>
            <a:ext cx="264012" cy="5086302"/>
            <a:chOff x="5307800" y="238125"/>
            <a:chExt cx="271925" cy="5238750"/>
          </a:xfrm>
        </p:grpSpPr>
        <p:sp>
          <p:nvSpPr>
            <p:cNvPr id="2127" name="Google Shape;2127;p7"/>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7"/>
          <p:cNvGrpSpPr/>
          <p:nvPr/>
        </p:nvGrpSpPr>
        <p:grpSpPr>
          <a:xfrm rot="10800000">
            <a:off x="7828571" y="28707"/>
            <a:ext cx="1140783" cy="5086302"/>
            <a:chOff x="5458325" y="238125"/>
            <a:chExt cx="1174975" cy="5238750"/>
          </a:xfrm>
        </p:grpSpPr>
        <p:sp>
          <p:nvSpPr>
            <p:cNvPr id="2185" name="Google Shape;2185;p7"/>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7"/>
          <p:cNvGrpSpPr/>
          <p:nvPr/>
        </p:nvGrpSpPr>
        <p:grpSpPr>
          <a:xfrm rot="10800000">
            <a:off x="7682451" y="28707"/>
            <a:ext cx="994639" cy="4940182"/>
            <a:chOff x="5759350" y="388625"/>
            <a:chExt cx="1024450" cy="5088250"/>
          </a:xfrm>
        </p:grpSpPr>
        <p:sp>
          <p:nvSpPr>
            <p:cNvPr id="2248" name="Google Shape;2248;p7"/>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9" name="Google Shape;2349;p7"/>
          <p:cNvGrpSpPr/>
          <p:nvPr/>
        </p:nvGrpSpPr>
        <p:grpSpPr>
          <a:xfrm rot="10800000">
            <a:off x="7682451" y="28707"/>
            <a:ext cx="1140783" cy="5086302"/>
            <a:chOff x="5608825" y="238125"/>
            <a:chExt cx="1174975" cy="5238750"/>
          </a:xfrm>
        </p:grpSpPr>
        <p:sp>
          <p:nvSpPr>
            <p:cNvPr id="2350" name="Google Shape;2350;p7"/>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ryb73@buffal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ADVANCED TECHNOLOGY IN UB CLASSROOMS</a:t>
            </a:r>
            <a:endParaRPr dirty="0"/>
          </a:p>
        </p:txBody>
      </p:sp>
      <p:sp>
        <p:nvSpPr>
          <p:cNvPr id="2" name="TextBox 1">
            <a:extLst>
              <a:ext uri="{FF2B5EF4-FFF2-40B4-BE49-F238E27FC236}">
                <a16:creationId xmlns:a16="http://schemas.microsoft.com/office/drawing/2014/main" id="{A1A8C28E-D0C4-45F7-B2B5-422D802EF39A}"/>
              </a:ext>
            </a:extLst>
          </p:cNvPr>
          <p:cNvSpPr txBox="1"/>
          <p:nvPr/>
        </p:nvSpPr>
        <p:spPr>
          <a:xfrm>
            <a:off x="295422" y="3784209"/>
            <a:ext cx="3273653" cy="1323439"/>
          </a:xfrm>
          <a:prstGeom prst="rect">
            <a:avLst/>
          </a:prstGeom>
          <a:noFill/>
        </p:spPr>
        <p:txBody>
          <a:bodyPr wrap="none" rtlCol="0">
            <a:spAutoFit/>
          </a:bodyPr>
          <a:lstStyle/>
          <a:p>
            <a:r>
              <a:rPr lang="en-US" sz="1600">
                <a:solidFill>
                  <a:srgbClr val="80BFB7"/>
                </a:solidFill>
              </a:rPr>
              <a:t>Gary Boulware, </a:t>
            </a:r>
            <a:r>
              <a:rPr lang="en-US" sz="1600" dirty="0">
                <a:solidFill>
                  <a:srgbClr val="80BFB7"/>
                </a:solidFill>
              </a:rPr>
              <a:t>CTS</a:t>
            </a:r>
          </a:p>
          <a:p>
            <a:r>
              <a:rPr lang="en-US" sz="1600" dirty="0">
                <a:solidFill>
                  <a:srgbClr val="80BFB7"/>
                </a:solidFill>
              </a:rPr>
              <a:t>Instructional Technology Manager</a:t>
            </a:r>
          </a:p>
          <a:p>
            <a:r>
              <a:rPr lang="en-US" sz="1600" dirty="0">
                <a:solidFill>
                  <a:srgbClr val="80BFB7"/>
                </a:solidFill>
              </a:rPr>
              <a:t>University at Buffalo</a:t>
            </a:r>
          </a:p>
          <a:p>
            <a:r>
              <a:rPr lang="en-US" sz="1600" dirty="0">
                <a:solidFill>
                  <a:srgbClr val="80BFB7"/>
                </a:solidFill>
                <a:hlinkClick r:id="rId3">
                  <a:extLst>
                    <a:ext uri="{A12FA001-AC4F-418D-AE19-62706E023703}">
                      <ahyp:hlinkClr xmlns:ahyp="http://schemas.microsoft.com/office/drawing/2018/hyperlinkcolor" val="tx"/>
                    </a:ext>
                  </a:extLst>
                </a:hlinkClick>
              </a:rPr>
              <a:t>garyb73@buffalo.edu</a:t>
            </a:r>
            <a:endParaRPr lang="en-US" sz="1600" dirty="0">
              <a:solidFill>
                <a:srgbClr val="80BFB7"/>
              </a:solidFill>
            </a:endParaRPr>
          </a:p>
          <a:p>
            <a:r>
              <a:rPr lang="en-US" sz="1600" dirty="0">
                <a:solidFill>
                  <a:srgbClr val="80BFB7"/>
                </a:solidFill>
              </a:rPr>
              <a:t>716-645-3589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4"/>
        <p:cNvGrpSpPr/>
        <p:nvPr/>
      </p:nvGrpSpPr>
      <p:grpSpPr>
        <a:xfrm>
          <a:off x="0" y="0"/>
          <a:ext cx="0" cy="0"/>
          <a:chOff x="0" y="0"/>
          <a:chExt cx="0" cy="0"/>
        </a:xfrm>
      </p:grpSpPr>
      <p:sp>
        <p:nvSpPr>
          <p:cNvPr id="3905" name="Google Shape;3905;p21"/>
          <p:cNvSpPr txBox="1">
            <a:spLocks noGrp="1"/>
          </p:cNvSpPr>
          <p:nvPr>
            <p:ph type="title"/>
          </p:nvPr>
        </p:nvSpPr>
        <p:spPr>
          <a:xfrm>
            <a:off x="2490065" y="586975"/>
            <a:ext cx="3217596"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Three Issues</a:t>
            </a:r>
            <a:endParaRPr dirty="0"/>
          </a:p>
        </p:txBody>
      </p:sp>
      <p:sp>
        <p:nvSpPr>
          <p:cNvPr id="3906" name="Google Shape;3906;p21"/>
          <p:cNvSpPr txBox="1">
            <a:spLocks noGrp="1"/>
          </p:cNvSpPr>
          <p:nvPr>
            <p:ph type="body" idx="1"/>
          </p:nvPr>
        </p:nvSpPr>
        <p:spPr>
          <a:xfrm>
            <a:off x="718300" y="1755475"/>
            <a:ext cx="2179200" cy="3094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Not Enough Room</a:t>
            </a:r>
            <a:endParaRPr b="1" dirty="0"/>
          </a:p>
          <a:p>
            <a:pPr marL="0" lvl="0" indent="0" algn="l" rtl="0">
              <a:spcBef>
                <a:spcPts val="600"/>
              </a:spcBef>
              <a:spcAft>
                <a:spcPts val="0"/>
              </a:spcAft>
              <a:buNone/>
            </a:pPr>
            <a:r>
              <a:rPr lang="en" dirty="0"/>
              <a:t>Social distancing in classroom spaces all but elliminated the majority of our 20-30 seat capacity rooms.</a:t>
            </a:r>
            <a:endParaRPr dirty="0"/>
          </a:p>
        </p:txBody>
      </p:sp>
      <p:sp>
        <p:nvSpPr>
          <p:cNvPr id="3907" name="Google Shape;3907;p21"/>
          <p:cNvSpPr txBox="1">
            <a:spLocks noGrp="1"/>
          </p:cNvSpPr>
          <p:nvPr>
            <p:ph type="body" idx="2"/>
          </p:nvPr>
        </p:nvSpPr>
        <p:spPr>
          <a:xfrm>
            <a:off x="3009263" y="1755475"/>
            <a:ext cx="2179200" cy="3094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Keeping it Clean</a:t>
            </a:r>
            <a:endParaRPr b="1" dirty="0"/>
          </a:p>
          <a:p>
            <a:pPr marL="0" lvl="0" indent="0" algn="l" rtl="0">
              <a:spcBef>
                <a:spcPts val="600"/>
              </a:spcBef>
              <a:spcAft>
                <a:spcPts val="0"/>
              </a:spcAft>
              <a:buNone/>
            </a:pPr>
            <a:r>
              <a:rPr lang="en" dirty="0"/>
              <a:t>Touching anything in the rooms put students and faculty at risk. </a:t>
            </a:r>
            <a:r>
              <a:rPr lang="en-US" dirty="0"/>
              <a:t>T</a:t>
            </a:r>
            <a:r>
              <a:rPr lang="en" dirty="0"/>
              <a:t>ouch panels keyboards and mice could be wiped down, but audio devices are problematic.</a:t>
            </a:r>
            <a:endParaRPr dirty="0"/>
          </a:p>
        </p:txBody>
      </p:sp>
      <p:sp>
        <p:nvSpPr>
          <p:cNvPr id="3908" name="Google Shape;3908;p21"/>
          <p:cNvSpPr txBox="1">
            <a:spLocks noGrp="1"/>
          </p:cNvSpPr>
          <p:nvPr>
            <p:ph type="body" idx="3"/>
          </p:nvPr>
        </p:nvSpPr>
        <p:spPr>
          <a:xfrm>
            <a:off x="5300226" y="1755475"/>
            <a:ext cx="2179200" cy="3094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Making it Feel Real</a:t>
            </a:r>
            <a:endParaRPr b="1" dirty="0"/>
          </a:p>
          <a:p>
            <a:pPr marL="0" lvl="0" indent="0" algn="l" rtl="0">
              <a:spcBef>
                <a:spcPts val="600"/>
              </a:spcBef>
              <a:spcAft>
                <a:spcPts val="0"/>
              </a:spcAft>
              <a:buNone/>
            </a:pPr>
            <a:r>
              <a:rPr lang="en" dirty="0"/>
              <a:t>As we know the Hyflex teaching model is the most difficult way to teach. How to appeal to two very different groups of students. At any given time half of the class will feel neglected. Hard for faculty to manage.</a:t>
            </a:r>
            <a:endParaRPr dirty="0"/>
          </a:p>
          <a:p>
            <a:pPr marL="0" lvl="0" indent="0" algn="l" rtl="0">
              <a:spcBef>
                <a:spcPts val="600"/>
              </a:spcBef>
              <a:spcAft>
                <a:spcPts val="0"/>
              </a:spcAft>
              <a:buNone/>
            </a:pPr>
            <a:endParaRPr dirty="0"/>
          </a:p>
        </p:txBody>
      </p:sp>
      <p:sp>
        <p:nvSpPr>
          <p:cNvPr id="3909" name="Google Shape;3909;p2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577116" y="292317"/>
            <a:ext cx="3906600" cy="21270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Can we use Zoom to connect </a:t>
            </a:r>
            <a:r>
              <a:rPr lang="en" dirty="0">
                <a:solidFill>
                  <a:srgbClr val="0B87A1"/>
                </a:solidFill>
              </a:rPr>
              <a:t>small</a:t>
            </a:r>
            <a:r>
              <a:rPr lang="en" dirty="0"/>
              <a:t> cap rooms together ?</a:t>
            </a:r>
            <a:endParaRPr dirty="0"/>
          </a:p>
        </p:txBody>
      </p:sp>
      <p:sp>
        <p:nvSpPr>
          <p:cNvPr id="3915" name="Google Shape;3915;p22"/>
          <p:cNvSpPr txBox="1">
            <a:spLocks noGrp="1"/>
          </p:cNvSpPr>
          <p:nvPr>
            <p:ph type="body" idx="1"/>
          </p:nvPr>
        </p:nvSpPr>
        <p:spPr>
          <a:xfrm>
            <a:off x="145473" y="2632978"/>
            <a:ext cx="3248891" cy="2271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200" dirty="0">
                <a:solidFill>
                  <a:srgbClr val="0B87A1"/>
                </a:solidFill>
              </a:rPr>
              <a:t>Or use streaming technologies </a:t>
            </a:r>
          </a:p>
          <a:p>
            <a:pPr marL="0" lvl="0" indent="0" algn="l" rtl="0">
              <a:spcBef>
                <a:spcPts val="600"/>
              </a:spcBef>
              <a:spcAft>
                <a:spcPts val="0"/>
              </a:spcAft>
              <a:buNone/>
            </a:pPr>
            <a:r>
              <a:rPr lang="en-US" sz="3200" dirty="0">
                <a:solidFill>
                  <a:srgbClr val="0B87A1"/>
                </a:solidFill>
              </a:rPr>
              <a:t>to send classes to overflow rooms </a:t>
            </a:r>
            <a:endParaRPr sz="3200" dirty="0">
              <a:solidFill>
                <a:srgbClr val="0B87A1"/>
              </a:solidFill>
            </a:endParaRPr>
          </a:p>
        </p:txBody>
      </p:sp>
      <p:pic>
        <p:nvPicPr>
          <p:cNvPr id="3916" name="Google Shape;3916;p22" descr="two monitors on wall"/>
          <p:cNvPicPr preferRelativeResize="0"/>
          <p:nvPr/>
        </p:nvPicPr>
        <p:blipFill>
          <a:blip r:embed="rId3">
            <a:extLst>
              <a:ext uri="{28A0092B-C50C-407E-A947-70E740481C1C}">
                <a14:useLocalDpi xmlns:a14="http://schemas.microsoft.com/office/drawing/2010/main" val="0"/>
              </a:ext>
            </a:extLst>
          </a:blip>
          <a:stretch>
            <a:fillRect/>
          </a:stretch>
        </p:blipFill>
        <p:spPr>
          <a:xfrm>
            <a:off x="145472" y="174554"/>
            <a:ext cx="3248891" cy="2244796"/>
          </a:xfrm>
          <a:prstGeom prst="rect">
            <a:avLst/>
          </a:prstGeom>
          <a:noFill/>
          <a:ln>
            <a:noFill/>
          </a:ln>
        </p:spPr>
      </p:pic>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pic>
        <p:nvPicPr>
          <p:cNvPr id="2" name="Picture 1" descr="classroom of peo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690" y="2637928"/>
            <a:ext cx="3400425" cy="2266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18"/>
          <p:cNvSpPr txBox="1">
            <a:spLocks noGrp="1"/>
          </p:cNvSpPr>
          <p:nvPr>
            <p:ph type="title"/>
          </p:nvPr>
        </p:nvSpPr>
        <p:spPr>
          <a:xfrm>
            <a:off x="342357" y="289102"/>
            <a:ext cx="5531969" cy="6668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Making it feel real for everyone</a:t>
            </a:r>
            <a:endParaRPr dirty="0"/>
          </a:p>
        </p:txBody>
      </p:sp>
      <p:sp>
        <p:nvSpPr>
          <p:cNvPr id="3871" name="Google Shape;3871;p18"/>
          <p:cNvSpPr txBox="1">
            <a:spLocks noGrp="1"/>
          </p:cNvSpPr>
          <p:nvPr>
            <p:ph type="body" idx="1"/>
          </p:nvPr>
        </p:nvSpPr>
        <p:spPr>
          <a:xfrm>
            <a:off x="342357" y="755073"/>
            <a:ext cx="5788278" cy="1614054"/>
          </a:xfrm>
          <a:prstGeom prst="rect">
            <a:avLst/>
          </a:prstGeom>
        </p:spPr>
        <p:txBody>
          <a:bodyPr spcFirstLastPara="1" wrap="square" lIns="91425" tIns="91425" rIns="91425" bIns="91425" anchor="t" anchorCtr="0">
            <a:noAutofit/>
          </a:bodyPr>
          <a:lstStyle/>
          <a:p>
            <a:pPr marL="76200" indent="0">
              <a:buNone/>
            </a:pPr>
            <a:r>
              <a:rPr lang="en-US" sz="1600" dirty="0"/>
              <a:t>One of the biggest issues faculty face in the </a:t>
            </a:r>
            <a:r>
              <a:rPr lang="en-US" sz="1600" dirty="0" err="1"/>
              <a:t>Hyflex</a:t>
            </a:r>
            <a:r>
              <a:rPr lang="en-US" sz="1600" dirty="0"/>
              <a:t> model is to keep track of both sets of students. The ones in the room and the ones at home. We have to manage better ways to close the gap of both groups and help faculty see everyone. One cost effective way to do this is to add large confidence monitors and side by side projection. Little Brady Bunch screens are no help.</a:t>
            </a:r>
          </a:p>
          <a:p>
            <a:pPr marL="457200" lvl="0" indent="-381000" algn="l" rtl="0">
              <a:spcBef>
                <a:spcPts val="600"/>
              </a:spcBef>
              <a:spcAft>
                <a:spcPts val="0"/>
              </a:spcAft>
              <a:buSzPts val="2400"/>
              <a:buChar char="▪"/>
            </a:pPr>
            <a:endParaRPr dirty="0"/>
          </a:p>
        </p:txBody>
      </p:sp>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pic>
        <p:nvPicPr>
          <p:cNvPr id="6" name="Picture 5" descr="instructor teaching both in person and over zoom"/>
          <p:cNvPicPr>
            <a:picLocks noChangeAspect="1"/>
          </p:cNvPicPr>
          <p:nvPr/>
        </p:nvPicPr>
        <p:blipFill>
          <a:blip r:embed="rId3"/>
          <a:stretch>
            <a:fillRect/>
          </a:stretch>
        </p:blipFill>
        <p:spPr>
          <a:xfrm>
            <a:off x="442984" y="2605113"/>
            <a:ext cx="3640465" cy="2434477"/>
          </a:xfrm>
          <a:prstGeom prst="rect">
            <a:avLst/>
          </a:prstGeom>
        </p:spPr>
      </p:pic>
      <p:pic>
        <p:nvPicPr>
          <p:cNvPr id="7" name="Picture 6" descr="classro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068" y="2605113"/>
            <a:ext cx="3245969" cy="2434477"/>
          </a:xfrm>
          <a:prstGeom prst="rect">
            <a:avLst/>
          </a:prstGeom>
        </p:spPr>
      </p:pic>
    </p:spTree>
    <p:extLst>
      <p:ext uri="{BB962C8B-B14F-4D97-AF65-F5344CB8AC3E}">
        <p14:creationId xmlns:p14="http://schemas.microsoft.com/office/powerpoint/2010/main" val="105780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1" name="Google Shape;3871;p18"/>
          <p:cNvSpPr txBox="1">
            <a:spLocks noGrp="1"/>
          </p:cNvSpPr>
          <p:nvPr>
            <p:ph type="body" idx="1"/>
          </p:nvPr>
        </p:nvSpPr>
        <p:spPr>
          <a:xfrm>
            <a:off x="640231" y="1281545"/>
            <a:ext cx="6761100" cy="3641638"/>
          </a:xfrm>
          <a:prstGeom prst="rect">
            <a:avLst/>
          </a:prstGeom>
        </p:spPr>
        <p:txBody>
          <a:bodyPr spcFirstLastPara="1" wrap="square" lIns="91425" tIns="91425" rIns="91425" bIns="91425" anchor="t" anchorCtr="0">
            <a:noAutofit/>
          </a:bodyPr>
          <a:lstStyle/>
          <a:p>
            <a:pPr marL="76200" indent="0">
              <a:buNone/>
            </a:pPr>
            <a:endParaRPr lang="en-US" sz="1600" dirty="0"/>
          </a:p>
          <a:p>
            <a:endParaRPr lang="en-US" sz="1600" dirty="0"/>
          </a:p>
          <a:p>
            <a:endParaRPr lang="en-US" sz="1600" dirty="0"/>
          </a:p>
          <a:p>
            <a:pPr marL="457200" lvl="0" indent="-381000" algn="l" rtl="0">
              <a:spcBef>
                <a:spcPts val="600"/>
              </a:spcBef>
              <a:spcAft>
                <a:spcPts val="0"/>
              </a:spcAft>
              <a:buSzPts val="2400"/>
              <a:buChar char="▪"/>
            </a:pPr>
            <a:endParaRPr dirty="0"/>
          </a:p>
        </p:txBody>
      </p:sp>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2" name="Title 1"/>
          <p:cNvSpPr>
            <a:spLocks noGrp="1"/>
          </p:cNvSpPr>
          <p:nvPr>
            <p:ph type="title"/>
          </p:nvPr>
        </p:nvSpPr>
        <p:spPr>
          <a:xfrm>
            <a:off x="91531" y="130994"/>
            <a:ext cx="1855033" cy="2455756"/>
          </a:xfrm>
        </p:spPr>
        <p:txBody>
          <a:bodyPr/>
          <a:lstStyle/>
          <a:p>
            <a:r>
              <a:rPr lang="en-US" dirty="0"/>
              <a:t>Seriously teaching from home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088" y="327794"/>
            <a:ext cx="6118943" cy="4589207"/>
          </a:xfrm>
          <a:prstGeom prst="rect">
            <a:avLst/>
          </a:prstGeom>
        </p:spPr>
      </p:pic>
      <p:sp>
        <p:nvSpPr>
          <p:cNvPr id="4" name="TextBox 3"/>
          <p:cNvSpPr txBox="1"/>
          <p:nvPr/>
        </p:nvSpPr>
        <p:spPr>
          <a:xfrm>
            <a:off x="0" y="3102364"/>
            <a:ext cx="1550424" cy="1077218"/>
          </a:xfrm>
          <a:prstGeom prst="rect">
            <a:avLst/>
          </a:prstGeom>
          <a:noFill/>
        </p:spPr>
        <p:txBody>
          <a:bodyPr wrap="none" rtlCol="0">
            <a:spAutoFit/>
          </a:bodyPr>
          <a:lstStyle/>
          <a:p>
            <a:r>
              <a:rPr lang="en-US" sz="3200" dirty="0">
                <a:solidFill>
                  <a:srgbClr val="0B87A1"/>
                </a:solidFill>
              </a:rPr>
              <a:t>  Got</a:t>
            </a:r>
          </a:p>
          <a:p>
            <a:r>
              <a:rPr lang="en-US" sz="3200" dirty="0">
                <a:solidFill>
                  <a:srgbClr val="0B87A1"/>
                </a:solidFill>
              </a:rPr>
              <a:t>Monitor</a:t>
            </a:r>
          </a:p>
        </p:txBody>
      </p:sp>
    </p:spTree>
    <p:extLst>
      <p:ext uri="{BB962C8B-B14F-4D97-AF65-F5344CB8AC3E}">
        <p14:creationId xmlns:p14="http://schemas.microsoft.com/office/powerpoint/2010/main" val="253504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471055" y="1724891"/>
            <a:ext cx="5687645" cy="15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dirty="0"/>
              <a:t>Questions</a:t>
            </a:r>
            <a:endParaRPr sz="8000" dirty="0"/>
          </a:p>
        </p:txBody>
      </p:sp>
    </p:spTree>
    <p:extLst>
      <p:ext uri="{BB962C8B-B14F-4D97-AF65-F5344CB8AC3E}">
        <p14:creationId xmlns:p14="http://schemas.microsoft.com/office/powerpoint/2010/main" val="124302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18"/>
          <p:cNvSpPr txBox="1">
            <a:spLocks noGrp="1"/>
          </p:cNvSpPr>
          <p:nvPr>
            <p:ph type="title"/>
          </p:nvPr>
        </p:nvSpPr>
        <p:spPr>
          <a:xfrm>
            <a:off x="640231" y="28217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Improvements Summer 2020</a:t>
            </a:r>
            <a:endParaRPr dirty="0"/>
          </a:p>
        </p:txBody>
      </p:sp>
      <p:sp>
        <p:nvSpPr>
          <p:cNvPr id="3871" name="Google Shape;3871;p18"/>
          <p:cNvSpPr txBox="1">
            <a:spLocks noGrp="1"/>
          </p:cNvSpPr>
          <p:nvPr>
            <p:ph type="body" idx="1"/>
          </p:nvPr>
        </p:nvSpPr>
        <p:spPr>
          <a:xfrm>
            <a:off x="640231" y="1139575"/>
            <a:ext cx="6761100" cy="3783608"/>
          </a:xfrm>
          <a:prstGeom prst="rect">
            <a:avLst/>
          </a:prstGeom>
        </p:spPr>
        <p:txBody>
          <a:bodyPr spcFirstLastPara="1" wrap="square" lIns="91425" tIns="91425" rIns="91425" bIns="91425" anchor="t" anchorCtr="0">
            <a:noAutofit/>
          </a:bodyPr>
          <a:lstStyle/>
          <a:p>
            <a:r>
              <a:rPr lang="en-US" sz="1600" dirty="0"/>
              <a:t>CTS worked on and improved more than 86 Rooms</a:t>
            </a:r>
          </a:p>
          <a:p>
            <a:r>
              <a:rPr lang="en-US" sz="1600" dirty="0"/>
              <a:t>67 rooms were upgraded to synchronous classrooms</a:t>
            </a:r>
          </a:p>
          <a:p>
            <a:r>
              <a:rPr lang="en-US" sz="1600" dirty="0"/>
              <a:t>80 classrooms received onboard document camera upgrades</a:t>
            </a:r>
          </a:p>
          <a:p>
            <a:r>
              <a:rPr lang="en-US" sz="1600" dirty="0"/>
              <a:t>85 teaching station tops were rearranged and modified</a:t>
            </a:r>
          </a:p>
          <a:p>
            <a:r>
              <a:rPr lang="en-US" sz="1600" dirty="0"/>
              <a:t>20 no-touch button microphones we added to rooms</a:t>
            </a:r>
          </a:p>
          <a:p>
            <a:r>
              <a:rPr lang="en-US" sz="1600" dirty="0"/>
              <a:t>25 all in one Planar monitors </a:t>
            </a:r>
          </a:p>
          <a:p>
            <a:r>
              <a:rPr lang="en-US" sz="1600" dirty="0" err="1"/>
              <a:t>Capen</a:t>
            </a:r>
            <a:r>
              <a:rPr lang="en-US" sz="1600" dirty="0"/>
              <a:t> 240 was modified and upgraded to a no touch audio room</a:t>
            </a:r>
          </a:p>
          <a:p>
            <a:r>
              <a:rPr lang="en-US" sz="1600" dirty="0"/>
              <a:t>100 webcams were made available for checkout at Silverman</a:t>
            </a:r>
          </a:p>
          <a:p>
            <a:r>
              <a:rPr lang="en-US" sz="1600" dirty="0"/>
              <a:t>50 webcam tripods as well</a:t>
            </a:r>
          </a:p>
          <a:p>
            <a:r>
              <a:rPr lang="en-US" sz="1600" dirty="0"/>
              <a:t>9 high-end mobile carts were purchased and made available to check out at the Silverman Library</a:t>
            </a:r>
          </a:p>
          <a:p>
            <a:pPr marL="457200" lvl="0" indent="-381000" algn="l" rtl="0">
              <a:spcBef>
                <a:spcPts val="600"/>
              </a:spcBef>
              <a:spcAft>
                <a:spcPts val="0"/>
              </a:spcAft>
              <a:buSzPts val="2400"/>
              <a:buChar char="▪"/>
            </a:pPr>
            <a:endParaRPr dirty="0"/>
          </a:p>
        </p:txBody>
      </p:sp>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48137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1" name="Google Shape;3871;p18"/>
          <p:cNvSpPr txBox="1">
            <a:spLocks noGrp="1"/>
          </p:cNvSpPr>
          <p:nvPr>
            <p:ph type="body" idx="1"/>
          </p:nvPr>
        </p:nvSpPr>
        <p:spPr>
          <a:xfrm>
            <a:off x="1193969" y="130994"/>
            <a:ext cx="6761100" cy="3641638"/>
          </a:xfrm>
          <a:prstGeom prst="rect">
            <a:avLst/>
          </a:prstGeom>
        </p:spPr>
        <p:txBody>
          <a:bodyPr spcFirstLastPara="1" wrap="square" lIns="91425" tIns="91425" rIns="91425" bIns="91425" anchor="t" anchorCtr="0">
            <a:noAutofit/>
          </a:bodyPr>
          <a:lstStyle/>
          <a:p>
            <a:pPr marL="76200" indent="0">
              <a:buNone/>
            </a:pPr>
            <a:endParaRPr lang="en-US" sz="1600" dirty="0"/>
          </a:p>
          <a:p>
            <a:endParaRPr lang="en-US" sz="1600" dirty="0"/>
          </a:p>
          <a:p>
            <a:endParaRPr lang="en-US" sz="1600" dirty="0"/>
          </a:p>
          <a:p>
            <a:pPr marL="457200" lvl="0" indent="-381000" algn="l" rtl="0">
              <a:spcBef>
                <a:spcPts val="600"/>
              </a:spcBef>
              <a:spcAft>
                <a:spcPts val="0"/>
              </a:spcAft>
              <a:buSzPts val="2400"/>
              <a:buChar char="▪"/>
            </a:pPr>
            <a:endParaRPr dirty="0"/>
          </a:p>
        </p:txBody>
      </p:sp>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2" name="Title 1"/>
          <p:cNvSpPr>
            <a:spLocks noGrp="1"/>
          </p:cNvSpPr>
          <p:nvPr>
            <p:ph type="title"/>
          </p:nvPr>
        </p:nvSpPr>
        <p:spPr>
          <a:xfrm>
            <a:off x="307121" y="740228"/>
            <a:ext cx="2175884" cy="1319030"/>
          </a:xfrm>
        </p:spPr>
        <p:txBody>
          <a:bodyPr/>
          <a:lstStyle/>
          <a:p>
            <a:r>
              <a:rPr lang="en-US" dirty="0"/>
              <a:t>One Shot</a:t>
            </a:r>
            <a:br>
              <a:rPr lang="en-US" dirty="0"/>
            </a:br>
            <a:r>
              <a:rPr lang="en-US" dirty="0"/>
              <a:t>PTZ</a:t>
            </a:r>
            <a:br>
              <a:rPr lang="en-US" dirty="0"/>
            </a:br>
            <a:r>
              <a:rPr lang="en-US" dirty="0"/>
              <a:t>Cameras</a:t>
            </a:r>
          </a:p>
        </p:txBody>
      </p:sp>
      <p:pic>
        <p:nvPicPr>
          <p:cNvPr id="3" name="Picture 2" descr="PTZ cameras on a table"/>
          <p:cNvPicPr>
            <a:picLocks noChangeAspect="1"/>
          </p:cNvPicPr>
          <p:nvPr/>
        </p:nvPicPr>
        <p:blipFill>
          <a:blip r:embed="rId3"/>
          <a:stretch>
            <a:fillRect/>
          </a:stretch>
        </p:blipFill>
        <p:spPr>
          <a:xfrm>
            <a:off x="995643" y="2638658"/>
            <a:ext cx="6118943" cy="2019964"/>
          </a:xfrm>
          <a:prstGeom prst="rect">
            <a:avLst/>
          </a:prstGeom>
        </p:spPr>
      </p:pic>
      <p:pic>
        <p:nvPicPr>
          <p:cNvPr id="6" name="Picture 5" descr="PTZ cameras">
            <a:extLst>
              <a:ext uri="{FF2B5EF4-FFF2-40B4-BE49-F238E27FC236}">
                <a16:creationId xmlns:a16="http://schemas.microsoft.com/office/drawing/2014/main" id="{94221B65-9308-48BA-8485-985187F8B55A}"/>
              </a:ext>
            </a:extLst>
          </p:cNvPr>
          <p:cNvPicPr>
            <a:picLocks noChangeAspect="1"/>
          </p:cNvPicPr>
          <p:nvPr/>
        </p:nvPicPr>
        <p:blipFill>
          <a:blip r:embed="rId4"/>
          <a:stretch>
            <a:fillRect/>
          </a:stretch>
        </p:blipFill>
        <p:spPr>
          <a:xfrm>
            <a:off x="2771277" y="198018"/>
            <a:ext cx="2422305" cy="2306825"/>
          </a:xfrm>
          <a:prstGeom prst="rect">
            <a:avLst/>
          </a:prstGeom>
        </p:spPr>
      </p:pic>
    </p:spTree>
    <p:extLst>
      <p:ext uri="{BB962C8B-B14F-4D97-AF65-F5344CB8AC3E}">
        <p14:creationId xmlns:p14="http://schemas.microsoft.com/office/powerpoint/2010/main" val="302186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2" name="Title 1"/>
          <p:cNvSpPr>
            <a:spLocks noGrp="1"/>
          </p:cNvSpPr>
          <p:nvPr>
            <p:ph type="title"/>
          </p:nvPr>
        </p:nvSpPr>
        <p:spPr>
          <a:xfrm>
            <a:off x="91531" y="130994"/>
            <a:ext cx="2257659" cy="1482216"/>
          </a:xfrm>
        </p:spPr>
        <p:txBody>
          <a:bodyPr/>
          <a:lstStyle/>
          <a:p>
            <a:r>
              <a:rPr lang="en-US" sz="2000" dirty="0">
                <a:latin typeface="Arial" panose="020B0604020202020204" pitchFamily="34" charset="0"/>
                <a:cs typeface="Arial" panose="020B0604020202020204" pitchFamily="34" charset="0"/>
              </a:rPr>
              <a:t>Synchronous Rooms </a:t>
            </a:r>
          </a:p>
        </p:txBody>
      </p:sp>
      <p:pic>
        <p:nvPicPr>
          <p:cNvPr id="3" name="Picture 2" descr="UBIT classroom with new teaching station"/>
          <p:cNvPicPr>
            <a:picLocks noChangeAspect="1"/>
          </p:cNvPicPr>
          <p:nvPr/>
        </p:nvPicPr>
        <p:blipFill>
          <a:blip r:embed="rId3"/>
          <a:stretch>
            <a:fillRect/>
          </a:stretch>
        </p:blipFill>
        <p:spPr>
          <a:xfrm>
            <a:off x="1846980" y="327794"/>
            <a:ext cx="6103050" cy="4589207"/>
          </a:xfrm>
          <a:prstGeom prst="rect">
            <a:avLst/>
          </a:prstGeom>
        </p:spPr>
      </p:pic>
      <p:sp>
        <p:nvSpPr>
          <p:cNvPr id="4" name="TextBox 3"/>
          <p:cNvSpPr txBox="1"/>
          <p:nvPr/>
        </p:nvSpPr>
        <p:spPr>
          <a:xfrm>
            <a:off x="0" y="1733550"/>
            <a:ext cx="1568058" cy="707886"/>
          </a:xfrm>
          <a:prstGeom prst="rect">
            <a:avLst/>
          </a:prstGeom>
          <a:noFill/>
        </p:spPr>
        <p:txBody>
          <a:bodyPr wrap="none" rtlCol="0">
            <a:spAutoFit/>
          </a:bodyPr>
          <a:lstStyle/>
          <a:p>
            <a:r>
              <a:rPr lang="en-US" sz="2000" dirty="0">
                <a:solidFill>
                  <a:srgbClr val="0B87A1"/>
                </a:solidFill>
              </a:rPr>
              <a:t>Table top</a:t>
            </a:r>
          </a:p>
          <a:p>
            <a:r>
              <a:rPr lang="en-US" sz="2000" dirty="0">
                <a:solidFill>
                  <a:srgbClr val="0B87A1"/>
                </a:solidFill>
              </a:rPr>
              <a:t>Remodeled </a:t>
            </a:r>
          </a:p>
        </p:txBody>
      </p:sp>
      <p:sp>
        <p:nvSpPr>
          <p:cNvPr id="6" name="Text Placeholder 5">
            <a:extLst>
              <a:ext uri="{FF2B5EF4-FFF2-40B4-BE49-F238E27FC236}">
                <a16:creationId xmlns:a16="http://schemas.microsoft.com/office/drawing/2014/main" id="{9F16AC14-9AB1-4E92-BC3D-045D173378BA}"/>
              </a:ext>
            </a:extLst>
          </p:cNvPr>
          <p:cNvSpPr>
            <a:spLocks noGrp="1"/>
          </p:cNvSpPr>
          <p:nvPr>
            <p:ph type="body" idx="1"/>
          </p:nvPr>
        </p:nvSpPr>
        <p:spPr>
          <a:xfrm flipH="1" flipV="1">
            <a:off x="9442013" y="4349775"/>
            <a:ext cx="45719" cy="45719"/>
          </a:xfrm>
        </p:spPr>
        <p:txBody>
          <a:bodyPr/>
          <a:lstStyle/>
          <a:p>
            <a:endParaRPr lang="en-US" dirty="0"/>
          </a:p>
        </p:txBody>
      </p:sp>
    </p:spTree>
    <p:extLst>
      <p:ext uri="{BB962C8B-B14F-4D97-AF65-F5344CB8AC3E}">
        <p14:creationId xmlns:p14="http://schemas.microsoft.com/office/powerpoint/2010/main" val="184250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1" name="Google Shape;3871;p18"/>
          <p:cNvSpPr txBox="1">
            <a:spLocks noGrp="1"/>
          </p:cNvSpPr>
          <p:nvPr>
            <p:ph type="body" idx="1"/>
          </p:nvPr>
        </p:nvSpPr>
        <p:spPr>
          <a:xfrm>
            <a:off x="640231" y="1281545"/>
            <a:ext cx="6761100" cy="3641638"/>
          </a:xfrm>
          <a:prstGeom prst="rect">
            <a:avLst/>
          </a:prstGeom>
        </p:spPr>
        <p:txBody>
          <a:bodyPr spcFirstLastPara="1" wrap="square" lIns="91425" tIns="91425" rIns="91425" bIns="91425" anchor="t" anchorCtr="0">
            <a:noAutofit/>
          </a:bodyPr>
          <a:lstStyle/>
          <a:p>
            <a:pPr marL="76200" indent="0">
              <a:buNone/>
            </a:pPr>
            <a:endParaRPr lang="en-US" sz="1600" dirty="0"/>
          </a:p>
          <a:p>
            <a:endParaRPr lang="en-US" sz="1600" dirty="0"/>
          </a:p>
          <a:p>
            <a:endParaRPr lang="en-US" sz="1600" dirty="0"/>
          </a:p>
          <a:p>
            <a:pPr marL="457200" lvl="0" indent="-381000" algn="l" rtl="0">
              <a:spcBef>
                <a:spcPts val="600"/>
              </a:spcBef>
              <a:spcAft>
                <a:spcPts val="0"/>
              </a:spcAft>
              <a:buSzPts val="2400"/>
              <a:buChar char="▪"/>
            </a:pPr>
            <a:endParaRPr dirty="0"/>
          </a:p>
        </p:txBody>
      </p:sp>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2" name="Title 1"/>
          <p:cNvSpPr>
            <a:spLocks noGrp="1"/>
          </p:cNvSpPr>
          <p:nvPr>
            <p:ph type="title"/>
          </p:nvPr>
        </p:nvSpPr>
        <p:spPr>
          <a:xfrm>
            <a:off x="2504140" y="1090927"/>
            <a:ext cx="1855033" cy="2455756"/>
          </a:xfrm>
        </p:spPr>
        <p:txBody>
          <a:bodyPr/>
          <a:lstStyle/>
          <a:p>
            <a:endParaRPr lang="en-US" dirty="0"/>
          </a:p>
        </p:txBody>
      </p:sp>
      <p:pic>
        <p:nvPicPr>
          <p:cNvPr id="3" name="Picture 2" descr="UBIT classroom new teaching station"/>
          <p:cNvPicPr>
            <a:picLocks noChangeAspect="1"/>
          </p:cNvPicPr>
          <p:nvPr/>
        </p:nvPicPr>
        <p:blipFill>
          <a:blip r:embed="rId3"/>
          <a:stretch>
            <a:fillRect/>
          </a:stretch>
        </p:blipFill>
        <p:spPr>
          <a:xfrm>
            <a:off x="819184" y="138428"/>
            <a:ext cx="6552410" cy="4914308"/>
          </a:xfrm>
          <a:prstGeom prst="rect">
            <a:avLst/>
          </a:prstGeom>
        </p:spPr>
      </p:pic>
    </p:spTree>
    <p:extLst>
      <p:ext uri="{BB962C8B-B14F-4D97-AF65-F5344CB8AC3E}">
        <p14:creationId xmlns:p14="http://schemas.microsoft.com/office/powerpoint/2010/main" val="24548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18"/>
          <p:cNvSpPr txBox="1">
            <a:spLocks noGrp="1"/>
          </p:cNvSpPr>
          <p:nvPr>
            <p:ph type="title"/>
          </p:nvPr>
        </p:nvSpPr>
        <p:spPr>
          <a:xfrm>
            <a:off x="342358" y="289102"/>
            <a:ext cx="3065860" cy="6668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Keeping it clean</a:t>
            </a:r>
            <a:endParaRPr dirty="0"/>
          </a:p>
        </p:txBody>
      </p:sp>
      <p:sp>
        <p:nvSpPr>
          <p:cNvPr id="3871" name="Google Shape;3871;p18"/>
          <p:cNvSpPr txBox="1">
            <a:spLocks noGrp="1"/>
          </p:cNvSpPr>
          <p:nvPr>
            <p:ph type="body" idx="1"/>
          </p:nvPr>
        </p:nvSpPr>
        <p:spPr>
          <a:xfrm>
            <a:off x="342358" y="955963"/>
            <a:ext cx="5788278" cy="1284970"/>
          </a:xfrm>
          <a:prstGeom prst="rect">
            <a:avLst/>
          </a:prstGeom>
        </p:spPr>
        <p:txBody>
          <a:bodyPr spcFirstLastPara="1" wrap="square" lIns="91425" tIns="91425" rIns="91425" bIns="91425" anchor="t" anchorCtr="0">
            <a:noAutofit/>
          </a:bodyPr>
          <a:lstStyle/>
          <a:p>
            <a:pPr marL="76200" indent="0">
              <a:buNone/>
            </a:pPr>
            <a:r>
              <a:rPr lang="en-US" sz="1600" dirty="0"/>
              <a:t>We realize that going forward we need to offer a combination of audio input devices. We will continue to supply our standard audio of lavalier and hand held wireless microphones, but also complement the rooms with no, to low touch audio devices.</a:t>
            </a:r>
          </a:p>
          <a:p>
            <a:pPr marL="457200" lvl="0" indent="-381000" algn="l" rtl="0">
              <a:spcBef>
                <a:spcPts val="600"/>
              </a:spcBef>
              <a:spcAft>
                <a:spcPts val="0"/>
              </a:spcAft>
              <a:buSzPts val="2400"/>
              <a:buChar char="▪"/>
            </a:pPr>
            <a:endParaRPr dirty="0"/>
          </a:p>
        </p:txBody>
      </p:sp>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pic>
        <p:nvPicPr>
          <p:cNvPr id="2" name="Picture 1" descr="ceiling micro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47" y="2723329"/>
            <a:ext cx="3028950" cy="1514475"/>
          </a:xfrm>
          <a:prstGeom prst="rect">
            <a:avLst/>
          </a:prstGeom>
        </p:spPr>
      </p:pic>
      <p:pic>
        <p:nvPicPr>
          <p:cNvPr id="3" name="Picture 2" descr="suspended micropho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878" y="2711677"/>
            <a:ext cx="2619375" cy="1514475"/>
          </a:xfrm>
          <a:prstGeom prst="rect">
            <a:avLst/>
          </a:prstGeom>
        </p:spPr>
      </p:pic>
      <p:pic>
        <p:nvPicPr>
          <p:cNvPr id="4" name="Picture 3" descr="low touch microphon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5132" y="2700026"/>
            <a:ext cx="1110761" cy="1537778"/>
          </a:xfrm>
          <a:prstGeom prst="rect">
            <a:avLst/>
          </a:prstGeom>
        </p:spPr>
      </p:pic>
    </p:spTree>
    <p:extLst>
      <p:ext uri="{BB962C8B-B14F-4D97-AF65-F5344CB8AC3E}">
        <p14:creationId xmlns:p14="http://schemas.microsoft.com/office/powerpoint/2010/main" val="6327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1" name="Google Shape;3871;p18"/>
          <p:cNvSpPr txBox="1">
            <a:spLocks noGrp="1"/>
          </p:cNvSpPr>
          <p:nvPr>
            <p:ph type="body" idx="1"/>
          </p:nvPr>
        </p:nvSpPr>
        <p:spPr>
          <a:xfrm>
            <a:off x="640231" y="1281545"/>
            <a:ext cx="6761100" cy="3641638"/>
          </a:xfrm>
          <a:prstGeom prst="rect">
            <a:avLst/>
          </a:prstGeom>
        </p:spPr>
        <p:txBody>
          <a:bodyPr spcFirstLastPara="1" wrap="square" lIns="91425" tIns="91425" rIns="91425" bIns="91425" anchor="t" anchorCtr="0">
            <a:noAutofit/>
          </a:bodyPr>
          <a:lstStyle/>
          <a:p>
            <a:pPr marL="76200" indent="0">
              <a:buNone/>
            </a:pPr>
            <a:endParaRPr lang="en-US" sz="1600" dirty="0"/>
          </a:p>
          <a:p>
            <a:endParaRPr lang="en-US" sz="1600" dirty="0"/>
          </a:p>
          <a:p>
            <a:endParaRPr lang="en-US" sz="1600" dirty="0"/>
          </a:p>
          <a:p>
            <a:pPr marL="457200" lvl="0" indent="-381000" algn="l" rtl="0">
              <a:spcBef>
                <a:spcPts val="600"/>
              </a:spcBef>
              <a:spcAft>
                <a:spcPts val="0"/>
              </a:spcAft>
              <a:buSzPts val="2400"/>
              <a:buChar char="▪"/>
            </a:pPr>
            <a:endParaRPr dirty="0"/>
          </a:p>
        </p:txBody>
      </p:sp>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2" name="Title 1"/>
          <p:cNvSpPr>
            <a:spLocks noGrp="1"/>
          </p:cNvSpPr>
          <p:nvPr>
            <p:ph type="title"/>
          </p:nvPr>
        </p:nvSpPr>
        <p:spPr>
          <a:xfrm>
            <a:off x="680550" y="3208877"/>
            <a:ext cx="6257230" cy="738656"/>
          </a:xfrm>
        </p:spPr>
        <p:txBody>
          <a:bodyPr/>
          <a:lstStyle/>
          <a:p>
            <a:r>
              <a:rPr lang="en-US" dirty="0"/>
              <a:t>Planar All in One Touch Monitors</a:t>
            </a:r>
          </a:p>
        </p:txBody>
      </p:sp>
      <p:pic>
        <p:nvPicPr>
          <p:cNvPr id="3" name="Picture 2" descr="monitor face"/>
          <p:cNvPicPr>
            <a:picLocks noChangeAspect="1"/>
          </p:cNvPicPr>
          <p:nvPr/>
        </p:nvPicPr>
        <p:blipFill>
          <a:blip r:embed="rId3"/>
          <a:stretch>
            <a:fillRect/>
          </a:stretch>
        </p:blipFill>
        <p:spPr>
          <a:xfrm>
            <a:off x="-175744" y="424975"/>
            <a:ext cx="3984909" cy="2776983"/>
          </a:xfrm>
          <a:prstGeom prst="rect">
            <a:avLst/>
          </a:prstGeom>
        </p:spPr>
      </p:pic>
      <p:sp>
        <p:nvSpPr>
          <p:cNvPr id="4" name="TextBox 3"/>
          <p:cNvSpPr txBox="1"/>
          <p:nvPr/>
        </p:nvSpPr>
        <p:spPr>
          <a:xfrm>
            <a:off x="0" y="3102364"/>
            <a:ext cx="412292" cy="584775"/>
          </a:xfrm>
          <a:prstGeom prst="rect">
            <a:avLst/>
          </a:prstGeom>
          <a:noFill/>
        </p:spPr>
        <p:txBody>
          <a:bodyPr wrap="none" rtlCol="0">
            <a:spAutoFit/>
          </a:bodyPr>
          <a:lstStyle/>
          <a:p>
            <a:r>
              <a:rPr lang="en-US" sz="3200" dirty="0">
                <a:solidFill>
                  <a:srgbClr val="0B87A1"/>
                </a:solidFill>
              </a:rPr>
              <a:t>  </a:t>
            </a:r>
          </a:p>
        </p:txBody>
      </p:sp>
      <p:pic>
        <p:nvPicPr>
          <p:cNvPr id="6" name="Picture 5" descr=" monitor back side mount">
            <a:extLst>
              <a:ext uri="{FF2B5EF4-FFF2-40B4-BE49-F238E27FC236}">
                <a16:creationId xmlns:a16="http://schemas.microsoft.com/office/drawing/2014/main" id="{0872393C-C758-4CEA-89CF-2A65B71C5001}"/>
              </a:ext>
            </a:extLst>
          </p:cNvPr>
          <p:cNvPicPr>
            <a:picLocks noChangeAspect="1"/>
          </p:cNvPicPr>
          <p:nvPr/>
        </p:nvPicPr>
        <p:blipFill>
          <a:blip r:embed="rId4"/>
          <a:stretch>
            <a:fillRect/>
          </a:stretch>
        </p:blipFill>
        <p:spPr>
          <a:xfrm>
            <a:off x="4357865" y="624273"/>
            <a:ext cx="2958191" cy="2378386"/>
          </a:xfrm>
          <a:prstGeom prst="rect">
            <a:avLst/>
          </a:prstGeom>
        </p:spPr>
      </p:pic>
    </p:spTree>
    <p:extLst>
      <p:ext uri="{BB962C8B-B14F-4D97-AF65-F5344CB8AC3E}">
        <p14:creationId xmlns:p14="http://schemas.microsoft.com/office/powerpoint/2010/main" val="161438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1" name="Google Shape;3871;p18"/>
          <p:cNvSpPr txBox="1">
            <a:spLocks noGrp="1"/>
          </p:cNvSpPr>
          <p:nvPr>
            <p:ph type="body" idx="1"/>
          </p:nvPr>
        </p:nvSpPr>
        <p:spPr>
          <a:xfrm>
            <a:off x="640231" y="1281545"/>
            <a:ext cx="6761100" cy="3641638"/>
          </a:xfrm>
          <a:prstGeom prst="rect">
            <a:avLst/>
          </a:prstGeom>
        </p:spPr>
        <p:txBody>
          <a:bodyPr spcFirstLastPara="1" wrap="square" lIns="91425" tIns="91425" rIns="91425" bIns="91425" anchor="t" anchorCtr="0">
            <a:noAutofit/>
          </a:bodyPr>
          <a:lstStyle/>
          <a:p>
            <a:pPr marL="76200" indent="0">
              <a:buNone/>
            </a:pPr>
            <a:endParaRPr lang="en-US" sz="1600" dirty="0"/>
          </a:p>
          <a:p>
            <a:endParaRPr lang="en-US" sz="1600" dirty="0"/>
          </a:p>
          <a:p>
            <a:endParaRPr lang="en-US" sz="1600" dirty="0"/>
          </a:p>
          <a:p>
            <a:pPr marL="457200" lvl="0" indent="-381000" algn="l" rtl="0">
              <a:spcBef>
                <a:spcPts val="600"/>
              </a:spcBef>
              <a:spcAft>
                <a:spcPts val="0"/>
              </a:spcAft>
              <a:buSzPts val="2400"/>
              <a:buChar char="▪"/>
            </a:pPr>
            <a:endParaRPr dirty="0"/>
          </a:p>
        </p:txBody>
      </p:sp>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2" name="Title 1"/>
          <p:cNvSpPr>
            <a:spLocks noGrp="1"/>
          </p:cNvSpPr>
          <p:nvPr>
            <p:ph type="title"/>
          </p:nvPr>
        </p:nvSpPr>
        <p:spPr>
          <a:xfrm>
            <a:off x="91531" y="130994"/>
            <a:ext cx="4197971" cy="652160"/>
          </a:xfrm>
        </p:spPr>
        <p:txBody>
          <a:bodyPr/>
          <a:lstStyle/>
          <a:p>
            <a:r>
              <a:rPr lang="en-US" dirty="0"/>
              <a:t>Webcams &amp; Tripods</a:t>
            </a:r>
          </a:p>
        </p:txBody>
      </p:sp>
      <p:pic>
        <p:nvPicPr>
          <p:cNvPr id="3" name="Picture 2" descr="Logitech C930e webcam"/>
          <p:cNvPicPr>
            <a:picLocks noChangeAspect="1"/>
          </p:cNvPicPr>
          <p:nvPr/>
        </p:nvPicPr>
        <p:blipFill>
          <a:blip r:embed="rId3"/>
          <a:stretch>
            <a:fillRect/>
          </a:stretch>
        </p:blipFill>
        <p:spPr>
          <a:xfrm>
            <a:off x="468450" y="1281545"/>
            <a:ext cx="2940265" cy="2940265"/>
          </a:xfrm>
          <a:prstGeom prst="rect">
            <a:avLst/>
          </a:prstGeom>
        </p:spPr>
      </p:pic>
      <p:sp>
        <p:nvSpPr>
          <p:cNvPr id="4" name="TextBox 3"/>
          <p:cNvSpPr txBox="1"/>
          <p:nvPr/>
        </p:nvSpPr>
        <p:spPr>
          <a:xfrm>
            <a:off x="97684" y="2909076"/>
            <a:ext cx="412292" cy="584775"/>
          </a:xfrm>
          <a:prstGeom prst="rect">
            <a:avLst/>
          </a:prstGeom>
          <a:noFill/>
        </p:spPr>
        <p:txBody>
          <a:bodyPr wrap="none" rtlCol="0">
            <a:spAutoFit/>
          </a:bodyPr>
          <a:lstStyle/>
          <a:p>
            <a:r>
              <a:rPr lang="en-US" sz="3200" dirty="0">
                <a:solidFill>
                  <a:srgbClr val="0B87A1"/>
                </a:solidFill>
              </a:rPr>
              <a:t>  </a:t>
            </a:r>
          </a:p>
        </p:txBody>
      </p:sp>
      <p:pic>
        <p:nvPicPr>
          <p:cNvPr id="6" name="Picture 5" descr="webcam on tripod">
            <a:extLst>
              <a:ext uri="{FF2B5EF4-FFF2-40B4-BE49-F238E27FC236}">
                <a16:creationId xmlns:a16="http://schemas.microsoft.com/office/drawing/2014/main" id="{8E96DE5F-EA50-4233-B715-7E701686F2F5}"/>
              </a:ext>
            </a:extLst>
          </p:cNvPr>
          <p:cNvPicPr>
            <a:picLocks noChangeAspect="1"/>
          </p:cNvPicPr>
          <p:nvPr/>
        </p:nvPicPr>
        <p:blipFill>
          <a:blip r:embed="rId4"/>
          <a:stretch>
            <a:fillRect/>
          </a:stretch>
        </p:blipFill>
        <p:spPr>
          <a:xfrm>
            <a:off x="3721586" y="1480326"/>
            <a:ext cx="3810000" cy="2857500"/>
          </a:xfrm>
          <a:prstGeom prst="rect">
            <a:avLst/>
          </a:prstGeom>
        </p:spPr>
      </p:pic>
    </p:spTree>
    <p:extLst>
      <p:ext uri="{BB962C8B-B14F-4D97-AF65-F5344CB8AC3E}">
        <p14:creationId xmlns:p14="http://schemas.microsoft.com/office/powerpoint/2010/main" val="209582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1" name="Google Shape;3871;p18"/>
          <p:cNvSpPr txBox="1">
            <a:spLocks noGrp="1"/>
          </p:cNvSpPr>
          <p:nvPr>
            <p:ph type="body" idx="1"/>
          </p:nvPr>
        </p:nvSpPr>
        <p:spPr>
          <a:xfrm>
            <a:off x="640231" y="1281545"/>
            <a:ext cx="6761100" cy="3641638"/>
          </a:xfrm>
          <a:prstGeom prst="rect">
            <a:avLst/>
          </a:prstGeom>
        </p:spPr>
        <p:txBody>
          <a:bodyPr spcFirstLastPara="1" wrap="square" lIns="91425" tIns="91425" rIns="91425" bIns="91425" anchor="t" anchorCtr="0">
            <a:noAutofit/>
          </a:bodyPr>
          <a:lstStyle/>
          <a:p>
            <a:pPr marL="76200" indent="0">
              <a:buNone/>
            </a:pPr>
            <a:endParaRPr lang="en-US" sz="1600" dirty="0"/>
          </a:p>
          <a:p>
            <a:endParaRPr lang="en-US" sz="1600" dirty="0"/>
          </a:p>
          <a:p>
            <a:endParaRPr lang="en-US" sz="1600" dirty="0"/>
          </a:p>
          <a:p>
            <a:pPr marL="457200" lvl="0" indent="-381000" algn="l" rtl="0">
              <a:spcBef>
                <a:spcPts val="600"/>
              </a:spcBef>
              <a:spcAft>
                <a:spcPts val="0"/>
              </a:spcAft>
              <a:buSzPts val="2400"/>
              <a:buChar char="▪"/>
            </a:pPr>
            <a:endParaRPr dirty="0"/>
          </a:p>
        </p:txBody>
      </p:sp>
      <p:sp>
        <p:nvSpPr>
          <p:cNvPr id="3872" name="Google Shape;3872;p18"/>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2" name="Title 1"/>
          <p:cNvSpPr>
            <a:spLocks noGrp="1"/>
          </p:cNvSpPr>
          <p:nvPr>
            <p:ph type="title"/>
          </p:nvPr>
        </p:nvSpPr>
        <p:spPr>
          <a:xfrm>
            <a:off x="165872" y="183461"/>
            <a:ext cx="2012332" cy="1757426"/>
          </a:xfrm>
        </p:spPr>
        <p:txBody>
          <a:bodyPr/>
          <a:lstStyle/>
          <a:p>
            <a:r>
              <a:rPr lang="en-US" dirty="0"/>
              <a:t>Mobile</a:t>
            </a:r>
            <a:br>
              <a:rPr lang="en-US" dirty="0"/>
            </a:br>
            <a:r>
              <a:rPr lang="en-US" dirty="0"/>
              <a:t>Carts @</a:t>
            </a:r>
            <a:br>
              <a:rPr lang="en-US" dirty="0"/>
            </a:br>
            <a:r>
              <a:rPr lang="en-US" dirty="0"/>
              <a:t>Silverman</a:t>
            </a:r>
          </a:p>
        </p:txBody>
      </p:sp>
      <p:pic>
        <p:nvPicPr>
          <p:cNvPr id="3" name="Picture 2" descr="display on mobile cart"/>
          <p:cNvPicPr>
            <a:picLocks noChangeAspect="1"/>
          </p:cNvPicPr>
          <p:nvPr/>
        </p:nvPicPr>
        <p:blipFill>
          <a:blip r:embed="rId3"/>
          <a:stretch>
            <a:fillRect/>
          </a:stretch>
        </p:blipFill>
        <p:spPr>
          <a:xfrm>
            <a:off x="3169607" y="327794"/>
            <a:ext cx="3441905" cy="4589207"/>
          </a:xfrm>
          <a:prstGeom prst="rect">
            <a:avLst/>
          </a:prstGeom>
        </p:spPr>
      </p:pic>
      <p:sp>
        <p:nvSpPr>
          <p:cNvPr id="4" name="TextBox 3"/>
          <p:cNvSpPr txBox="1"/>
          <p:nvPr/>
        </p:nvSpPr>
        <p:spPr>
          <a:xfrm>
            <a:off x="92425" y="2131505"/>
            <a:ext cx="2792752" cy="2739211"/>
          </a:xfrm>
          <a:prstGeom prst="rect">
            <a:avLst/>
          </a:prstGeom>
          <a:noFill/>
        </p:spPr>
        <p:txBody>
          <a:bodyPr wrap="none" rtlCol="0">
            <a:spAutoFit/>
          </a:bodyPr>
          <a:lstStyle/>
          <a:p>
            <a:r>
              <a:rPr lang="en-US" sz="2000" dirty="0">
                <a:solidFill>
                  <a:srgbClr val="0B87A1"/>
                </a:solidFill>
              </a:rPr>
              <a:t>75 inch Monitor</a:t>
            </a:r>
          </a:p>
          <a:p>
            <a:r>
              <a:rPr lang="en-US" sz="2000" dirty="0">
                <a:solidFill>
                  <a:srgbClr val="0B87A1"/>
                </a:solidFill>
              </a:rPr>
              <a:t>Wide  angle Camera</a:t>
            </a:r>
          </a:p>
          <a:p>
            <a:r>
              <a:rPr lang="en-US" sz="2000" dirty="0">
                <a:solidFill>
                  <a:srgbClr val="0B87A1"/>
                </a:solidFill>
              </a:rPr>
              <a:t>Onboard Computer</a:t>
            </a:r>
          </a:p>
          <a:p>
            <a:r>
              <a:rPr lang="en-US" sz="2000" dirty="0">
                <a:solidFill>
                  <a:srgbClr val="0B87A1"/>
                </a:solidFill>
              </a:rPr>
              <a:t>Speaker &amp; Microphone</a:t>
            </a:r>
          </a:p>
          <a:p>
            <a:r>
              <a:rPr lang="en-US" sz="2000" dirty="0">
                <a:solidFill>
                  <a:srgbClr val="0B87A1"/>
                </a:solidFill>
              </a:rPr>
              <a:t>Wireless Presentation</a:t>
            </a:r>
          </a:p>
          <a:p>
            <a:r>
              <a:rPr lang="en-US" sz="2000" dirty="0">
                <a:solidFill>
                  <a:srgbClr val="0B87A1"/>
                </a:solidFill>
              </a:rPr>
              <a:t>Aux Input</a:t>
            </a:r>
          </a:p>
          <a:p>
            <a:endParaRPr lang="en-US" sz="2000" dirty="0">
              <a:solidFill>
                <a:srgbClr val="0B87A1"/>
              </a:solidFill>
            </a:endParaRPr>
          </a:p>
          <a:p>
            <a:endParaRPr lang="en-US" sz="3200" dirty="0">
              <a:solidFill>
                <a:srgbClr val="0B87A1"/>
              </a:solidFill>
            </a:endParaRPr>
          </a:p>
        </p:txBody>
      </p:sp>
    </p:spTree>
    <p:extLst>
      <p:ext uri="{BB962C8B-B14F-4D97-AF65-F5344CB8AC3E}">
        <p14:creationId xmlns:p14="http://schemas.microsoft.com/office/powerpoint/2010/main" val="1181202512"/>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TotalTime>
  <Words>431</Words>
  <Application>Microsoft Macintosh PowerPoint</Application>
  <PresentationFormat>On-screen Show (16:9)</PresentationFormat>
  <Paragraphs>74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Dosis ExtraLight</vt:lpstr>
      <vt:lpstr>Arial</vt:lpstr>
      <vt:lpstr>Titillium Web Light</vt:lpstr>
      <vt:lpstr>Mowbray template</vt:lpstr>
      <vt:lpstr>ADVANCED TECHNOLOGY IN UB CLASSROOMS</vt:lpstr>
      <vt:lpstr>Improvements Summer 2020</vt:lpstr>
      <vt:lpstr>One Shot PTZ Cameras</vt:lpstr>
      <vt:lpstr>Synchronous Rooms </vt:lpstr>
      <vt:lpstr>PowerPoint Presentation</vt:lpstr>
      <vt:lpstr>Keeping it clean</vt:lpstr>
      <vt:lpstr>Planar All in One Touch Monitors</vt:lpstr>
      <vt:lpstr>Webcams &amp; Tripods</vt:lpstr>
      <vt:lpstr>Mobile Carts @ Silverman</vt:lpstr>
      <vt:lpstr>The Three Issues</vt:lpstr>
      <vt:lpstr>Can we use Zoom to connect small cap rooms together ?</vt:lpstr>
      <vt:lpstr>Making it feel real for everyone</vt:lpstr>
      <vt:lpstr>Seriously teaching from home </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Technology in UB Classrooms</dc:title>
  <dc:subject>Classrooms</dc:subject>
  <dc:creator>Gary Boulware</dc:creator>
  <cp:keywords>town hall, classrooms </cp:keywords>
  <dc:description/>
  <cp:lastModifiedBy>Valerie Priester</cp:lastModifiedBy>
  <cp:revision>51</cp:revision>
  <dcterms:modified xsi:type="dcterms:W3CDTF">2020-11-04T15:37:06Z</dcterms:modified>
  <cp:category/>
</cp:coreProperties>
</file>