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3" r:id="rId2"/>
    <p:sldId id="300" r:id="rId3"/>
    <p:sldId id="312" r:id="rId4"/>
    <p:sldId id="316" r:id="rId5"/>
    <p:sldId id="313" r:id="rId6"/>
    <p:sldId id="314" r:id="rId7"/>
    <p:sldId id="307" r:id="rId8"/>
    <p:sldId id="308" r:id="rId9"/>
    <p:sldId id="309" r:id="rId10"/>
    <p:sldId id="310" r:id="rId11"/>
    <p:sldId id="311" r:id="rId12"/>
    <p:sldId id="306" r:id="rId13"/>
    <p:sldId id="315" r:id="rId14"/>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00"/>
    <a:srgbClr val="E56A54"/>
    <a:srgbClr val="FFC72C"/>
    <a:srgbClr val="6DA04B"/>
    <a:srgbClr val="AD841F"/>
    <a:srgbClr val="005BBB"/>
    <a:srgbClr val="00C7B1"/>
    <a:srgbClr val="82838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5"/>
    <p:restoredTop sz="94444"/>
  </p:normalViewPr>
  <p:slideViewPr>
    <p:cSldViewPr snapToObjects="1">
      <p:cViewPr varScale="1">
        <p:scale>
          <a:sx n="109" d="100"/>
          <a:sy n="109" d="100"/>
        </p:scale>
        <p:origin x="294" y="9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7/25/2019</a:t>
            </a:fld>
            <a:endParaRPr lang="en-US" dirty="0">
              <a:latin typeface="Arial" charset="0"/>
            </a:endParaRP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7/25/2019</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99339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29237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333000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84720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13576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169311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368120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05992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245215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92563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79330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4159886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hyperlink" Target="http://www.buffalo.edu/ubit/policies/guidance-document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8368" y="3581400"/>
            <a:ext cx="6638544" cy="1650381"/>
          </a:xfrm>
        </p:spPr>
        <p:txBody>
          <a:bodyPr/>
          <a:lstStyle/>
          <a:p>
            <a:r>
              <a:rPr lang="en-US" dirty="0" smtClean="0"/>
              <a:t>Security Standards</a:t>
            </a:r>
          </a:p>
          <a:p>
            <a:r>
              <a:rPr lang="en-US" dirty="0" smtClean="0"/>
              <a:t>Mark Herron, MA, CISSP</a:t>
            </a:r>
          </a:p>
          <a:p>
            <a:r>
              <a:rPr lang="en-US" dirty="0" smtClean="0"/>
              <a:t>Information Security Officer</a:t>
            </a:r>
            <a:endParaRPr lang="en-US" dirty="0"/>
          </a:p>
        </p:txBody>
      </p:sp>
      <p:sp>
        <p:nvSpPr>
          <p:cNvPr id="3" name="Title 2"/>
          <p:cNvSpPr>
            <a:spLocks noGrp="1"/>
          </p:cNvSpPr>
          <p:nvPr>
            <p:ph type="ctrTitle"/>
          </p:nvPr>
        </p:nvSpPr>
        <p:spPr>
          <a:xfrm>
            <a:off x="658368" y="1490472"/>
            <a:ext cx="7571232" cy="1862328"/>
          </a:xfrm>
        </p:spPr>
        <p:txBody>
          <a:bodyPr anchor="t">
            <a:normAutofit fontScale="90000"/>
          </a:bodyPr>
          <a:lstStyle/>
          <a:p>
            <a:r>
              <a:rPr lang="en-US" dirty="0" smtClean="0"/>
              <a:t>Technology</a:t>
            </a:r>
            <a:r>
              <a:rPr lang="en-US" b="0" dirty="0" smtClean="0"/>
              <a:t> </a:t>
            </a:r>
            <a:r>
              <a:rPr lang="en-US" dirty="0" smtClean="0"/>
              <a:t>Town Hall, Fall 2018</a:t>
            </a:r>
            <a:endParaRPr lang="en-US" dirty="0"/>
          </a:p>
        </p:txBody>
      </p:sp>
    </p:spTree>
    <p:extLst>
      <p:ext uri="{BB962C8B-B14F-4D97-AF65-F5344CB8AC3E}">
        <p14:creationId xmlns:p14="http://schemas.microsoft.com/office/powerpoint/2010/main" val="71077866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677984" y="1447386"/>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smtClean="0"/>
              <a:t>“</a:t>
            </a:r>
            <a:r>
              <a:rPr lang="en-US" b="1" dirty="0"/>
              <a:t>Standards for High Risk Data (</a:t>
            </a:r>
            <a:r>
              <a:rPr lang="en-US" b="1" dirty="0" smtClean="0"/>
              <a:t>Category </a:t>
            </a:r>
            <a:r>
              <a:rPr lang="en-US" b="1" dirty="0"/>
              <a:t>1 - restricted)</a:t>
            </a:r>
            <a:endParaRPr lang="en-US" dirty="0"/>
          </a:p>
          <a:p>
            <a:r>
              <a:rPr lang="en-US" i="1" dirty="0"/>
              <a:t>	Note: Incorporates all standards listed for Low Risk Data and Moderate Risk Data, plus</a:t>
            </a:r>
            <a:r>
              <a:rPr lang="en-US" i="1" dirty="0" smtClean="0"/>
              <a:t>:</a:t>
            </a:r>
          </a:p>
          <a:p>
            <a:endParaRPr lang="en-US" dirty="0"/>
          </a:p>
          <a:p>
            <a:r>
              <a:rPr lang="en-US" dirty="0" smtClean="0"/>
              <a:t>*2.16 </a:t>
            </a:r>
            <a:r>
              <a:rPr lang="en-US" dirty="0"/>
              <a:t>Application Whitelisting</a:t>
            </a:r>
          </a:p>
          <a:p>
            <a:r>
              <a:rPr lang="en-US" dirty="0" smtClean="0"/>
              <a:t>*2.17 </a:t>
            </a:r>
            <a:r>
              <a:rPr lang="en-US" dirty="0"/>
              <a:t>Account Lockout</a:t>
            </a:r>
          </a:p>
          <a:p>
            <a:r>
              <a:rPr lang="en-US" dirty="0" smtClean="0"/>
              <a:t>*2.18 </a:t>
            </a:r>
            <a:r>
              <a:rPr lang="en-US" dirty="0"/>
              <a:t>Vulnerability Scanning</a:t>
            </a:r>
          </a:p>
          <a:p>
            <a:r>
              <a:rPr lang="en-US" dirty="0"/>
              <a:t>2.19 Physical Security</a:t>
            </a:r>
          </a:p>
          <a:p>
            <a:r>
              <a:rPr lang="en-US" dirty="0" smtClean="0"/>
              <a:t>*2.20 </a:t>
            </a:r>
            <a:r>
              <a:rPr lang="en-US" dirty="0"/>
              <a:t>Security Benchmarking</a:t>
            </a:r>
          </a:p>
          <a:p>
            <a:endParaRPr lang="en-US" sz="2400" dirty="0"/>
          </a:p>
          <a:p>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spTree>
    <p:extLst>
      <p:ext uri="{BB962C8B-B14F-4D97-AF65-F5344CB8AC3E}">
        <p14:creationId xmlns:p14="http://schemas.microsoft.com/office/powerpoint/2010/main" val="46841234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677984" y="1219200"/>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b="1" dirty="0" smtClean="0"/>
              <a:t>HOME Use – the ISO recommends these controls:</a:t>
            </a:r>
          </a:p>
          <a:p>
            <a:endParaRPr lang="en-US" sz="2400" b="1" dirty="0"/>
          </a:p>
          <a:p>
            <a:r>
              <a:rPr lang="en-US" sz="2000" b="1" dirty="0" smtClean="0"/>
              <a:t>2.1 </a:t>
            </a:r>
            <a:r>
              <a:rPr lang="en-US" sz="2000" b="1" dirty="0"/>
              <a:t>Security Patching </a:t>
            </a:r>
            <a:r>
              <a:rPr lang="en-US" sz="2000" dirty="0"/>
              <a:t>(auto-updates)</a:t>
            </a:r>
          </a:p>
          <a:p>
            <a:r>
              <a:rPr lang="en-US" sz="2000" b="1" dirty="0"/>
              <a:t>2.2 Password Authentication </a:t>
            </a:r>
            <a:r>
              <a:rPr lang="en-US" sz="2000" dirty="0"/>
              <a:t>(login required to use the computer, not just turn it on)</a:t>
            </a:r>
          </a:p>
          <a:p>
            <a:r>
              <a:rPr lang="en-US" sz="2000" b="1" dirty="0"/>
              <a:t>2.3 Malware Protection </a:t>
            </a:r>
            <a:r>
              <a:rPr lang="en-US" sz="2000" dirty="0"/>
              <a:t>(free or paid anti-virus)</a:t>
            </a:r>
          </a:p>
          <a:p>
            <a:r>
              <a:rPr lang="en-US" sz="2000" b="1" dirty="0"/>
              <a:t>2.4 Supported Operating Systems </a:t>
            </a:r>
            <a:r>
              <a:rPr lang="en-US" sz="2000" dirty="0"/>
              <a:t>(if connecting to the network/Internet)</a:t>
            </a:r>
          </a:p>
          <a:p>
            <a:r>
              <a:rPr lang="en-US" sz="2000" b="1" dirty="0"/>
              <a:t>2.6 Firewall </a:t>
            </a:r>
            <a:r>
              <a:rPr lang="en-US" sz="2000" dirty="0"/>
              <a:t>(local to the machine and on your cable modem-ISP router ("edge router"))</a:t>
            </a:r>
          </a:p>
          <a:p>
            <a:r>
              <a:rPr lang="en-US" sz="2000" b="1" dirty="0"/>
              <a:t>2.7 Run as User </a:t>
            </a:r>
            <a:r>
              <a:rPr lang="en-US" sz="2000" dirty="0"/>
              <a:t>(create two IDs - one for you, one when needing admin)</a:t>
            </a:r>
          </a:p>
          <a:p>
            <a:r>
              <a:rPr lang="en-US" sz="2000" b="1" dirty="0"/>
              <a:t>2.8 Whole Disk Encryption </a:t>
            </a:r>
            <a:r>
              <a:rPr lang="en-US" sz="2000" dirty="0"/>
              <a:t>(BitLocker, </a:t>
            </a:r>
            <a:r>
              <a:rPr lang="en-US" sz="2000" dirty="0" err="1"/>
              <a:t>FileVault</a:t>
            </a:r>
            <a:r>
              <a:rPr lang="en-US" sz="2000" dirty="0"/>
              <a:t> - don't lose that password!)</a:t>
            </a:r>
          </a:p>
          <a:p>
            <a:r>
              <a:rPr lang="en-US" sz="2000" b="1" dirty="0"/>
              <a:t>2.11 Inactivity Timeout </a:t>
            </a:r>
            <a:r>
              <a:rPr lang="en-US" sz="2000" dirty="0"/>
              <a:t>(screen saver with password)</a:t>
            </a:r>
          </a:p>
          <a:p>
            <a:r>
              <a:rPr lang="en-US" sz="2000" b="1" dirty="0"/>
              <a:t>2.12 Hard Drive and Printer Sharing </a:t>
            </a:r>
            <a:r>
              <a:rPr lang="en-US" sz="2000" dirty="0"/>
              <a:t>(disable unless needed)</a:t>
            </a:r>
          </a:p>
          <a:p>
            <a:r>
              <a:rPr lang="en-US" sz="2000" b="1" dirty="0"/>
              <a:t>2.14 Disposal </a:t>
            </a:r>
            <a:r>
              <a:rPr lang="en-US" sz="2000" dirty="0"/>
              <a:t>(wipe or remove drives or "shred"/destroy them before disposal)</a:t>
            </a:r>
          </a:p>
          <a:p>
            <a:r>
              <a:rPr lang="en-US" sz="2000" b="1" dirty="0" smtClean="0"/>
              <a:t>2.15 Remote Desktop Access </a:t>
            </a:r>
            <a:r>
              <a:rPr lang="en-US" sz="2000" dirty="0" smtClean="0"/>
              <a:t>(only if you need it for personal use, then secure it well!)</a:t>
            </a:r>
          </a:p>
          <a:p>
            <a:r>
              <a:rPr lang="en-US" sz="2000" b="1" dirty="0" smtClean="0"/>
              <a:t>2.19 </a:t>
            </a:r>
            <a:r>
              <a:rPr lang="en-US" sz="2000" b="1" dirty="0"/>
              <a:t>Physical Security </a:t>
            </a:r>
            <a:r>
              <a:rPr lang="en-US" sz="2000" dirty="0"/>
              <a:t>(lock your house doors and windows!  Don't leave laptops in the </a:t>
            </a:r>
            <a:r>
              <a:rPr lang="en-US" sz="2000" dirty="0" smtClean="0"/>
              <a:t>car or minivan.)</a:t>
            </a:r>
            <a:endParaRPr lang="en-US" sz="2000" dirty="0"/>
          </a:p>
          <a:p>
            <a:endParaRPr lang="en-US" sz="2400" dirty="0"/>
          </a:p>
          <a:p>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spTree>
    <p:extLst>
      <p:ext uri="{BB962C8B-B14F-4D97-AF65-F5344CB8AC3E}">
        <p14:creationId xmlns:p14="http://schemas.microsoft.com/office/powerpoint/2010/main" val="137568336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Security Standards</a:t>
            </a:r>
            <a:endParaRPr lang="en-US" sz="2400" u="sng" dirty="0"/>
          </a:p>
        </p:txBody>
      </p:sp>
      <p:sp>
        <p:nvSpPr>
          <p:cNvPr id="10" name="Title 2"/>
          <p:cNvSpPr txBox="1">
            <a:spLocks/>
          </p:cNvSpPr>
          <p:nvPr/>
        </p:nvSpPr>
        <p:spPr>
          <a:xfrm>
            <a:off x="677985" y="1676400"/>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smtClean="0"/>
              <a:t>An ongoing initiative (it’s a bundle of projects!) with one general size being fitted to a diverse organization with different requirements and needs.</a:t>
            </a:r>
          </a:p>
          <a:p>
            <a:endParaRPr lang="en-US" sz="2400" dirty="0"/>
          </a:p>
          <a:p>
            <a:r>
              <a:rPr lang="en-US" sz="2400" dirty="0" smtClean="0">
                <a:solidFill>
                  <a:schemeClr val="tx2"/>
                </a:solidFill>
              </a:rPr>
              <a:t>Each school does things differently</a:t>
            </a:r>
          </a:p>
          <a:p>
            <a:pPr marL="800089" lvl="1" indent="-342900">
              <a:buFont typeface="Arial" panose="020B0604020202020204" pitchFamily="34" charset="0"/>
              <a:buChar char="•"/>
            </a:pPr>
            <a:r>
              <a:rPr lang="en-US" sz="2400" dirty="0" smtClean="0">
                <a:solidFill>
                  <a:schemeClr val="tx2"/>
                </a:solidFill>
              </a:rPr>
              <a:t>Most nodes are well on their way to compliance and many were already there in some or many of the aspects.  They really are best and standard practices, and should be done at home too.</a:t>
            </a:r>
          </a:p>
          <a:p>
            <a:pPr marL="800089" lvl="1" indent="-342900">
              <a:buFont typeface="Arial" panose="020B0604020202020204" pitchFamily="34" charset="0"/>
              <a:buChar char="•"/>
            </a:pPr>
            <a:endParaRPr lang="en-US" sz="2400" dirty="0" smtClean="0">
              <a:solidFill>
                <a:schemeClr val="tx2"/>
              </a:solidFill>
            </a:endParaRPr>
          </a:p>
          <a:p>
            <a:pPr marL="800089" lvl="1" indent="-342900">
              <a:buFont typeface="Arial" panose="020B0604020202020204" pitchFamily="34" charset="0"/>
              <a:buChar char="•"/>
            </a:pPr>
            <a:r>
              <a:rPr lang="en-US" sz="2400" dirty="0">
                <a:solidFill>
                  <a:schemeClr val="tx2"/>
                </a:solidFill>
              </a:rPr>
              <a:t>A</a:t>
            </a:r>
            <a:r>
              <a:rPr lang="en-US" sz="2400" dirty="0" smtClean="0">
                <a:solidFill>
                  <a:schemeClr val="tx2"/>
                </a:solidFill>
              </a:rPr>
              <a:t>n ongoing process with changes and challenges – adopt and then maintain or run (steady state).</a:t>
            </a:r>
            <a:endParaRPr lang="en-US" sz="2000" dirty="0" smtClean="0">
              <a:solidFill>
                <a:schemeClr val="tx2"/>
              </a:solidFill>
            </a:endParaRPr>
          </a:p>
          <a:p>
            <a:pPr marL="800089" lvl="1" indent="-342900">
              <a:buFont typeface="Arial" panose="020B0604020202020204" pitchFamily="34" charset="0"/>
              <a:buChar char="•"/>
            </a:pPr>
            <a:endParaRPr lang="en-US" sz="2400" dirty="0" smtClean="0">
              <a:solidFill>
                <a:schemeClr val="tx2"/>
              </a:solidFill>
            </a:endParaRPr>
          </a:p>
          <a:p>
            <a:pPr marL="800089" lvl="1" indent="-342900">
              <a:buFont typeface="Arial" panose="020B0604020202020204" pitchFamily="34" charset="0"/>
              <a:buChar char="•"/>
            </a:pPr>
            <a:r>
              <a:rPr lang="en-US" sz="2400" dirty="0" smtClean="0">
                <a:solidFill>
                  <a:schemeClr val="tx2"/>
                </a:solidFill>
              </a:rPr>
              <a:t>Side effect of improving scalability/ability to support and standardizing processes too.  “Common Controls” where possible.</a:t>
            </a:r>
            <a:endParaRPr lang="en-US" sz="2000" i="1" dirty="0" smtClean="0">
              <a:solidFill>
                <a:schemeClr val="tx2"/>
              </a:solidFill>
            </a:endParaRPr>
          </a:p>
          <a:p>
            <a:pPr lvl="1"/>
            <a:endParaRPr lang="en-US" sz="2400" dirty="0" smtClean="0">
              <a:solidFill>
                <a:schemeClr val="tx2"/>
              </a:solidFill>
            </a:endParaRPr>
          </a:p>
        </p:txBody>
      </p:sp>
    </p:spTree>
    <p:extLst>
      <p:ext uri="{BB962C8B-B14F-4D97-AF65-F5344CB8AC3E}">
        <p14:creationId xmlns:p14="http://schemas.microsoft.com/office/powerpoint/2010/main" val="107869386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Questions?</a:t>
            </a:r>
            <a:endParaRPr lang="en-US" sz="2400" u="sng" dirty="0"/>
          </a:p>
        </p:txBody>
      </p:sp>
      <p:sp>
        <p:nvSpPr>
          <p:cNvPr id="10" name="Title 2"/>
          <p:cNvSpPr txBox="1">
            <a:spLocks/>
          </p:cNvSpPr>
          <p:nvPr/>
        </p:nvSpPr>
        <p:spPr>
          <a:xfrm>
            <a:off x="677985" y="1676400"/>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lvl="1"/>
            <a:endParaRPr lang="en-US" sz="2400" dirty="0" smtClean="0">
              <a:solidFill>
                <a:schemeClr val="tx2"/>
              </a:solidFill>
            </a:endParaRPr>
          </a:p>
        </p:txBody>
      </p:sp>
    </p:spTree>
    <p:extLst>
      <p:ext uri="{BB962C8B-B14F-4D97-AF65-F5344CB8AC3E}">
        <p14:creationId xmlns:p14="http://schemas.microsoft.com/office/powerpoint/2010/main" val="116676808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the IT Policies page at http://www.buffalo.edu/ubit/policies.html" title="IT Policies"/>
          <p:cNvPicPr>
            <a:picLocks noChangeAspect="1"/>
          </p:cNvPicPr>
          <p:nvPr/>
        </p:nvPicPr>
        <p:blipFill>
          <a:blip r:embed="rId3"/>
          <a:stretch>
            <a:fillRect/>
          </a:stretch>
        </p:blipFill>
        <p:spPr>
          <a:xfrm>
            <a:off x="1143000" y="3657600"/>
            <a:ext cx="4402231" cy="2771775"/>
          </a:xfrm>
          <a:prstGeom prst="rect">
            <a:avLst/>
          </a:prstGeom>
        </p:spPr>
      </p:pic>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Who, What, Where?</a:t>
            </a:r>
            <a:endParaRPr lang="en-US" sz="2400" u="sng" dirty="0"/>
          </a:p>
        </p:txBody>
      </p:sp>
      <p:sp>
        <p:nvSpPr>
          <p:cNvPr id="10" name="Title 2"/>
          <p:cNvSpPr txBox="1">
            <a:spLocks/>
          </p:cNvSpPr>
          <p:nvPr/>
        </p:nvSpPr>
        <p:spPr>
          <a:xfrm>
            <a:off x="677984" y="1447386"/>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smtClean="0"/>
              <a:t>Mark F. Herron, M.A., CISSP – Information Security Officer</a:t>
            </a:r>
          </a:p>
          <a:p>
            <a:endParaRPr lang="en-US" sz="2400" dirty="0"/>
          </a:p>
          <a:p>
            <a:r>
              <a:rPr lang="en-US" sz="2400" dirty="0" smtClean="0"/>
              <a:t>Security Standards – 2 of them (“Guidance documents”)</a:t>
            </a:r>
          </a:p>
          <a:p>
            <a:pPr marL="342900" indent="-342900">
              <a:buFont typeface="Arial" panose="020B0604020202020204" pitchFamily="34" charset="0"/>
              <a:buChar char="•"/>
            </a:pPr>
            <a:r>
              <a:rPr lang="en-US" sz="2400" dirty="0" smtClean="0"/>
              <a:t>Servers, Workstations (owned by UB)</a:t>
            </a:r>
          </a:p>
          <a:p>
            <a:pPr marL="342900" indent="-342900">
              <a:buFont typeface="Arial" panose="020B0604020202020204" pitchFamily="34" charset="0"/>
              <a:buChar char="•"/>
            </a:pPr>
            <a:r>
              <a:rPr lang="en-US" sz="2400" dirty="0" smtClean="0">
                <a:hlinkClick r:id="rId4"/>
              </a:rPr>
              <a:t>http</a:t>
            </a:r>
            <a:r>
              <a:rPr lang="en-US" sz="2400" dirty="0">
                <a:hlinkClick r:id="rId4"/>
              </a:rPr>
              <a:t>://</a:t>
            </a:r>
            <a:r>
              <a:rPr lang="en-US" sz="2400" dirty="0" smtClean="0">
                <a:hlinkClick r:id="rId4"/>
              </a:rPr>
              <a:t>www.buffalo.edu/ubit/policies/guidance-documents.html</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pic>
        <p:nvPicPr>
          <p:cNvPr id="2" name="Picture 1" descr="Screen capture of the IT Guidance Documents page at http://www.buffalo.edu/ubit/policies/guidance-documents.html" title="IT Guidance Documents"/>
          <p:cNvPicPr>
            <a:picLocks noChangeAspect="1"/>
          </p:cNvPicPr>
          <p:nvPr/>
        </p:nvPicPr>
        <p:blipFill>
          <a:blip r:embed="rId5"/>
          <a:stretch>
            <a:fillRect/>
          </a:stretch>
        </p:blipFill>
        <p:spPr>
          <a:xfrm>
            <a:off x="3505200" y="3187210"/>
            <a:ext cx="5486400" cy="3426973"/>
          </a:xfrm>
          <a:prstGeom prst="rect">
            <a:avLst/>
          </a:prstGeom>
        </p:spPr>
      </p:pic>
    </p:spTree>
    <p:extLst>
      <p:ext uri="{BB962C8B-B14F-4D97-AF65-F5344CB8AC3E}">
        <p14:creationId xmlns:p14="http://schemas.microsoft.com/office/powerpoint/2010/main" val="27217698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Why?</a:t>
            </a:r>
            <a:endParaRPr lang="en-US" sz="2400" u="sng" dirty="0"/>
          </a:p>
        </p:txBody>
      </p:sp>
      <p:sp>
        <p:nvSpPr>
          <p:cNvPr id="10" name="Title 2"/>
          <p:cNvSpPr txBox="1">
            <a:spLocks/>
          </p:cNvSpPr>
          <p:nvPr/>
        </p:nvSpPr>
        <p:spPr>
          <a:xfrm>
            <a:off x="677984" y="1447386"/>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smtClean="0"/>
              <a:t>Just being on the Internet makes one a target.  </a:t>
            </a:r>
          </a:p>
          <a:p>
            <a:pPr marL="342900" indent="-342900">
              <a:buFont typeface="Arial" panose="020B0604020202020204" pitchFamily="34" charset="0"/>
              <a:buChar char="•"/>
            </a:pPr>
            <a:r>
              <a:rPr lang="en-US" sz="2400" dirty="0" smtClean="0"/>
              <a:t>We are constantly scanned and probed.</a:t>
            </a:r>
          </a:p>
          <a:p>
            <a:pPr marL="342900" indent="-342900">
              <a:buFont typeface="Arial" panose="020B0604020202020204" pitchFamily="34" charset="0"/>
              <a:buChar char="•"/>
            </a:pPr>
            <a:r>
              <a:rPr lang="en-US" sz="2400" dirty="0" smtClean="0"/>
              <a:t>Attacks don’t just “take the network down” but steal and destroy data too</a:t>
            </a:r>
          </a:p>
          <a:p>
            <a:pPr marL="342900" indent="-342900">
              <a:buFont typeface="Arial" panose="020B0604020202020204" pitchFamily="34" charset="0"/>
              <a:buChar char="•"/>
            </a:pPr>
            <a:r>
              <a:rPr lang="en-US" sz="2400" dirty="0" smtClean="0"/>
              <a:t>When attacks or breaches occur, they can be very expensive</a:t>
            </a:r>
          </a:p>
          <a:p>
            <a:endParaRPr lang="en-US" sz="2400" dirty="0"/>
          </a:p>
          <a:p>
            <a:r>
              <a:rPr lang="en-US" sz="2400" dirty="0" smtClean="0"/>
              <a:t>Must </a:t>
            </a:r>
            <a:r>
              <a:rPr lang="en-US" sz="2400" dirty="0"/>
              <a:t>have some basics to protect against </a:t>
            </a:r>
            <a:r>
              <a:rPr lang="en-US" sz="2400" dirty="0" smtClean="0"/>
              <a:t>drive-by/opportunities</a:t>
            </a:r>
          </a:p>
          <a:p>
            <a:pPr marL="342900" indent="-342900">
              <a:buFont typeface="Arial" panose="020B0604020202020204" pitchFamily="34" charset="0"/>
              <a:buChar char="•"/>
            </a:pPr>
            <a:r>
              <a:rPr lang="en-US" sz="2400" dirty="0" smtClean="0"/>
              <a:t>Existing machines</a:t>
            </a:r>
          </a:p>
          <a:p>
            <a:pPr marL="342900" indent="-342900">
              <a:buFont typeface="Arial" panose="020B0604020202020204" pitchFamily="34" charset="0"/>
              <a:buChar char="•"/>
            </a:pPr>
            <a:r>
              <a:rPr lang="en-US" sz="2400" dirty="0" smtClean="0"/>
              <a:t>New machines</a:t>
            </a:r>
          </a:p>
          <a:p>
            <a:pPr marL="342900" indent="-342900">
              <a:buFont typeface="Arial" panose="020B0604020202020204" pitchFamily="34" charset="0"/>
              <a:buChar char="•"/>
            </a:pPr>
            <a:endParaRPr lang="en-US" sz="2400" dirty="0"/>
          </a:p>
          <a:p>
            <a:r>
              <a:rPr lang="en-US" sz="2400" dirty="0" smtClean="0"/>
              <a:t>We protect things in layers:</a:t>
            </a:r>
          </a:p>
          <a:p>
            <a:pPr marL="342900" indent="-342900">
              <a:buFont typeface="Arial" panose="020B0604020202020204" pitchFamily="34" charset="0"/>
              <a:buChar char="•"/>
            </a:pPr>
            <a:r>
              <a:rPr lang="en-US" sz="2400" dirty="0" smtClean="0"/>
              <a:t>Before they get to us (“upstream” at our ISP: NYSERNET, Internet2, etc.)</a:t>
            </a:r>
          </a:p>
          <a:p>
            <a:pPr marL="342900" indent="-342900">
              <a:buFont typeface="Arial" panose="020B0604020202020204" pitchFamily="34" charset="0"/>
              <a:buChar char="•"/>
            </a:pPr>
            <a:r>
              <a:rPr lang="en-US" sz="2400" dirty="0" smtClean="0"/>
              <a:t>At the edge	 (Internet border, remote access VPN)</a:t>
            </a:r>
          </a:p>
          <a:p>
            <a:pPr marL="342900" indent="-342900">
              <a:buFont typeface="Arial" panose="020B0604020202020204" pitchFamily="34" charset="0"/>
              <a:buChar char="•"/>
            </a:pPr>
            <a:r>
              <a:rPr lang="en-US" sz="2400" dirty="0" smtClean="0"/>
              <a:t>Between internal networks	(departmental firewalls and VLANs)</a:t>
            </a:r>
          </a:p>
          <a:p>
            <a:pPr marL="342900" indent="-342900">
              <a:buFont typeface="Arial" panose="020B0604020202020204" pitchFamily="34" charset="0"/>
              <a:buChar char="•"/>
            </a:pPr>
            <a:r>
              <a:rPr lang="en-US" sz="2400" dirty="0" smtClean="0"/>
              <a:t>On systems and databases 	(email, servers, web applications, etc.)</a:t>
            </a:r>
          </a:p>
          <a:p>
            <a:pPr marL="342900" indent="-342900">
              <a:buFont typeface="Arial" panose="020B0604020202020204" pitchFamily="34" charset="0"/>
              <a:buChar char="•"/>
            </a:pPr>
            <a:r>
              <a:rPr lang="en-US" sz="2400" dirty="0" smtClean="0"/>
              <a:t>At the device or workstation 	(security standards)</a:t>
            </a:r>
            <a:endParaRPr lang="en-US" sz="2400" dirty="0"/>
          </a:p>
          <a:p>
            <a:endParaRPr lang="en-US" sz="2400" dirty="0"/>
          </a:p>
          <a:p>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sp>
        <p:nvSpPr>
          <p:cNvPr id="2" name="Left Bracket 1" descr="Bracket surrounds &quot;On systems and databases (email servers, web applications, etc.)&quot; and &quot;At the device or workstation (security standards&quot;)" title="bracket"/>
          <p:cNvSpPr/>
          <p:nvPr/>
        </p:nvSpPr>
        <p:spPr>
          <a:xfrm>
            <a:off x="457200" y="5791200"/>
            <a:ext cx="533400" cy="609600"/>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C00000"/>
              </a:solidFill>
            </a:endParaRPr>
          </a:p>
        </p:txBody>
      </p:sp>
      <p:sp>
        <p:nvSpPr>
          <p:cNvPr id="3" name="TextBox 2" descr="&quot;Existing machines&quot; bullet and the two bullets &quot;On systems and databases (email, servers, web applications, etc.)&quot; and &quot;At the device or workstation (security standards)&quot; are bracketed to the word HARD!" title="HARD!"/>
          <p:cNvSpPr txBox="1"/>
          <p:nvPr/>
        </p:nvSpPr>
        <p:spPr>
          <a:xfrm rot="16200000">
            <a:off x="-190500" y="4598517"/>
            <a:ext cx="1066800" cy="369332"/>
          </a:xfrm>
          <a:prstGeom prst="rect">
            <a:avLst/>
          </a:prstGeom>
          <a:noFill/>
        </p:spPr>
        <p:txBody>
          <a:bodyPr wrap="square" rtlCol="0">
            <a:spAutoFit/>
          </a:bodyPr>
          <a:lstStyle/>
          <a:p>
            <a:r>
              <a:rPr lang="en-US" b="1" dirty="0" smtClean="0">
                <a:solidFill>
                  <a:srgbClr val="C00000"/>
                </a:solidFill>
              </a:rPr>
              <a:t>HARD!</a:t>
            </a:r>
            <a:endParaRPr lang="en-US" b="1" dirty="0">
              <a:solidFill>
                <a:srgbClr val="C00000"/>
              </a:solidFill>
            </a:endParaRPr>
          </a:p>
        </p:txBody>
      </p:sp>
      <p:sp>
        <p:nvSpPr>
          <p:cNvPr id="6" name="Left Bracket 5" descr="Graphic of a bracket surrounding Existing Machines bullet" title="graphic of bracket"/>
          <p:cNvSpPr/>
          <p:nvPr/>
        </p:nvSpPr>
        <p:spPr>
          <a:xfrm>
            <a:off x="342900" y="3468321"/>
            <a:ext cx="533400" cy="341679"/>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C00000"/>
              </a:solidFill>
            </a:endParaRPr>
          </a:p>
        </p:txBody>
      </p:sp>
      <p:cxnSp>
        <p:nvCxnSpPr>
          <p:cNvPr id="5" name="Straight Connector 4" descr="Bracket connector linking from bracket to text label of &quot;hard&quot;" title="bracket connector"/>
          <p:cNvCxnSpPr/>
          <p:nvPr/>
        </p:nvCxnSpPr>
        <p:spPr>
          <a:xfrm flipV="1">
            <a:off x="342900" y="3810000"/>
            <a:ext cx="184666" cy="609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bracket connector from text label HARD! to two bullets, &quot;On systems and databases (email, servers, web applications, etc.)&quot; and &quot;At the device or workstation (security standards)&quot;" title="bracket connector"/>
          <p:cNvCxnSpPr>
            <a:endCxn id="3" idx="1"/>
          </p:cNvCxnSpPr>
          <p:nvPr/>
        </p:nvCxnSpPr>
        <p:spPr>
          <a:xfrm flipH="1" flipV="1">
            <a:off x="342900" y="5316583"/>
            <a:ext cx="266700" cy="4746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46918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Being </a:t>
            </a:r>
            <a:r>
              <a:rPr lang="en-US" sz="2400" u="sng" dirty="0"/>
              <a:t>A</a:t>
            </a:r>
            <a:r>
              <a:rPr lang="en-US" sz="2400" u="sng" dirty="0" smtClean="0"/>
              <a:t> Target - Some Example Scanning (of us) Stats</a:t>
            </a:r>
            <a:endParaRPr lang="en-US" sz="2400" u="sng" dirty="0"/>
          </a:p>
        </p:txBody>
      </p:sp>
      <p:sp>
        <p:nvSpPr>
          <p:cNvPr id="10" name="Title 2"/>
          <p:cNvSpPr txBox="1">
            <a:spLocks/>
          </p:cNvSpPr>
          <p:nvPr/>
        </p:nvSpPr>
        <p:spPr>
          <a:xfrm>
            <a:off x="677984" y="1447386"/>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a:t>Remote </a:t>
            </a:r>
            <a:r>
              <a:rPr lang="en-US" sz="2400" dirty="0" smtClean="0"/>
              <a:t>Desktop (RDP) traffic on 9/25-9/26 (Wed-Thurs): </a:t>
            </a:r>
          </a:p>
          <a:p>
            <a:pPr marL="342900" indent="-342900">
              <a:buFont typeface="Arial" panose="020B0604020202020204" pitchFamily="34" charset="0"/>
              <a:buChar char="•"/>
            </a:pPr>
            <a:r>
              <a:rPr lang="en-US" sz="2400" dirty="0"/>
              <a:t>O</a:t>
            </a:r>
            <a:r>
              <a:rPr lang="en-US" sz="2400" dirty="0" smtClean="0"/>
              <a:t>ver </a:t>
            </a:r>
            <a:r>
              <a:rPr lang="en-US" sz="2400" dirty="0"/>
              <a:t>8 million </a:t>
            </a:r>
            <a:r>
              <a:rPr lang="en-US" sz="2400" dirty="0" smtClean="0"/>
              <a:t>connection attempts </a:t>
            </a:r>
            <a:r>
              <a:rPr lang="en-US" sz="2400" dirty="0"/>
              <a:t>in 24 </a:t>
            </a:r>
            <a:r>
              <a:rPr lang="en-US" sz="2400" dirty="0" smtClean="0"/>
              <a:t>hours</a:t>
            </a:r>
            <a:endParaRPr lang="en-US" sz="2400" dirty="0"/>
          </a:p>
          <a:p>
            <a:pPr marL="342900" indent="-342900">
              <a:buFont typeface="Arial" panose="020B0604020202020204" pitchFamily="34" charset="0"/>
              <a:buChar char="•"/>
            </a:pPr>
            <a:r>
              <a:rPr lang="en-US" sz="2400" dirty="0" smtClean="0"/>
              <a:t>Over 3,300 connection attempts from China in </a:t>
            </a:r>
            <a:r>
              <a:rPr lang="en-US" sz="2400" dirty="0"/>
              <a:t>3 </a:t>
            </a:r>
            <a:r>
              <a:rPr lang="en-US" sz="2400" dirty="0" smtClean="0"/>
              <a:t>hours</a:t>
            </a:r>
          </a:p>
          <a:p>
            <a:pPr marL="342900" indent="-342900">
              <a:buFont typeface="Arial" panose="020B0604020202020204" pitchFamily="34" charset="0"/>
              <a:buChar char="•"/>
            </a:pPr>
            <a:r>
              <a:rPr lang="en-US" sz="2400" dirty="0" smtClean="0"/>
              <a:t>From </a:t>
            </a:r>
            <a:r>
              <a:rPr lang="en-US" sz="2400" dirty="0"/>
              <a:t>4:00am to 4:30am over a quarter million </a:t>
            </a:r>
            <a:r>
              <a:rPr lang="en-US" sz="2400" dirty="0" smtClean="0"/>
              <a:t>RDP hits</a:t>
            </a:r>
            <a:endParaRPr lang="en-US" sz="2400" dirty="0"/>
          </a:p>
          <a:p>
            <a:endParaRPr lang="en-US" sz="2400" dirty="0"/>
          </a:p>
        </p:txBody>
      </p:sp>
      <p:pic>
        <p:nvPicPr>
          <p:cNvPr id="2" name="Picture 1" descr="Remote desktop traffic at UB shown in Kibana tool" title="screen shot: kibana"/>
          <p:cNvPicPr>
            <a:picLocks noChangeAspect="1"/>
          </p:cNvPicPr>
          <p:nvPr/>
        </p:nvPicPr>
        <p:blipFill>
          <a:blip r:embed="rId3"/>
          <a:stretch>
            <a:fillRect/>
          </a:stretch>
        </p:blipFill>
        <p:spPr>
          <a:xfrm>
            <a:off x="457200" y="2819400"/>
            <a:ext cx="10382250" cy="3863163"/>
          </a:xfrm>
          <a:prstGeom prst="rect">
            <a:avLst/>
          </a:prstGeom>
        </p:spPr>
      </p:pic>
      <p:sp>
        <p:nvSpPr>
          <p:cNvPr id="6" name="TextBox 5" descr="Scale=0-300,000 in 30-minute samples" title="Callout"/>
          <p:cNvSpPr txBox="1"/>
          <p:nvPr/>
        </p:nvSpPr>
        <p:spPr>
          <a:xfrm rot="19416895">
            <a:off x="9077769" y="1537975"/>
            <a:ext cx="2646161" cy="646331"/>
          </a:xfrm>
          <a:prstGeom prst="rect">
            <a:avLst/>
          </a:prstGeom>
          <a:noFill/>
        </p:spPr>
        <p:txBody>
          <a:bodyPr wrap="square" rtlCol="0">
            <a:spAutoFit/>
          </a:bodyPr>
          <a:lstStyle/>
          <a:p>
            <a:r>
              <a:rPr lang="en-US" b="1" dirty="0">
                <a:solidFill>
                  <a:srgbClr val="000000"/>
                </a:solidFill>
              </a:rPr>
              <a:t>S</a:t>
            </a:r>
            <a:r>
              <a:rPr lang="en-US" b="1" dirty="0" smtClean="0">
                <a:solidFill>
                  <a:srgbClr val="000000"/>
                </a:solidFill>
              </a:rPr>
              <a:t>cale = 0 – 300,000 in</a:t>
            </a:r>
          </a:p>
          <a:p>
            <a:r>
              <a:rPr lang="en-US" b="1" dirty="0" smtClean="0">
                <a:solidFill>
                  <a:srgbClr val="000000"/>
                </a:solidFill>
              </a:rPr>
              <a:t>30-minute samples</a:t>
            </a:r>
            <a:endParaRPr lang="en-US" b="1" dirty="0">
              <a:solidFill>
                <a:srgbClr val="000000"/>
              </a:solidFill>
            </a:endParaRPr>
          </a:p>
        </p:txBody>
      </p:sp>
      <p:sp>
        <p:nvSpPr>
          <p:cNvPr id="7" name="Bent Arrow 6" descr="Arrow points from callout about scale to the area in the screen capture that shows multiple 30-minute samples in chart format." title="arrow"/>
          <p:cNvSpPr/>
          <p:nvPr/>
        </p:nvSpPr>
        <p:spPr>
          <a:xfrm rot="8469011">
            <a:off x="9475434" y="2764175"/>
            <a:ext cx="951523" cy="900777"/>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2745174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Attack Examples:</a:t>
            </a:r>
            <a:endParaRPr lang="en-US" sz="2400" u="sng" dirty="0"/>
          </a:p>
        </p:txBody>
      </p:sp>
      <p:pic>
        <p:nvPicPr>
          <p:cNvPr id="2" name="Picture 1" descr="Screen shot of news article about &quot;ECMC spends millions to recover from ransomware attack&quot; from July 26, 2017." title="News arti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66216"/>
            <a:ext cx="5412733" cy="4694030"/>
          </a:xfrm>
          <a:prstGeom prst="rect">
            <a:avLst/>
          </a:prstGeom>
        </p:spPr>
      </p:pic>
      <p:pic>
        <p:nvPicPr>
          <p:cNvPr id="3" name="Picture 2" descr="Screen shot of news article from The Spectrum reporting, &quot;UBIT reports increase in scam emails&quot;. " title="News artic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237" y="1147619"/>
            <a:ext cx="4308615" cy="3733800"/>
          </a:xfrm>
          <a:prstGeom prst="rect">
            <a:avLst/>
          </a:prstGeom>
        </p:spPr>
      </p:pic>
      <p:pic>
        <p:nvPicPr>
          <p:cNvPr id="4" name="Picture 3" descr="WGRZ screen capture, &quot;Data breach hits UB students, staff, alumni&quot; with FAKE NEWS! stamp applied over it. " title="Screen cap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523" y="4406537"/>
            <a:ext cx="3590925" cy="2147983"/>
          </a:xfrm>
          <a:prstGeom prst="rect">
            <a:avLst/>
          </a:prstGeom>
        </p:spPr>
      </p:pic>
      <p:sp>
        <p:nvSpPr>
          <p:cNvPr id="5" name="Rectangle 4" descr="FAKE NEWS stamp superimposed over WGRZ screen capture &quot;Data breach hits UB students, staff, alumni&quot;" title="FAKE NEWS"/>
          <p:cNvSpPr/>
          <p:nvPr/>
        </p:nvSpPr>
        <p:spPr>
          <a:xfrm rot="20383484">
            <a:off x="6241022" y="5114047"/>
            <a:ext cx="1976645" cy="1190426"/>
          </a:xfrm>
          <a:prstGeom prst="rect">
            <a:avLst/>
          </a:prstGeom>
          <a:noFill/>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smtClean="0">
                <a:ln/>
                <a:solidFill>
                  <a:schemeClr val="accent3"/>
                </a:solidFill>
                <a:effectLst/>
              </a:rPr>
              <a:t>FAKE NEWS!</a:t>
            </a:r>
            <a:endParaRPr lang="en-US" sz="3600" b="1" cap="none" spc="0" dirty="0">
              <a:ln/>
              <a:solidFill>
                <a:schemeClr val="accent3"/>
              </a:solidFill>
              <a:effectLst/>
            </a:endParaRPr>
          </a:p>
        </p:txBody>
      </p:sp>
      <p:sp>
        <p:nvSpPr>
          <p:cNvPr id="6" name="TextBox 5" descr="Callout: We had 2 machines hit last week! (minor impact) pointing to screen capture of &quot;ECMC spends millions to recover from ransomware attack&quot;" title="callout"/>
          <p:cNvSpPr txBox="1"/>
          <p:nvPr/>
        </p:nvSpPr>
        <p:spPr>
          <a:xfrm rot="19416895">
            <a:off x="3978360" y="472898"/>
            <a:ext cx="2339285" cy="923330"/>
          </a:xfrm>
          <a:prstGeom prst="rect">
            <a:avLst/>
          </a:prstGeom>
          <a:noFill/>
        </p:spPr>
        <p:txBody>
          <a:bodyPr wrap="square" rtlCol="0">
            <a:spAutoFit/>
          </a:bodyPr>
          <a:lstStyle/>
          <a:p>
            <a:r>
              <a:rPr lang="en-US" b="1" dirty="0" smtClean="0">
                <a:solidFill>
                  <a:srgbClr val="000000"/>
                </a:solidFill>
              </a:rPr>
              <a:t>We had 2 machines hit last week! (Minor impact)</a:t>
            </a:r>
            <a:endParaRPr lang="en-US" b="1" dirty="0">
              <a:solidFill>
                <a:srgbClr val="000000"/>
              </a:solidFill>
            </a:endParaRPr>
          </a:p>
        </p:txBody>
      </p:sp>
      <p:sp>
        <p:nvSpPr>
          <p:cNvPr id="7" name="Bent Arrow 6" descr="Arrow pointing from callout, &quot;We had 2 machines hit last week! (Minor impact)&quot; to screen capture of, &quot;ECMC spends millions to recover from ransomware attack.&quot;" title="Arrow"/>
          <p:cNvSpPr/>
          <p:nvPr/>
        </p:nvSpPr>
        <p:spPr>
          <a:xfrm rot="8469011">
            <a:off x="4953000" y="1397000"/>
            <a:ext cx="951523" cy="900777"/>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17936533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97578" y="1143000"/>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smtClean="0"/>
              <a:t>Regulations require security controls (HIPAA, FERPA, PCI, GDPR, etc.)</a:t>
            </a:r>
          </a:p>
          <a:p>
            <a:endParaRPr lang="en-US" sz="2400" dirty="0"/>
          </a:p>
          <a:p>
            <a:r>
              <a:rPr lang="en-US" sz="2400" dirty="0" smtClean="0"/>
              <a:t>Governing bodies require security controls (DoE, NY State, SUNY)</a:t>
            </a:r>
          </a:p>
          <a:p>
            <a:endParaRPr lang="en-US" sz="2400" dirty="0"/>
          </a:p>
          <a:p>
            <a:r>
              <a:rPr lang="en-US" sz="2400" dirty="0"/>
              <a:t>Partners require security </a:t>
            </a:r>
            <a:r>
              <a:rPr lang="en-US" sz="2400" dirty="0" smtClean="0"/>
              <a:t>controls (ECMC/</a:t>
            </a:r>
            <a:r>
              <a:rPr lang="en-US" sz="2400" dirty="0" err="1" smtClean="0"/>
              <a:t>Kaleida</a:t>
            </a:r>
            <a:r>
              <a:rPr lang="en-US" sz="2400" dirty="0" smtClean="0"/>
              <a:t>, etc.)</a:t>
            </a:r>
          </a:p>
          <a:p>
            <a:endParaRPr lang="en-US" sz="2400" dirty="0"/>
          </a:p>
          <a:p>
            <a:r>
              <a:rPr lang="en-US" sz="2400" dirty="0"/>
              <a:t>Data research (Grants, contracts, etc. – NIH, CMS, etc.) requires security controls</a:t>
            </a:r>
          </a:p>
          <a:p>
            <a:endParaRPr lang="en-US" sz="2400" dirty="0" smtClean="0"/>
          </a:p>
          <a:p>
            <a:r>
              <a:rPr lang="en-US" sz="2400" dirty="0" smtClean="0"/>
              <a:t>Parents, Students, Alumni, Staff, and Faculty expect security controls</a:t>
            </a:r>
            <a:endParaRPr lang="en-US" sz="2400" dirty="0"/>
          </a:p>
          <a:p>
            <a:endParaRPr lang="en-US" sz="2400" dirty="0"/>
          </a:p>
          <a:p>
            <a:r>
              <a:rPr lang="en-US" sz="2400" dirty="0" smtClean="0"/>
              <a:t>Even unexpected groups and companies now require security controls to share or provide (or consume) data – even with no PII in it!:</a:t>
            </a:r>
          </a:p>
          <a:p>
            <a:pPr marL="342900" indent="-342900">
              <a:buFont typeface="Arial" panose="020B0604020202020204" pitchFamily="34" charset="0"/>
              <a:buChar char="•"/>
            </a:pPr>
            <a:r>
              <a:rPr lang="en-US" sz="2400" dirty="0" smtClean="0"/>
              <a:t>A major </a:t>
            </a:r>
            <a:r>
              <a:rPr lang="en-US" sz="2400" dirty="0"/>
              <a:t>l</a:t>
            </a:r>
            <a:r>
              <a:rPr lang="en-US" sz="2400" dirty="0" smtClean="0"/>
              <a:t>eague </a:t>
            </a:r>
            <a:r>
              <a:rPr lang="en-US" sz="2400" dirty="0"/>
              <a:t>s</a:t>
            </a:r>
            <a:r>
              <a:rPr lang="en-US" sz="2400" dirty="0" smtClean="0"/>
              <a:t>ports </a:t>
            </a:r>
            <a:r>
              <a:rPr lang="en-US" sz="2400" dirty="0"/>
              <a:t>t</a:t>
            </a:r>
            <a:r>
              <a:rPr lang="en-US" sz="2400" dirty="0" smtClean="0"/>
              <a:t>eam</a:t>
            </a:r>
          </a:p>
          <a:p>
            <a:pPr marL="342900" indent="-342900">
              <a:buFont typeface="Arial" panose="020B0604020202020204" pitchFamily="34" charset="0"/>
              <a:buChar char="•"/>
            </a:pPr>
            <a:r>
              <a:rPr lang="en-US" sz="2400" dirty="0" smtClean="0"/>
              <a:t>A major motorcycle manufacturer</a:t>
            </a:r>
          </a:p>
          <a:p>
            <a:endParaRPr lang="en-US" sz="2400" dirty="0" smtClean="0"/>
          </a:p>
        </p:txBody>
      </p:sp>
      <p:sp>
        <p:nvSpPr>
          <p:cNvPr id="9" name="Rectangle 8" descr="Callout: FAKE NEWS? stamped over bullets on slide" title="Callout"/>
          <p:cNvSpPr/>
          <p:nvPr/>
        </p:nvSpPr>
        <p:spPr>
          <a:xfrm rot="20383484">
            <a:off x="9607745" y="3745740"/>
            <a:ext cx="1976645" cy="830997"/>
          </a:xfrm>
          <a:prstGeom prst="rect">
            <a:avLst/>
          </a:prstGeom>
          <a:noFill/>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FAKE NEWS?</a:t>
            </a:r>
            <a:endParaRPr lang="en-US" sz="2400" b="1" cap="none" spc="0" dirty="0">
              <a:ln/>
              <a:solidFill>
                <a:schemeClr val="accent3"/>
              </a:solidFill>
              <a:effectLst/>
            </a:endParaRPr>
          </a:p>
        </p:txBody>
      </p:sp>
    </p:spTree>
    <p:extLst>
      <p:ext uri="{BB962C8B-B14F-4D97-AF65-F5344CB8AC3E}">
        <p14:creationId xmlns:p14="http://schemas.microsoft.com/office/powerpoint/2010/main" val="428550023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77985" y="1038958"/>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u="sng" dirty="0" smtClean="0"/>
              <a:t>How?</a:t>
            </a:r>
            <a:endParaRPr lang="en-US" sz="2400" u="sng" dirty="0"/>
          </a:p>
        </p:txBody>
      </p:sp>
      <p:sp>
        <p:nvSpPr>
          <p:cNvPr id="10" name="Title 2"/>
          <p:cNvSpPr txBox="1">
            <a:spLocks/>
          </p:cNvSpPr>
          <p:nvPr/>
        </p:nvSpPr>
        <p:spPr>
          <a:xfrm>
            <a:off x="677984" y="1447386"/>
            <a:ext cx="10453077"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sz="2400" dirty="0" smtClean="0"/>
              <a:t>“Guidance documents” leaves room for flexibility in implementation.</a:t>
            </a:r>
          </a:p>
          <a:p>
            <a:pPr marL="342900" indent="-342900">
              <a:buFont typeface="Arial" panose="020B0604020202020204" pitchFamily="34" charset="0"/>
              <a:buChar char="•"/>
            </a:pPr>
            <a:r>
              <a:rPr lang="en-US" sz="2400" dirty="0" smtClean="0"/>
              <a:t>Advanced controls tied to risk level of data on the device</a:t>
            </a:r>
          </a:p>
          <a:p>
            <a:pPr marL="342900" indent="-342900">
              <a:buFont typeface="Arial" panose="020B0604020202020204" pitchFamily="34" charset="0"/>
              <a:buChar char="•"/>
            </a:pPr>
            <a:r>
              <a:rPr lang="en-US" sz="2400" dirty="0" smtClean="0"/>
              <a:t>Waiver process for exceptions (one size can’t fit all)</a:t>
            </a:r>
          </a:p>
          <a:p>
            <a:endParaRPr lang="en-US" sz="2400" dirty="0" smtClean="0"/>
          </a:p>
          <a:p>
            <a:r>
              <a:rPr lang="en-US" sz="2400" dirty="0" smtClean="0"/>
              <a:t>See handout for summary of workstations requirements</a:t>
            </a:r>
          </a:p>
          <a:p>
            <a:pPr marL="342900" indent="-342900">
              <a:buFont typeface="Arial" panose="020B0604020202020204" pitchFamily="34" charset="0"/>
              <a:buChar char="•"/>
            </a:pPr>
            <a:r>
              <a:rPr lang="en-US" sz="2400" dirty="0" smtClean="0"/>
              <a:t>Full details in the online guidance document</a:t>
            </a:r>
          </a:p>
          <a:p>
            <a:endParaRPr lang="en-US" sz="2400" dirty="0"/>
          </a:p>
          <a:p>
            <a:r>
              <a:rPr lang="en-US" sz="2400" dirty="0" smtClean="0"/>
              <a:t>The de facto level of controls seems to be “Moderate” (Category 2, Private data – includes FERPA, which is likely to be used or encountered in university activities or may be around still from past years).</a:t>
            </a:r>
          </a:p>
          <a:p>
            <a:pPr marL="342900" indent="-342900">
              <a:buFont typeface="Arial" panose="020B0604020202020204" pitchFamily="34" charset="0"/>
              <a:buChar char="•"/>
            </a:pPr>
            <a:r>
              <a:rPr lang="en-US" sz="2400" dirty="0" smtClean="0"/>
              <a:t>Moderate also includes the Low controls</a:t>
            </a:r>
          </a:p>
          <a:p>
            <a:endParaRPr lang="en-US" sz="2400" dirty="0"/>
          </a:p>
          <a:p>
            <a:endParaRPr lang="en-US" sz="2400" dirty="0" smtClean="0"/>
          </a:p>
          <a:p>
            <a:r>
              <a:rPr lang="en-US" sz="2400" dirty="0" smtClean="0"/>
              <a:t>So, what are they?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spTree>
    <p:extLst>
      <p:ext uri="{BB962C8B-B14F-4D97-AF65-F5344CB8AC3E}">
        <p14:creationId xmlns:p14="http://schemas.microsoft.com/office/powerpoint/2010/main" val="276573202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677984" y="1089344"/>
            <a:ext cx="10453077" cy="4549456"/>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b="1" dirty="0"/>
              <a:t>Standards for Low Risk Data (</a:t>
            </a:r>
            <a:r>
              <a:rPr lang="en-US" b="1" dirty="0" smtClean="0"/>
              <a:t>Category </a:t>
            </a:r>
            <a:r>
              <a:rPr lang="en-US" b="1" dirty="0"/>
              <a:t>3 - public)</a:t>
            </a:r>
            <a:endParaRPr lang="en-US" dirty="0"/>
          </a:p>
          <a:p>
            <a:endParaRPr lang="en-US" dirty="0" smtClean="0"/>
          </a:p>
          <a:p>
            <a:r>
              <a:rPr lang="en-US" dirty="0" smtClean="0"/>
              <a:t>2.1 </a:t>
            </a:r>
            <a:r>
              <a:rPr lang="en-US" dirty="0"/>
              <a:t>Security Patching</a:t>
            </a:r>
          </a:p>
          <a:p>
            <a:r>
              <a:rPr lang="en-US" dirty="0"/>
              <a:t>2.2 Password Authentication</a:t>
            </a:r>
          </a:p>
          <a:p>
            <a:r>
              <a:rPr lang="en-US" dirty="0"/>
              <a:t>2.3 Malware Protection</a:t>
            </a:r>
          </a:p>
          <a:p>
            <a:r>
              <a:rPr lang="en-US" dirty="0"/>
              <a:t>2.4 Supported Operating Systems</a:t>
            </a:r>
          </a:p>
          <a:p>
            <a:r>
              <a:rPr lang="en-US" dirty="0" smtClean="0"/>
              <a:t>*2.5 </a:t>
            </a:r>
            <a:r>
              <a:rPr lang="en-US" dirty="0"/>
              <a:t>Supported </a:t>
            </a:r>
            <a:r>
              <a:rPr lang="en-US" dirty="0" smtClean="0"/>
              <a:t>Software</a:t>
            </a:r>
            <a:endParaRPr lang="en-US" dirty="0"/>
          </a:p>
          <a:p>
            <a:r>
              <a:rPr lang="en-US" dirty="0"/>
              <a:t>2.6 Firewall</a:t>
            </a:r>
          </a:p>
          <a:p>
            <a:r>
              <a:rPr lang="en-US" dirty="0"/>
              <a:t>2.7 Run as </a:t>
            </a:r>
            <a:r>
              <a:rPr lang="en-US" dirty="0" smtClean="0"/>
              <a:t>User**</a:t>
            </a:r>
            <a:endParaRPr lang="en-US" dirty="0"/>
          </a:p>
          <a:p>
            <a:r>
              <a:rPr lang="en-US" dirty="0"/>
              <a:t>	2.7.1 Administrative Account Privileges for End Users</a:t>
            </a:r>
          </a:p>
          <a:p>
            <a:r>
              <a:rPr lang="en-US" dirty="0"/>
              <a:t>2.8 Whole Disk Encryption</a:t>
            </a:r>
          </a:p>
          <a:p>
            <a:endParaRPr lang="en-US" sz="2400" dirty="0"/>
          </a:p>
          <a:p>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sp>
        <p:nvSpPr>
          <p:cNvPr id="2" name="TextBox 1"/>
          <p:cNvSpPr txBox="1"/>
          <p:nvPr/>
        </p:nvSpPr>
        <p:spPr>
          <a:xfrm>
            <a:off x="533400" y="6172200"/>
            <a:ext cx="7162800" cy="369332"/>
          </a:xfrm>
          <a:prstGeom prst="rect">
            <a:avLst/>
          </a:prstGeom>
          <a:noFill/>
        </p:spPr>
        <p:txBody>
          <a:bodyPr wrap="square" rtlCol="0">
            <a:spAutoFit/>
          </a:bodyPr>
          <a:lstStyle/>
          <a:p>
            <a:r>
              <a:rPr lang="en-US" dirty="0" smtClean="0">
                <a:solidFill>
                  <a:schemeClr val="accent1"/>
                </a:solidFill>
              </a:rPr>
              <a:t>*Not typically also done at home  	**Name changed</a:t>
            </a:r>
            <a:endParaRPr lang="en-US" dirty="0">
              <a:solidFill>
                <a:schemeClr val="accent1"/>
              </a:solidFill>
            </a:endParaRPr>
          </a:p>
        </p:txBody>
      </p:sp>
    </p:spTree>
    <p:extLst>
      <p:ext uri="{BB962C8B-B14F-4D97-AF65-F5344CB8AC3E}">
        <p14:creationId xmlns:p14="http://schemas.microsoft.com/office/powerpoint/2010/main" val="192533070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677984" y="1066800"/>
            <a:ext cx="10453077" cy="5486400"/>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b="1" dirty="0"/>
              <a:t>Standards for Moderate Risk Data (Category 2 - private)</a:t>
            </a:r>
            <a:endParaRPr lang="en-US" dirty="0"/>
          </a:p>
          <a:p>
            <a:r>
              <a:rPr lang="en-US" i="1" dirty="0"/>
              <a:t>	Note: Incorporates all standards listed for Low Risk Data, plus</a:t>
            </a:r>
            <a:r>
              <a:rPr lang="en-US" i="1" dirty="0" smtClean="0"/>
              <a:t>:</a:t>
            </a:r>
          </a:p>
          <a:p>
            <a:endParaRPr lang="en-US" dirty="0"/>
          </a:p>
          <a:p>
            <a:r>
              <a:rPr lang="en-US" dirty="0" smtClean="0"/>
              <a:t>*2.9 </a:t>
            </a:r>
            <a:r>
              <a:rPr lang="en-US" dirty="0"/>
              <a:t>Scan for Personally Identifiable Information (PII)</a:t>
            </a:r>
          </a:p>
          <a:p>
            <a:r>
              <a:rPr lang="en-US" dirty="0" smtClean="0"/>
              <a:t>*2.10 </a:t>
            </a:r>
            <a:r>
              <a:rPr lang="en-US" dirty="0"/>
              <a:t>Inventory</a:t>
            </a:r>
          </a:p>
          <a:p>
            <a:r>
              <a:rPr lang="en-US" dirty="0"/>
              <a:t>2.11 Inactivity Timeout</a:t>
            </a:r>
          </a:p>
          <a:p>
            <a:r>
              <a:rPr lang="en-US" dirty="0"/>
              <a:t>2.12 Hard Drive and Printer Sharing</a:t>
            </a:r>
          </a:p>
          <a:p>
            <a:r>
              <a:rPr lang="en-US" dirty="0" smtClean="0"/>
              <a:t>*2.13 </a:t>
            </a:r>
            <a:r>
              <a:rPr lang="en-US" dirty="0"/>
              <a:t>Login Banner</a:t>
            </a:r>
          </a:p>
          <a:p>
            <a:r>
              <a:rPr lang="en-US" dirty="0"/>
              <a:t>2.14 Dispose/Re-use</a:t>
            </a:r>
          </a:p>
          <a:p>
            <a:r>
              <a:rPr lang="en-US" dirty="0"/>
              <a:t>	2.14.1 Disposal</a:t>
            </a:r>
          </a:p>
          <a:p>
            <a:r>
              <a:rPr lang="en-US" dirty="0"/>
              <a:t>	2.14.2 Re-use</a:t>
            </a:r>
          </a:p>
          <a:p>
            <a:r>
              <a:rPr lang="en-US" dirty="0" smtClean="0"/>
              <a:t>2.15 </a:t>
            </a:r>
            <a:r>
              <a:rPr lang="en-US" dirty="0"/>
              <a:t>Remote Desktop Access</a:t>
            </a:r>
          </a:p>
          <a:p>
            <a:endParaRPr lang="en-US" sz="2400" dirty="0"/>
          </a:p>
          <a:p>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smtClean="0">
              <a:latin typeface="+mj-lt"/>
            </a:endParaRPr>
          </a:p>
          <a:p>
            <a:endParaRPr lang="en-US" sz="2000" dirty="0" smtClean="0">
              <a:latin typeface="+mj-lt"/>
            </a:endParaRPr>
          </a:p>
        </p:txBody>
      </p:sp>
      <p:sp>
        <p:nvSpPr>
          <p:cNvPr id="4" name="TextBox 3" descr="Callout: &quot;Those scanning examples before were RDP attempts.&quot;" title="Callout"/>
          <p:cNvSpPr txBox="1"/>
          <p:nvPr/>
        </p:nvSpPr>
        <p:spPr>
          <a:xfrm>
            <a:off x="6375916" y="4520331"/>
            <a:ext cx="3377684" cy="646331"/>
          </a:xfrm>
          <a:prstGeom prst="rect">
            <a:avLst/>
          </a:prstGeom>
          <a:noFill/>
        </p:spPr>
        <p:txBody>
          <a:bodyPr wrap="square" rtlCol="0">
            <a:spAutoFit/>
          </a:bodyPr>
          <a:lstStyle/>
          <a:p>
            <a:r>
              <a:rPr lang="en-US" b="1" dirty="0" smtClean="0">
                <a:solidFill>
                  <a:srgbClr val="000000"/>
                </a:solidFill>
              </a:rPr>
              <a:t>Those scanning examples before were RDP attempts</a:t>
            </a:r>
            <a:endParaRPr lang="en-US" b="1" dirty="0">
              <a:solidFill>
                <a:srgbClr val="000000"/>
              </a:solidFill>
            </a:endParaRPr>
          </a:p>
        </p:txBody>
      </p:sp>
      <p:sp>
        <p:nvSpPr>
          <p:cNvPr id="5" name="Bent Arrow 4" descr="Arrow pointing from callout, &quot;Those scanning examples before were RDP attempts&quot; to bullet &quot;2.15 Remote Desktop Access&quot;" title="Arrow"/>
          <p:cNvSpPr/>
          <p:nvPr/>
        </p:nvSpPr>
        <p:spPr>
          <a:xfrm rot="9707386">
            <a:off x="6191128" y="5292782"/>
            <a:ext cx="951523" cy="900777"/>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96527549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7535</TotalTime>
  <Words>798</Words>
  <Application>Microsoft Office PowerPoint</Application>
  <PresentationFormat>Widescreen</PresentationFormat>
  <Paragraphs>157</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Technology Town Hall, Fall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Standards - Faculty Town Hall</dc:title>
  <dc:subject/>
  <dc:creator>Microsoft Office User</dc:creator>
  <cp:keywords>security, standards</cp:keywords>
  <dc:description/>
  <cp:lastModifiedBy>Priester, Valerie</cp:lastModifiedBy>
  <cp:revision>272</cp:revision>
  <cp:lastPrinted>2018-01-10T18:30:53Z</cp:lastPrinted>
  <dcterms:created xsi:type="dcterms:W3CDTF">2016-06-28T14:05:07Z</dcterms:created>
  <dcterms:modified xsi:type="dcterms:W3CDTF">2019-07-25T15:10:15Z</dcterms:modified>
  <cp:category/>
</cp:coreProperties>
</file>