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1" r:id="rId3"/>
    <p:sldId id="258" r:id="rId4"/>
    <p:sldId id="267" r:id="rId5"/>
    <p:sldId id="259" r:id="rId6"/>
    <p:sldId id="280" r:id="rId7"/>
    <p:sldId id="274" r:id="rId8"/>
    <p:sldId id="260" r:id="rId9"/>
    <p:sldId id="263" r:id="rId10"/>
    <p:sldId id="279" r:id="rId11"/>
    <p:sldId id="268" r:id="rId12"/>
    <p:sldId id="277" r:id="rId13"/>
  </p:sldIdLst>
  <p:sldSz cx="9144000" cy="6858000" type="screen4x3"/>
  <p:notesSz cx="6858000" cy="9199563"/>
  <p:defaultTextStyle>
    <a:defPPr>
      <a:defRPr lang="en-US"/>
    </a:defPPr>
    <a:lvl1pPr algn="l" rtl="0" fontAlgn="base">
      <a:spcBef>
        <a:spcPct val="20000"/>
      </a:spcBef>
      <a:spcAft>
        <a:spcPct val="0"/>
      </a:spcAft>
      <a:defRPr sz="2000" i="1" kern="1200">
        <a:solidFill>
          <a:schemeClr val="tx1"/>
        </a:solidFill>
        <a:latin typeface="Arial" charset="0"/>
        <a:ea typeface="+mn-ea"/>
        <a:cs typeface="+mn-cs"/>
      </a:defRPr>
    </a:lvl1pPr>
    <a:lvl2pPr marL="457200" algn="l" rtl="0" fontAlgn="base">
      <a:spcBef>
        <a:spcPct val="20000"/>
      </a:spcBef>
      <a:spcAft>
        <a:spcPct val="0"/>
      </a:spcAft>
      <a:defRPr sz="2000" i="1" kern="1200">
        <a:solidFill>
          <a:schemeClr val="tx1"/>
        </a:solidFill>
        <a:latin typeface="Arial" charset="0"/>
        <a:ea typeface="+mn-ea"/>
        <a:cs typeface="+mn-cs"/>
      </a:defRPr>
    </a:lvl2pPr>
    <a:lvl3pPr marL="914400" algn="l" rtl="0" fontAlgn="base">
      <a:spcBef>
        <a:spcPct val="20000"/>
      </a:spcBef>
      <a:spcAft>
        <a:spcPct val="0"/>
      </a:spcAft>
      <a:defRPr sz="2000" i="1" kern="1200">
        <a:solidFill>
          <a:schemeClr val="tx1"/>
        </a:solidFill>
        <a:latin typeface="Arial" charset="0"/>
        <a:ea typeface="+mn-ea"/>
        <a:cs typeface="+mn-cs"/>
      </a:defRPr>
    </a:lvl3pPr>
    <a:lvl4pPr marL="1371600" algn="l" rtl="0" fontAlgn="base">
      <a:spcBef>
        <a:spcPct val="20000"/>
      </a:spcBef>
      <a:spcAft>
        <a:spcPct val="0"/>
      </a:spcAft>
      <a:defRPr sz="2000" i="1" kern="1200">
        <a:solidFill>
          <a:schemeClr val="tx1"/>
        </a:solidFill>
        <a:latin typeface="Arial" charset="0"/>
        <a:ea typeface="+mn-ea"/>
        <a:cs typeface="+mn-cs"/>
      </a:defRPr>
    </a:lvl4pPr>
    <a:lvl5pPr marL="1828800" algn="l" rtl="0" fontAlgn="base">
      <a:spcBef>
        <a:spcPct val="20000"/>
      </a:spcBef>
      <a:spcAft>
        <a:spcPct val="0"/>
      </a:spcAft>
      <a:defRPr sz="2000" i="1" kern="1200">
        <a:solidFill>
          <a:schemeClr val="tx1"/>
        </a:solidFill>
        <a:latin typeface="Arial" charset="0"/>
        <a:ea typeface="+mn-ea"/>
        <a:cs typeface="+mn-cs"/>
      </a:defRPr>
    </a:lvl5pPr>
    <a:lvl6pPr marL="2286000" algn="l" defTabSz="914400" rtl="0" eaLnBrk="1" latinLnBrk="0" hangingPunct="1">
      <a:defRPr sz="2000" i="1" kern="1200">
        <a:solidFill>
          <a:schemeClr val="tx1"/>
        </a:solidFill>
        <a:latin typeface="Arial" charset="0"/>
        <a:ea typeface="+mn-ea"/>
        <a:cs typeface="+mn-cs"/>
      </a:defRPr>
    </a:lvl6pPr>
    <a:lvl7pPr marL="2743200" algn="l" defTabSz="914400" rtl="0" eaLnBrk="1" latinLnBrk="0" hangingPunct="1">
      <a:defRPr sz="2000" i="1" kern="1200">
        <a:solidFill>
          <a:schemeClr val="tx1"/>
        </a:solidFill>
        <a:latin typeface="Arial" charset="0"/>
        <a:ea typeface="+mn-ea"/>
        <a:cs typeface="+mn-cs"/>
      </a:defRPr>
    </a:lvl7pPr>
    <a:lvl8pPr marL="3200400" algn="l" defTabSz="914400" rtl="0" eaLnBrk="1" latinLnBrk="0" hangingPunct="1">
      <a:defRPr sz="2000" i="1" kern="1200">
        <a:solidFill>
          <a:schemeClr val="tx1"/>
        </a:solidFill>
        <a:latin typeface="Arial" charset="0"/>
        <a:ea typeface="+mn-ea"/>
        <a:cs typeface="+mn-cs"/>
      </a:defRPr>
    </a:lvl8pPr>
    <a:lvl9pPr marL="3657600" algn="l" defTabSz="914400" rtl="0" eaLnBrk="1" latinLnBrk="0" hangingPunct="1">
      <a:defRPr sz="2000" i="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374" autoAdjust="0"/>
  </p:normalViewPr>
  <p:slideViewPr>
    <p:cSldViewPr>
      <p:cViewPr varScale="1">
        <p:scale>
          <a:sx n="99" d="100"/>
          <a:sy n="99" d="100"/>
        </p:scale>
        <p:origin x="194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defRPr>
            </a:lvl1pPr>
          </a:lstStyle>
          <a:p>
            <a:pPr>
              <a:defRPr/>
            </a:pPr>
            <a:endParaRPr lang="en-US" dirty="0"/>
          </a:p>
        </p:txBody>
      </p:sp>
      <p:sp>
        <p:nvSpPr>
          <p:cNvPr id="348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defRPr>
            </a:lvl1pPr>
          </a:lstStyle>
          <a:p>
            <a:pPr>
              <a:defRPr/>
            </a:pPr>
            <a:fld id="{3304BCBE-8DF2-41C5-8D0E-30E9C6F86A36}" type="datetimeFigureOut">
              <a:rPr lang="en-US"/>
              <a:pPr>
                <a:defRPr/>
              </a:pPr>
              <a:t>12/17/2018</a:t>
            </a:fld>
            <a:endParaRPr lang="en-US" dirty="0"/>
          </a:p>
        </p:txBody>
      </p:sp>
      <p:sp>
        <p:nvSpPr>
          <p:cNvPr id="23556" name="Rectangle 4"/>
          <p:cNvSpPr>
            <a:spLocks noGrp="1" noRot="1" noChangeAspect="1" noChangeArrowheads="1" noTextEdit="1"/>
          </p:cNvSpPr>
          <p:nvPr>
            <p:ph type="sldImg" idx="2"/>
          </p:nvPr>
        </p:nvSpPr>
        <p:spPr bwMode="auto">
          <a:xfrm>
            <a:off x="1130300" y="690563"/>
            <a:ext cx="4598988" cy="3449637"/>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4822"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defRPr>
            </a:lvl1pPr>
          </a:lstStyle>
          <a:p>
            <a:pPr>
              <a:defRPr/>
            </a:pPr>
            <a:endParaRPr lang="en-US" dirty="0"/>
          </a:p>
        </p:txBody>
      </p:sp>
      <p:sp>
        <p:nvSpPr>
          <p:cNvPr id="34823"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charset="0"/>
              </a:defRPr>
            </a:lvl1pPr>
          </a:lstStyle>
          <a:p>
            <a:pPr>
              <a:defRPr/>
            </a:pPr>
            <a:fld id="{249312A3-2467-4F20-8917-26FCD85ADF04}"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r>
              <a:rPr lang="en-US" dirty="0" smtClean="0"/>
              <a:t>The presentation format should follow the sections</a:t>
            </a:r>
            <a:r>
              <a:rPr lang="en-US" baseline="0" dirty="0" smtClean="0"/>
              <a:t> and information provided in the Full Proposal Application.  In the ten minutes allotted, the presentation should focus on the main points of each section.  The 15-minute Q&amp;A that follows is an opportunity for the External Review Committee </a:t>
            </a:r>
            <a:r>
              <a:rPr lang="en-US" sz="1200" kern="1200" dirty="0" smtClean="0">
                <a:solidFill>
                  <a:schemeClr val="tx1"/>
                </a:solidFill>
                <a:effectLst/>
                <a:latin typeface="Calibri" pitchFamily="34" charset="0"/>
                <a:ea typeface="+mn-ea"/>
                <a:cs typeface="+mn-cs"/>
              </a:rPr>
              <a:t>to clarify any open questions with the PI before deliberating on the proposals</a:t>
            </a:r>
            <a:r>
              <a:rPr lang="en-US" sz="1200" kern="1200" baseline="0" dirty="0" smtClean="0">
                <a:solidFill>
                  <a:schemeClr val="tx1"/>
                </a:solidFill>
                <a:effectLst/>
                <a:latin typeface="Calibri" pitchFamily="34" charset="0"/>
                <a:ea typeface="+mn-ea"/>
                <a:cs typeface="+mn-cs"/>
              </a:rPr>
              <a:t> that will be </a:t>
            </a:r>
            <a:r>
              <a:rPr lang="en-US" sz="1200" kern="1200" dirty="0" smtClean="0">
                <a:solidFill>
                  <a:schemeClr val="tx1"/>
                </a:solidFill>
                <a:effectLst/>
                <a:latin typeface="Calibri" pitchFamily="34" charset="0"/>
                <a:ea typeface="+mn-ea"/>
                <a:cs typeface="+mn-cs"/>
              </a:rPr>
              <a:t>funded.  It will also be an opportunity to discuss the project plan and perhaps make suggestions that better align it to addressing key market questions.</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r>
              <a:rPr lang="en-US" dirty="0" smtClean="0"/>
              <a:t>Copy</a:t>
            </a:r>
            <a:r>
              <a:rPr lang="en-US" baseline="0" dirty="0" smtClean="0"/>
              <a:t> the Milestone Gantt chart from your Full Proposal.  Information from the previous slides, Problem, Solution, Technology, Market Potential and Customer Discovery should all lead to defining and justifying the milestones proposed in your Project Plan.  A this point that the External Review Committee should be agreeing that if this Project Plan is funded and the work is successful, it will </a:t>
            </a:r>
            <a:r>
              <a:rPr lang="en-US" sz="1200" kern="1200" dirty="0" smtClean="0">
                <a:solidFill>
                  <a:schemeClr val="tx1"/>
                </a:solidFill>
                <a:effectLst/>
                <a:latin typeface="Calibri" pitchFamily="34" charset="0"/>
                <a:ea typeface="+mn-ea"/>
                <a:cs typeface="+mn-cs"/>
              </a:rPr>
              <a:t>(a) facilitate the formation of an investible start-up company that will further develop and commercialize the technology, or (b) enable an innovation to become more attractive for licensing and/or partnering with established companies. </a:t>
            </a:r>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i="1" kern="1200" dirty="0" smtClean="0">
                <a:solidFill>
                  <a:schemeClr val="tx1"/>
                </a:solidFill>
                <a:effectLst/>
                <a:latin typeface="Calibri" pitchFamily="34" charset="0"/>
                <a:ea typeface="+mn-ea"/>
                <a:cs typeface="+mn-cs"/>
              </a:rPr>
              <a:t>Summarize the roles and responsibilities of the project team (PI, Co-PI, Students, Industry Collaborator) on the</a:t>
            </a:r>
            <a:r>
              <a:rPr lang="en-US" sz="1200" i="1" kern="1200" baseline="0" dirty="0" smtClean="0">
                <a:solidFill>
                  <a:schemeClr val="tx1"/>
                </a:solidFill>
                <a:effectLst/>
                <a:latin typeface="Calibri" pitchFamily="34" charset="0"/>
                <a:ea typeface="+mn-ea"/>
                <a:cs typeface="+mn-cs"/>
              </a:rPr>
              <a:t> slide.  Speak to thei</a:t>
            </a:r>
            <a:r>
              <a:rPr lang="en-US" sz="1200" i="1" kern="1200" dirty="0" smtClean="0">
                <a:solidFill>
                  <a:schemeClr val="tx1"/>
                </a:solidFill>
                <a:effectLst/>
                <a:latin typeface="Calibri" pitchFamily="34" charset="0"/>
                <a:ea typeface="+mn-ea"/>
                <a:cs typeface="+mn-cs"/>
              </a:rPr>
              <a:t>r relevant experience for contributing to the successful completion of the Project Plan.</a:t>
            </a:r>
            <a:endParaRPr lang="en-US" sz="1200" kern="1200" dirty="0" smtClean="0">
              <a:solidFill>
                <a:schemeClr val="tx1"/>
              </a:solidFill>
              <a:effectLst/>
              <a:latin typeface="Calibri" pitchFamily="34" charset="0"/>
              <a:ea typeface="+mn-ea"/>
              <a:cs typeface="+mn-cs"/>
            </a:endParaRPr>
          </a:p>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r>
              <a:rPr lang="en-US" sz="1200" dirty="0" smtClean="0">
                <a:latin typeface="Arial Narrow" panose="020B0606020202030204" pitchFamily="34" charset="0"/>
              </a:rPr>
              <a:t>15-minute Q&amp;A. This is an opportunity for the External Review Committee to clarify any open questions before deliberation.</a:t>
            </a:r>
            <a:br>
              <a:rPr lang="en-US" sz="1200" dirty="0" smtClean="0">
                <a:latin typeface="Arial Narrow" panose="020B0606020202030204" pitchFamily="34" charset="0"/>
              </a:rPr>
            </a:br>
            <a:r>
              <a:rPr lang="en-US" sz="1200" dirty="0" smtClean="0">
                <a:latin typeface="Arial Narrow" panose="020B0606020202030204" pitchFamily="34" charset="0"/>
              </a:rPr>
              <a:t>It is also an opportunity to discuss the project plan and perhaps make suggestions to better align the project to address key market questions</a:t>
            </a: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eaLnBrk="1" hangingPunct="1"/>
            <a:r>
              <a:rPr lang="en-US" dirty="0" smtClean="0"/>
              <a:t>It is best if you can support the Problem statement</a:t>
            </a:r>
            <a:r>
              <a:rPr lang="en-US" baseline="0" dirty="0" smtClean="0"/>
              <a:t> with published data or, even better, customer discovery feedback that supports the hypothesis that this is indeed a significant customer problem.</a:t>
            </a: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r>
              <a:rPr lang="en-US" dirty="0" smtClean="0"/>
              <a:t>List the key features for the product category that are necessary for success.  This slide gives basic examples (e.g.</a:t>
            </a:r>
            <a:r>
              <a:rPr lang="en-US" baseline="0" dirty="0" smtClean="0"/>
              <a:t> Reliability, Price, Safety) </a:t>
            </a:r>
            <a:r>
              <a:rPr lang="en-US" dirty="0" smtClean="0"/>
              <a:t>but you should list those</a:t>
            </a:r>
            <a:r>
              <a:rPr lang="en-US" baseline="0" dirty="0" smtClean="0"/>
              <a:t> believed to be most important to the target customer.  </a:t>
            </a:r>
            <a:r>
              <a:rPr lang="en-US" dirty="0" smtClean="0"/>
              <a:t> List Your</a:t>
            </a:r>
            <a:r>
              <a:rPr lang="en-US" baseline="0" dirty="0" smtClean="0"/>
              <a:t> Product and up to three of the </a:t>
            </a:r>
            <a:r>
              <a:rPr lang="en-US" dirty="0" smtClean="0"/>
              <a:t>primary competitors.  Then rate on a scale how each product satisfies that feature/benefit.  In this example, Competitor</a:t>
            </a:r>
            <a:r>
              <a:rPr lang="en-US" baseline="0" dirty="0" smtClean="0"/>
              <a:t> 1 (+) and Competitor 2 (+) are better on “Ease of use” than Competitor 3 (-), but Your Product is superior to all three (+++).  The Customer Discovery process helps you engage with potential customers to test your hypothesis that what you believe are the most important features/benefits are also what the customer thinks.</a:t>
            </a: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pPr eaLnBrk="1" hangingPunct="1"/>
            <a:r>
              <a:rPr lang="en-US" dirty="0" smtClean="0"/>
              <a:t>A simple description of a complex technology can be a challenge.  If it can be done, it might mean that you really understand the problem and solution, and so will your audience.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pPr eaLnBrk="1" hangingPunct="1"/>
            <a:r>
              <a:rPr lang="en-US" dirty="0" smtClean="0"/>
              <a:t>A simple description of a complex technology can be a challenge.  If it can be done, it might mean that you really understand the problem and solution, and so will your audience. </a:t>
            </a:r>
          </a:p>
        </p:txBody>
      </p:sp>
    </p:spTree>
    <p:extLst>
      <p:ext uri="{BB962C8B-B14F-4D97-AF65-F5344CB8AC3E}">
        <p14:creationId xmlns:p14="http://schemas.microsoft.com/office/powerpoint/2010/main" val="2485034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r>
              <a:rPr lang="en-US" dirty="0" smtClean="0"/>
              <a:t>Also list potential new patent applications the are or will likely emerge from continued development.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pPr eaLnBrk="1" hangingPunct="1"/>
            <a:endParaRPr lang="en-US" b="1"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dirty="0" smtClean="0"/>
              <a:t>&lt;#&gt;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EE689B3-4721-4172-8F09-F5C23E8962A1}"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E4D0D26-3FD0-43D6-ABFD-CB45BC863B1F}"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238FC24-2B3B-426A-A322-5F349756598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841FFFC-38B6-4739-9E09-8E4B07FED4C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62C2017-4F95-46C7-AB25-C64EC6A311F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920D4D1-8297-46A2-8732-8B62AAC3404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4B02A83-203C-40C0-9996-73F79AC17EF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2DC2964E-E2E2-405A-A64C-975D12C15BF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84823E74-A737-4D5E-92A0-30EA5688455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39C44BF-F3F9-47FD-986A-80F6E2AB63B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949F660-DC8B-4B60-9B97-83B5D27601C7}"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i="0">
                <a:latin typeface="Arial" charset="0"/>
              </a:defRPr>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i="0">
                <a:latin typeface="Arial" charset="0"/>
              </a:defRPr>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i="0">
                <a:latin typeface="Arial" charset="0"/>
              </a:defRPr>
            </a:lvl1pPr>
          </a:lstStyle>
          <a:p>
            <a:pPr>
              <a:defRPr/>
            </a:pPr>
            <a:fld id="{0462CB40-9D03-44E5-A92D-72B92AA5FFB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409981"/>
            <a:ext cx="7772400" cy="1470025"/>
          </a:xfrm>
        </p:spPr>
        <p:txBody>
          <a:bodyPr/>
          <a:lstStyle/>
          <a:p>
            <a:pPr eaLnBrk="1" hangingPunct="1"/>
            <a:r>
              <a:rPr lang="en-US" dirty="0" smtClean="0">
                <a:solidFill>
                  <a:schemeClr val="tx1"/>
                </a:solidFill>
                <a:latin typeface="Microsoft Sans Serif" pitchFamily="34" charset="0"/>
              </a:rPr>
              <a:t>Project Title</a:t>
            </a:r>
          </a:p>
        </p:txBody>
      </p:sp>
      <p:sp>
        <p:nvSpPr>
          <p:cNvPr id="3075" name="Rectangle 4"/>
          <p:cNvSpPr>
            <a:spLocks noGrp="1" noChangeArrowheads="1"/>
          </p:cNvSpPr>
          <p:nvPr>
            <p:ph type="subTitle" idx="1"/>
          </p:nvPr>
        </p:nvSpPr>
        <p:spPr>
          <a:xfrm>
            <a:off x="1409700" y="2908370"/>
            <a:ext cx="6324600" cy="1066800"/>
          </a:xfrm>
        </p:spPr>
        <p:txBody>
          <a:bodyPr/>
          <a:lstStyle/>
          <a:p>
            <a:pPr eaLnBrk="1" hangingPunct="1"/>
            <a:r>
              <a:rPr lang="en-US" sz="1800" b="1" dirty="0" smtClean="0">
                <a:solidFill>
                  <a:srgbClr val="00639A"/>
                </a:solidFill>
                <a:latin typeface="Microsoft Sans Serif" pitchFamily="34" charset="0"/>
              </a:rPr>
              <a:t>BUFFALO FUND: ACCELERATOR</a:t>
            </a:r>
          </a:p>
          <a:p>
            <a:pPr eaLnBrk="1" hangingPunct="1"/>
            <a:r>
              <a:rPr lang="en-US" sz="1800" i="1" dirty="0" smtClean="0">
                <a:solidFill>
                  <a:srgbClr val="00639A"/>
                </a:solidFill>
                <a:latin typeface="Microsoft Sans Serif" pitchFamily="34" charset="0"/>
              </a:rPr>
              <a:t>Full Proposal Presentation</a:t>
            </a:r>
            <a:endParaRPr lang="en-US" sz="1800" i="1" dirty="0" smtClean="0">
              <a:solidFill>
                <a:srgbClr val="C0C0C0"/>
              </a:solidFill>
            </a:endParaRPr>
          </a:p>
        </p:txBody>
      </p:sp>
      <p:sp>
        <p:nvSpPr>
          <p:cNvPr id="3076" name="Rectangle 5"/>
          <p:cNvSpPr>
            <a:spLocks noChangeArrowheads="1"/>
          </p:cNvSpPr>
          <p:nvPr/>
        </p:nvSpPr>
        <p:spPr bwMode="auto">
          <a:xfrm>
            <a:off x="1409700" y="3719279"/>
            <a:ext cx="6324600" cy="381000"/>
          </a:xfrm>
          <a:prstGeom prst="rect">
            <a:avLst/>
          </a:prstGeom>
          <a:noFill/>
          <a:ln w="9525">
            <a:noFill/>
            <a:miter lim="800000"/>
            <a:headEnd/>
            <a:tailEnd/>
          </a:ln>
        </p:spPr>
        <p:txBody>
          <a:bodyPr/>
          <a:lstStyle/>
          <a:p>
            <a:pPr algn="ctr">
              <a:spcBef>
                <a:spcPct val="0"/>
              </a:spcBef>
            </a:pPr>
            <a:r>
              <a:rPr lang="en-US" sz="1800" i="0" dirty="0" smtClean="0">
                <a:latin typeface="Calibri" pitchFamily="34" charset="0"/>
                <a:ea typeface="SimSun" pitchFamily="2" charset="-122"/>
              </a:rPr>
              <a:t>Date</a:t>
            </a:r>
            <a:endParaRPr lang="en-US" sz="1800" i="0" dirty="0">
              <a:latin typeface="Calibri" pitchFamily="34" charset="0"/>
              <a:ea typeface="SimSun" pitchFamily="2" charset="-122"/>
            </a:endParaRPr>
          </a:p>
        </p:txBody>
      </p:sp>
      <p:sp>
        <p:nvSpPr>
          <p:cNvPr id="5" name="Rectangle 5"/>
          <p:cNvSpPr>
            <a:spLocks noChangeArrowheads="1"/>
          </p:cNvSpPr>
          <p:nvPr/>
        </p:nvSpPr>
        <p:spPr bwMode="auto">
          <a:xfrm>
            <a:off x="1409700" y="4186967"/>
            <a:ext cx="6324600" cy="381000"/>
          </a:xfrm>
          <a:prstGeom prst="rect">
            <a:avLst/>
          </a:prstGeom>
          <a:noFill/>
          <a:ln w="9525">
            <a:noFill/>
            <a:miter lim="800000"/>
            <a:headEnd/>
            <a:tailEnd/>
          </a:ln>
        </p:spPr>
        <p:txBody>
          <a:bodyPr/>
          <a:lstStyle/>
          <a:p>
            <a:pPr algn="ctr">
              <a:spcBef>
                <a:spcPct val="0"/>
              </a:spcBef>
            </a:pPr>
            <a:r>
              <a:rPr lang="en-US" sz="1800" i="0" dirty="0" smtClean="0">
                <a:latin typeface="Calibri" pitchFamily="34" charset="0"/>
                <a:ea typeface="SimSun" pitchFamily="2" charset="-122"/>
              </a:rPr>
              <a:t>Presenter(s) Name(s)</a:t>
            </a:r>
            <a:endParaRPr lang="en-US" sz="1800" i="0" dirty="0">
              <a:latin typeface="Calibri" pitchFamily="34" charset="0"/>
              <a:ea typeface="SimSun" pitchFamily="2" charset="-122"/>
            </a:endParaRPr>
          </a:p>
        </p:txBody>
      </p:sp>
      <p:sp>
        <p:nvSpPr>
          <p:cNvPr id="2" name="TextBox 1"/>
          <p:cNvSpPr txBox="1"/>
          <p:nvPr/>
        </p:nvSpPr>
        <p:spPr>
          <a:xfrm>
            <a:off x="416560" y="4786079"/>
            <a:ext cx="6125600" cy="646331"/>
          </a:xfrm>
          <a:prstGeom prst="rect">
            <a:avLst/>
          </a:prstGeom>
          <a:noFill/>
        </p:spPr>
        <p:txBody>
          <a:bodyPr wrap="square" rtlCol="0">
            <a:spAutoFit/>
          </a:bodyPr>
          <a:lstStyle/>
          <a:p>
            <a:r>
              <a:rPr lang="en-US" sz="900" dirty="0" smtClean="0">
                <a:latin typeface="Arial Narrow" panose="020B0606020202030204" pitchFamily="34" charset="0"/>
              </a:rPr>
              <a:t>Note to Presenter | </a:t>
            </a:r>
            <a:r>
              <a:rPr lang="en-US" sz="900" b="1" dirty="0" smtClean="0">
                <a:latin typeface="Arial Narrow" panose="020B0606020202030204" pitchFamily="34" charset="0"/>
              </a:rPr>
              <a:t>Format: </a:t>
            </a:r>
            <a:r>
              <a:rPr lang="en-US" sz="900" dirty="0" smtClean="0">
                <a:latin typeface="Arial Narrow" panose="020B0606020202030204" pitchFamily="34" charset="0"/>
              </a:rPr>
              <a:t>The </a:t>
            </a:r>
            <a:r>
              <a:rPr lang="en-US" sz="900" dirty="0">
                <a:latin typeface="Arial Narrow" panose="020B0606020202030204" pitchFamily="34" charset="0"/>
              </a:rPr>
              <a:t>presentation format should follow the sections and information provided in the Full Proposal </a:t>
            </a:r>
            <a:r>
              <a:rPr lang="en-US" sz="900" dirty="0" smtClean="0">
                <a:latin typeface="Arial Narrow" panose="020B0606020202030204" pitchFamily="34" charset="0"/>
              </a:rPr>
              <a:t>Application.</a:t>
            </a:r>
            <a:br>
              <a:rPr lang="en-US" sz="900" dirty="0" smtClean="0">
                <a:latin typeface="Arial Narrow" panose="020B0606020202030204" pitchFamily="34" charset="0"/>
              </a:rPr>
            </a:br>
            <a:r>
              <a:rPr lang="en-US" sz="900" b="1" dirty="0" smtClean="0">
                <a:latin typeface="Arial Narrow" panose="020B0606020202030204" pitchFamily="34" charset="0"/>
              </a:rPr>
              <a:t>Time Management: </a:t>
            </a:r>
            <a:r>
              <a:rPr lang="en-US" sz="900" dirty="0" smtClean="0">
                <a:latin typeface="Arial Narrow" panose="020B0606020202030204" pitchFamily="34" charset="0"/>
              </a:rPr>
              <a:t>Ten minutes is allotted for the presentation. The content should </a:t>
            </a:r>
            <a:r>
              <a:rPr lang="en-US" sz="900" dirty="0">
                <a:latin typeface="Arial Narrow" panose="020B0606020202030204" pitchFamily="34" charset="0"/>
              </a:rPr>
              <a:t>focus on the main points of each </a:t>
            </a:r>
            <a:r>
              <a:rPr lang="en-US" sz="900" dirty="0" smtClean="0">
                <a:latin typeface="Arial Narrow" panose="020B0606020202030204" pitchFamily="34" charset="0"/>
              </a:rPr>
              <a:t>section.</a:t>
            </a:r>
            <a:br>
              <a:rPr lang="en-US" sz="900" dirty="0" smtClean="0">
                <a:latin typeface="Arial Narrow" panose="020B0606020202030204" pitchFamily="34" charset="0"/>
              </a:rPr>
            </a:br>
            <a:r>
              <a:rPr lang="en-US" sz="900" dirty="0" smtClean="0">
                <a:latin typeface="Arial Narrow" panose="020B0606020202030204" pitchFamily="34" charset="0"/>
              </a:rPr>
              <a:t>Then, a 15-minute Q&amp;A follows. This is </a:t>
            </a:r>
            <a:r>
              <a:rPr lang="en-US" sz="900" dirty="0">
                <a:latin typeface="Arial Narrow" panose="020B0606020202030204" pitchFamily="34" charset="0"/>
              </a:rPr>
              <a:t>an opportunity for the External Review Committee to clarify any open </a:t>
            </a:r>
            <a:r>
              <a:rPr lang="en-US" sz="900" dirty="0" smtClean="0">
                <a:latin typeface="Arial Narrow" panose="020B0606020202030204" pitchFamily="34" charset="0"/>
              </a:rPr>
              <a:t>questions before deliberation.</a:t>
            </a:r>
            <a:br>
              <a:rPr lang="en-US" sz="900" dirty="0" smtClean="0">
                <a:latin typeface="Arial Narrow" panose="020B0606020202030204" pitchFamily="34" charset="0"/>
              </a:rPr>
            </a:br>
            <a:r>
              <a:rPr lang="en-US" sz="900" dirty="0" smtClean="0">
                <a:latin typeface="Arial Narrow" panose="020B0606020202030204" pitchFamily="34" charset="0"/>
              </a:rPr>
              <a:t>It is also an </a:t>
            </a:r>
            <a:r>
              <a:rPr lang="en-US" sz="900" dirty="0">
                <a:latin typeface="Arial Narrow" panose="020B0606020202030204" pitchFamily="34" charset="0"/>
              </a:rPr>
              <a:t>opportunity to discuss the project plan and perhaps make suggestions </a:t>
            </a:r>
            <a:r>
              <a:rPr lang="en-US" sz="900" dirty="0" smtClean="0">
                <a:latin typeface="Arial Narrow" panose="020B0606020202030204" pitchFamily="34" charset="0"/>
              </a:rPr>
              <a:t>to better </a:t>
            </a:r>
            <a:r>
              <a:rPr lang="en-US" sz="900" dirty="0">
                <a:latin typeface="Arial Narrow" panose="020B0606020202030204" pitchFamily="34" charset="0"/>
              </a:rPr>
              <a:t>align </a:t>
            </a:r>
            <a:r>
              <a:rPr lang="en-US" sz="900" dirty="0" smtClean="0">
                <a:latin typeface="Arial Narrow" panose="020B0606020202030204" pitchFamily="34" charset="0"/>
              </a:rPr>
              <a:t>the project to address </a:t>
            </a:r>
            <a:r>
              <a:rPr lang="en-US" sz="900" dirty="0">
                <a:latin typeface="Arial Narrow" panose="020B0606020202030204" pitchFamily="34" charset="0"/>
              </a:rPr>
              <a:t>key market questions</a:t>
            </a:r>
            <a:r>
              <a:rPr lang="en-US" sz="900" dirty="0" smtClean="0">
                <a:latin typeface="Arial Narrow" panose="020B0606020202030204" pitchFamily="34" charset="0"/>
              </a:rPr>
              <a:t>. </a:t>
            </a:r>
            <a:endParaRPr lang="en-US" sz="900" dirty="0">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442629628"/>
              </p:ext>
            </p:extLst>
          </p:nvPr>
        </p:nvGraphicFramePr>
        <p:xfrm>
          <a:off x="381000" y="304800"/>
          <a:ext cx="8458200" cy="1043051"/>
        </p:xfrm>
        <a:graphic>
          <a:graphicData uri="http://schemas.openxmlformats.org/drawingml/2006/table">
            <a:tbl>
              <a:tblPr firstRow="1" firstCol="1" bandRow="1">
                <a:tableStyleId>{5C22544A-7EE6-4342-B048-85BDC9FD1C3A}</a:tableStyleId>
              </a:tblPr>
              <a:tblGrid>
                <a:gridCol w="8458200">
                  <a:extLst>
                    <a:ext uri="{9D8B030D-6E8A-4147-A177-3AD203B41FA5}">
                      <a16:colId xmlns:a16="http://schemas.microsoft.com/office/drawing/2014/main" val="2632202465"/>
                    </a:ext>
                  </a:extLst>
                </a:gridCol>
              </a:tblGrid>
              <a:tr h="505036">
                <a:tc>
                  <a:txBody>
                    <a:bodyPr/>
                    <a:lstStyle/>
                    <a:p>
                      <a:pPr marL="0" marR="0" algn="ctr" hangingPunct="0">
                        <a:lnSpc>
                          <a:spcPct val="118000"/>
                        </a:lnSpc>
                        <a:spcBef>
                          <a:spcPts val="0"/>
                        </a:spcBef>
                        <a:spcAft>
                          <a:spcPts val="0"/>
                        </a:spcAft>
                      </a:pPr>
                      <a:r>
                        <a:rPr lang="en-US" sz="2000" kern="1400" dirty="0" smtClean="0">
                          <a:effectLst/>
                        </a:rPr>
                        <a:t/>
                      </a:r>
                      <a:br>
                        <a:rPr lang="en-US" sz="2000" kern="1400" dirty="0" smtClean="0">
                          <a:effectLst/>
                        </a:rPr>
                      </a:br>
                      <a:r>
                        <a:rPr lang="en-US" sz="2000" kern="1400" dirty="0" smtClean="0">
                          <a:effectLst/>
                        </a:rPr>
                        <a:t>BUFFALO </a:t>
                      </a:r>
                      <a:r>
                        <a:rPr lang="en-US" sz="2000" kern="1400" dirty="0">
                          <a:effectLst/>
                        </a:rPr>
                        <a:t>FUND: </a:t>
                      </a:r>
                      <a:r>
                        <a:rPr lang="en-US" sz="2000" kern="1400" dirty="0" smtClean="0">
                          <a:effectLst/>
                        </a:rPr>
                        <a:t>ACCELERATOR</a:t>
                      </a:r>
                      <a:r>
                        <a:rPr lang="en-US" sz="1800" kern="1400" dirty="0" smtClean="0">
                          <a:effectLst/>
                        </a:rPr>
                        <a:t/>
                      </a:r>
                      <a:br>
                        <a:rPr lang="en-US" sz="1800" kern="1400" dirty="0" smtClean="0">
                          <a:effectLst/>
                        </a:rPr>
                      </a:br>
                      <a:endParaRPr lang="en-US" sz="1800" kern="1400" dirty="0">
                        <a:effectLst/>
                      </a:endParaRPr>
                    </a:p>
                  </a:txBody>
                  <a:tcPr marL="68580" marR="68580" marT="0" marB="0">
                    <a:solidFill>
                      <a:srgbClr val="0070C0"/>
                    </a:solidFill>
                  </a:tcPr>
                </a:tc>
                <a:extLst>
                  <a:ext uri="{0D108BD9-81ED-4DB2-BD59-A6C34878D82A}">
                    <a16:rowId xmlns:a16="http://schemas.microsoft.com/office/drawing/2014/main" val="142820351"/>
                  </a:ext>
                </a:extLst>
              </a:tr>
            </a:tbl>
          </a:graphicData>
        </a:graphic>
      </p:graphicFrame>
      <p:grpSp>
        <p:nvGrpSpPr>
          <p:cNvPr id="8" name="Group 7"/>
          <p:cNvGrpSpPr/>
          <p:nvPr/>
        </p:nvGrpSpPr>
        <p:grpSpPr>
          <a:xfrm>
            <a:off x="1270953" y="5943600"/>
            <a:ext cx="6678293" cy="600075"/>
            <a:chOff x="0" y="0"/>
            <a:chExt cx="6678786" cy="600075"/>
          </a:xfrm>
        </p:grpSpPr>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t="-13186" b="-9591"/>
            <a:stretch/>
          </p:blipFill>
          <p:spPr bwMode="auto">
            <a:xfrm>
              <a:off x="2001328" y="8627"/>
              <a:ext cx="1341755" cy="571500"/>
            </a:xfrm>
            <a:prstGeom prst="rect">
              <a:avLst/>
            </a:prstGeom>
            <a:ln>
              <a:noFill/>
            </a:ln>
            <a:extLst>
              <a:ext uri="{53640926-AAD7-44D8-BBD7-CCE9431645EC}">
                <a14:shadowObscured xmlns:a14="http://schemas.microsoft.com/office/drawing/2010/main"/>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19577" y="0"/>
              <a:ext cx="764540" cy="600075"/>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11615" y="77638"/>
              <a:ext cx="866775" cy="437515"/>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15796" y="103517"/>
              <a:ext cx="1062990" cy="410845"/>
            </a:xfrm>
            <a:prstGeom prst="rect">
              <a:avLst/>
            </a:prstGeom>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60385"/>
              <a:ext cx="1318895" cy="474345"/>
            </a:xfrm>
            <a:prstGeom prst="rect">
              <a:avLst/>
            </a:prstGeom>
          </p:spPr>
        </p:pic>
        <p:cxnSp>
          <p:nvCxnSpPr>
            <p:cNvPr id="14" name="Straight Connector 13"/>
            <p:cNvCxnSpPr/>
            <p:nvPr/>
          </p:nvCxnSpPr>
          <p:spPr>
            <a:xfrm>
              <a:off x="1699404" y="77638"/>
              <a:ext cx="0" cy="437515"/>
            </a:xfrm>
            <a:prstGeom prst="line">
              <a:avLst/>
            </a:prstGeom>
            <a:ln w="127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5" name="Text Box 15"/>
          <p:cNvSpPr txBox="1"/>
          <p:nvPr/>
        </p:nvSpPr>
        <p:spPr>
          <a:xfrm>
            <a:off x="0" y="5690428"/>
            <a:ext cx="9144000" cy="2730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hangingPunct="0">
              <a:lnSpc>
                <a:spcPct val="118000"/>
              </a:lnSpc>
              <a:spcBef>
                <a:spcPts val="0"/>
              </a:spcBef>
              <a:spcAft>
                <a:spcPts val="600"/>
              </a:spcAft>
            </a:pPr>
            <a:r>
              <a:rPr lang="en-US" sz="800" kern="1400" dirty="0">
                <a:solidFill>
                  <a:srgbClr val="000000"/>
                </a:solidFill>
                <a:effectLst/>
                <a:latin typeface="Calibri" panose="020F0502020204030204" pitchFamily="34" charset="0"/>
                <a:ea typeface="Times New Roman" panose="02020603050405020304" pitchFamily="18" charset="0"/>
              </a:rPr>
              <a:t>Empire State Development is supporting UB, Roswell, Jacobs Institute, HWI, and </a:t>
            </a:r>
            <a:r>
              <a:rPr lang="en-US" sz="800" kern="1400" dirty="0" err="1">
                <a:solidFill>
                  <a:srgbClr val="000000"/>
                </a:solidFill>
                <a:effectLst/>
                <a:latin typeface="Calibri" panose="020F0502020204030204" pitchFamily="34" charset="0"/>
                <a:ea typeface="Times New Roman" panose="02020603050405020304" pitchFamily="18" charset="0"/>
              </a:rPr>
              <a:t>Kaleida</a:t>
            </a:r>
            <a:r>
              <a:rPr lang="en-US" sz="800" kern="1400" dirty="0">
                <a:solidFill>
                  <a:srgbClr val="000000"/>
                </a:solidFill>
                <a:effectLst/>
                <a:latin typeface="Calibri" panose="020F0502020204030204" pitchFamily="34" charset="0"/>
                <a:ea typeface="Times New Roman" panose="02020603050405020304" pitchFamily="18" charset="0"/>
              </a:rPr>
              <a:t> Health to help commercialize technologies generated through research.</a:t>
            </a:r>
            <a:endParaRPr lang="en-US" sz="1000" kern="1400" dirty="0">
              <a:solidFill>
                <a:srgbClr val="000000"/>
              </a:solidFill>
              <a:effectLst/>
              <a:latin typeface="Calibri" panose="020F0502020204030204" pitchFamily="34" charset="0"/>
              <a:ea typeface="Times New Roman" panose="02020603050405020304" pitchFamily="18"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381000"/>
            <a:ext cx="8229600" cy="838199"/>
          </a:xfrm>
        </p:spPr>
        <p:txBody>
          <a:bodyPr/>
          <a:lstStyle/>
          <a:p>
            <a:pPr algn="l" eaLnBrk="1" hangingPunct="1">
              <a:spcBef>
                <a:spcPts val="0"/>
              </a:spcBef>
            </a:pPr>
            <a:r>
              <a:rPr lang="en-US" sz="4000" b="1" u="sng" dirty="0" smtClean="0"/>
              <a:t>Project Plan</a:t>
            </a:r>
            <a:endParaRPr lang="en-US" sz="2400" i="1" dirty="0"/>
          </a:p>
        </p:txBody>
      </p:sp>
      <p:graphicFrame>
        <p:nvGraphicFramePr>
          <p:cNvPr id="5" name="Table 4"/>
          <p:cNvGraphicFramePr>
            <a:graphicFrameLocks noGrp="1"/>
          </p:cNvGraphicFramePr>
          <p:nvPr>
            <p:extLst>
              <p:ext uri="{D42A27DB-BD31-4B8C-83A1-F6EECF244321}">
                <p14:modId xmlns:p14="http://schemas.microsoft.com/office/powerpoint/2010/main" val="4039756996"/>
              </p:ext>
            </p:extLst>
          </p:nvPr>
        </p:nvGraphicFramePr>
        <p:xfrm>
          <a:off x="1066800" y="3992617"/>
          <a:ext cx="6720840" cy="2337816"/>
        </p:xfrm>
        <a:graphic>
          <a:graphicData uri="http://schemas.openxmlformats.org/drawingml/2006/table">
            <a:tbl>
              <a:tblPr firstRow="1" firstCol="1" bandRow="1"/>
              <a:tblGrid>
                <a:gridCol w="447675">
                  <a:extLst>
                    <a:ext uri="{9D8B030D-6E8A-4147-A177-3AD203B41FA5}">
                      <a16:colId xmlns:a16="http://schemas.microsoft.com/office/drawing/2014/main" val="631708492"/>
                    </a:ext>
                  </a:extLst>
                </a:gridCol>
                <a:gridCol w="2926080">
                  <a:extLst>
                    <a:ext uri="{9D8B030D-6E8A-4147-A177-3AD203B41FA5}">
                      <a16:colId xmlns:a16="http://schemas.microsoft.com/office/drawing/2014/main" val="2769628200"/>
                    </a:ext>
                  </a:extLst>
                </a:gridCol>
                <a:gridCol w="667385">
                  <a:extLst>
                    <a:ext uri="{9D8B030D-6E8A-4147-A177-3AD203B41FA5}">
                      <a16:colId xmlns:a16="http://schemas.microsoft.com/office/drawing/2014/main" val="1103840283"/>
                    </a:ext>
                  </a:extLst>
                </a:gridCol>
                <a:gridCol w="201930">
                  <a:extLst>
                    <a:ext uri="{9D8B030D-6E8A-4147-A177-3AD203B41FA5}">
                      <a16:colId xmlns:a16="http://schemas.microsoft.com/office/drawing/2014/main" val="1252281606"/>
                    </a:ext>
                  </a:extLst>
                </a:gridCol>
                <a:gridCol w="201930">
                  <a:extLst>
                    <a:ext uri="{9D8B030D-6E8A-4147-A177-3AD203B41FA5}">
                      <a16:colId xmlns:a16="http://schemas.microsoft.com/office/drawing/2014/main" val="3200375458"/>
                    </a:ext>
                  </a:extLst>
                </a:gridCol>
                <a:gridCol w="201930">
                  <a:extLst>
                    <a:ext uri="{9D8B030D-6E8A-4147-A177-3AD203B41FA5}">
                      <a16:colId xmlns:a16="http://schemas.microsoft.com/office/drawing/2014/main" val="1483069364"/>
                    </a:ext>
                  </a:extLst>
                </a:gridCol>
                <a:gridCol w="201930">
                  <a:extLst>
                    <a:ext uri="{9D8B030D-6E8A-4147-A177-3AD203B41FA5}">
                      <a16:colId xmlns:a16="http://schemas.microsoft.com/office/drawing/2014/main" val="899170741"/>
                    </a:ext>
                  </a:extLst>
                </a:gridCol>
                <a:gridCol w="201930">
                  <a:extLst>
                    <a:ext uri="{9D8B030D-6E8A-4147-A177-3AD203B41FA5}">
                      <a16:colId xmlns:a16="http://schemas.microsoft.com/office/drawing/2014/main" val="3087729772"/>
                    </a:ext>
                  </a:extLst>
                </a:gridCol>
                <a:gridCol w="201930">
                  <a:extLst>
                    <a:ext uri="{9D8B030D-6E8A-4147-A177-3AD203B41FA5}">
                      <a16:colId xmlns:a16="http://schemas.microsoft.com/office/drawing/2014/main" val="671958691"/>
                    </a:ext>
                  </a:extLst>
                </a:gridCol>
                <a:gridCol w="201930">
                  <a:extLst>
                    <a:ext uri="{9D8B030D-6E8A-4147-A177-3AD203B41FA5}">
                      <a16:colId xmlns:a16="http://schemas.microsoft.com/office/drawing/2014/main" val="2493160153"/>
                    </a:ext>
                  </a:extLst>
                </a:gridCol>
                <a:gridCol w="201930">
                  <a:extLst>
                    <a:ext uri="{9D8B030D-6E8A-4147-A177-3AD203B41FA5}">
                      <a16:colId xmlns:a16="http://schemas.microsoft.com/office/drawing/2014/main" val="2046906804"/>
                    </a:ext>
                  </a:extLst>
                </a:gridCol>
                <a:gridCol w="266065">
                  <a:extLst>
                    <a:ext uri="{9D8B030D-6E8A-4147-A177-3AD203B41FA5}">
                      <a16:colId xmlns:a16="http://schemas.microsoft.com/office/drawing/2014/main" val="3827385552"/>
                    </a:ext>
                  </a:extLst>
                </a:gridCol>
                <a:gridCol w="266065">
                  <a:extLst>
                    <a:ext uri="{9D8B030D-6E8A-4147-A177-3AD203B41FA5}">
                      <a16:colId xmlns:a16="http://schemas.microsoft.com/office/drawing/2014/main" val="2048776590"/>
                    </a:ext>
                  </a:extLst>
                </a:gridCol>
                <a:gridCol w="266065">
                  <a:extLst>
                    <a:ext uri="{9D8B030D-6E8A-4147-A177-3AD203B41FA5}">
                      <a16:colId xmlns:a16="http://schemas.microsoft.com/office/drawing/2014/main" val="2629925543"/>
                    </a:ext>
                  </a:extLst>
                </a:gridCol>
                <a:gridCol w="266065">
                  <a:extLst>
                    <a:ext uri="{9D8B030D-6E8A-4147-A177-3AD203B41FA5}">
                      <a16:colId xmlns:a16="http://schemas.microsoft.com/office/drawing/2014/main" val="3345412341"/>
                    </a:ext>
                  </a:extLst>
                </a:gridCol>
              </a:tblGrid>
              <a:tr h="0">
                <a:tc rowSpan="2">
                  <a:txBody>
                    <a:bodyPr/>
                    <a:lstStyle/>
                    <a:p>
                      <a:pPr marL="0" marR="0" algn="just"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No.</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just"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Milestone/Subtask</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Budget</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2">
                  <a:txBody>
                    <a:bodyPr/>
                    <a:lstStyle/>
                    <a:p>
                      <a:pPr marL="0" marR="0" algn="ctr"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Month</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77509821"/>
                  </a:ext>
                </a:extLst>
              </a:tr>
              <a:tr h="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9255207"/>
                  </a:ext>
                </a:extLst>
              </a:tr>
              <a:tr h="0">
                <a:tc>
                  <a:txBody>
                    <a:bodyPr/>
                    <a:lstStyle/>
                    <a:p>
                      <a:pPr marL="0" marR="0"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First Milestone</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$xx,xxx</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056152"/>
                  </a:ext>
                </a:extLst>
              </a:tr>
              <a:tr h="0">
                <a:tc>
                  <a:txBody>
                    <a:bodyPr/>
                    <a:lstStyle/>
                    <a:p>
                      <a:pPr marL="0" marR="0" algn="r"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Subtask</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0212307"/>
                  </a:ext>
                </a:extLst>
              </a:tr>
              <a:tr h="0">
                <a:tc>
                  <a:txBody>
                    <a:bodyPr/>
                    <a:lstStyle/>
                    <a:p>
                      <a:pPr marL="0" marR="0" algn="r"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Subtask</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763780"/>
                  </a:ext>
                </a:extLst>
              </a:tr>
              <a:tr h="0">
                <a:tc>
                  <a:txBody>
                    <a:bodyPr/>
                    <a:lstStyle/>
                    <a:p>
                      <a:pPr marL="0" marR="0" algn="just"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Second Milestone</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$yy,yyy</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9853369"/>
                  </a:ext>
                </a:extLst>
              </a:tr>
              <a:tr h="0">
                <a:tc>
                  <a:txBody>
                    <a:bodyPr/>
                    <a:lstStyle/>
                    <a:p>
                      <a:pPr marL="0" marR="0" algn="r"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Subtask</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2763476"/>
                  </a:ext>
                </a:extLst>
              </a:tr>
              <a:tr h="0">
                <a:tc>
                  <a:txBody>
                    <a:bodyPr/>
                    <a:lstStyle/>
                    <a:p>
                      <a:pPr marL="0" marR="0" algn="r"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Subtask</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4491472"/>
                  </a:ext>
                </a:extLst>
              </a:tr>
              <a:tr h="0">
                <a:tc>
                  <a:txBody>
                    <a:bodyPr/>
                    <a:lstStyle/>
                    <a:p>
                      <a:pPr marL="0" marR="0" algn="just"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Third Milestone</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$zz,zzz</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7171"/>
                    </a:solidFill>
                  </a:tcPr>
                </a:tc>
                <a:extLst>
                  <a:ext uri="{0D108BD9-81ED-4DB2-BD59-A6C34878D82A}">
                    <a16:rowId xmlns:a16="http://schemas.microsoft.com/office/drawing/2014/main" val="4157521501"/>
                  </a:ext>
                </a:extLst>
              </a:tr>
              <a:tr h="0">
                <a:tc>
                  <a:txBody>
                    <a:bodyPr/>
                    <a:lstStyle/>
                    <a:p>
                      <a:pPr marL="0" marR="0" algn="r"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3.1</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Subtask</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16871264"/>
                  </a:ext>
                </a:extLst>
              </a:tr>
              <a:tr h="0">
                <a:tc>
                  <a:txBody>
                    <a:bodyPr/>
                    <a:lstStyle/>
                    <a:p>
                      <a:pPr marL="0" marR="0" algn="r"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3.2</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Subtask</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390945330"/>
                  </a:ext>
                </a:extLst>
              </a:tr>
              <a:tr h="0">
                <a:tc>
                  <a:txBody>
                    <a:bodyPr/>
                    <a:lstStyle/>
                    <a:p>
                      <a:pPr marL="0" marR="0" algn="r"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r" hangingPunct="0">
                        <a:lnSpc>
                          <a:spcPct val="118000"/>
                        </a:lnSpc>
                        <a:spcBef>
                          <a:spcPts val="0"/>
                        </a:spcBef>
                        <a:spcAft>
                          <a:spcPts val="0"/>
                        </a:spcAft>
                      </a:pPr>
                      <a:r>
                        <a:rPr lang="en-US" sz="1000" b="1"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TOTAL BUDGET</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just" hangingPunct="0">
                        <a:lnSpc>
                          <a:spcPct val="118000"/>
                        </a:lnSpc>
                        <a:spcBef>
                          <a:spcPts val="0"/>
                        </a:spcBef>
                        <a:spcAft>
                          <a:spcPts val="0"/>
                        </a:spcAft>
                      </a:pPr>
                      <a:r>
                        <a:rPr lang="en-US" sz="1000" kern="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713752079"/>
                  </a:ext>
                </a:extLst>
              </a:tr>
            </a:tbl>
          </a:graphicData>
        </a:graphic>
      </p:graphicFrame>
      <p:sp>
        <p:nvSpPr>
          <p:cNvPr id="6" name="Rectangle 1"/>
          <p:cNvSpPr>
            <a:spLocks noChangeArrowheads="1"/>
          </p:cNvSpPr>
          <p:nvPr/>
        </p:nvSpPr>
        <p:spPr bwMode="auto">
          <a:xfrm>
            <a:off x="1066483" y="205711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7" name="TextBox 6"/>
          <p:cNvSpPr txBox="1"/>
          <p:nvPr/>
        </p:nvSpPr>
        <p:spPr>
          <a:xfrm>
            <a:off x="807720" y="1408552"/>
            <a:ext cx="7955280" cy="2123658"/>
          </a:xfrm>
          <a:prstGeom prst="rect">
            <a:avLst/>
          </a:prstGeom>
          <a:noFill/>
        </p:spPr>
        <p:txBody>
          <a:bodyPr wrap="square" rtlCol="0">
            <a:spAutoFit/>
          </a:bodyPr>
          <a:lstStyle/>
          <a:p>
            <a:pPr marL="342900" indent="-342900">
              <a:buFont typeface="Arial" panose="020B0604020202020204" pitchFamily="34" charset="0"/>
              <a:buChar char="•"/>
            </a:pPr>
            <a:r>
              <a:rPr lang="en-US" dirty="0" smtClean="0"/>
              <a:t>Define the tangible and measurable endpoints for each </a:t>
            </a:r>
            <a:r>
              <a:rPr lang="en-US" dirty="0" smtClean="0"/>
              <a:t>milestone.</a:t>
            </a:r>
            <a:endParaRPr lang="en-US" dirty="0" smtClean="0"/>
          </a:p>
          <a:p>
            <a:pPr marL="342900" indent="-342900">
              <a:buFont typeface="Arial" panose="020B0604020202020204" pitchFamily="34" charset="0"/>
              <a:buChar char="•"/>
            </a:pPr>
            <a:r>
              <a:rPr lang="en-US" dirty="0" smtClean="0"/>
              <a:t>Explain how the milestones were determined and if influenced by input from companies or customer </a:t>
            </a:r>
            <a:r>
              <a:rPr lang="en-US" dirty="0" smtClean="0"/>
              <a:t>discovery.</a:t>
            </a:r>
            <a:endParaRPr lang="en-US" dirty="0" smtClean="0"/>
          </a:p>
          <a:p>
            <a:pPr marL="342900" indent="-342900">
              <a:buFont typeface="Arial" panose="020B0604020202020204" pitchFamily="34" charset="0"/>
              <a:buChar char="•"/>
            </a:pPr>
            <a:r>
              <a:rPr lang="en-US" dirty="0" smtClean="0"/>
              <a:t>Copy the Milestone Gantt chart from your Full Proposal and paste using “Keep Source Formatting.”</a:t>
            </a:r>
          </a:p>
          <a:p>
            <a:endParaRPr lang="en-US" dirty="0"/>
          </a:p>
        </p:txBody>
      </p:sp>
      <p:sp>
        <p:nvSpPr>
          <p:cNvPr id="8" name="TextBox 7"/>
          <p:cNvSpPr txBox="1"/>
          <p:nvPr/>
        </p:nvSpPr>
        <p:spPr>
          <a:xfrm>
            <a:off x="5105400" y="136138"/>
            <a:ext cx="4038600" cy="276999"/>
          </a:xfrm>
          <a:prstGeom prst="rect">
            <a:avLst/>
          </a:prstGeom>
          <a:noFill/>
        </p:spPr>
        <p:txBody>
          <a:bodyPr wrap="square" rtlCol="0">
            <a:spAutoFit/>
          </a:bodyPr>
          <a:lstStyle/>
          <a:p>
            <a:pPr algn="ctr"/>
            <a:r>
              <a:rPr lang="en-US" sz="1200" b="1" i="0" kern="1400" dirty="0">
                <a:solidFill>
                  <a:srgbClr val="0070C0"/>
                </a:solidFill>
              </a:rPr>
              <a:t>BUFFALO FUND: </a:t>
            </a:r>
            <a:r>
              <a:rPr lang="en-US" sz="1200" b="1" i="0" kern="1400" dirty="0" smtClean="0">
                <a:solidFill>
                  <a:srgbClr val="0070C0"/>
                </a:solidFill>
              </a:rPr>
              <a:t>ACCELERATOR </a:t>
            </a:r>
            <a:r>
              <a:rPr lang="en-US" sz="1200" i="0" kern="1400" dirty="0" smtClean="0">
                <a:solidFill>
                  <a:srgbClr val="0070C0"/>
                </a:solidFill>
              </a:rPr>
              <a:t>PROPOSAL</a:t>
            </a:r>
            <a:endParaRPr lang="en-US" sz="1200" i="0" dirty="0">
              <a:solidFill>
                <a:srgbClr val="0070C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533400"/>
            <a:ext cx="8229600" cy="990600"/>
          </a:xfrm>
        </p:spPr>
        <p:txBody>
          <a:bodyPr/>
          <a:lstStyle/>
          <a:p>
            <a:pPr algn="l" eaLnBrk="1" hangingPunct="1"/>
            <a:r>
              <a:rPr lang="en-US" sz="4000" b="1" u="sng" dirty="0" smtClean="0"/>
              <a:t>Project Team and Roles</a:t>
            </a:r>
            <a:endParaRPr lang="en-US" sz="2400" i="1" dirty="0" smtClean="0"/>
          </a:p>
        </p:txBody>
      </p:sp>
      <p:sp>
        <p:nvSpPr>
          <p:cNvPr id="15363" name="Rectangle 3"/>
          <p:cNvSpPr>
            <a:spLocks noGrp="1" noChangeArrowheads="1"/>
          </p:cNvSpPr>
          <p:nvPr>
            <p:ph type="body" idx="1"/>
          </p:nvPr>
        </p:nvSpPr>
        <p:spPr>
          <a:xfrm>
            <a:off x="457200" y="1676400"/>
            <a:ext cx="8229600" cy="4525963"/>
          </a:xfrm>
        </p:spPr>
        <p:txBody>
          <a:bodyPr/>
          <a:lstStyle/>
          <a:p>
            <a:pPr eaLnBrk="1" hangingPunct="1"/>
            <a:r>
              <a:rPr lang="en-US" sz="2400" b="1" dirty="0" smtClean="0"/>
              <a:t>Name</a:t>
            </a:r>
          </a:p>
          <a:p>
            <a:pPr lvl="1" eaLnBrk="1" hangingPunct="1"/>
            <a:r>
              <a:rPr lang="en-US" sz="2000" dirty="0" smtClean="0"/>
              <a:t>Position</a:t>
            </a:r>
          </a:p>
          <a:p>
            <a:pPr lvl="1" eaLnBrk="1" hangingPunct="1"/>
            <a:r>
              <a:rPr lang="en-US" sz="2000" dirty="0" smtClean="0"/>
              <a:t>Role</a:t>
            </a:r>
          </a:p>
          <a:p>
            <a:pPr eaLnBrk="1" hangingPunct="1"/>
            <a:r>
              <a:rPr lang="en-US" sz="2400" b="1" dirty="0"/>
              <a:t>Name</a:t>
            </a:r>
          </a:p>
          <a:p>
            <a:pPr lvl="1" eaLnBrk="1" hangingPunct="1"/>
            <a:r>
              <a:rPr lang="en-US" sz="2000" dirty="0"/>
              <a:t>Position</a:t>
            </a:r>
          </a:p>
          <a:p>
            <a:pPr lvl="1" eaLnBrk="1" hangingPunct="1"/>
            <a:r>
              <a:rPr lang="en-US" sz="2000" dirty="0"/>
              <a:t>Role</a:t>
            </a:r>
          </a:p>
          <a:p>
            <a:pPr eaLnBrk="1" hangingPunct="1"/>
            <a:r>
              <a:rPr lang="en-US" sz="2400" b="1" dirty="0"/>
              <a:t>Name</a:t>
            </a:r>
          </a:p>
          <a:p>
            <a:pPr lvl="1" eaLnBrk="1" hangingPunct="1"/>
            <a:r>
              <a:rPr lang="en-US" sz="2000" dirty="0"/>
              <a:t>Position</a:t>
            </a:r>
          </a:p>
          <a:p>
            <a:pPr lvl="1" eaLnBrk="1" hangingPunct="1"/>
            <a:r>
              <a:rPr lang="en-US" sz="2000" dirty="0"/>
              <a:t>Role</a:t>
            </a:r>
          </a:p>
          <a:p>
            <a:pPr eaLnBrk="1" hangingPunct="1">
              <a:buFontTx/>
              <a:buNone/>
            </a:pPr>
            <a:endParaRPr lang="en-US" sz="2400" i="1" dirty="0" smtClean="0"/>
          </a:p>
        </p:txBody>
      </p:sp>
      <p:sp>
        <p:nvSpPr>
          <p:cNvPr id="4" name="TextBox 3"/>
          <p:cNvSpPr txBox="1"/>
          <p:nvPr/>
        </p:nvSpPr>
        <p:spPr>
          <a:xfrm>
            <a:off x="5105400" y="136138"/>
            <a:ext cx="4038600" cy="276999"/>
          </a:xfrm>
          <a:prstGeom prst="rect">
            <a:avLst/>
          </a:prstGeom>
          <a:noFill/>
        </p:spPr>
        <p:txBody>
          <a:bodyPr wrap="square" rtlCol="0">
            <a:spAutoFit/>
          </a:bodyPr>
          <a:lstStyle/>
          <a:p>
            <a:pPr algn="ctr"/>
            <a:r>
              <a:rPr lang="en-US" sz="1200" b="1" i="0" kern="1400" dirty="0">
                <a:solidFill>
                  <a:srgbClr val="0070C0"/>
                </a:solidFill>
              </a:rPr>
              <a:t>BUFFALO FUND: </a:t>
            </a:r>
            <a:r>
              <a:rPr lang="en-US" sz="1200" b="1" i="0" kern="1400" dirty="0" smtClean="0">
                <a:solidFill>
                  <a:srgbClr val="0070C0"/>
                </a:solidFill>
              </a:rPr>
              <a:t>ACCELERATOR </a:t>
            </a:r>
            <a:r>
              <a:rPr lang="en-US" sz="1200" i="0" kern="1400" dirty="0" smtClean="0">
                <a:solidFill>
                  <a:srgbClr val="0070C0"/>
                </a:solidFill>
              </a:rPr>
              <a:t>PROPOSAL</a:t>
            </a:r>
            <a:endParaRPr lang="en-US" sz="1200" i="0" dirty="0">
              <a:solidFill>
                <a:srgbClr val="0070C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647700" y="1680714"/>
            <a:ext cx="7772400" cy="1600200"/>
          </a:xfrm>
        </p:spPr>
        <p:txBody>
          <a:bodyPr/>
          <a:lstStyle/>
          <a:p>
            <a:pPr eaLnBrk="1" hangingPunct="1"/>
            <a:r>
              <a:rPr lang="en-US" dirty="0" smtClean="0">
                <a:solidFill>
                  <a:schemeClr val="tx1"/>
                </a:solidFill>
                <a:latin typeface="Microsoft Sans Serif" pitchFamily="34" charset="0"/>
              </a:rPr>
              <a:t>Project Name</a:t>
            </a:r>
          </a:p>
        </p:txBody>
      </p:sp>
      <p:sp>
        <p:nvSpPr>
          <p:cNvPr id="22532" name="Rectangle 5"/>
          <p:cNvSpPr>
            <a:spLocks noChangeArrowheads="1"/>
          </p:cNvSpPr>
          <p:nvPr/>
        </p:nvSpPr>
        <p:spPr bwMode="auto">
          <a:xfrm>
            <a:off x="1752600" y="3505200"/>
            <a:ext cx="6324600" cy="2514600"/>
          </a:xfrm>
          <a:prstGeom prst="rect">
            <a:avLst/>
          </a:prstGeom>
          <a:noFill/>
          <a:ln w="9525">
            <a:noFill/>
            <a:miter lim="800000"/>
            <a:headEnd/>
            <a:tailEnd/>
          </a:ln>
        </p:spPr>
        <p:txBody>
          <a:bodyPr/>
          <a:lstStyle/>
          <a:p>
            <a:pPr algn="ctr">
              <a:spcBef>
                <a:spcPct val="0"/>
              </a:spcBef>
            </a:pPr>
            <a:endParaRPr lang="en-US" sz="1800" i="0" dirty="0">
              <a:latin typeface="Calibri" pitchFamily="34" charset="0"/>
              <a:ea typeface="SimSun" pitchFamily="2" charset="-122"/>
            </a:endParaRPr>
          </a:p>
        </p:txBody>
      </p:sp>
      <p:sp>
        <p:nvSpPr>
          <p:cNvPr id="6" name="Title 1"/>
          <p:cNvSpPr txBox="1">
            <a:spLocks/>
          </p:cNvSpPr>
          <p:nvPr/>
        </p:nvSpPr>
        <p:spPr bwMode="auto">
          <a:xfrm>
            <a:off x="419100" y="3280914"/>
            <a:ext cx="8229600" cy="1143000"/>
          </a:xfrm>
          <a:prstGeom prst="rect">
            <a:avLst/>
          </a:prstGeom>
          <a:noFill/>
          <a:ln w="9525">
            <a:noFill/>
            <a:miter lim="800000"/>
            <a:headEnd/>
            <a:tailEnd/>
          </a:ln>
        </p:spPr>
        <p:txBody>
          <a:bodyPr anchor="ctr"/>
          <a:lstStyle/>
          <a:p>
            <a:pPr algn="ctr" eaLnBrk="0" hangingPunct="0">
              <a:spcBef>
                <a:spcPct val="0"/>
              </a:spcBef>
              <a:defRPr/>
            </a:pPr>
            <a:r>
              <a:rPr lang="en-US" sz="4400" b="1" i="0" kern="0" dirty="0" smtClean="0">
                <a:solidFill>
                  <a:srgbClr val="0070C0"/>
                </a:solidFill>
                <a:latin typeface="+mj-lt"/>
                <a:ea typeface="+mj-ea"/>
                <a:cs typeface="+mj-cs"/>
              </a:rPr>
              <a:t>Discussion</a:t>
            </a:r>
            <a:endParaRPr lang="en-US" sz="4400" i="0" kern="0" dirty="0">
              <a:solidFill>
                <a:srgbClr val="0070C0"/>
              </a:solidFill>
              <a:latin typeface="+mj-lt"/>
              <a:ea typeface="+mj-ea"/>
              <a:cs typeface="+mj-cs"/>
            </a:endParaRPr>
          </a:p>
        </p:txBody>
      </p:sp>
      <p:graphicFrame>
        <p:nvGraphicFramePr>
          <p:cNvPr id="13" name="Table 12"/>
          <p:cNvGraphicFramePr>
            <a:graphicFrameLocks noGrp="1"/>
          </p:cNvGraphicFramePr>
          <p:nvPr>
            <p:extLst>
              <p:ext uri="{D42A27DB-BD31-4B8C-83A1-F6EECF244321}">
                <p14:modId xmlns:p14="http://schemas.microsoft.com/office/powerpoint/2010/main" val="3097625875"/>
              </p:ext>
            </p:extLst>
          </p:nvPr>
        </p:nvGraphicFramePr>
        <p:xfrm>
          <a:off x="381000" y="304800"/>
          <a:ext cx="8458200" cy="971169"/>
        </p:xfrm>
        <a:graphic>
          <a:graphicData uri="http://schemas.openxmlformats.org/drawingml/2006/table">
            <a:tbl>
              <a:tblPr firstRow="1" firstCol="1" bandRow="1">
                <a:tableStyleId>{5C22544A-7EE6-4342-B048-85BDC9FD1C3A}</a:tableStyleId>
              </a:tblPr>
              <a:tblGrid>
                <a:gridCol w="8458200">
                  <a:extLst>
                    <a:ext uri="{9D8B030D-6E8A-4147-A177-3AD203B41FA5}">
                      <a16:colId xmlns:a16="http://schemas.microsoft.com/office/drawing/2014/main" val="2632202465"/>
                    </a:ext>
                  </a:extLst>
                </a:gridCol>
              </a:tblGrid>
              <a:tr h="505036">
                <a:tc>
                  <a:txBody>
                    <a:bodyPr/>
                    <a:lstStyle/>
                    <a:p>
                      <a:pPr marL="0" marR="0" algn="ctr" hangingPunct="0">
                        <a:lnSpc>
                          <a:spcPct val="118000"/>
                        </a:lnSpc>
                        <a:spcBef>
                          <a:spcPts val="0"/>
                        </a:spcBef>
                        <a:spcAft>
                          <a:spcPts val="0"/>
                        </a:spcAft>
                      </a:pPr>
                      <a:r>
                        <a:rPr lang="en-US" sz="1800" kern="1400" dirty="0" smtClean="0">
                          <a:effectLst/>
                        </a:rPr>
                        <a:t/>
                      </a:r>
                      <a:br>
                        <a:rPr lang="en-US" sz="1800" kern="1400" dirty="0" smtClean="0">
                          <a:effectLst/>
                        </a:rPr>
                      </a:br>
                      <a:r>
                        <a:rPr lang="en-US" sz="1800" kern="1400" dirty="0" smtClean="0">
                          <a:effectLst/>
                        </a:rPr>
                        <a:t>BUFFALO </a:t>
                      </a:r>
                      <a:r>
                        <a:rPr lang="en-US" sz="1800" kern="1400" dirty="0">
                          <a:effectLst/>
                        </a:rPr>
                        <a:t>FUND: </a:t>
                      </a:r>
                      <a:r>
                        <a:rPr lang="en-US" sz="1800" kern="1400" dirty="0" smtClean="0">
                          <a:effectLst/>
                        </a:rPr>
                        <a:t>ACCELERATOR</a:t>
                      </a:r>
                      <a:br>
                        <a:rPr lang="en-US" sz="1800" kern="1400" dirty="0" smtClean="0">
                          <a:effectLst/>
                        </a:rPr>
                      </a:br>
                      <a:endParaRPr lang="en-US" sz="1800" kern="1400" dirty="0">
                        <a:effectLst/>
                      </a:endParaRPr>
                    </a:p>
                  </a:txBody>
                  <a:tcPr marL="68580" marR="68580" marT="0" marB="0">
                    <a:solidFill>
                      <a:srgbClr val="0070C0"/>
                    </a:solidFill>
                  </a:tcPr>
                </a:tc>
                <a:extLst>
                  <a:ext uri="{0D108BD9-81ED-4DB2-BD59-A6C34878D82A}">
                    <a16:rowId xmlns:a16="http://schemas.microsoft.com/office/drawing/2014/main" val="142820351"/>
                  </a:ext>
                </a:extLst>
              </a:tr>
            </a:tbl>
          </a:graphicData>
        </a:graphic>
      </p:graphicFrame>
      <p:grpSp>
        <p:nvGrpSpPr>
          <p:cNvPr id="14" name="Group 13"/>
          <p:cNvGrpSpPr/>
          <p:nvPr/>
        </p:nvGrpSpPr>
        <p:grpSpPr>
          <a:xfrm>
            <a:off x="1270953" y="5943600"/>
            <a:ext cx="6678293" cy="600075"/>
            <a:chOff x="0" y="0"/>
            <a:chExt cx="6678786" cy="600075"/>
          </a:xfrm>
        </p:grpSpPr>
        <p:pic>
          <p:nvPicPr>
            <p:cNvPr id="15" name="Picture 14"/>
            <p:cNvPicPr>
              <a:picLocks noChangeAspect="1"/>
            </p:cNvPicPr>
            <p:nvPr/>
          </p:nvPicPr>
          <p:blipFill rotWithShape="1">
            <a:blip r:embed="rId3" cstate="print">
              <a:extLst>
                <a:ext uri="{28A0092B-C50C-407E-A947-70E740481C1C}">
                  <a14:useLocalDpi xmlns:a14="http://schemas.microsoft.com/office/drawing/2010/main" val="0"/>
                </a:ext>
              </a:extLst>
            </a:blip>
            <a:srcRect t="-13186" b="-9591"/>
            <a:stretch/>
          </p:blipFill>
          <p:spPr bwMode="auto">
            <a:xfrm>
              <a:off x="2001328" y="8627"/>
              <a:ext cx="1341755" cy="571500"/>
            </a:xfrm>
            <a:prstGeom prst="rect">
              <a:avLst/>
            </a:prstGeom>
            <a:ln>
              <a:noFill/>
            </a:ln>
            <a:extLst>
              <a:ext uri="{53640926-AAD7-44D8-BBD7-CCE9431645EC}">
                <a14:shadowObscured xmlns:a14="http://schemas.microsoft.com/office/drawing/2010/main"/>
              </a:ext>
            </a:ex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19577" y="0"/>
              <a:ext cx="764540" cy="600075"/>
            </a:xfrm>
            <a:prstGeom prst="rect">
              <a:avLst/>
            </a:prstGeom>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11615" y="77638"/>
              <a:ext cx="866775" cy="437515"/>
            </a:xfrm>
            <a:prstGeom prst="rect">
              <a:avLst/>
            </a:prstGeom>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15796" y="103517"/>
              <a:ext cx="1062990" cy="410845"/>
            </a:xfrm>
            <a:prstGeom prst="rect">
              <a:avLst/>
            </a:prstGeom>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60385"/>
              <a:ext cx="1318895" cy="474345"/>
            </a:xfrm>
            <a:prstGeom prst="rect">
              <a:avLst/>
            </a:prstGeom>
          </p:spPr>
        </p:pic>
        <p:cxnSp>
          <p:nvCxnSpPr>
            <p:cNvPr id="20" name="Straight Connector 19"/>
            <p:cNvCxnSpPr/>
            <p:nvPr/>
          </p:nvCxnSpPr>
          <p:spPr>
            <a:xfrm>
              <a:off x="1699404" y="77638"/>
              <a:ext cx="0" cy="437515"/>
            </a:xfrm>
            <a:prstGeom prst="line">
              <a:avLst/>
            </a:prstGeom>
            <a:ln w="127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1" name="Text Box 15"/>
          <p:cNvSpPr txBox="1"/>
          <p:nvPr/>
        </p:nvSpPr>
        <p:spPr>
          <a:xfrm>
            <a:off x="0" y="5690428"/>
            <a:ext cx="9144000" cy="2730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hangingPunct="0">
              <a:lnSpc>
                <a:spcPct val="118000"/>
              </a:lnSpc>
              <a:spcBef>
                <a:spcPts val="0"/>
              </a:spcBef>
              <a:spcAft>
                <a:spcPts val="600"/>
              </a:spcAft>
            </a:pPr>
            <a:r>
              <a:rPr lang="en-US" sz="800" kern="1400" dirty="0">
                <a:solidFill>
                  <a:srgbClr val="000000"/>
                </a:solidFill>
                <a:effectLst/>
                <a:latin typeface="Calibri" panose="020F0502020204030204" pitchFamily="34" charset="0"/>
                <a:ea typeface="Times New Roman" panose="02020603050405020304" pitchFamily="18" charset="0"/>
              </a:rPr>
              <a:t>Empire State Development is supporting UB, Roswell, Jacobs Institute, HWI, and </a:t>
            </a:r>
            <a:r>
              <a:rPr lang="en-US" sz="800" kern="1400" dirty="0" err="1">
                <a:solidFill>
                  <a:srgbClr val="000000"/>
                </a:solidFill>
                <a:effectLst/>
                <a:latin typeface="Calibri" panose="020F0502020204030204" pitchFamily="34" charset="0"/>
                <a:ea typeface="Times New Roman" panose="02020603050405020304" pitchFamily="18" charset="0"/>
              </a:rPr>
              <a:t>Kaleida</a:t>
            </a:r>
            <a:r>
              <a:rPr lang="en-US" sz="800" kern="1400" dirty="0">
                <a:solidFill>
                  <a:srgbClr val="000000"/>
                </a:solidFill>
                <a:effectLst/>
                <a:latin typeface="Calibri" panose="020F0502020204030204" pitchFamily="34" charset="0"/>
                <a:ea typeface="Times New Roman" panose="02020603050405020304" pitchFamily="18" charset="0"/>
              </a:rPr>
              <a:t> Health to help commercialize technologies generated through research.</a:t>
            </a:r>
            <a:endParaRPr lang="en-US" sz="1000" kern="1400" dirty="0">
              <a:solidFill>
                <a:srgbClr val="000000"/>
              </a:solidFill>
              <a:effectLst/>
              <a:latin typeface="Calibri" panose="020F0502020204030204" pitchFamily="34" charset="0"/>
              <a:ea typeface="Times New Roman" panose="02020603050405020304" pitchFamily="18"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944562"/>
          </a:xfrm>
        </p:spPr>
        <p:txBody>
          <a:bodyPr/>
          <a:lstStyle/>
          <a:p>
            <a:pPr algn="l" eaLnBrk="1" hangingPunct="1"/>
            <a:r>
              <a:rPr lang="en-US" sz="4000" b="1" u="sng" dirty="0" smtClean="0"/>
              <a:t>The Problem</a:t>
            </a:r>
            <a:endParaRPr lang="en-US" sz="2800" i="1" dirty="0" smtClean="0"/>
          </a:p>
        </p:txBody>
      </p:sp>
      <p:sp>
        <p:nvSpPr>
          <p:cNvPr id="4099" name="Rectangle 3"/>
          <p:cNvSpPr>
            <a:spLocks noGrp="1" noChangeArrowheads="1"/>
          </p:cNvSpPr>
          <p:nvPr>
            <p:ph type="body" idx="1"/>
          </p:nvPr>
        </p:nvSpPr>
        <p:spPr>
          <a:xfrm>
            <a:off x="457200" y="1371600"/>
            <a:ext cx="8153400" cy="5105400"/>
          </a:xfrm>
        </p:spPr>
        <p:txBody>
          <a:bodyPr/>
          <a:lstStyle/>
          <a:p>
            <a:pPr eaLnBrk="1" hangingPunct="1"/>
            <a:r>
              <a:rPr lang="en-US" sz="2400" dirty="0"/>
              <a:t>Describe the problem or need that your product/service is intended to </a:t>
            </a:r>
            <a:r>
              <a:rPr lang="en-US" sz="2400" dirty="0" smtClean="0"/>
              <a:t>address.</a:t>
            </a:r>
            <a:endParaRPr lang="en-US" sz="2400" dirty="0" smtClean="0"/>
          </a:p>
          <a:p>
            <a:pPr eaLnBrk="1" hangingPunct="1"/>
            <a:r>
              <a:rPr lang="en-US" sz="2400" dirty="0" smtClean="0"/>
              <a:t>Who is the target </a:t>
            </a:r>
            <a:r>
              <a:rPr lang="en-US" sz="2400" dirty="0" smtClean="0"/>
              <a:t>customer?</a:t>
            </a:r>
            <a:endParaRPr lang="en-US" sz="2400" dirty="0" smtClean="0"/>
          </a:p>
          <a:p>
            <a:pPr eaLnBrk="1" hangingPunct="1"/>
            <a:r>
              <a:rPr lang="en-US" sz="2400" dirty="0" smtClean="0"/>
              <a:t>Describe using a case study </a:t>
            </a:r>
            <a:r>
              <a:rPr lang="en-US" sz="2400" dirty="0" smtClean="0"/>
              <a:t>example/scenario.</a:t>
            </a:r>
            <a:endParaRPr lang="en-US" sz="2400" dirty="0"/>
          </a:p>
          <a:p>
            <a:pPr eaLnBrk="1" hangingPunct="1"/>
            <a:r>
              <a:rPr lang="en-US" sz="2400" dirty="0" smtClean="0"/>
              <a:t>Use </a:t>
            </a:r>
            <a:r>
              <a:rPr lang="en-US" sz="2400" dirty="0"/>
              <a:t>g</a:t>
            </a:r>
            <a:r>
              <a:rPr lang="en-US" sz="2400" dirty="0" smtClean="0"/>
              <a:t>raphs </a:t>
            </a:r>
            <a:r>
              <a:rPr lang="en-US" sz="2400" dirty="0" smtClean="0"/>
              <a:t>and </a:t>
            </a:r>
            <a:r>
              <a:rPr lang="en-US" sz="2400" dirty="0" smtClean="0"/>
              <a:t>pictures </a:t>
            </a:r>
            <a:r>
              <a:rPr lang="en-US" sz="2400" dirty="0" smtClean="0"/>
              <a:t>(one photo is best</a:t>
            </a:r>
            <a:r>
              <a:rPr lang="en-US" sz="2400" dirty="0" smtClean="0"/>
              <a:t>).</a:t>
            </a:r>
            <a:endParaRPr lang="en-US" sz="2400" dirty="0" smtClean="0"/>
          </a:p>
          <a:p>
            <a:pPr eaLnBrk="1" hangingPunct="1"/>
            <a:r>
              <a:rPr lang="en-US" sz="2400" dirty="0" smtClean="0"/>
              <a:t>Support with what you learned in Customer </a:t>
            </a:r>
            <a:r>
              <a:rPr lang="en-US" sz="2400" dirty="0" smtClean="0"/>
              <a:t>Discovery.</a:t>
            </a:r>
            <a:endParaRPr lang="en-US" sz="2400" dirty="0" smtClean="0"/>
          </a:p>
          <a:p>
            <a:pPr eaLnBrk="1" hangingPunct="1"/>
            <a:r>
              <a:rPr lang="en-US" sz="2400" dirty="0" smtClean="0"/>
              <a:t>The goal is to get everyone nodding &amp; “buying-in” that there is a significant customer </a:t>
            </a:r>
            <a:r>
              <a:rPr lang="en-US" sz="2400" dirty="0" smtClean="0"/>
              <a:t>problem.</a:t>
            </a:r>
            <a:endParaRPr lang="en-US" sz="2400" dirty="0" smtClean="0"/>
          </a:p>
        </p:txBody>
      </p:sp>
      <p:sp>
        <p:nvSpPr>
          <p:cNvPr id="2" name="TextBox 1"/>
          <p:cNvSpPr txBox="1"/>
          <p:nvPr/>
        </p:nvSpPr>
        <p:spPr>
          <a:xfrm>
            <a:off x="5105400" y="136138"/>
            <a:ext cx="4038600" cy="276999"/>
          </a:xfrm>
          <a:prstGeom prst="rect">
            <a:avLst/>
          </a:prstGeom>
          <a:noFill/>
        </p:spPr>
        <p:txBody>
          <a:bodyPr wrap="square" rtlCol="0">
            <a:spAutoFit/>
          </a:bodyPr>
          <a:lstStyle/>
          <a:p>
            <a:pPr algn="ctr"/>
            <a:r>
              <a:rPr lang="en-US" sz="1200" b="1" i="0" kern="1400" dirty="0">
                <a:solidFill>
                  <a:srgbClr val="0070C0"/>
                </a:solidFill>
              </a:rPr>
              <a:t>BUFFALO FUND: </a:t>
            </a:r>
            <a:r>
              <a:rPr lang="en-US" sz="1200" b="1" i="0" kern="1400" dirty="0" smtClean="0">
                <a:solidFill>
                  <a:srgbClr val="0070C0"/>
                </a:solidFill>
              </a:rPr>
              <a:t>ACCELERATOR </a:t>
            </a:r>
            <a:r>
              <a:rPr lang="en-US" sz="1200" i="0" kern="1400" dirty="0" smtClean="0">
                <a:solidFill>
                  <a:srgbClr val="0070C0"/>
                </a:solidFill>
              </a:rPr>
              <a:t>PROPOSAL</a:t>
            </a:r>
            <a:endParaRPr lang="en-US" sz="1200" i="0" dirty="0">
              <a:solidFill>
                <a:srgbClr val="0070C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944562"/>
          </a:xfrm>
        </p:spPr>
        <p:txBody>
          <a:bodyPr/>
          <a:lstStyle/>
          <a:p>
            <a:pPr algn="l" eaLnBrk="1" hangingPunct="1"/>
            <a:r>
              <a:rPr lang="en-US" sz="4000" b="1" u="sng" dirty="0" smtClean="0"/>
              <a:t>The Solution</a:t>
            </a:r>
            <a:endParaRPr lang="en-US" sz="2400" i="1" dirty="0" smtClean="0">
              <a:solidFill>
                <a:schemeClr val="tx1"/>
              </a:solidFill>
            </a:endParaRPr>
          </a:p>
        </p:txBody>
      </p:sp>
      <p:sp>
        <p:nvSpPr>
          <p:cNvPr id="5123" name="Rectangle 3"/>
          <p:cNvSpPr>
            <a:spLocks noGrp="1" noChangeArrowheads="1"/>
          </p:cNvSpPr>
          <p:nvPr>
            <p:ph type="body" idx="1"/>
          </p:nvPr>
        </p:nvSpPr>
        <p:spPr>
          <a:xfrm>
            <a:off x="495300" y="1219200"/>
            <a:ext cx="8153400" cy="5257800"/>
          </a:xfrm>
        </p:spPr>
        <p:txBody>
          <a:bodyPr/>
          <a:lstStyle/>
          <a:p>
            <a:pPr eaLnBrk="1" hangingPunct="1"/>
            <a:r>
              <a:rPr lang="en-US" sz="2400" dirty="0"/>
              <a:t>Explain your solution to the problem </a:t>
            </a:r>
            <a:r>
              <a:rPr lang="en-US" sz="2400" dirty="0" smtClean="0"/>
              <a:t>and </a:t>
            </a:r>
            <a:r>
              <a:rPr lang="en-US" sz="2400" dirty="0"/>
              <a:t>why </a:t>
            </a:r>
            <a:r>
              <a:rPr lang="en-US" sz="2400" dirty="0" smtClean="0"/>
              <a:t>it is </a:t>
            </a:r>
            <a:r>
              <a:rPr lang="en-US" sz="2400" dirty="0"/>
              <a:t>superior to existing </a:t>
            </a:r>
            <a:r>
              <a:rPr lang="en-US" sz="2400" dirty="0" smtClean="0"/>
              <a:t>alternatives.</a:t>
            </a:r>
            <a:endParaRPr lang="en-US" sz="2400" dirty="0" smtClean="0"/>
          </a:p>
          <a:p>
            <a:pPr eaLnBrk="1" hangingPunct="1"/>
            <a:r>
              <a:rPr lang="en-US" sz="2400" dirty="0" smtClean="0"/>
              <a:t>How do you alleviate the “</a:t>
            </a:r>
            <a:r>
              <a:rPr lang="en-US" sz="2400" dirty="0" smtClean="0"/>
              <a:t>pain”?</a:t>
            </a:r>
            <a:endParaRPr lang="en-US" sz="2400" dirty="0" smtClean="0"/>
          </a:p>
          <a:p>
            <a:pPr eaLnBrk="1" hangingPunct="1"/>
            <a:r>
              <a:rPr lang="en-US" sz="2400" dirty="0" smtClean="0"/>
              <a:t>Use the Feature/Benefit chart on the next slide (also from the Full Proposal) to illustrate you differentiating factors versus the main </a:t>
            </a:r>
            <a:r>
              <a:rPr lang="en-US" sz="2400" dirty="0" smtClean="0"/>
              <a:t>competitors.</a:t>
            </a:r>
            <a:endParaRPr lang="en-US" sz="2400" dirty="0" smtClean="0"/>
          </a:p>
          <a:p>
            <a:pPr eaLnBrk="1" hangingPunct="1"/>
            <a:r>
              <a:rPr lang="en-US" sz="2400" dirty="0" smtClean="0"/>
              <a:t>Support </a:t>
            </a:r>
            <a:r>
              <a:rPr lang="en-US" sz="2400" dirty="0"/>
              <a:t>with data or graphs.</a:t>
            </a:r>
          </a:p>
          <a:p>
            <a:pPr eaLnBrk="1" hangingPunct="1"/>
            <a:r>
              <a:rPr lang="en-US" sz="2400" dirty="0" smtClean="0"/>
              <a:t>Use “The Technology” slide (next slide) to provide the more scientific explanation of the technology.</a:t>
            </a:r>
          </a:p>
        </p:txBody>
      </p:sp>
      <p:sp>
        <p:nvSpPr>
          <p:cNvPr id="4" name="TextBox 3"/>
          <p:cNvSpPr txBox="1"/>
          <p:nvPr/>
        </p:nvSpPr>
        <p:spPr>
          <a:xfrm>
            <a:off x="5105400" y="136138"/>
            <a:ext cx="4038600" cy="276999"/>
          </a:xfrm>
          <a:prstGeom prst="rect">
            <a:avLst/>
          </a:prstGeom>
          <a:noFill/>
        </p:spPr>
        <p:txBody>
          <a:bodyPr wrap="square" rtlCol="0">
            <a:spAutoFit/>
          </a:bodyPr>
          <a:lstStyle/>
          <a:p>
            <a:pPr algn="ctr"/>
            <a:r>
              <a:rPr lang="en-US" sz="1200" b="1" i="0" kern="1400" dirty="0">
                <a:solidFill>
                  <a:srgbClr val="0070C0"/>
                </a:solidFill>
              </a:rPr>
              <a:t>BUFFALO FUND: </a:t>
            </a:r>
            <a:r>
              <a:rPr lang="en-US" sz="1200" b="1" i="0" kern="1400" dirty="0" smtClean="0">
                <a:solidFill>
                  <a:srgbClr val="0070C0"/>
                </a:solidFill>
              </a:rPr>
              <a:t>ACCELERATOR </a:t>
            </a:r>
            <a:r>
              <a:rPr lang="en-US" sz="1200" i="0" kern="1400" dirty="0" smtClean="0">
                <a:solidFill>
                  <a:srgbClr val="0070C0"/>
                </a:solidFill>
              </a:rPr>
              <a:t>PROPOSAL</a:t>
            </a:r>
            <a:endParaRPr lang="en-US" sz="1200" i="0"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l" eaLnBrk="1" hangingPunct="1"/>
            <a:r>
              <a:rPr lang="en-US" b="1" u="sng" dirty="0" smtClean="0"/>
              <a:t>Competition</a:t>
            </a:r>
            <a:endParaRPr lang="en-US" sz="3200" i="1" dirty="0" smtClean="0"/>
          </a:p>
        </p:txBody>
      </p:sp>
      <p:graphicFrame>
        <p:nvGraphicFramePr>
          <p:cNvPr id="13377" name="Group 65"/>
          <p:cNvGraphicFramePr>
            <a:graphicFrameLocks noGrp="1"/>
          </p:cNvGraphicFramePr>
          <p:nvPr>
            <p:ph idx="1"/>
            <p:extLst>
              <p:ext uri="{D42A27DB-BD31-4B8C-83A1-F6EECF244321}">
                <p14:modId xmlns:p14="http://schemas.microsoft.com/office/powerpoint/2010/main" val="4013518333"/>
              </p:ext>
            </p:extLst>
          </p:nvPr>
        </p:nvGraphicFramePr>
        <p:xfrm>
          <a:off x="457200" y="1828800"/>
          <a:ext cx="8229600" cy="3047238"/>
        </p:xfrm>
        <a:graphic>
          <a:graphicData uri="http://schemas.openxmlformats.org/drawingml/2006/table">
            <a:tbl>
              <a:tblPr/>
              <a:tblGrid>
                <a:gridCol w="1646238">
                  <a:extLst>
                    <a:ext uri="{9D8B030D-6E8A-4147-A177-3AD203B41FA5}">
                      <a16:colId xmlns:a16="http://schemas.microsoft.com/office/drawing/2014/main" val="20000"/>
                    </a:ext>
                  </a:extLst>
                </a:gridCol>
                <a:gridCol w="1646237">
                  <a:extLst>
                    <a:ext uri="{9D8B030D-6E8A-4147-A177-3AD203B41FA5}">
                      <a16:colId xmlns:a16="http://schemas.microsoft.com/office/drawing/2014/main" val="20001"/>
                    </a:ext>
                  </a:extLst>
                </a:gridCol>
                <a:gridCol w="1644650">
                  <a:extLst>
                    <a:ext uri="{9D8B030D-6E8A-4147-A177-3AD203B41FA5}">
                      <a16:colId xmlns:a16="http://schemas.microsoft.com/office/drawing/2014/main" val="20002"/>
                    </a:ext>
                  </a:extLst>
                </a:gridCol>
                <a:gridCol w="1646238">
                  <a:extLst>
                    <a:ext uri="{9D8B030D-6E8A-4147-A177-3AD203B41FA5}">
                      <a16:colId xmlns:a16="http://schemas.microsoft.com/office/drawing/2014/main" val="20003"/>
                    </a:ext>
                  </a:extLst>
                </a:gridCol>
                <a:gridCol w="1646237">
                  <a:extLst>
                    <a:ext uri="{9D8B030D-6E8A-4147-A177-3AD203B41FA5}">
                      <a16:colId xmlns:a16="http://schemas.microsoft.com/office/drawing/2014/main" val="20004"/>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rPr>
                        <a:t>Feature/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rPr>
                        <a:t>Benefit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rPr>
                        <a:t>Your Product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rPr>
                        <a:t>Competitor 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rPr>
                        <a:t>Competitor 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rPr>
                        <a:t>Competitor 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8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Ease of use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Reliability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Price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Safety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Efficacy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4" name="TextBox 3"/>
          <p:cNvSpPr txBox="1"/>
          <p:nvPr/>
        </p:nvSpPr>
        <p:spPr>
          <a:xfrm>
            <a:off x="5105400" y="136138"/>
            <a:ext cx="4038600" cy="276999"/>
          </a:xfrm>
          <a:prstGeom prst="rect">
            <a:avLst/>
          </a:prstGeom>
          <a:noFill/>
        </p:spPr>
        <p:txBody>
          <a:bodyPr wrap="square" rtlCol="0">
            <a:spAutoFit/>
          </a:bodyPr>
          <a:lstStyle/>
          <a:p>
            <a:pPr algn="ctr"/>
            <a:r>
              <a:rPr lang="en-US" sz="1200" b="1" i="0" kern="1400" dirty="0">
                <a:solidFill>
                  <a:srgbClr val="0070C0"/>
                </a:solidFill>
              </a:rPr>
              <a:t>BUFFALO FUND: </a:t>
            </a:r>
            <a:r>
              <a:rPr lang="en-US" sz="1200" b="1" i="0" kern="1400" dirty="0" smtClean="0">
                <a:solidFill>
                  <a:srgbClr val="0070C0"/>
                </a:solidFill>
              </a:rPr>
              <a:t>ACCELERATOR </a:t>
            </a:r>
            <a:r>
              <a:rPr lang="en-US" sz="1200" i="0" kern="1400" dirty="0" smtClean="0">
                <a:solidFill>
                  <a:srgbClr val="0070C0"/>
                </a:solidFill>
              </a:rPr>
              <a:t>PROPOSAL</a:t>
            </a:r>
            <a:endParaRPr lang="en-US" sz="1200" i="0" dirty="0">
              <a:solidFill>
                <a:srgbClr val="0070C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944562"/>
          </a:xfrm>
        </p:spPr>
        <p:txBody>
          <a:bodyPr/>
          <a:lstStyle/>
          <a:p>
            <a:pPr algn="l" eaLnBrk="1" hangingPunct="1"/>
            <a:r>
              <a:rPr lang="en-US" sz="4000" b="1" u="sng" dirty="0" smtClean="0"/>
              <a:t>The Technology</a:t>
            </a:r>
            <a:endParaRPr lang="en-US" sz="2400" i="1" dirty="0" smtClean="0"/>
          </a:p>
        </p:txBody>
      </p:sp>
      <p:sp>
        <p:nvSpPr>
          <p:cNvPr id="6147" name="Rectangle 3"/>
          <p:cNvSpPr>
            <a:spLocks noGrp="1" noChangeArrowheads="1"/>
          </p:cNvSpPr>
          <p:nvPr>
            <p:ph type="body" idx="1"/>
          </p:nvPr>
        </p:nvSpPr>
        <p:spPr>
          <a:xfrm>
            <a:off x="457200" y="1371600"/>
            <a:ext cx="8229600" cy="3962400"/>
          </a:xfrm>
        </p:spPr>
        <p:txBody>
          <a:bodyPr/>
          <a:lstStyle/>
          <a:p>
            <a:pPr eaLnBrk="1" hangingPunct="1"/>
            <a:r>
              <a:rPr lang="en-US" sz="2400" dirty="0"/>
              <a:t>Describe the technology or innovation underlying your envisioned </a:t>
            </a:r>
            <a:r>
              <a:rPr lang="en-US" sz="2400" dirty="0" smtClean="0"/>
              <a:t>product/service.</a:t>
            </a:r>
            <a:endParaRPr lang="en-US" sz="2400" dirty="0"/>
          </a:p>
          <a:p>
            <a:pPr eaLnBrk="1" hangingPunct="1"/>
            <a:r>
              <a:rPr lang="en-US" sz="2400" dirty="0" smtClean="0"/>
              <a:t>Use lay man’s </a:t>
            </a:r>
            <a:r>
              <a:rPr lang="en-US" sz="2400" dirty="0" smtClean="0"/>
              <a:t>language.</a:t>
            </a:r>
            <a:endParaRPr lang="en-US" sz="2400" dirty="0" smtClean="0"/>
          </a:p>
          <a:p>
            <a:pPr eaLnBrk="1" hangingPunct="1"/>
            <a:r>
              <a:rPr lang="en-US" sz="2400" dirty="0" smtClean="0"/>
              <a:t>Tie to “The Solution</a:t>
            </a:r>
            <a:r>
              <a:rPr lang="en-US" sz="2400" dirty="0" smtClean="0"/>
              <a:t>”.</a:t>
            </a:r>
            <a:endParaRPr lang="en-US" sz="2400" dirty="0" smtClean="0"/>
          </a:p>
          <a:p>
            <a:pPr eaLnBrk="1" hangingPunct="1"/>
            <a:r>
              <a:rPr lang="en-US" sz="2400" dirty="0" smtClean="0"/>
              <a:t>Avoid in-depth technical </a:t>
            </a:r>
            <a:r>
              <a:rPr lang="en-US" sz="2400" dirty="0" smtClean="0"/>
              <a:t>explanations.</a:t>
            </a:r>
            <a:endParaRPr lang="en-US" sz="2400" dirty="0" smtClean="0"/>
          </a:p>
          <a:p>
            <a:pPr eaLnBrk="1" hangingPunct="1"/>
            <a:r>
              <a:rPr lang="en-US" sz="2400" dirty="0" smtClean="0"/>
              <a:t>Product </a:t>
            </a:r>
            <a:r>
              <a:rPr lang="en-US" sz="2400" dirty="0" smtClean="0"/>
              <a:t>photos and </a:t>
            </a:r>
            <a:r>
              <a:rPr lang="en-US" sz="2400" dirty="0" smtClean="0"/>
              <a:t>screen shots </a:t>
            </a:r>
            <a:r>
              <a:rPr lang="en-US" sz="2400" dirty="0" smtClean="0"/>
              <a:t>help.</a:t>
            </a:r>
            <a:endParaRPr lang="en-US" sz="2400" dirty="0" smtClean="0"/>
          </a:p>
          <a:p>
            <a:pPr eaLnBrk="1" hangingPunct="1"/>
            <a:r>
              <a:rPr lang="en-US" sz="2400" dirty="0" smtClean="0"/>
              <a:t>Logical flow and architecture </a:t>
            </a:r>
            <a:r>
              <a:rPr lang="en-US" sz="2400" dirty="0" smtClean="0"/>
              <a:t>diagrams.</a:t>
            </a:r>
            <a:endParaRPr lang="en-US" sz="2400" dirty="0" smtClean="0"/>
          </a:p>
        </p:txBody>
      </p:sp>
      <p:sp>
        <p:nvSpPr>
          <p:cNvPr id="4" name="TextBox 3"/>
          <p:cNvSpPr txBox="1"/>
          <p:nvPr/>
        </p:nvSpPr>
        <p:spPr>
          <a:xfrm>
            <a:off x="5105400" y="136138"/>
            <a:ext cx="4038600" cy="276999"/>
          </a:xfrm>
          <a:prstGeom prst="rect">
            <a:avLst/>
          </a:prstGeom>
          <a:noFill/>
        </p:spPr>
        <p:txBody>
          <a:bodyPr wrap="square" rtlCol="0">
            <a:spAutoFit/>
          </a:bodyPr>
          <a:lstStyle/>
          <a:p>
            <a:pPr algn="ctr"/>
            <a:r>
              <a:rPr lang="en-US" sz="1200" b="1" i="0" kern="1400" dirty="0">
                <a:solidFill>
                  <a:srgbClr val="0070C0"/>
                </a:solidFill>
              </a:rPr>
              <a:t>BUFFALO FUND: </a:t>
            </a:r>
            <a:r>
              <a:rPr lang="en-US" sz="1200" b="1" i="0" kern="1400" dirty="0" smtClean="0">
                <a:solidFill>
                  <a:srgbClr val="0070C0"/>
                </a:solidFill>
              </a:rPr>
              <a:t>ACCELERATOR </a:t>
            </a:r>
            <a:r>
              <a:rPr lang="en-US" sz="1200" i="0" kern="1400" dirty="0" smtClean="0">
                <a:solidFill>
                  <a:srgbClr val="0070C0"/>
                </a:solidFill>
              </a:rPr>
              <a:t>PROPOSAL</a:t>
            </a:r>
            <a:endParaRPr lang="en-US" sz="1200" i="0" dirty="0">
              <a:solidFill>
                <a:srgbClr val="0070C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1325562"/>
          </a:xfrm>
        </p:spPr>
        <p:txBody>
          <a:bodyPr/>
          <a:lstStyle/>
          <a:p>
            <a:pPr algn="l" eaLnBrk="1" hangingPunct="1"/>
            <a:r>
              <a:rPr lang="en-US" sz="4000" b="1" u="sng" dirty="0" smtClean="0"/>
              <a:t>Technical Feasibility</a:t>
            </a:r>
            <a:r>
              <a:rPr lang="en-US" sz="4000" i="1" dirty="0"/>
              <a:t/>
            </a:r>
            <a:br>
              <a:rPr lang="en-US" sz="4000" i="1" dirty="0"/>
            </a:br>
            <a:endParaRPr lang="en-US" sz="2400" i="1" dirty="0" smtClean="0"/>
          </a:p>
        </p:txBody>
      </p:sp>
      <p:sp>
        <p:nvSpPr>
          <p:cNvPr id="6147" name="Rectangle 3"/>
          <p:cNvSpPr>
            <a:spLocks noGrp="1" noChangeArrowheads="1"/>
          </p:cNvSpPr>
          <p:nvPr>
            <p:ph type="body" idx="1"/>
          </p:nvPr>
        </p:nvSpPr>
        <p:spPr>
          <a:xfrm>
            <a:off x="457200" y="1371600"/>
            <a:ext cx="8229600" cy="3962400"/>
          </a:xfrm>
        </p:spPr>
        <p:txBody>
          <a:bodyPr/>
          <a:lstStyle/>
          <a:p>
            <a:pPr eaLnBrk="1" hangingPunct="1"/>
            <a:r>
              <a:rPr lang="en-US" sz="2400" dirty="0"/>
              <a:t>Outline 1-2 key studies and findings to date that support the viability of your </a:t>
            </a:r>
            <a:r>
              <a:rPr lang="en-US" sz="2400" dirty="0" smtClean="0"/>
              <a:t>technology.</a:t>
            </a:r>
            <a:endParaRPr lang="en-US" sz="2400" dirty="0" smtClean="0"/>
          </a:p>
          <a:p>
            <a:pPr eaLnBrk="1" hangingPunct="1"/>
            <a:r>
              <a:rPr lang="en-US" sz="2400" dirty="0" smtClean="0"/>
              <a:t>Address any other technical advances that might limit adoption (e.g. customer would have to purchase new equipment to use it</a:t>
            </a:r>
            <a:r>
              <a:rPr lang="en-US" sz="2400" dirty="0" smtClean="0"/>
              <a:t>).</a:t>
            </a:r>
            <a:endParaRPr lang="en-US" sz="2400" dirty="0"/>
          </a:p>
          <a:p>
            <a:pPr eaLnBrk="1" hangingPunct="1"/>
            <a:endParaRPr lang="en-US" sz="2400" dirty="0" smtClean="0"/>
          </a:p>
        </p:txBody>
      </p:sp>
      <p:sp>
        <p:nvSpPr>
          <p:cNvPr id="4" name="TextBox 3"/>
          <p:cNvSpPr txBox="1"/>
          <p:nvPr/>
        </p:nvSpPr>
        <p:spPr>
          <a:xfrm>
            <a:off x="5105400" y="136138"/>
            <a:ext cx="4038600" cy="276999"/>
          </a:xfrm>
          <a:prstGeom prst="rect">
            <a:avLst/>
          </a:prstGeom>
          <a:noFill/>
        </p:spPr>
        <p:txBody>
          <a:bodyPr wrap="square" rtlCol="0">
            <a:spAutoFit/>
          </a:bodyPr>
          <a:lstStyle/>
          <a:p>
            <a:pPr algn="ctr"/>
            <a:r>
              <a:rPr lang="en-US" sz="1200" b="1" i="0" kern="1400" dirty="0">
                <a:solidFill>
                  <a:srgbClr val="0070C0"/>
                </a:solidFill>
              </a:rPr>
              <a:t>BUFFALO FUND: </a:t>
            </a:r>
            <a:r>
              <a:rPr lang="en-US" sz="1200" b="1" i="0" kern="1400" dirty="0" smtClean="0">
                <a:solidFill>
                  <a:srgbClr val="0070C0"/>
                </a:solidFill>
              </a:rPr>
              <a:t>ACCELERATOR </a:t>
            </a:r>
            <a:r>
              <a:rPr lang="en-US" sz="1200" i="0" kern="1400" dirty="0" smtClean="0">
                <a:solidFill>
                  <a:srgbClr val="0070C0"/>
                </a:solidFill>
              </a:rPr>
              <a:t>PROPOSAL</a:t>
            </a:r>
            <a:endParaRPr lang="en-US" sz="1200" i="0" dirty="0">
              <a:solidFill>
                <a:srgbClr val="0070C0"/>
              </a:solidFill>
            </a:endParaRPr>
          </a:p>
        </p:txBody>
      </p:sp>
    </p:spTree>
    <p:extLst>
      <p:ext uri="{BB962C8B-B14F-4D97-AF65-F5344CB8AC3E}">
        <p14:creationId xmlns:p14="http://schemas.microsoft.com/office/powerpoint/2010/main" val="628625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l"/>
            <a:r>
              <a:rPr lang="en-US" b="1" u="sng" dirty="0" smtClean="0"/>
              <a:t>Intellectual Property</a:t>
            </a:r>
            <a:endParaRPr lang="en-US" dirty="0" smtClean="0"/>
          </a:p>
        </p:txBody>
      </p:sp>
      <p:sp>
        <p:nvSpPr>
          <p:cNvPr id="20483" name="Content Placeholder 2"/>
          <p:cNvSpPr>
            <a:spLocks noGrp="1"/>
          </p:cNvSpPr>
          <p:nvPr>
            <p:ph idx="1"/>
          </p:nvPr>
        </p:nvSpPr>
        <p:spPr/>
        <p:txBody>
          <a:bodyPr/>
          <a:lstStyle/>
          <a:p>
            <a:r>
              <a:rPr lang="en-US" sz="2400" dirty="0" smtClean="0"/>
              <a:t>Describe patent applications (composition, device, method), software or other </a:t>
            </a:r>
            <a:r>
              <a:rPr lang="en-US" sz="2400" dirty="0" smtClean="0"/>
              <a:t>IP.</a:t>
            </a:r>
            <a:endParaRPr lang="en-US" sz="2400" dirty="0" smtClean="0"/>
          </a:p>
          <a:p>
            <a:r>
              <a:rPr lang="en-US" sz="2400" dirty="0" smtClean="0"/>
              <a:t>For patentable inventions, differentiate from key prior </a:t>
            </a:r>
            <a:r>
              <a:rPr lang="en-US" sz="2400" dirty="0" smtClean="0"/>
              <a:t>art.</a:t>
            </a:r>
            <a:endParaRPr lang="en-US" sz="2400" dirty="0" smtClean="0"/>
          </a:p>
          <a:p>
            <a:r>
              <a:rPr lang="en-US" sz="2400" dirty="0" smtClean="0"/>
              <a:t>For software, describe and open source or derivative work </a:t>
            </a:r>
            <a:r>
              <a:rPr lang="en-US" sz="2400" dirty="0" smtClean="0"/>
              <a:t>issues.</a:t>
            </a:r>
            <a:endParaRPr lang="en-US" sz="2400" dirty="0" smtClean="0"/>
          </a:p>
        </p:txBody>
      </p:sp>
      <p:sp>
        <p:nvSpPr>
          <p:cNvPr id="4" name="TextBox 3"/>
          <p:cNvSpPr txBox="1"/>
          <p:nvPr/>
        </p:nvSpPr>
        <p:spPr>
          <a:xfrm>
            <a:off x="5105400" y="136138"/>
            <a:ext cx="4038600" cy="276999"/>
          </a:xfrm>
          <a:prstGeom prst="rect">
            <a:avLst/>
          </a:prstGeom>
          <a:noFill/>
        </p:spPr>
        <p:txBody>
          <a:bodyPr wrap="square" rtlCol="0">
            <a:spAutoFit/>
          </a:bodyPr>
          <a:lstStyle/>
          <a:p>
            <a:pPr algn="ctr"/>
            <a:r>
              <a:rPr lang="en-US" sz="1200" b="1" i="0" kern="1400" dirty="0">
                <a:solidFill>
                  <a:srgbClr val="0070C0"/>
                </a:solidFill>
              </a:rPr>
              <a:t>BUFFALO FUND: </a:t>
            </a:r>
            <a:r>
              <a:rPr lang="en-US" sz="1200" b="1" i="0" kern="1400" dirty="0" smtClean="0">
                <a:solidFill>
                  <a:srgbClr val="0070C0"/>
                </a:solidFill>
              </a:rPr>
              <a:t>ACCELERATOR </a:t>
            </a:r>
            <a:r>
              <a:rPr lang="en-US" sz="1200" i="0" kern="1400" dirty="0" smtClean="0">
                <a:solidFill>
                  <a:srgbClr val="0070C0"/>
                </a:solidFill>
              </a:rPr>
              <a:t>PROPOSAL</a:t>
            </a:r>
            <a:endParaRPr lang="en-US" sz="1200" i="0" dirty="0">
              <a:solidFill>
                <a:srgbClr val="0070C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792162"/>
          </a:xfrm>
        </p:spPr>
        <p:txBody>
          <a:bodyPr/>
          <a:lstStyle/>
          <a:p>
            <a:pPr algn="l" eaLnBrk="1" hangingPunct="1"/>
            <a:r>
              <a:rPr lang="en-US" sz="4000" b="1" u="sng" dirty="0" smtClean="0"/>
              <a:t>Market Potential</a:t>
            </a:r>
            <a:endParaRPr lang="en-US" sz="2400" i="1" dirty="0" smtClean="0"/>
          </a:p>
        </p:txBody>
      </p:sp>
      <p:sp>
        <p:nvSpPr>
          <p:cNvPr id="8195" name="Rectangle 3"/>
          <p:cNvSpPr>
            <a:spLocks noGrp="1" noChangeArrowheads="1"/>
          </p:cNvSpPr>
          <p:nvPr>
            <p:ph type="body" idx="1"/>
          </p:nvPr>
        </p:nvSpPr>
        <p:spPr>
          <a:xfrm>
            <a:off x="495300" y="1402949"/>
            <a:ext cx="8153400" cy="4997851"/>
          </a:xfrm>
        </p:spPr>
        <p:txBody>
          <a:bodyPr/>
          <a:lstStyle/>
          <a:p>
            <a:pPr eaLnBrk="1" hangingPunct="1">
              <a:lnSpc>
                <a:spcPct val="90000"/>
              </a:lnSpc>
            </a:pPr>
            <a:r>
              <a:rPr lang="en-US" sz="2400" dirty="0" smtClean="0"/>
              <a:t>Describe your envisioned product or </a:t>
            </a:r>
            <a:r>
              <a:rPr lang="en-US" sz="2400" dirty="0" smtClean="0"/>
              <a:t>services.</a:t>
            </a:r>
            <a:endParaRPr lang="en-US" sz="2400" dirty="0" smtClean="0"/>
          </a:p>
          <a:p>
            <a:pPr eaLnBrk="1" hangingPunct="1">
              <a:lnSpc>
                <a:spcPct val="90000"/>
              </a:lnSpc>
            </a:pPr>
            <a:r>
              <a:rPr lang="en-US" sz="2400" dirty="0" smtClean="0"/>
              <a:t>Demonstrate </a:t>
            </a:r>
            <a:r>
              <a:rPr lang="en-US" sz="2400" dirty="0"/>
              <a:t>your understanding of the size </a:t>
            </a:r>
            <a:r>
              <a:rPr lang="en-US" sz="2400" dirty="0" smtClean="0"/>
              <a:t>of the total addressable market (the revenue opportunity available to your product or service if there were no competitors</a:t>
            </a:r>
            <a:r>
              <a:rPr lang="en-US" sz="2400" dirty="0" smtClean="0"/>
              <a:t>).</a:t>
            </a:r>
            <a:endParaRPr lang="en-US" sz="2400" dirty="0" smtClean="0"/>
          </a:p>
          <a:p>
            <a:pPr eaLnBrk="1" hangingPunct="1">
              <a:lnSpc>
                <a:spcPct val="90000"/>
              </a:lnSpc>
            </a:pPr>
            <a:r>
              <a:rPr lang="en-US" sz="2400" dirty="0" smtClean="0"/>
              <a:t>Who are potential industry </a:t>
            </a:r>
            <a:r>
              <a:rPr lang="en-US" sz="2400" dirty="0" smtClean="0"/>
              <a:t>partners/licensees?</a:t>
            </a:r>
            <a:endParaRPr lang="en-US" sz="2400" dirty="0" smtClean="0"/>
          </a:p>
          <a:p>
            <a:pPr eaLnBrk="1" hangingPunct="1">
              <a:lnSpc>
                <a:spcPct val="90000"/>
              </a:lnSpc>
            </a:pPr>
            <a:r>
              <a:rPr lang="en-US" sz="2400" dirty="0" smtClean="0"/>
              <a:t>If you are considering a startup, are there other startups in the space that have raised money? How does your opportunity compare?</a:t>
            </a:r>
          </a:p>
          <a:p>
            <a:pPr eaLnBrk="1" hangingPunct="1">
              <a:lnSpc>
                <a:spcPct val="90000"/>
              </a:lnSpc>
            </a:pPr>
            <a:r>
              <a:rPr lang="en-US" sz="2400" dirty="0" smtClean="0"/>
              <a:t>If you have more than one application/market, explain why you picked the first target </a:t>
            </a:r>
            <a:r>
              <a:rPr lang="en-US" sz="2400" dirty="0" smtClean="0"/>
              <a:t>market.</a:t>
            </a:r>
            <a:endParaRPr lang="en-US" sz="2400" dirty="0" smtClean="0"/>
          </a:p>
        </p:txBody>
      </p:sp>
      <p:sp>
        <p:nvSpPr>
          <p:cNvPr id="4" name="TextBox 3"/>
          <p:cNvSpPr txBox="1"/>
          <p:nvPr/>
        </p:nvSpPr>
        <p:spPr>
          <a:xfrm>
            <a:off x="5105400" y="136138"/>
            <a:ext cx="4038600" cy="276999"/>
          </a:xfrm>
          <a:prstGeom prst="rect">
            <a:avLst/>
          </a:prstGeom>
          <a:noFill/>
        </p:spPr>
        <p:txBody>
          <a:bodyPr wrap="square" rtlCol="0">
            <a:spAutoFit/>
          </a:bodyPr>
          <a:lstStyle/>
          <a:p>
            <a:pPr algn="ctr"/>
            <a:r>
              <a:rPr lang="en-US" sz="1200" b="1" i="0" kern="1400" dirty="0">
                <a:solidFill>
                  <a:srgbClr val="0070C0"/>
                </a:solidFill>
              </a:rPr>
              <a:t>BUFFALO FUND: </a:t>
            </a:r>
            <a:r>
              <a:rPr lang="en-US" sz="1200" b="1" i="0" kern="1400" dirty="0" smtClean="0">
                <a:solidFill>
                  <a:srgbClr val="0070C0"/>
                </a:solidFill>
              </a:rPr>
              <a:t>ACCELERATOR </a:t>
            </a:r>
            <a:r>
              <a:rPr lang="en-US" sz="1200" i="0" kern="1400" dirty="0" smtClean="0">
                <a:solidFill>
                  <a:srgbClr val="0070C0"/>
                </a:solidFill>
              </a:rPr>
              <a:t>PROPOSAL</a:t>
            </a:r>
            <a:endParaRPr lang="en-US" sz="1200" i="0" dirty="0">
              <a:solidFill>
                <a:srgbClr val="0070C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l" eaLnBrk="1" hangingPunct="1"/>
            <a:r>
              <a:rPr lang="en-US" sz="4000" b="1" u="sng" dirty="0" smtClean="0"/>
              <a:t>Customer Discovery</a:t>
            </a:r>
            <a:br>
              <a:rPr lang="en-US" sz="4000" b="1" u="sng" dirty="0" smtClean="0"/>
            </a:br>
            <a:endParaRPr lang="en-US" sz="2800" i="1" dirty="0" smtClean="0"/>
          </a:p>
        </p:txBody>
      </p:sp>
      <p:sp>
        <p:nvSpPr>
          <p:cNvPr id="10243" name="Rectangle 3"/>
          <p:cNvSpPr>
            <a:spLocks noGrp="1" noChangeArrowheads="1"/>
          </p:cNvSpPr>
          <p:nvPr>
            <p:ph type="body" idx="1"/>
          </p:nvPr>
        </p:nvSpPr>
        <p:spPr>
          <a:xfrm>
            <a:off x="457200" y="1295400"/>
            <a:ext cx="8229600" cy="4525963"/>
          </a:xfrm>
          <a:noFill/>
        </p:spPr>
        <p:txBody>
          <a:bodyPr wrap="square"/>
          <a:lstStyle/>
          <a:p>
            <a:pPr eaLnBrk="1" fontAlgn="b" hangingPunct="1"/>
            <a:r>
              <a:rPr lang="en-US" sz="2400" dirty="0" smtClean="0">
                <a:solidFill>
                  <a:schemeClr val="tx2"/>
                </a:solidFill>
              </a:rPr>
              <a:t>Highlight key findings or insights about the problem, solution fit, competition, market or project plan obtained from customer discovery in the I-Corps program or from working with your Tech Transfer office.</a:t>
            </a:r>
          </a:p>
          <a:p>
            <a:pPr eaLnBrk="1" hangingPunct="1">
              <a:buFontTx/>
              <a:buNone/>
            </a:pPr>
            <a:endParaRPr lang="en-US" sz="2400" dirty="0" smtClean="0">
              <a:solidFill>
                <a:schemeClr val="tx2"/>
              </a:solidFill>
            </a:endParaRPr>
          </a:p>
        </p:txBody>
      </p:sp>
      <p:sp>
        <p:nvSpPr>
          <p:cNvPr id="4" name="TextBox 3"/>
          <p:cNvSpPr txBox="1"/>
          <p:nvPr/>
        </p:nvSpPr>
        <p:spPr>
          <a:xfrm>
            <a:off x="5105400" y="136138"/>
            <a:ext cx="4038600" cy="276999"/>
          </a:xfrm>
          <a:prstGeom prst="rect">
            <a:avLst/>
          </a:prstGeom>
          <a:noFill/>
        </p:spPr>
        <p:txBody>
          <a:bodyPr wrap="square" rtlCol="0">
            <a:spAutoFit/>
          </a:bodyPr>
          <a:lstStyle/>
          <a:p>
            <a:pPr algn="ctr"/>
            <a:r>
              <a:rPr lang="en-US" sz="1200" b="1" i="0" kern="1400" dirty="0">
                <a:solidFill>
                  <a:srgbClr val="0070C0"/>
                </a:solidFill>
              </a:rPr>
              <a:t>BUFFALO FUND: </a:t>
            </a:r>
            <a:r>
              <a:rPr lang="en-US" sz="1200" b="1" i="0" kern="1400" dirty="0" smtClean="0">
                <a:solidFill>
                  <a:srgbClr val="0070C0"/>
                </a:solidFill>
              </a:rPr>
              <a:t>ACCELERATOR </a:t>
            </a:r>
            <a:r>
              <a:rPr lang="en-US" sz="1200" i="0" kern="1400" dirty="0" smtClean="0">
                <a:solidFill>
                  <a:srgbClr val="0070C0"/>
                </a:solidFill>
              </a:rPr>
              <a:t>PROPOSAL</a:t>
            </a:r>
            <a:endParaRPr lang="en-US" sz="1200" i="0" dirty="0">
              <a:solidFill>
                <a:srgbClr val="0070C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None/>
          <a:tabLst/>
          <a:defRPr kumimoji="0" sz="20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None/>
          <a:tabLst/>
          <a:defRPr kumimoji="0" lang="en-US" sz="2000" b="0" i="1"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1269</TotalTime>
  <Words>1175</Words>
  <Application>Microsoft Office PowerPoint</Application>
  <PresentationFormat>On-screen Show (4:3)</PresentationFormat>
  <Paragraphs>278</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SimSun</vt:lpstr>
      <vt:lpstr>Arial</vt:lpstr>
      <vt:lpstr>Arial Narrow</vt:lpstr>
      <vt:lpstr>Calibri</vt:lpstr>
      <vt:lpstr>Microsoft Sans Serif</vt:lpstr>
      <vt:lpstr>Times New Roman</vt:lpstr>
      <vt:lpstr>Default Design</vt:lpstr>
      <vt:lpstr>Project Title</vt:lpstr>
      <vt:lpstr>The Problem</vt:lpstr>
      <vt:lpstr>The Solution</vt:lpstr>
      <vt:lpstr>Competition</vt:lpstr>
      <vt:lpstr>The Technology</vt:lpstr>
      <vt:lpstr>Technical Feasibility </vt:lpstr>
      <vt:lpstr>Intellectual Property</vt:lpstr>
      <vt:lpstr>Market Potential</vt:lpstr>
      <vt:lpstr>Customer Discovery </vt:lpstr>
      <vt:lpstr>Project Plan</vt:lpstr>
      <vt:lpstr>Project Team and Roles</vt:lpstr>
      <vt:lpstr>Project Name</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jr254</dc:creator>
  <cp:lastModifiedBy>Fortain, Julianna</cp:lastModifiedBy>
  <cp:revision>109</cp:revision>
  <dcterms:created xsi:type="dcterms:W3CDTF">2009-10-23T19:23:35Z</dcterms:created>
  <dcterms:modified xsi:type="dcterms:W3CDTF">2018-12-17T20:07:35Z</dcterms:modified>
</cp:coreProperties>
</file>