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1" r:id="rId2"/>
    <p:sldId id="292" r:id="rId3"/>
    <p:sldId id="293" r:id="rId4"/>
    <p:sldId id="294" r:id="rId5"/>
    <p:sldId id="295" r:id="rId6"/>
    <p:sldId id="296" r:id="rId7"/>
  </p:sldIdLst>
  <p:sldSz cx="20116800" cy="11315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Ticket Price to be established soon.</a:t>
            </a:r>
          </a:p>
        </p:txBody>
      </p:sp>
    </p:spTree>
    <p:extLst>
      <p:ext uri="{BB962C8B-B14F-4D97-AF65-F5344CB8AC3E}">
        <p14:creationId xmlns:p14="http://schemas.microsoft.com/office/powerpoint/2010/main" val="254989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3.jpeg" descr="Pattern_5 for PP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0116800" cy="1131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513869" y="3713634"/>
            <a:ext cx="17100551" cy="1872209"/>
          </a:xfrm>
          <a:prstGeom prst="rect">
            <a:avLst/>
          </a:prstGeom>
        </p:spPr>
        <p:txBody>
          <a:bodyPr anchor="t"/>
          <a:lstStyle>
            <a:lvl1pPr>
              <a:defRPr sz="9600">
                <a:solidFill>
                  <a:srgbClr val="41B6E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489448" y="7674074"/>
            <a:ext cx="8271040" cy="189277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41B6E6"/>
                </a:solidFill>
              </a:defRPr>
            </a:lvl1pPr>
            <a:lvl2pPr marL="906235" indent="-449035">
              <a:buSzPct val="100000"/>
              <a:buChar char="–"/>
              <a:defRPr sz="4400" b="1">
                <a:solidFill>
                  <a:srgbClr val="41B6E6"/>
                </a:solidFill>
              </a:defRPr>
            </a:lvl2pPr>
            <a:lvl3pPr marL="1333500" indent="-419100">
              <a:buSzPct val="100000"/>
              <a:buChar char="•"/>
              <a:defRPr sz="4400" b="1">
                <a:solidFill>
                  <a:srgbClr val="41B6E6"/>
                </a:solidFill>
              </a:defRPr>
            </a:lvl3pPr>
            <a:lvl4pPr marL="1874520" indent="-502920">
              <a:buSzPct val="100000"/>
              <a:buChar char="–"/>
              <a:defRPr sz="4400" b="1">
                <a:solidFill>
                  <a:srgbClr val="41B6E6"/>
                </a:solidFill>
              </a:defRPr>
            </a:lvl4pPr>
            <a:lvl5pPr marL="2331720" indent="-502920">
              <a:buSzPct val="100000"/>
              <a:buChar char="»"/>
              <a:defRPr sz="4400" b="1">
                <a:solidFill>
                  <a:srgbClr val="41B6E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3"/>
          </p:nvPr>
        </p:nvSpPr>
        <p:spPr>
          <a:xfrm>
            <a:off x="1489074" y="5585841"/>
            <a:ext cx="9577390" cy="17272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200" b="1">
                <a:solidFill>
                  <a:srgbClr val="41B6E6"/>
                </a:solidFill>
              </a:defRPr>
            </a:pP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11857905" y="7996683"/>
            <a:ext cx="5832649" cy="230505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100">
                <a:solidFill>
                  <a:srgbClr val="EB6852"/>
                </a:solidFill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10910285" y="7996683"/>
            <a:ext cx="1079427" cy="7198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 b="1">
                <a:solidFill>
                  <a:srgbClr val="EB6852"/>
                </a:solidFill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5"/>
          </p:nvPr>
        </p:nvSpPr>
        <p:spPr>
          <a:xfrm>
            <a:off x="698618" y="10482385"/>
            <a:ext cx="2158983" cy="6477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900" b="1"/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6"/>
          </p:nvPr>
        </p:nvSpPr>
        <p:spPr>
          <a:xfrm>
            <a:off x="2797803" y="10476524"/>
            <a:ext cx="5689601" cy="8636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900"/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97360" y="2633514"/>
            <a:ext cx="18578065" cy="7920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697360" y="3966295"/>
            <a:ext cx="18578065" cy="19795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3"/>
          </p:nvPr>
        </p:nvSpPr>
        <p:spPr>
          <a:xfrm>
            <a:off x="697360" y="6161906"/>
            <a:ext cx="3456384" cy="576065"/>
          </a:xfrm>
          <a:prstGeom prst="rect">
            <a:avLst/>
          </a:prstGeom>
        </p:spPr>
        <p:txBody>
          <a:bodyPr anchor="ctr"/>
          <a:lstStyle/>
          <a:p>
            <a:pPr defTabSz="365760">
              <a:spcBef>
                <a:spcPts val="800"/>
              </a:spcBef>
              <a:defRPr sz="3440" b="1">
                <a:solidFill>
                  <a:srgbClr val="0055B8"/>
                </a:solidFill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4"/>
          </p:nvPr>
        </p:nvSpPr>
        <p:spPr>
          <a:xfrm>
            <a:off x="698618" y="10482385"/>
            <a:ext cx="2158983" cy="6477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900" b="1"/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5"/>
          </p:nvPr>
        </p:nvSpPr>
        <p:spPr>
          <a:xfrm>
            <a:off x="2797803" y="10476524"/>
            <a:ext cx="5689601" cy="8636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900"/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6"/>
          </p:nvPr>
        </p:nvSpPr>
        <p:spPr>
          <a:xfrm>
            <a:off x="697359" y="6881986"/>
            <a:ext cx="3529014" cy="288032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7"/>
          </p:nvPr>
        </p:nvSpPr>
        <p:spPr>
          <a:xfrm>
            <a:off x="5089228" y="6161906"/>
            <a:ext cx="3456385" cy="576065"/>
          </a:xfrm>
          <a:prstGeom prst="rect">
            <a:avLst/>
          </a:prstGeom>
        </p:spPr>
        <p:txBody>
          <a:bodyPr anchor="ctr"/>
          <a:lstStyle/>
          <a:p>
            <a:pPr defTabSz="365760">
              <a:spcBef>
                <a:spcPts val="800"/>
              </a:spcBef>
              <a:defRPr sz="3440" b="1">
                <a:solidFill>
                  <a:srgbClr val="0055B8"/>
                </a:solidFill>
              </a:defRPr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8"/>
          </p:nvPr>
        </p:nvSpPr>
        <p:spPr>
          <a:xfrm>
            <a:off x="5089228" y="6881986"/>
            <a:ext cx="3529013" cy="288032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9"/>
          </p:nvPr>
        </p:nvSpPr>
        <p:spPr>
          <a:xfrm>
            <a:off x="9410327" y="6161906"/>
            <a:ext cx="3456385" cy="576065"/>
          </a:xfrm>
          <a:prstGeom prst="rect">
            <a:avLst/>
          </a:prstGeom>
        </p:spPr>
        <p:txBody>
          <a:bodyPr anchor="ctr"/>
          <a:lstStyle/>
          <a:p>
            <a:pPr defTabSz="365760">
              <a:spcBef>
                <a:spcPts val="800"/>
              </a:spcBef>
              <a:defRPr sz="3440" b="1">
                <a:solidFill>
                  <a:srgbClr val="0055B8"/>
                </a:solidFill>
              </a:defRPr>
            </a:pPr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20"/>
          </p:nvPr>
        </p:nvSpPr>
        <p:spPr>
          <a:xfrm>
            <a:off x="9410327" y="6881986"/>
            <a:ext cx="3529014" cy="288032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97360" y="2633514"/>
            <a:ext cx="18578065" cy="5544616"/>
          </a:xfrm>
          <a:prstGeom prst="rect">
            <a:avLst/>
          </a:prstGeom>
        </p:spPr>
        <p:txBody>
          <a:bodyPr/>
          <a:lstStyle>
            <a:lvl2pPr marL="896030" indent="-438830">
              <a:buSzPct val="100000"/>
              <a:buChar char="–"/>
            </a:lvl2pPr>
            <a:lvl3pPr marL="1323975" indent="-409575">
              <a:buSzPct val="100000"/>
              <a:buChar char="•"/>
            </a:lvl3pPr>
            <a:lvl4pPr marL="1863089" indent="-491489">
              <a:buSzPct val="100000"/>
              <a:buChar char="–"/>
            </a:lvl4pPr>
            <a:lvl5pPr marL="2320289" indent="-491489">
              <a:buSzPct val="100000"/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3"/>
          </p:nvPr>
        </p:nvSpPr>
        <p:spPr>
          <a:xfrm>
            <a:off x="698618" y="10482385"/>
            <a:ext cx="2158983" cy="6477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900" b="1"/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4"/>
          </p:nvPr>
        </p:nvSpPr>
        <p:spPr>
          <a:xfrm>
            <a:off x="2797803" y="10476524"/>
            <a:ext cx="5689601" cy="8636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900"/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96290" y="1985149"/>
            <a:ext cx="18524220" cy="1"/>
          </a:xfrm>
          <a:prstGeom prst="line">
            <a:avLst/>
          </a:prstGeom>
          <a:ln w="13461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Shape 3"/>
          <p:cNvSpPr/>
          <p:nvPr/>
        </p:nvSpPr>
        <p:spPr>
          <a:xfrm>
            <a:off x="792099" y="1985149"/>
            <a:ext cx="18528412" cy="1"/>
          </a:xfrm>
          <a:prstGeom prst="line">
            <a:avLst/>
          </a:prstGeom>
          <a:ln w="13461">
            <a:solidFill>
              <a:srgbClr val="666666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97360" y="2993553"/>
            <a:ext cx="18578065" cy="79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97360" y="4073673"/>
            <a:ext cx="18578065" cy="289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rofessional Staff Senate_RGB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01600" y="-406688"/>
            <a:ext cx="7543800" cy="27432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9723119" y="10186749"/>
            <a:ext cx="4693921" cy="60245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55B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55B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55B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55B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55B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55B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55B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55B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55B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Vice Chair’s Repor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Vice Chair’s Report</a:t>
            </a:r>
          </a:p>
        </p:txBody>
      </p:sp>
      <p:sp>
        <p:nvSpPr>
          <p:cNvPr id="171" name="Committee Activity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Committee Activity</a:t>
            </a:r>
          </a:p>
        </p:txBody>
      </p:sp>
      <p:sp>
        <p:nvSpPr>
          <p:cNvPr id="172" name="Rectangle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200" b="1">
                <a:solidFill>
                  <a:srgbClr val="41B6E6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8517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all for Committee Membership"/>
          <p:cNvSpPr>
            <a:spLocks noGrp="1"/>
          </p:cNvSpPr>
          <p:nvPr>
            <p:ph type="title"/>
          </p:nvPr>
        </p:nvSpPr>
        <p:spPr>
          <a:xfrm>
            <a:off x="697359" y="2231553"/>
            <a:ext cx="18578065" cy="7920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10895">
              <a:defRPr sz="4896"/>
            </a:lvl1pPr>
          </a:lstStyle>
          <a:p>
            <a:r>
              <a:rPr dirty="0"/>
              <a:t>Call for Committee Membership</a:t>
            </a:r>
          </a:p>
        </p:txBody>
      </p:sp>
      <p:sp>
        <p:nvSpPr>
          <p:cNvPr id="175" name="Awards…"/>
          <p:cNvSpPr>
            <a:spLocks noGrp="1"/>
          </p:cNvSpPr>
          <p:nvPr>
            <p:ph type="body" idx="1"/>
          </p:nvPr>
        </p:nvSpPr>
        <p:spPr>
          <a:xfrm>
            <a:off x="697359" y="3131564"/>
            <a:ext cx="18578065" cy="7136161"/>
          </a:xfrm>
          <a:prstGeom prst="rect">
            <a:avLst/>
          </a:prstGeom>
        </p:spPr>
        <p:txBody>
          <a:bodyPr numCol="2" spcCol="928903">
            <a:normAutofit lnSpcReduction="10000"/>
          </a:bodyPr>
          <a:lstStyle/>
          <a:p>
            <a:r>
              <a:rPr dirty="0"/>
              <a:t>Awards</a:t>
            </a:r>
          </a:p>
          <a:p>
            <a:r>
              <a:rPr dirty="0"/>
              <a:t>Budget Oversight</a:t>
            </a:r>
          </a:p>
          <a:p>
            <a:r>
              <a:rPr dirty="0"/>
              <a:t>Constitution and Bylaws</a:t>
            </a:r>
          </a:p>
          <a:p>
            <a:r>
              <a:rPr dirty="0"/>
              <a:t>Continuous Improvement</a:t>
            </a:r>
          </a:p>
          <a:p>
            <a:r>
              <a:rPr dirty="0"/>
              <a:t>Elections</a:t>
            </a:r>
          </a:p>
          <a:p>
            <a:r>
              <a:rPr dirty="0"/>
              <a:t>Inclusion and Diversity</a:t>
            </a:r>
          </a:p>
          <a:p>
            <a:r>
              <a:rPr dirty="0"/>
              <a:t>Marketing and Communications</a:t>
            </a:r>
          </a:p>
          <a:p>
            <a:r>
              <a:rPr dirty="0"/>
              <a:t>Mentoring</a:t>
            </a:r>
          </a:p>
          <a:p>
            <a:r>
              <a:rPr dirty="0"/>
              <a:t>Policy and Governance</a:t>
            </a:r>
          </a:p>
          <a:p>
            <a:r>
              <a:rPr dirty="0"/>
              <a:t>Staff Development and Engagement</a:t>
            </a:r>
          </a:p>
          <a:p>
            <a:pPr lvl="1"/>
            <a:r>
              <a:rPr dirty="0"/>
              <a:t>Social &amp; Networking Subcommittee</a:t>
            </a:r>
          </a:p>
          <a:p>
            <a:pPr lvl="1"/>
            <a:r>
              <a:rPr dirty="0"/>
              <a:t>Welcoming Subcommittee</a:t>
            </a:r>
          </a:p>
          <a:p>
            <a:r>
              <a:rPr dirty="0"/>
              <a:t>Sustainable Living</a:t>
            </a:r>
          </a:p>
          <a:p>
            <a:pPr lvl="1"/>
            <a:r>
              <a:rPr dirty="0"/>
              <a:t>Alternative Transportation Subcommittee</a:t>
            </a:r>
          </a:p>
          <a:p>
            <a:pPr lvl="1"/>
            <a:r>
              <a:rPr dirty="0"/>
              <a:t>Plant Exchange Subcommittee</a:t>
            </a:r>
          </a:p>
          <a:p>
            <a:r>
              <a:rPr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1811771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"/>
          <p:cNvSpPr/>
          <p:nvPr/>
        </p:nvSpPr>
        <p:spPr>
          <a:xfrm>
            <a:off x="6350" y="-323851"/>
            <a:ext cx="19703356" cy="23959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8" name="Object 1" descr="Object 1"/>
          <p:cNvPicPr>
            <a:picLocks noChangeAspect="1"/>
          </p:cNvPicPr>
          <p:nvPr/>
        </p:nvPicPr>
        <p:blipFill>
          <a:blip r:embed="rId3">
            <a:extLst/>
          </a:blip>
          <a:srcRect b="22691"/>
          <a:stretch>
            <a:fillRect/>
          </a:stretch>
        </p:blipFill>
        <p:spPr>
          <a:xfrm>
            <a:off x="4067693" y="-45244"/>
            <a:ext cx="11400907" cy="1140612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57"/>
          <p:cNvSpPr>
            <a:spLocks noGrp="1"/>
          </p:cNvSpPr>
          <p:nvPr>
            <p:ph type="title"/>
          </p:nvPr>
        </p:nvSpPr>
        <p:spPr>
          <a:xfrm>
            <a:off x="3681724" y="-236417"/>
            <a:ext cx="12352607" cy="1430217"/>
          </a:xfrm>
          <a:prstGeom prst="rect">
            <a:avLst/>
          </a:prstGeom>
          <a:effectLst>
            <a:outerShdw blurRad="266700" dist="150658" dir="1977618" rotWithShape="0">
              <a:srgbClr val="FFFFFF">
                <a:alpha val="98690"/>
              </a:srgbClr>
            </a:outerShdw>
          </a:effectLst>
        </p:spPr>
        <p:txBody>
          <a:bodyPr/>
          <a:lstStyle>
            <a:lvl1pPr algn="ctr" defTabSz="310895">
              <a:defRPr sz="4800"/>
            </a:lvl1pPr>
          </a:lstStyle>
          <a:p>
            <a:r>
              <a:t>Inclusion and Diversity Committee</a:t>
            </a:r>
          </a:p>
        </p:txBody>
      </p:sp>
    </p:spTree>
    <p:extLst>
      <p:ext uri="{BB962C8B-B14F-4D97-AF65-F5344CB8AC3E}">
        <p14:creationId xmlns:p14="http://schemas.microsoft.com/office/powerpoint/2010/main" val="24736158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57"/>
          <p:cNvSpPr>
            <a:spLocks noGrp="1"/>
          </p:cNvSpPr>
          <p:nvPr>
            <p:ph type="title"/>
          </p:nvPr>
        </p:nvSpPr>
        <p:spPr>
          <a:xfrm>
            <a:off x="697359" y="2342391"/>
            <a:ext cx="18578066" cy="792089"/>
          </a:xfrm>
          <a:prstGeom prst="rect">
            <a:avLst/>
          </a:prstGeom>
        </p:spPr>
        <p:txBody>
          <a:bodyPr/>
          <a:lstStyle>
            <a:lvl1pPr defTabSz="310895">
              <a:defRPr sz="4300"/>
            </a:lvl1pPr>
          </a:lstStyle>
          <a:p>
            <a:r>
              <a:t>Awards Committee</a:t>
            </a:r>
          </a:p>
        </p:txBody>
      </p:sp>
      <p:sp>
        <p:nvSpPr>
          <p:cNvPr id="184" name="Shape 158"/>
          <p:cNvSpPr>
            <a:spLocks noGrp="1"/>
          </p:cNvSpPr>
          <p:nvPr>
            <p:ph type="body" idx="1"/>
          </p:nvPr>
        </p:nvSpPr>
        <p:spPr>
          <a:xfrm>
            <a:off x="2272144" y="3948545"/>
            <a:ext cx="15905020" cy="6233575"/>
          </a:xfrm>
          <a:prstGeom prst="rect">
            <a:avLst/>
          </a:prstGeom>
        </p:spPr>
        <p:txBody>
          <a:bodyPr/>
          <a:lstStyle>
            <a:lvl1pPr marL="349215" indent="-349215" defTabSz="370331">
              <a:spcBef>
                <a:spcPts val="800"/>
              </a:spcBef>
              <a:buSzPct val="100000"/>
              <a:buChar char="•"/>
              <a:defRPr sz="3400"/>
            </a:lvl1pPr>
          </a:lstStyle>
          <a:p>
            <a:r>
              <a:rPr dirty="0"/>
              <a:t>Waiting for the names of awards recipients from SUNY Central.  They should </a:t>
            </a:r>
            <a:r>
              <a:rPr lang="en-US" dirty="0" smtClean="0"/>
              <a:t>have already arrived.</a:t>
            </a:r>
          </a:p>
          <a:p>
            <a:endParaRPr lang="en-US" dirty="0"/>
          </a:p>
          <a:p>
            <a:r>
              <a:rPr lang="en-US" dirty="0" smtClean="0"/>
              <a:t>The Awards Luncheon was </a:t>
            </a:r>
            <a:r>
              <a:rPr lang="en-US" smtClean="0"/>
              <a:t>planned for May 24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2021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57"/>
          <p:cNvSpPr>
            <a:spLocks noGrp="1"/>
          </p:cNvSpPr>
          <p:nvPr>
            <p:ph type="title"/>
          </p:nvPr>
        </p:nvSpPr>
        <p:spPr>
          <a:xfrm>
            <a:off x="697359" y="2342391"/>
            <a:ext cx="18578066" cy="792089"/>
          </a:xfrm>
          <a:prstGeom prst="rect">
            <a:avLst/>
          </a:prstGeom>
        </p:spPr>
        <p:txBody>
          <a:bodyPr/>
          <a:lstStyle>
            <a:lvl1pPr defTabSz="310895">
              <a:defRPr sz="4300"/>
            </a:lvl1pPr>
          </a:lstStyle>
          <a:p>
            <a:r>
              <a:t>Elections Committee</a:t>
            </a:r>
          </a:p>
        </p:txBody>
      </p:sp>
      <p:sp>
        <p:nvSpPr>
          <p:cNvPr id="187" name="Shape 158"/>
          <p:cNvSpPr>
            <a:spLocks noGrp="1"/>
          </p:cNvSpPr>
          <p:nvPr>
            <p:ph type="body" idx="1"/>
          </p:nvPr>
        </p:nvSpPr>
        <p:spPr>
          <a:xfrm>
            <a:off x="2272144" y="3948545"/>
            <a:ext cx="15905020" cy="6233575"/>
          </a:xfrm>
          <a:prstGeom prst="rect">
            <a:avLst/>
          </a:prstGeom>
        </p:spPr>
        <p:txBody>
          <a:bodyPr/>
          <a:lstStyle>
            <a:lvl1pPr marL="349215" indent="-349215" defTabSz="370331">
              <a:spcBef>
                <a:spcPts val="800"/>
              </a:spcBef>
              <a:buSzPct val="100000"/>
              <a:buChar char="•"/>
              <a:defRPr sz="3400"/>
            </a:lvl1pPr>
          </a:lstStyle>
          <a:p>
            <a:r>
              <a:t>The Elections Committee is reviewing membership roster and senator election calls will be emailed out </a:t>
            </a:r>
          </a:p>
        </p:txBody>
      </p:sp>
    </p:spTree>
    <p:extLst>
      <p:ext uri="{BB962C8B-B14F-4D97-AF65-F5344CB8AC3E}">
        <p14:creationId xmlns:p14="http://schemas.microsoft.com/office/powerpoint/2010/main" val="17310397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57"/>
          <p:cNvSpPr>
            <a:spLocks noGrp="1"/>
          </p:cNvSpPr>
          <p:nvPr>
            <p:ph type="title"/>
          </p:nvPr>
        </p:nvSpPr>
        <p:spPr>
          <a:xfrm>
            <a:off x="697359" y="2342391"/>
            <a:ext cx="18578066" cy="792089"/>
          </a:xfrm>
          <a:prstGeom prst="rect">
            <a:avLst/>
          </a:prstGeom>
        </p:spPr>
        <p:txBody>
          <a:bodyPr/>
          <a:lstStyle>
            <a:lvl1pPr defTabSz="310895">
              <a:defRPr sz="4300"/>
            </a:lvl1pPr>
          </a:lstStyle>
          <a:p>
            <a:r>
              <a:rPr dirty="0"/>
              <a:t>Sustainable Living Committee</a:t>
            </a:r>
          </a:p>
        </p:txBody>
      </p:sp>
      <p:sp>
        <p:nvSpPr>
          <p:cNvPr id="190" name="Shape 158"/>
          <p:cNvSpPr>
            <a:spLocks noGrp="1"/>
          </p:cNvSpPr>
          <p:nvPr>
            <p:ph type="body" idx="1"/>
          </p:nvPr>
        </p:nvSpPr>
        <p:spPr>
          <a:xfrm>
            <a:off x="2272144" y="3948545"/>
            <a:ext cx="15905020" cy="6233575"/>
          </a:xfrm>
          <a:prstGeom prst="rect">
            <a:avLst/>
          </a:prstGeom>
        </p:spPr>
        <p:txBody>
          <a:bodyPr/>
          <a:lstStyle/>
          <a:p>
            <a:pPr defTabSz="370331">
              <a:spcBef>
                <a:spcPts val="800"/>
              </a:spcBef>
              <a:buSzPct val="100000"/>
              <a:defRPr sz="3400"/>
            </a:pPr>
            <a:r>
              <a:rPr lang="en-US" dirty="0" smtClean="0"/>
              <a:t>Recycling event 4/27/17</a:t>
            </a:r>
          </a:p>
          <a:p>
            <a:pPr marL="457200" indent="-349215" defTabSz="370331">
              <a:spcBef>
                <a:spcPts val="800"/>
              </a:spcBef>
              <a:buSzPct val="100000"/>
              <a:buChar char="•"/>
              <a:defRPr sz="3400"/>
            </a:pPr>
            <a:r>
              <a:rPr lang="en-US" dirty="0" smtClean="0"/>
              <a:t>314 </a:t>
            </a:r>
            <a:r>
              <a:rPr lang="en-US" dirty="0"/>
              <a:t>Donors</a:t>
            </a:r>
          </a:p>
          <a:p>
            <a:pPr marL="457200" indent="-349215" defTabSz="370331">
              <a:spcBef>
                <a:spcPts val="800"/>
              </a:spcBef>
              <a:buSzPct val="100000"/>
              <a:buChar char="•"/>
              <a:defRPr sz="3400"/>
            </a:pPr>
            <a:r>
              <a:rPr lang="en-US" dirty="0" smtClean="0"/>
              <a:t>1,200lbs </a:t>
            </a:r>
            <a:r>
              <a:rPr lang="en-US" dirty="0"/>
              <a:t>of clothes</a:t>
            </a:r>
          </a:p>
          <a:p>
            <a:pPr marL="457200" indent="-349215" defTabSz="370331">
              <a:spcBef>
                <a:spcPts val="800"/>
              </a:spcBef>
              <a:buSzPct val="100000"/>
              <a:buChar char="•"/>
              <a:defRPr sz="3400"/>
            </a:pPr>
            <a:r>
              <a:rPr lang="en-US" dirty="0" smtClean="0"/>
              <a:t>22,400lbs </a:t>
            </a:r>
            <a:r>
              <a:rPr lang="en-US" dirty="0"/>
              <a:t>of electronics</a:t>
            </a:r>
          </a:p>
          <a:p>
            <a:pPr marL="457200" indent="-349215" defTabSz="370331">
              <a:spcBef>
                <a:spcPts val="800"/>
              </a:spcBef>
              <a:buSzPct val="100000"/>
              <a:buChar char="•"/>
              <a:defRPr sz="3400"/>
            </a:pPr>
            <a:endParaRPr lang="en-US" dirty="0" smtClean="0"/>
          </a:p>
          <a:p>
            <a:pPr marL="349215" lvl="2" indent="-349215" defTabSz="370331">
              <a:spcBef>
                <a:spcPts val="800"/>
              </a:spcBef>
              <a:buSzPct val="100000"/>
              <a:buChar char="•"/>
              <a:defRPr sz="3400"/>
            </a:pPr>
            <a:endParaRPr lang="en-US" dirty="0" smtClean="0"/>
          </a:p>
          <a:p>
            <a:pPr marL="349215" indent="-349215" defTabSz="370331">
              <a:spcBef>
                <a:spcPts val="800"/>
              </a:spcBef>
              <a:buSzPct val="100000"/>
              <a:buChar char="•"/>
              <a:defRPr sz="3400"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392" y="3134480"/>
            <a:ext cx="8582025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32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ront Cover">
  <a:themeElements>
    <a:clrScheme name="Front Cov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ront Cov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ront 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ront Cover">
  <a:themeElements>
    <a:clrScheme name="Front Cov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ront Cov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ront 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96</Words>
  <Application>Microsoft Office PowerPoint</Application>
  <PresentationFormat>Custom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Front Cover</vt:lpstr>
      <vt:lpstr>Vice Chair’s Report</vt:lpstr>
      <vt:lpstr>Call for Committee Membership</vt:lpstr>
      <vt:lpstr>Inclusion and Diversity Committee</vt:lpstr>
      <vt:lpstr>Awards Committee</vt:lpstr>
      <vt:lpstr>Elections Committee</vt:lpstr>
      <vt:lpstr>Sustainable Living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Vice Chair’s Report</dc:title>
  <dc:creator>Love, David</dc:creator>
  <cp:lastModifiedBy>Love, David</cp:lastModifiedBy>
  <cp:revision>14</cp:revision>
  <dcterms:modified xsi:type="dcterms:W3CDTF">2017-05-04T17:35:47Z</dcterms:modified>
</cp:coreProperties>
</file>