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7" r:id="rId2"/>
    <p:sldId id="278" r:id="rId3"/>
    <p:sldId id="283" r:id="rId4"/>
    <p:sldId id="287" r:id="rId5"/>
    <p:sldId id="290" r:id="rId6"/>
    <p:sldId id="289" r:id="rId7"/>
  </p:sldIdLst>
  <p:sldSz cx="20116800" cy="11315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8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3.jpeg" descr="Pattern_5 for PPT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0116800" cy="11315700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1513869" y="3713634"/>
            <a:ext cx="17100551" cy="1872209"/>
          </a:xfrm>
          <a:prstGeom prst="rect">
            <a:avLst/>
          </a:prstGeom>
        </p:spPr>
        <p:txBody>
          <a:bodyPr anchor="t"/>
          <a:lstStyle>
            <a:lvl1pPr>
              <a:defRPr sz="9600">
                <a:solidFill>
                  <a:srgbClr val="41B6E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1489448" y="7674074"/>
            <a:ext cx="8271040" cy="1892772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rgbClr val="41B6E6"/>
                </a:solidFill>
              </a:defRPr>
            </a:lvl1pPr>
            <a:lvl2pPr marL="906235" indent="-449035">
              <a:buSzPct val="100000"/>
              <a:buChar char="–"/>
              <a:defRPr sz="4400" b="1">
                <a:solidFill>
                  <a:srgbClr val="41B6E6"/>
                </a:solidFill>
              </a:defRPr>
            </a:lvl2pPr>
            <a:lvl3pPr marL="1333500" indent="-419100">
              <a:buSzPct val="100000"/>
              <a:buChar char="•"/>
              <a:defRPr sz="4400" b="1">
                <a:solidFill>
                  <a:srgbClr val="41B6E6"/>
                </a:solidFill>
              </a:defRPr>
            </a:lvl3pPr>
            <a:lvl4pPr marL="1874520" indent="-502920">
              <a:buSzPct val="100000"/>
              <a:buChar char="–"/>
              <a:defRPr sz="4400" b="1">
                <a:solidFill>
                  <a:srgbClr val="41B6E6"/>
                </a:solidFill>
              </a:defRPr>
            </a:lvl4pPr>
            <a:lvl5pPr marL="2331720" indent="-502920">
              <a:buSzPct val="100000"/>
              <a:buChar char="»"/>
              <a:defRPr sz="4400" b="1">
                <a:solidFill>
                  <a:srgbClr val="41B6E6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body" sz="quarter" idx="13"/>
          </p:nvPr>
        </p:nvSpPr>
        <p:spPr>
          <a:xfrm>
            <a:off x="1489074" y="5585841"/>
            <a:ext cx="9577390" cy="17272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700"/>
              </a:spcBef>
              <a:defRPr sz="7200" b="1">
                <a:solidFill>
                  <a:srgbClr val="41B6E6"/>
                </a:solidFill>
              </a:defRPr>
            </a:pPr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sz="quarter" idx="13"/>
          </p:nvPr>
        </p:nvSpPr>
        <p:spPr>
          <a:xfrm>
            <a:off x="11857905" y="7996683"/>
            <a:ext cx="5832649" cy="230505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100">
                <a:solidFill>
                  <a:srgbClr val="EB6852"/>
                </a:solidFill>
              </a:defRPr>
            </a:pPr>
            <a:endParaRPr/>
          </a:p>
        </p:txBody>
      </p:sp>
      <p:sp>
        <p:nvSpPr>
          <p:cNvPr id="42" name="Shape 42"/>
          <p:cNvSpPr>
            <a:spLocks noGrp="1"/>
          </p:cNvSpPr>
          <p:nvPr>
            <p:ph type="body" sz="quarter" idx="14"/>
          </p:nvPr>
        </p:nvSpPr>
        <p:spPr>
          <a:xfrm>
            <a:off x="10910285" y="7996683"/>
            <a:ext cx="1079427" cy="71985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700"/>
              </a:spcBef>
              <a:defRPr sz="3200" b="1">
                <a:solidFill>
                  <a:srgbClr val="EB6852"/>
                </a:solidFill>
              </a:defRPr>
            </a:pPr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body" sz="quarter" idx="15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6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697360" y="2633514"/>
            <a:ext cx="18578065" cy="79208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sz="quarter" idx="1"/>
          </p:nvPr>
        </p:nvSpPr>
        <p:spPr>
          <a:xfrm>
            <a:off x="697360" y="3966295"/>
            <a:ext cx="18578065" cy="19795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sz="quarter" idx="13"/>
          </p:nvPr>
        </p:nvSpPr>
        <p:spPr>
          <a:xfrm>
            <a:off x="697360" y="6161906"/>
            <a:ext cx="3456384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14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15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body" sz="quarter" idx="16"/>
          </p:nvPr>
        </p:nvSpPr>
        <p:spPr>
          <a:xfrm>
            <a:off x="697359" y="6881986"/>
            <a:ext cx="3529014" cy="288032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800"/>
            </a:pPr>
            <a:endParaRPr/>
          </a:p>
        </p:txBody>
      </p:sp>
      <p:sp>
        <p:nvSpPr>
          <p:cNvPr id="58" name="Shape 58"/>
          <p:cNvSpPr>
            <a:spLocks noGrp="1"/>
          </p:cNvSpPr>
          <p:nvPr>
            <p:ph type="body" sz="quarter" idx="17"/>
          </p:nvPr>
        </p:nvSpPr>
        <p:spPr>
          <a:xfrm>
            <a:off x="5089228" y="6161906"/>
            <a:ext cx="3456385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body" sz="quarter" idx="18"/>
          </p:nvPr>
        </p:nvSpPr>
        <p:spPr>
          <a:xfrm>
            <a:off x="5089228" y="6881986"/>
            <a:ext cx="3529013" cy="288032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800"/>
            </a:pPr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body" sz="quarter" idx="19"/>
          </p:nvPr>
        </p:nvSpPr>
        <p:spPr>
          <a:xfrm>
            <a:off x="9410327" y="6161906"/>
            <a:ext cx="3456385" cy="576065"/>
          </a:xfrm>
          <a:prstGeom prst="rect">
            <a:avLst/>
          </a:prstGeom>
        </p:spPr>
        <p:txBody>
          <a:bodyPr anchor="ctr"/>
          <a:lstStyle/>
          <a:p>
            <a:pPr defTabSz="365760">
              <a:spcBef>
                <a:spcPts val="800"/>
              </a:spcBef>
              <a:defRPr sz="3440" b="1">
                <a:solidFill>
                  <a:srgbClr val="0055B8"/>
                </a:solidFill>
              </a:defRPr>
            </a:pPr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body" sz="quarter" idx="20"/>
          </p:nvPr>
        </p:nvSpPr>
        <p:spPr>
          <a:xfrm>
            <a:off x="9410327" y="6881986"/>
            <a:ext cx="3529014" cy="2880322"/>
          </a:xfrm>
          <a:prstGeom prst="rect">
            <a:avLst/>
          </a:prstGeom>
        </p:spPr>
        <p:txBody>
          <a:bodyPr/>
          <a:lstStyle/>
          <a:p>
            <a:pPr marL="285750" indent="-285750">
              <a:spcBef>
                <a:spcPts val="400"/>
              </a:spcBef>
              <a:buSzPct val="100000"/>
              <a:buFont typeface="Arial"/>
              <a:buChar char="•"/>
              <a:defRPr sz="1800"/>
            </a:pPr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xfrm>
            <a:off x="697360" y="2633514"/>
            <a:ext cx="18578065" cy="5544616"/>
          </a:xfrm>
          <a:prstGeom prst="rect">
            <a:avLst/>
          </a:prstGeom>
        </p:spPr>
        <p:txBody>
          <a:bodyPr/>
          <a:lstStyle>
            <a:lvl2pPr marL="896030" indent="-438830">
              <a:buSzPct val="100000"/>
              <a:buChar char="–"/>
            </a:lvl2pPr>
            <a:lvl3pPr marL="1323975" indent="-409575">
              <a:buSzPct val="100000"/>
              <a:buChar char="•"/>
            </a:lvl3pPr>
            <a:lvl4pPr marL="1863089" indent="-491489">
              <a:buSzPct val="100000"/>
              <a:buChar char="–"/>
            </a:lvl4pPr>
            <a:lvl5pPr marL="2320289" indent="-491489">
              <a:buSzPct val="100000"/>
              <a:buChar char="»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sz="quarter" idx="13"/>
          </p:nvPr>
        </p:nvSpPr>
        <p:spPr>
          <a:xfrm>
            <a:off x="698618" y="10482385"/>
            <a:ext cx="2158983" cy="6477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 b="1"/>
            </a:pPr>
            <a:endParaRPr/>
          </a:p>
        </p:txBody>
      </p:sp>
      <p:sp>
        <p:nvSpPr>
          <p:cNvPr id="71" name="Shape 71"/>
          <p:cNvSpPr>
            <a:spLocks noGrp="1"/>
          </p:cNvSpPr>
          <p:nvPr>
            <p:ph type="body" sz="quarter" idx="14"/>
          </p:nvPr>
        </p:nvSpPr>
        <p:spPr>
          <a:xfrm>
            <a:off x="2797803" y="10476524"/>
            <a:ext cx="5689601" cy="86360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1900"/>
            </a:pPr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796290" y="1985149"/>
            <a:ext cx="18524220" cy="1"/>
          </a:xfrm>
          <a:prstGeom prst="line">
            <a:avLst/>
          </a:prstGeom>
          <a:ln w="13461">
            <a:solidFill>
              <a:srgbClr val="FFFFFF"/>
            </a:solidFill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3" name="Shape 3"/>
          <p:cNvSpPr/>
          <p:nvPr/>
        </p:nvSpPr>
        <p:spPr>
          <a:xfrm>
            <a:off x="792099" y="1985149"/>
            <a:ext cx="18528412" cy="1"/>
          </a:xfrm>
          <a:prstGeom prst="line">
            <a:avLst/>
          </a:prstGeom>
          <a:ln w="13461">
            <a:solidFill>
              <a:srgbClr val="666666"/>
            </a:solidFill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697360" y="2993553"/>
            <a:ext cx="18578065" cy="792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697360" y="4073673"/>
            <a:ext cx="18578065" cy="289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" name="Professional Staff Senate_RGB.pdf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-101600" y="-406688"/>
            <a:ext cx="7543800" cy="274320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9723119" y="10186749"/>
            <a:ext cx="4693921" cy="60245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1" i="0" u="none" strike="noStrike" cap="none" spc="0" baseline="0">
          <a:ln>
            <a:noFill/>
          </a:ln>
          <a:solidFill>
            <a:srgbClr val="0055B8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0" marR="0" indent="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1pPr>
      <a:lvl2pPr marL="0" marR="0" indent="4572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2pPr>
      <a:lvl3pPr marL="0" marR="0" indent="9144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3pPr>
      <a:lvl4pPr marL="0" marR="0" indent="13716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4pPr>
      <a:lvl5pPr marL="0" marR="0" indent="18288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4300" b="0" i="0" u="none" strike="noStrike" cap="none" spc="0" baseline="0">
          <a:ln>
            <a:noFill/>
          </a:ln>
          <a:solidFill>
            <a:srgbClr val="666666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title"/>
          </p:nvPr>
        </p:nvSpPr>
        <p:spPr>
          <a:xfrm>
            <a:off x="474777" y="4475641"/>
            <a:ext cx="17100551" cy="1872209"/>
          </a:xfrm>
          <a:prstGeom prst="rect">
            <a:avLst/>
          </a:prstGeom>
        </p:spPr>
        <p:txBody>
          <a:bodyPr/>
          <a:lstStyle/>
          <a:p>
            <a:r>
              <a:rPr dirty="0"/>
              <a:t>Vice Chair’s Report</a:t>
            </a:r>
          </a:p>
        </p:txBody>
      </p:sp>
      <p:sp>
        <p:nvSpPr>
          <p:cNvPr id="154" name="Shape 154"/>
          <p:cNvSpPr>
            <a:spLocks noGrp="1"/>
          </p:cNvSpPr>
          <p:nvPr>
            <p:ph type="body" sz="quarter" idx="1"/>
          </p:nvPr>
        </p:nvSpPr>
        <p:spPr>
          <a:xfrm>
            <a:off x="2473121" y="6347850"/>
            <a:ext cx="8271040" cy="1892772"/>
          </a:xfrm>
          <a:prstGeom prst="rect">
            <a:avLst/>
          </a:prstGeom>
        </p:spPr>
        <p:txBody>
          <a:bodyPr/>
          <a:lstStyle/>
          <a:p>
            <a:r>
              <a:rPr dirty="0"/>
              <a:t>Committee Activity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Inclusion and Diversity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Next conference planning meeting is 4/13 at 9am in Student Union 250</a:t>
            </a:r>
            <a:endParaRPr lang="en-US" dirty="0" smtClean="0"/>
          </a:p>
          <a:p>
            <a:pPr marL="349216" indent="-349216" defTabSz="370331">
              <a:spcBef>
                <a:spcPts val="800"/>
              </a:spcBef>
              <a:buSzPct val="100000"/>
              <a:buChar char="•"/>
              <a:defRPr sz="3483"/>
            </a:pPr>
            <a:r>
              <a:rPr lang="en-US" dirty="0" smtClean="0"/>
              <a:t>Date and Location of the conference is June 20</a:t>
            </a:r>
            <a:r>
              <a:rPr lang="en-US" baseline="30000" dirty="0" smtClean="0"/>
              <a:t>th</a:t>
            </a:r>
            <a:r>
              <a:rPr lang="en-US" dirty="0" smtClean="0"/>
              <a:t> in Kapoor Hall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7555360" y="602163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Marketing and Communications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172690"/>
            <a:ext cx="5098473" cy="7038110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sz="3483" dirty="0" smtClean="0"/>
              <a:t>In the process of developing </a:t>
            </a:r>
            <a:r>
              <a:rPr lang="en-US" sz="3483" dirty="0"/>
              <a:t>a monthly </a:t>
            </a:r>
            <a:r>
              <a:rPr lang="en-US" sz="3483" dirty="0" smtClean="0"/>
              <a:t>newsletter.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6005" y="2051719"/>
            <a:ext cx="8582025" cy="963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894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Sustainable Living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Recycling Event will be help April 27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2017 in the Center for Tomorrow Parking Lot.</a:t>
            </a:r>
            <a:endParaRPr lang="en-US" dirty="0" smtClean="0"/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Many sustainability efforts ongoing, including a possible Apiary effort in conjunction with the UB Campus Garden Club.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34544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 smtClean="0"/>
              <a:t>Policy and Governance Committee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Next meeting is scheduled for 4/18 @ 8:30 at Tom’s restaurant.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16016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697360" y="2342392"/>
            <a:ext cx="18578065" cy="79208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10895">
              <a:defRPr sz="4896"/>
            </a:lvl1pPr>
          </a:lstStyle>
          <a:p>
            <a:r>
              <a:rPr lang="en-US" dirty="0"/>
              <a:t>Budget Oversight Committee </a:t>
            </a:r>
            <a:endParaRPr dirty="0"/>
          </a:p>
        </p:txBody>
      </p:sp>
      <p:sp>
        <p:nvSpPr>
          <p:cNvPr id="158" name="Shape 158"/>
          <p:cNvSpPr>
            <a:spLocks noGrp="1"/>
          </p:cNvSpPr>
          <p:nvPr>
            <p:ph type="body" idx="1"/>
          </p:nvPr>
        </p:nvSpPr>
        <p:spPr>
          <a:xfrm>
            <a:off x="2272145" y="3948545"/>
            <a:ext cx="15905019" cy="6233575"/>
          </a:xfrm>
          <a:prstGeom prst="rect">
            <a:avLst/>
          </a:prstGeom>
        </p:spPr>
        <p:txBody>
          <a:bodyPr/>
          <a:lstStyle/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The Committee met 4/5 and discussed a range of issues and continue to work to create a robust transparent budget process.</a:t>
            </a:r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endParaRPr lang="en-US" dirty="0"/>
          </a:p>
          <a:p>
            <a:pPr marL="349216" indent="-349216" defTabSz="370331">
              <a:spcBef>
                <a:spcPts val="800"/>
              </a:spcBef>
              <a:spcAft>
                <a:spcPts val="600"/>
              </a:spcAft>
              <a:buSzPct val="100000"/>
              <a:buChar char="•"/>
              <a:defRPr sz="3483"/>
            </a:pPr>
            <a:r>
              <a:rPr lang="en-US" dirty="0" smtClean="0"/>
              <a:t>During a review of minutes at the officers Staff meeting 3/31 </a:t>
            </a:r>
            <a:r>
              <a:rPr lang="en-US" dirty="0" smtClean="0"/>
              <a:t>we realized that while the executive committee approved the membership of the committee there was no official vote on the mission and charge of the Budget Oversight Committee.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88844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ont Cover">
  <a:themeElements>
    <a:clrScheme name="Front Cov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ront Cover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Front Cov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ront Cover">
  <a:themeElements>
    <a:clrScheme name="Front Cov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Front Cover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Front Cov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165</Words>
  <Application>Microsoft Office PowerPoint</Application>
  <PresentationFormat>Custom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Front Cover</vt:lpstr>
      <vt:lpstr>Vice Chair’s Report</vt:lpstr>
      <vt:lpstr>Inclusion and Diversity Committee</vt:lpstr>
      <vt:lpstr>Marketing and Communications Committee</vt:lpstr>
      <vt:lpstr>Sustainable Living Committee</vt:lpstr>
      <vt:lpstr>Policy and Governance Committee</vt:lpstr>
      <vt:lpstr>Budget Oversight Committee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Vice Chair’s Report</dc:title>
  <dc:creator>Love, David</dc:creator>
  <cp:lastModifiedBy>Love, David</cp:lastModifiedBy>
  <cp:revision>12</cp:revision>
  <dcterms:modified xsi:type="dcterms:W3CDTF">2017-04-06T18:10:15Z</dcterms:modified>
</cp:coreProperties>
</file>