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7" r:id="rId2"/>
    <p:sldId id="278" r:id="rId3"/>
    <p:sldId id="279" r:id="rId4"/>
    <p:sldId id="280" r:id="rId5"/>
    <p:sldId id="285" r:id="rId6"/>
    <p:sldId id="287" r:id="rId7"/>
  </p:sldIdLst>
  <p:sldSz cx="20116800" cy="11315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8" autoAdjust="0"/>
    <p:restoredTop sz="94660"/>
  </p:normalViewPr>
  <p:slideViewPr>
    <p:cSldViewPr snapToGrid="0">
      <p:cViewPr varScale="1">
        <p:scale>
          <a:sx n="43" d="100"/>
          <a:sy n="43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954087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3.jpeg" descr="Pattern_5 for PPT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0116800" cy="11315700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1513869" y="3713634"/>
            <a:ext cx="17100551" cy="1872209"/>
          </a:xfrm>
          <a:prstGeom prst="rect">
            <a:avLst/>
          </a:prstGeom>
        </p:spPr>
        <p:txBody>
          <a:bodyPr anchor="t"/>
          <a:lstStyle>
            <a:lvl1pPr>
              <a:defRPr sz="9600">
                <a:solidFill>
                  <a:srgbClr val="41B6E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1489448" y="7674074"/>
            <a:ext cx="8271040" cy="1892772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41B6E6"/>
                </a:solidFill>
              </a:defRPr>
            </a:lvl1pPr>
            <a:lvl2pPr marL="906235" indent="-449035">
              <a:buSzPct val="100000"/>
              <a:buChar char="–"/>
              <a:defRPr sz="4400" b="1">
                <a:solidFill>
                  <a:srgbClr val="41B6E6"/>
                </a:solidFill>
              </a:defRPr>
            </a:lvl2pPr>
            <a:lvl3pPr marL="1333500" indent="-419100">
              <a:buSzPct val="100000"/>
              <a:buChar char="•"/>
              <a:defRPr sz="4400" b="1">
                <a:solidFill>
                  <a:srgbClr val="41B6E6"/>
                </a:solidFill>
              </a:defRPr>
            </a:lvl3pPr>
            <a:lvl4pPr marL="1874520" indent="-502920">
              <a:buSzPct val="100000"/>
              <a:buChar char="–"/>
              <a:defRPr sz="4400" b="1">
                <a:solidFill>
                  <a:srgbClr val="41B6E6"/>
                </a:solidFill>
              </a:defRPr>
            </a:lvl4pPr>
            <a:lvl5pPr marL="2331720" indent="-502920">
              <a:buSzPct val="100000"/>
              <a:buChar char="»"/>
              <a:defRPr sz="4400" b="1">
                <a:solidFill>
                  <a:srgbClr val="41B6E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sz="quarter" idx="13"/>
          </p:nvPr>
        </p:nvSpPr>
        <p:spPr>
          <a:xfrm>
            <a:off x="1489074" y="5585841"/>
            <a:ext cx="9577390" cy="17272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700"/>
              </a:spcBef>
              <a:defRPr sz="7200" b="1">
                <a:solidFill>
                  <a:srgbClr val="41B6E6"/>
                </a:solidFill>
              </a:defRPr>
            </a:pPr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sz="quarter" idx="13"/>
          </p:nvPr>
        </p:nvSpPr>
        <p:spPr>
          <a:xfrm>
            <a:off x="11857905" y="7996683"/>
            <a:ext cx="5832649" cy="230505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100">
                <a:solidFill>
                  <a:srgbClr val="EB6852"/>
                </a:solidFill>
              </a:defRPr>
            </a:pPr>
            <a:endParaRPr/>
          </a:p>
        </p:txBody>
      </p:sp>
      <p:sp>
        <p:nvSpPr>
          <p:cNvPr id="42" name="Shape 42"/>
          <p:cNvSpPr>
            <a:spLocks noGrp="1"/>
          </p:cNvSpPr>
          <p:nvPr>
            <p:ph type="body" sz="quarter" idx="14"/>
          </p:nvPr>
        </p:nvSpPr>
        <p:spPr>
          <a:xfrm>
            <a:off x="10910285" y="7996683"/>
            <a:ext cx="1079427" cy="71985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200" b="1">
                <a:solidFill>
                  <a:srgbClr val="EB6852"/>
                </a:solidFill>
              </a:defRPr>
            </a:pPr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body" sz="quarter" idx="15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6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697360" y="2633514"/>
            <a:ext cx="18578065" cy="79208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sz="quarter" idx="1"/>
          </p:nvPr>
        </p:nvSpPr>
        <p:spPr>
          <a:xfrm>
            <a:off x="697360" y="3966295"/>
            <a:ext cx="18578065" cy="19795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sz="quarter" idx="13"/>
          </p:nvPr>
        </p:nvSpPr>
        <p:spPr>
          <a:xfrm>
            <a:off x="697360" y="6161906"/>
            <a:ext cx="3456384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14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15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sz="quarter" idx="16"/>
          </p:nvPr>
        </p:nvSpPr>
        <p:spPr>
          <a:xfrm>
            <a:off x="697359" y="6881986"/>
            <a:ext cx="3529014" cy="288032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800"/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7"/>
          </p:nvPr>
        </p:nvSpPr>
        <p:spPr>
          <a:xfrm>
            <a:off x="5089228" y="6161906"/>
            <a:ext cx="3456385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body" sz="quarter" idx="18"/>
          </p:nvPr>
        </p:nvSpPr>
        <p:spPr>
          <a:xfrm>
            <a:off x="5089228" y="6881986"/>
            <a:ext cx="3529013" cy="288032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800"/>
            </a:pPr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body" sz="quarter" idx="19"/>
          </p:nvPr>
        </p:nvSpPr>
        <p:spPr>
          <a:xfrm>
            <a:off x="9410327" y="6161906"/>
            <a:ext cx="3456385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body" sz="quarter" idx="20"/>
          </p:nvPr>
        </p:nvSpPr>
        <p:spPr>
          <a:xfrm>
            <a:off x="9410327" y="6881986"/>
            <a:ext cx="3529014" cy="2880322"/>
          </a:xfrm>
          <a:prstGeom prst="rect">
            <a:avLst/>
          </a:prstGeom>
        </p:spPr>
        <p:txBody>
          <a:bodyPr/>
          <a:lstStyle/>
          <a:p>
            <a:pPr marL="285750" indent="-285750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697360" y="2633514"/>
            <a:ext cx="18578065" cy="5544616"/>
          </a:xfrm>
          <a:prstGeom prst="rect">
            <a:avLst/>
          </a:prstGeom>
        </p:spPr>
        <p:txBody>
          <a:bodyPr/>
          <a:lstStyle>
            <a:lvl2pPr marL="896030" indent="-438830">
              <a:buSzPct val="100000"/>
              <a:buChar char="–"/>
            </a:lvl2pPr>
            <a:lvl3pPr marL="1323975" indent="-409575">
              <a:buSzPct val="100000"/>
              <a:buChar char="•"/>
            </a:lvl3pPr>
            <a:lvl4pPr marL="1863089" indent="-491489">
              <a:buSzPct val="100000"/>
              <a:buChar char="–"/>
            </a:lvl4pPr>
            <a:lvl5pPr marL="2320289" indent="-491489">
              <a:buSzPct val="100000"/>
              <a:buChar char="»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sz="quarter" idx="13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71" name="Shape 71"/>
          <p:cNvSpPr>
            <a:spLocks noGrp="1"/>
          </p:cNvSpPr>
          <p:nvPr>
            <p:ph type="body" sz="quarter" idx="14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796290" y="1985149"/>
            <a:ext cx="18524220" cy="1"/>
          </a:xfrm>
          <a:prstGeom prst="line">
            <a:avLst/>
          </a:prstGeom>
          <a:ln w="13461">
            <a:solidFill>
              <a:srgbClr val="FFFFFF"/>
            </a:solidFill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3" name="Shape 3"/>
          <p:cNvSpPr/>
          <p:nvPr/>
        </p:nvSpPr>
        <p:spPr>
          <a:xfrm>
            <a:off x="792099" y="1985149"/>
            <a:ext cx="18528412" cy="1"/>
          </a:xfrm>
          <a:prstGeom prst="line">
            <a:avLst/>
          </a:prstGeom>
          <a:ln w="13461">
            <a:solidFill>
              <a:srgbClr val="666666"/>
            </a:solidFill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697360" y="2993553"/>
            <a:ext cx="18578065" cy="792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697360" y="4073673"/>
            <a:ext cx="18578065" cy="289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" name="Professional Staff Senate_RGB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-101600" y="-406688"/>
            <a:ext cx="7543800" cy="274320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9723119" y="10186749"/>
            <a:ext cx="4693921" cy="60245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title"/>
          </p:nvPr>
        </p:nvSpPr>
        <p:spPr>
          <a:xfrm>
            <a:off x="474777" y="4475641"/>
            <a:ext cx="17100551" cy="1872209"/>
          </a:xfrm>
          <a:prstGeom prst="rect">
            <a:avLst/>
          </a:prstGeom>
        </p:spPr>
        <p:txBody>
          <a:bodyPr/>
          <a:lstStyle/>
          <a:p>
            <a:r>
              <a:rPr dirty="0"/>
              <a:t>Vice Chair’s Report</a:t>
            </a:r>
          </a:p>
        </p:txBody>
      </p:sp>
      <p:sp>
        <p:nvSpPr>
          <p:cNvPr id="154" name="Shape 154"/>
          <p:cNvSpPr>
            <a:spLocks noGrp="1"/>
          </p:cNvSpPr>
          <p:nvPr>
            <p:ph type="body" sz="quarter" idx="1"/>
          </p:nvPr>
        </p:nvSpPr>
        <p:spPr>
          <a:xfrm>
            <a:off x="2473121" y="6347850"/>
            <a:ext cx="8271040" cy="1892772"/>
          </a:xfrm>
          <a:prstGeom prst="rect">
            <a:avLst/>
          </a:prstGeom>
        </p:spPr>
        <p:txBody>
          <a:bodyPr/>
          <a:lstStyle/>
          <a:p>
            <a:r>
              <a:rPr dirty="0"/>
              <a:t>Committee Activity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Inclusion and Diversity Committee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>
          <a:xfrm>
            <a:off x="697359" y="3644181"/>
            <a:ext cx="18578065" cy="6691309"/>
          </a:xfrm>
        </p:spPr>
        <p:txBody>
          <a:bodyPr>
            <a:normAutofit/>
          </a:bodyPr>
          <a:lstStyle/>
          <a:p>
            <a:r>
              <a:rPr lang="en-US" b="1" dirty="0"/>
              <a:t>Knowing, Being, Doing: Building a Diverse and Inclusive Community at UB</a:t>
            </a:r>
          </a:p>
          <a:p>
            <a:endParaRPr lang="en-US" dirty="0" smtClean="0"/>
          </a:p>
          <a:p>
            <a:r>
              <a:rPr lang="en-US" dirty="0" smtClean="0"/>
              <a:t>Inclusion </a:t>
            </a:r>
            <a:r>
              <a:rPr lang="en-US" dirty="0"/>
              <a:t>and Diversity Conference 2017</a:t>
            </a:r>
          </a:p>
          <a:p>
            <a:endParaRPr lang="en-US" dirty="0"/>
          </a:p>
          <a:p>
            <a:r>
              <a:rPr lang="en-US" dirty="0"/>
              <a:t>June 20, 2017, 8:30am to 4:30 pm</a:t>
            </a:r>
          </a:p>
          <a:p>
            <a:r>
              <a:rPr lang="en-US" dirty="0"/>
              <a:t>Kapoor Hall, South Campus</a:t>
            </a:r>
          </a:p>
          <a:p>
            <a:r>
              <a:rPr lang="en-US" dirty="0"/>
              <a:t>$35 Registration fee; includes lunch</a:t>
            </a:r>
          </a:p>
          <a:p>
            <a:endParaRPr lang="en-US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Awards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Annual Awards Ceremony was on May 24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pPr marL="349216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9 Chancellor’s Award for Excellence in Professional Service awards</a:t>
            </a:r>
          </a:p>
          <a:p>
            <a:pPr marL="349216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2017 SLICE awards	</a:t>
            </a:r>
          </a:p>
          <a:p>
            <a:pPr marL="822960" lvl="5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800" dirty="0"/>
              <a:t>Ed Brodka is the Staff Award Winner for Sustainable </a:t>
            </a:r>
            <a:r>
              <a:rPr lang="en-US" sz="2800" dirty="0" smtClean="0"/>
              <a:t>Operations</a:t>
            </a:r>
          </a:p>
          <a:p>
            <a:pPr marL="822960" lvl="5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800" dirty="0"/>
              <a:t>PSS Sustainable Living Committee has won the  award for Sustainability Excellence by a Department or Cross Functional </a:t>
            </a:r>
            <a:r>
              <a:rPr lang="en-US" sz="2800" dirty="0" smtClean="0"/>
              <a:t>Team</a:t>
            </a:r>
          </a:p>
          <a:p>
            <a:pPr marL="349216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FontTx/>
              <a:buChar char="•"/>
              <a:defRPr sz="3483"/>
            </a:pPr>
            <a:r>
              <a:rPr lang="en-US" sz="3483" dirty="0" smtClean="0"/>
              <a:t>160 </a:t>
            </a:r>
            <a:r>
              <a:rPr lang="en-US" sz="3483" dirty="0"/>
              <a:t>Guests Attended</a:t>
            </a:r>
          </a:p>
          <a:p>
            <a:pPr marL="290864" lvl="5" indent="0" defTabSz="370331">
              <a:spcBef>
                <a:spcPts val="800"/>
              </a:spcBef>
              <a:spcAft>
                <a:spcPts val="600"/>
              </a:spcAft>
              <a:buSzPct val="100000"/>
              <a:defRPr sz="3483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18795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Elections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Senator Nomination acceptances ended May 28</a:t>
            </a:r>
            <a:r>
              <a:rPr lang="en-US" baseline="30000" dirty="0" smtClean="0"/>
              <a:t>th</a:t>
            </a:r>
            <a:endParaRPr lang="en-US" dirty="0"/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3483" dirty="0"/>
              <a:t>Will be </a:t>
            </a:r>
            <a:r>
              <a:rPr lang="en-US" dirty="0" smtClean="0"/>
              <a:t>running a contested election for Area IV</a:t>
            </a:r>
            <a:endParaRPr lang="en-US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34594415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Policy and Governance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Developing a plan to approach administration regarding the permanency process for staff.</a:t>
            </a:r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Discussions regarding:</a:t>
            </a:r>
          </a:p>
          <a:p>
            <a:pPr marL="914400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400" dirty="0" smtClean="0"/>
              <a:t>Gender equity (i.e. salaries_</a:t>
            </a:r>
          </a:p>
          <a:p>
            <a:pPr marL="914400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400" dirty="0" smtClean="0"/>
              <a:t>Career path opportunities</a:t>
            </a:r>
          </a:p>
          <a:p>
            <a:pPr marL="914400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400" dirty="0" smtClean="0"/>
              <a:t>Release time clarification</a:t>
            </a:r>
          </a:p>
          <a:p>
            <a:pPr marL="914400" lvl="1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2400" dirty="0" smtClean="0"/>
              <a:t>State jobs on downtown campus</a:t>
            </a:r>
          </a:p>
          <a:p>
            <a:pPr lvl="1" indent="0" defTabSz="370331">
              <a:spcBef>
                <a:spcPts val="800"/>
              </a:spcBef>
              <a:spcAft>
                <a:spcPts val="600"/>
              </a:spcAft>
              <a:buSzPct val="100000"/>
              <a:defRPr sz="3483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53056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Sustainable Living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Beginning the process of planning the Fall Sustainability event in the Student Union</a:t>
            </a:r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Continued discussion regarding the purchase and planting of bulbs around campus.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34544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ont Cover">
  <a:themeElements>
    <a:clrScheme name="Front Cov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ront Cover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Front Cov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ront Cover">
  <a:themeElements>
    <a:clrScheme name="Front Cov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ront Cover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Front Cov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154</Words>
  <Application>Microsoft Office PowerPoint</Application>
  <PresentationFormat>Custom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Front Cover</vt:lpstr>
      <vt:lpstr>Vice Chair’s Report</vt:lpstr>
      <vt:lpstr>Inclusion and Diversity Committee</vt:lpstr>
      <vt:lpstr>Awards Committee</vt:lpstr>
      <vt:lpstr>Elections Committee</vt:lpstr>
      <vt:lpstr>Policy and Governance Committee</vt:lpstr>
      <vt:lpstr>Sustainable Living Committee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Vice Chair’s Report</dc:title>
  <dc:creator>Love, David</dc:creator>
  <cp:lastModifiedBy>Caroline Lojacono</cp:lastModifiedBy>
  <cp:revision>8</cp:revision>
  <dcterms:modified xsi:type="dcterms:W3CDTF">2017-09-07T16:26:20Z</dcterms:modified>
</cp:coreProperties>
</file>