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</p:sldMasterIdLst>
  <p:notesMasterIdLst>
    <p:notesMasterId r:id="rId14"/>
  </p:notesMasterIdLst>
  <p:sldIdLst>
    <p:sldId id="260" r:id="rId3"/>
    <p:sldId id="305" r:id="rId4"/>
    <p:sldId id="304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294" r:id="rId13"/>
  </p:sldIdLst>
  <p:sldSz cx="15087600" cy="113157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clrMru>
    <a:srgbClr val="0055B8"/>
    <a:srgbClr val="005BBB"/>
    <a:srgbClr val="41B6E6"/>
    <a:srgbClr val="41B600"/>
    <a:srgbClr val="EB6852"/>
    <a:srgbClr val="3D3226"/>
    <a:srgbClr val="666666"/>
    <a:srgbClr val="3B3D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644" y="90"/>
      </p:cViewPr>
      <p:guideLst>
        <p:guide orient="horz" pos="216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67EF3-1D81-42AB-96C8-CEBF62D37352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8B767-D01E-478A-A4E5-43B988AA3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7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135402" y="3713634"/>
            <a:ext cx="12825413" cy="1872208"/>
          </a:xfrm>
          <a:prstGeom prst="rect">
            <a:avLst/>
          </a:prstGeom>
        </p:spPr>
        <p:txBody>
          <a:bodyPr/>
          <a:lstStyle>
            <a:lvl1pPr algn="l">
              <a:defRPr sz="7200" b="1" i="0">
                <a:solidFill>
                  <a:srgbClr val="41B6E6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DIVIDER PAGE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17087" y="7674075"/>
            <a:ext cx="6203279" cy="1892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 b="1" i="0">
                <a:solidFill>
                  <a:srgbClr val="41B6E6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Subject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16806" y="5585842"/>
            <a:ext cx="7183041" cy="172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 i="0">
                <a:solidFill>
                  <a:srgbClr val="41B6E6"/>
                </a:solidFill>
                <a:latin typeface="Arial"/>
                <a:cs typeface="Arial"/>
              </a:defRPr>
            </a:lvl1pPr>
          </a:lstStyle>
          <a:p>
            <a:r>
              <a:rPr lang="en-US" sz="5400" dirty="0" smtClean="0"/>
              <a:t>Section Title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789504" y="4369919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712392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523020" y="2993555"/>
            <a:ext cx="13933548" cy="792087"/>
          </a:xfrm>
          <a:prstGeom prst="rect">
            <a:avLst/>
          </a:prstGeom>
        </p:spPr>
        <p:txBody>
          <a:bodyPr anchor="ctr" anchorCtr="0"/>
          <a:lstStyle>
            <a:lvl1pPr algn="l">
              <a:defRPr sz="5415" b="1">
                <a:solidFill>
                  <a:srgbClr val="0055B8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Header Title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3020" y="4073675"/>
            <a:ext cx="13933548" cy="28924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78">
                <a:solidFill>
                  <a:srgbClr val="666666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8893430" y="7996684"/>
            <a:ext cx="4374486" cy="23050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348">
                <a:solidFill>
                  <a:srgbClr val="EB685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182714" y="7996684"/>
            <a:ext cx="809570" cy="71985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1">
                <a:solidFill>
                  <a:srgbClr val="EB6852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TIP:</a:t>
            </a:r>
            <a:endParaRPr lang="en-US" dirty="0"/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523964" y="10482386"/>
            <a:ext cx="1619237" cy="6477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25" b="1">
                <a:solidFill>
                  <a:srgbClr val="666666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2098352" y="10476524"/>
            <a:ext cx="4267200" cy="8636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25" baseline="0">
                <a:solidFill>
                  <a:srgbClr val="666666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l  Introduction  l  02.09.16</a:t>
            </a:r>
          </a:p>
        </p:txBody>
      </p:sp>
    </p:spTree>
    <p:extLst>
      <p:ext uri="{BB962C8B-B14F-4D97-AF65-F5344CB8AC3E}">
        <p14:creationId xmlns:p14="http://schemas.microsoft.com/office/powerpoint/2010/main" val="399072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523020" y="2633515"/>
            <a:ext cx="13933548" cy="792087"/>
          </a:xfrm>
          <a:prstGeom prst="rect">
            <a:avLst/>
          </a:prstGeom>
        </p:spPr>
        <p:txBody>
          <a:bodyPr anchor="ctr" anchorCtr="0"/>
          <a:lstStyle>
            <a:lvl1pPr algn="l">
              <a:defRPr sz="5415" b="1">
                <a:solidFill>
                  <a:srgbClr val="0055B8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Header Title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3020" y="3966295"/>
            <a:ext cx="13933548" cy="19795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78" b="0">
                <a:solidFill>
                  <a:srgbClr val="666666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23020" y="6161906"/>
            <a:ext cx="2592288" cy="576064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FontTx/>
              <a:buNone/>
              <a:defRPr sz="3278" b="1">
                <a:solidFill>
                  <a:srgbClr val="0055B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Header title</a:t>
            </a:r>
            <a:endParaRPr lang="en-US" dirty="0"/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523964" y="10482386"/>
            <a:ext cx="1619237" cy="6477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25" b="1">
                <a:solidFill>
                  <a:srgbClr val="666666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2098352" y="10476524"/>
            <a:ext cx="4267200" cy="8636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25" baseline="0">
                <a:solidFill>
                  <a:srgbClr val="666666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l  Introduction  l  02.09.16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523020" y="6881987"/>
            <a:ext cx="2646759" cy="288032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50">
                <a:solidFill>
                  <a:srgbClr val="666666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350">
                <a:latin typeface="Arial"/>
                <a:cs typeface="Arial"/>
              </a:defRPr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3816921" y="6161906"/>
            <a:ext cx="2592288" cy="576064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FontTx/>
              <a:buNone/>
              <a:defRPr sz="3278" b="1">
                <a:solidFill>
                  <a:srgbClr val="0055B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Header title</a:t>
            </a:r>
            <a:endParaRPr lang="en-US" dirty="0"/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3816921" y="6881987"/>
            <a:ext cx="2646759" cy="288032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50">
                <a:solidFill>
                  <a:srgbClr val="666666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350">
                <a:latin typeface="Arial"/>
                <a:cs typeface="Arial"/>
              </a:defRPr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7057746" y="6161906"/>
            <a:ext cx="2592288" cy="576064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FontTx/>
              <a:buNone/>
              <a:defRPr sz="3278" b="1">
                <a:solidFill>
                  <a:srgbClr val="0055B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Header title</a:t>
            </a:r>
            <a:endParaRPr lang="en-US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7057746" y="6881987"/>
            <a:ext cx="2646759" cy="2880320"/>
          </a:xfrm>
          <a:prstGeom prst="rect">
            <a:avLst/>
          </a:prstGeom>
        </p:spPr>
        <p:txBody>
          <a:bodyPr vert="horz"/>
          <a:lstStyle>
            <a:lvl1pPr marL="214313" indent="-214313">
              <a:buFont typeface="Arial"/>
              <a:buChar char="•"/>
              <a:defRPr sz="1350">
                <a:solidFill>
                  <a:srgbClr val="666666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350">
                <a:latin typeface="Arial"/>
                <a:cs typeface="Arial"/>
              </a:defRPr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1920621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23020" y="2633514"/>
            <a:ext cx="13933548" cy="55446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78">
                <a:solidFill>
                  <a:srgbClr val="666666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523964" y="10482386"/>
            <a:ext cx="1619237" cy="64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5" b="1">
                <a:solidFill>
                  <a:srgbClr val="666666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2098352" y="10476524"/>
            <a:ext cx="4267200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5">
                <a:solidFill>
                  <a:srgbClr val="666666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852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3020" y="3281586"/>
            <a:ext cx="12584147" cy="242113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spcAft>
                <a:spcPts val="0"/>
              </a:spcAft>
              <a:defRPr sz="8400" b="1">
                <a:solidFill>
                  <a:srgbClr val="0055B8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PRESENTATION </a:t>
            </a:r>
            <a:br>
              <a:rPr lang="en-US" dirty="0" smtClean="0"/>
            </a:br>
            <a:r>
              <a:rPr lang="en-US" dirty="0" smtClean="0"/>
              <a:t>NAME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7027" y="6521947"/>
            <a:ext cx="6203279" cy="189277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78" b="1">
                <a:solidFill>
                  <a:srgbClr val="0055B8"/>
                </a:solidFill>
                <a:latin typeface="Arial"/>
                <a:cs typeface="Arial"/>
              </a:defRPr>
            </a:lvl1pPr>
            <a:lvl2pPr marL="754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08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62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017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771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530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275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035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Sub-topic</a:t>
            </a:r>
            <a:endParaRPr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23020" y="10482758"/>
            <a:ext cx="1674186" cy="6477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25" b="1" baseline="0">
                <a:solidFill>
                  <a:srgbClr val="666666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>
                <a:latin typeface="Arial"/>
                <a:cs typeface="Arial"/>
              </a:defRPr>
            </a:lvl2pPr>
            <a:lvl3pPr marL="685800" indent="0">
              <a:buFontTx/>
              <a:buNone/>
              <a:defRPr>
                <a:latin typeface="Arial"/>
                <a:cs typeface="Arial"/>
              </a:defRPr>
            </a:lvl3pPr>
            <a:lvl4pPr marL="1028700" indent="0">
              <a:buFontTx/>
              <a:buNone/>
              <a:defRPr>
                <a:latin typeface="Arial"/>
                <a:cs typeface="Arial"/>
              </a:defRPr>
            </a:lvl4pPr>
            <a:lvl5pPr marL="1371600" indent="0">
              <a:buFontTx/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2098352" y="10482386"/>
            <a:ext cx="3186113" cy="6477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25" baseline="0">
                <a:solidFill>
                  <a:srgbClr val="666666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l  Introduction  l  02.09.16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52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 3 level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701575" y="3605937"/>
            <a:ext cx="11977746" cy="634936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35"/>
              </a:lnSpc>
              <a:buClr>
                <a:srgbClr val="005BBB"/>
              </a:buClr>
              <a:buFontTx/>
              <a:buNone/>
              <a:defRPr sz="1578" b="1">
                <a:solidFill>
                  <a:srgbClr val="005BBB"/>
                </a:solidFill>
                <a:latin typeface="Arial" charset="0"/>
                <a:ea typeface="Arial" charset="0"/>
                <a:cs typeface="Arial" charset="0"/>
              </a:defRPr>
            </a:lvl1pPr>
            <a:lvl2pPr marL="683657" indent="-259319">
              <a:lnSpc>
                <a:spcPts val="2135"/>
              </a:lnSpc>
              <a:buClr>
                <a:srgbClr val="005BBB"/>
              </a:buClr>
              <a:buFont typeface="Arial" charset="0"/>
              <a:buChar char="•"/>
              <a:tabLst/>
              <a:defRPr sz="1856">
                <a:solidFill>
                  <a:srgbClr val="828383"/>
                </a:solidFill>
                <a:latin typeface="Arial" charset="0"/>
                <a:ea typeface="Arial" charset="0"/>
                <a:cs typeface="Arial" charset="0"/>
              </a:defRPr>
            </a:lvl2pPr>
            <a:lvl3pPr marL="1060847" marR="0" indent="-212170" algn="l" defTabSz="848678" rtl="0" eaLnBrk="1" fontAlgn="auto" latinLnBrk="0" hangingPunct="1">
              <a:lnSpc>
                <a:spcPts val="2135"/>
              </a:lnSpc>
              <a:spcBef>
                <a:spcPts val="464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>
                <a:tab pos="1060847" algn="l"/>
              </a:tabLst>
              <a:defRPr sz="1856">
                <a:solidFill>
                  <a:srgbClr val="82838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text</a:t>
            </a:r>
          </a:p>
          <a:p>
            <a:pPr lvl="2"/>
            <a:r>
              <a:rPr lang="en-US" dirty="0" smtClean="0"/>
              <a:t>Third level</a:t>
            </a:r>
          </a:p>
          <a:p>
            <a:pPr lvl="1"/>
            <a:r>
              <a:rPr lang="en-US" dirty="0" smtClean="0"/>
              <a:t>Second level text</a:t>
            </a:r>
          </a:p>
          <a:p>
            <a:pPr marL="1060847" marR="0" lvl="2" indent="-212170" algn="l" defTabSz="848678" rtl="0" eaLnBrk="1" fontAlgn="auto" latinLnBrk="0" hangingPunct="1">
              <a:lnSpc>
                <a:spcPts val="2135"/>
              </a:lnSpc>
              <a:spcBef>
                <a:spcPts val="464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text </a:t>
            </a:r>
          </a:p>
          <a:p>
            <a:pPr lvl="2"/>
            <a:r>
              <a:rPr lang="en-US" dirty="0" smtClean="0"/>
              <a:t>Third level</a:t>
            </a:r>
          </a:p>
          <a:p>
            <a:pPr marL="1060847" marR="0" lvl="2" indent="-212170" algn="l" defTabSz="848678" rtl="0" eaLnBrk="1" fontAlgn="auto" latinLnBrk="0" hangingPunct="1">
              <a:lnSpc>
                <a:spcPts val="2135"/>
              </a:lnSpc>
              <a:spcBef>
                <a:spcPts val="464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 smtClean="0"/>
              <a:t>Third level</a:t>
            </a:r>
          </a:p>
        </p:txBody>
      </p:sp>
      <p:sp>
        <p:nvSpPr>
          <p:cNvPr id="5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701573" y="2172614"/>
            <a:ext cx="13013055" cy="14329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b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030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701573" y="3605940"/>
            <a:ext cx="10590225" cy="6158501"/>
          </a:xfrm>
          <a:prstGeom prst="rect">
            <a:avLst/>
          </a:prstGeom>
        </p:spPr>
        <p:txBody>
          <a:bodyPr lIns="182880" rIns="182880">
            <a:noAutofit/>
          </a:bodyPr>
          <a:lstStyle>
            <a:lvl1pPr marL="424339" marR="0" indent="-377190" algn="l" defTabSz="848678" rtl="0" eaLnBrk="1" fontAlgn="auto" latinLnBrk="0" hangingPunct="1">
              <a:lnSpc>
                <a:spcPts val="2413"/>
              </a:lnSpc>
              <a:spcBef>
                <a:spcPts val="929"/>
              </a:spcBef>
              <a:spcAft>
                <a:spcPts val="0"/>
              </a:spcAft>
              <a:buClr>
                <a:srgbClr val="005BBB"/>
              </a:buClr>
              <a:buSzPct val="109000"/>
              <a:buFont typeface="Arial" charset="0"/>
              <a:buChar char="•"/>
              <a:tabLst/>
              <a:defRPr sz="1856" b="0" i="0" spc="-47" baseline="0">
                <a:solidFill>
                  <a:srgbClr val="828383"/>
                </a:solidFill>
                <a:latin typeface="Arial" charset="0"/>
                <a:ea typeface="Arial" charset="0"/>
                <a:cs typeface="Arial" charset="0"/>
              </a:defRPr>
            </a:lvl1pPr>
            <a:lvl2pPr marL="424329" indent="0">
              <a:buNone/>
              <a:defRPr sz="1856">
                <a:solidFill>
                  <a:schemeClr val="tx1">
                    <a:tint val="75000"/>
                  </a:schemeClr>
                </a:solidFill>
              </a:defRPr>
            </a:lvl2pPr>
            <a:lvl3pPr marL="848657" indent="0">
              <a:buNone/>
              <a:defRPr sz="1671">
                <a:solidFill>
                  <a:schemeClr val="tx1">
                    <a:tint val="75000"/>
                  </a:schemeClr>
                </a:solidFill>
              </a:defRPr>
            </a:lvl3pPr>
            <a:lvl4pPr marL="1272986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4pPr>
            <a:lvl5pPr marL="1697313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5pPr>
            <a:lvl6pPr marL="2121641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6pPr>
            <a:lvl7pPr marL="2545968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7pPr>
            <a:lvl8pPr marL="2970297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8pPr>
            <a:lvl9pPr marL="3394626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Quisque</a:t>
            </a:r>
            <a:r>
              <a:rPr lang="en-US" dirty="0" smtClean="0"/>
              <a:t> ac </a:t>
            </a:r>
            <a:r>
              <a:rPr lang="en-US" dirty="0" err="1" smtClean="0"/>
              <a:t>orci</a:t>
            </a:r>
            <a:r>
              <a:rPr lang="en-US" dirty="0" smtClean="0"/>
              <a:t> in </a:t>
            </a:r>
            <a:r>
              <a:rPr lang="en-US" dirty="0" err="1" smtClean="0"/>
              <a:t>turpis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justo</a:t>
            </a:r>
            <a:r>
              <a:rPr lang="en-US" dirty="0" smtClean="0"/>
              <a:t> et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aliquet</a:t>
            </a:r>
            <a:r>
              <a:rPr lang="en-US" dirty="0" smtClean="0"/>
              <a:t> ex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ac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Duis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</a:t>
            </a:r>
            <a:r>
              <a:rPr lang="en-US" dirty="0" err="1" smtClean="0"/>
              <a:t>turpis</a:t>
            </a:r>
            <a:r>
              <a:rPr lang="en-US" dirty="0" smtClean="0"/>
              <a:t> </a:t>
            </a:r>
            <a:r>
              <a:rPr lang="en-US" dirty="0" err="1" smtClean="0"/>
              <a:t>sodales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.</a:t>
            </a:r>
          </a:p>
          <a:p>
            <a:r>
              <a:rPr lang="en-US" dirty="0" smtClean="0"/>
              <a:t>Justo et neque odio facilisis turpis </a:t>
            </a:r>
            <a:r>
              <a:rPr lang="en-US" dirty="0" err="1" smtClean="0"/>
              <a:t>sodales</a:t>
            </a:r>
            <a:r>
              <a:rPr lang="en-US" dirty="0" smtClean="0"/>
              <a:t> placerat.</a:t>
            </a:r>
          </a:p>
        </p:txBody>
      </p:sp>
      <p:sp>
        <p:nvSpPr>
          <p:cNvPr id="6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701573" y="2172614"/>
            <a:ext cx="13013055" cy="14329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b="0" baseline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236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ttern_5 for PPT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087600" cy="1131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72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4"/>
          <p:cNvSpPr/>
          <p:nvPr/>
        </p:nvSpPr>
        <p:spPr>
          <a:xfrm>
            <a:off x="597218" y="1985150"/>
            <a:ext cx="13893165" cy="0"/>
          </a:xfrm>
          <a:prstGeom prst="line">
            <a:avLst/>
          </a:prstGeom>
          <a:noFill/>
          <a:ln w="13461" cmpd="sng">
            <a:solidFill>
              <a:srgbClr val="FFFFFF"/>
            </a:solidFill>
            <a:prstDash val="solid"/>
          </a:ln>
        </p:spPr>
        <p:txBody>
          <a:bodyPr anchor="ctr">
            <a:spAutoFit/>
          </a:bodyPr>
          <a:lstStyle/>
          <a:p>
            <a:pPr algn="ctr"/>
            <a:endParaRPr lang="en-US" sz="1350"/>
          </a:p>
        </p:txBody>
      </p:sp>
      <p:sp>
        <p:nvSpPr>
          <p:cNvPr id="5" name="Line 2"/>
          <p:cNvSpPr/>
          <p:nvPr userDrawn="1"/>
        </p:nvSpPr>
        <p:spPr>
          <a:xfrm>
            <a:off x="594075" y="1985150"/>
            <a:ext cx="13896308" cy="0"/>
          </a:xfrm>
          <a:prstGeom prst="line">
            <a:avLst/>
          </a:prstGeom>
          <a:noFill/>
          <a:ln w="13461" cmpd="sng">
            <a:solidFill>
              <a:srgbClr val="666666"/>
            </a:solidFill>
            <a:prstDash val="solid"/>
          </a:ln>
        </p:spPr>
        <p:txBody>
          <a:bodyPr anchor="ctr">
            <a:spAutoFit/>
          </a:bodyPr>
          <a:lstStyle/>
          <a:p>
            <a:pPr algn="ctr"/>
            <a:endParaRPr lang="en-US" sz="1350"/>
          </a:p>
        </p:txBody>
      </p:sp>
      <p:pic>
        <p:nvPicPr>
          <p:cNvPr id="6" name="Image 3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8" y="831478"/>
            <a:ext cx="2958039" cy="5208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41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5" r:id="rId2"/>
    <p:sldLayoutId id="2147483656" r:id="rId3"/>
    <p:sldLayoutId id="2147483660" r:id="rId4"/>
    <p:sldLayoutId id="2147483661" r:id="rId5"/>
    <p:sldLayoutId id="2147483662" r:id="rId6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Tabletop Exercise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7026" y="5603845"/>
            <a:ext cx="11395266" cy="1419578"/>
          </a:xfrm>
        </p:spPr>
        <p:txBody>
          <a:bodyPr/>
          <a:lstStyle/>
          <a:p>
            <a:r>
              <a:rPr lang="en-US" dirty="0" smtClean="0"/>
              <a:t>UB Professional Staff Senate</a:t>
            </a:r>
          </a:p>
          <a:p>
            <a:r>
              <a:rPr lang="en-US" dirty="0" smtClean="0"/>
              <a:t>February 16, 2017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56" y="7575472"/>
            <a:ext cx="5454606" cy="104510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27176" y="8379753"/>
            <a:ext cx="2700300" cy="356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208276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063080" y="3785642"/>
            <a:ext cx="11977746" cy="6349365"/>
          </a:xfrm>
        </p:spPr>
        <p:txBody>
          <a:bodyPr/>
          <a:lstStyle/>
          <a:p>
            <a:pPr lvl="1">
              <a:lnSpc>
                <a:spcPct val="100000"/>
              </a:lnSpc>
            </a:pPr>
            <a:r>
              <a:rPr lang="en-US" sz="3600" dirty="0" smtClean="0"/>
              <a:t>You </a:t>
            </a:r>
            <a:r>
              <a:rPr lang="en-US" sz="3600" u="sng" dirty="0"/>
              <a:t>can</a:t>
            </a:r>
            <a:r>
              <a:rPr lang="en-US" sz="3600" dirty="0"/>
              <a:t> influence what happens to you in an </a:t>
            </a:r>
            <a:r>
              <a:rPr lang="en-US" sz="3600" dirty="0" smtClean="0"/>
              <a:t>emergency</a:t>
            </a:r>
            <a:endParaRPr lang="en-US" sz="3600" dirty="0"/>
          </a:p>
          <a:p>
            <a:pPr lvl="1">
              <a:lnSpc>
                <a:spcPct val="100000"/>
              </a:lnSpc>
            </a:pPr>
            <a:r>
              <a:rPr lang="en-US" sz="3600" dirty="0"/>
              <a:t>It helps to know your vulnerabilities and calculate your </a:t>
            </a:r>
            <a:r>
              <a:rPr lang="en-US" sz="3600" dirty="0" smtClean="0"/>
              <a:t>risk</a:t>
            </a:r>
          </a:p>
          <a:p>
            <a:pPr lvl="2">
              <a:lnSpc>
                <a:spcPct val="100000"/>
              </a:lnSpc>
            </a:pPr>
            <a:r>
              <a:rPr lang="en-US" sz="3600" dirty="0"/>
              <a:t>Base this on data, not just </a:t>
            </a:r>
            <a:r>
              <a:rPr lang="en-US" sz="3600" dirty="0" smtClean="0"/>
              <a:t>emotion</a:t>
            </a:r>
          </a:p>
          <a:p>
            <a:pPr lvl="1">
              <a:lnSpc>
                <a:spcPct val="100000"/>
              </a:lnSpc>
            </a:pPr>
            <a:r>
              <a:rPr lang="en-US" sz="3600" dirty="0"/>
              <a:t>Prepare yourself for that </a:t>
            </a:r>
            <a:r>
              <a:rPr lang="en-US" sz="3600" dirty="0" smtClean="0"/>
              <a:t>risk</a:t>
            </a:r>
            <a:endParaRPr lang="en-US" sz="3600" dirty="0"/>
          </a:p>
          <a:p>
            <a:pPr lvl="1">
              <a:lnSpc>
                <a:spcPct val="100000"/>
              </a:lnSpc>
            </a:pPr>
            <a:r>
              <a:rPr lang="en-US" sz="3600" dirty="0"/>
              <a:t>Get to know your environment and your </a:t>
            </a:r>
            <a:r>
              <a:rPr lang="en-US" sz="3600" dirty="0" smtClean="0"/>
              <a:t>neighbors</a:t>
            </a:r>
          </a:p>
          <a:p>
            <a:pPr lvl="2">
              <a:lnSpc>
                <a:spcPct val="100000"/>
              </a:lnSpc>
            </a:pPr>
            <a:r>
              <a:rPr lang="en-US" sz="3600" dirty="0" smtClean="0"/>
              <a:t>H</a:t>
            </a:r>
            <a:r>
              <a:rPr lang="en-US" sz="3600" dirty="0"/>
              <a:t>ere at UB, learn what resources are available and what the organization will support in an </a:t>
            </a:r>
            <a:r>
              <a:rPr lang="en-US" sz="3600" dirty="0" smtClean="0"/>
              <a:t>emergency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7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Closing Considerations</a:t>
            </a:r>
            <a:endParaRPr lang="en-US" sz="7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35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7200" b="0" dirty="0">
                <a:solidFill>
                  <a:schemeClr val="accent1"/>
                </a:solidFill>
              </a:rPr>
              <a:t>Thank You!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3020" y="4389184"/>
            <a:ext cx="13933548" cy="3482912"/>
          </a:xfrm>
        </p:spPr>
        <p:txBody>
          <a:bodyPr/>
          <a:lstStyle/>
          <a:p>
            <a:pPr algn="ctr"/>
            <a:r>
              <a:rPr lang="en-US" sz="4950" dirty="0"/>
              <a:t>Jay </a:t>
            </a:r>
            <a:r>
              <a:rPr lang="en-US" sz="4950" dirty="0" err="1"/>
              <a:t>Roorbach</a:t>
            </a:r>
            <a:endParaRPr lang="en-US" sz="4950" dirty="0"/>
          </a:p>
          <a:p>
            <a:pPr algn="ctr"/>
            <a:r>
              <a:rPr lang="en-US" sz="4950" dirty="0"/>
              <a:t>UB Emergency Management</a:t>
            </a:r>
          </a:p>
          <a:p>
            <a:pPr algn="ctr"/>
            <a:r>
              <a:rPr lang="en-US" sz="4950" dirty="0"/>
              <a:t>252 </a:t>
            </a:r>
            <a:r>
              <a:rPr lang="en-US" sz="4950" dirty="0" err="1"/>
              <a:t>Capen</a:t>
            </a:r>
            <a:r>
              <a:rPr lang="en-US" sz="4950" dirty="0"/>
              <a:t> Hall, Buffalo, NY 14260</a:t>
            </a:r>
          </a:p>
          <a:p>
            <a:pPr algn="ctr"/>
            <a:r>
              <a:rPr lang="en-US" sz="4950" dirty="0"/>
              <a:t>716.645.3431</a:t>
            </a:r>
          </a:p>
          <a:p>
            <a:pPr algn="ctr"/>
            <a:r>
              <a:rPr lang="en-US" sz="4950" dirty="0"/>
              <a:t>jayroor@buffalo.edu</a:t>
            </a:r>
          </a:p>
        </p:txBody>
      </p:sp>
    </p:spTree>
    <p:extLst>
      <p:ext uri="{BB962C8B-B14F-4D97-AF65-F5344CB8AC3E}">
        <p14:creationId xmlns:p14="http://schemas.microsoft.com/office/powerpoint/2010/main" val="339687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01575" y="3785642"/>
            <a:ext cx="8030357" cy="332113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/>
              <a:t>Jay Roorbach, UB </a:t>
            </a:r>
            <a:r>
              <a:rPr lang="en-US" sz="3200" dirty="0" smtClean="0"/>
              <a:t>Senior</a:t>
            </a:r>
          </a:p>
          <a:p>
            <a:pPr>
              <a:lnSpc>
                <a:spcPct val="100000"/>
              </a:lnSpc>
            </a:pPr>
            <a:r>
              <a:rPr lang="en-US" sz="3200" dirty="0" smtClean="0"/>
              <a:t> </a:t>
            </a:r>
            <a:r>
              <a:rPr lang="en-US" sz="3200" dirty="0"/>
              <a:t>Emergency </a:t>
            </a:r>
            <a:r>
              <a:rPr lang="en-US" sz="3200" dirty="0" smtClean="0"/>
              <a:t>Planning</a:t>
            </a:r>
          </a:p>
          <a:p>
            <a:pPr>
              <a:lnSpc>
                <a:spcPct val="100000"/>
              </a:lnSpc>
            </a:pPr>
            <a:r>
              <a:rPr lang="en-US" sz="3200" dirty="0" smtClean="0"/>
              <a:t> </a:t>
            </a:r>
            <a:r>
              <a:rPr lang="en-US" sz="3200" dirty="0"/>
              <a:t>Coordinator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13 years US Army Chemical Corps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BS, Management, Upper Iowa University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Strategic Planning with US Department of Homeland Security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Emergency Management and Homeland Security with Michigan State Police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Emergency Manager for </a:t>
            </a:r>
            <a:r>
              <a:rPr lang="en-US" sz="3200" dirty="0" err="1"/>
              <a:t>Kaleida</a:t>
            </a:r>
            <a:r>
              <a:rPr lang="en-US" sz="3200" dirty="0"/>
              <a:t> </a:t>
            </a:r>
            <a:r>
              <a:rPr lang="en-US" sz="3200" dirty="0" smtClean="0"/>
              <a:t>Health</a:t>
            </a:r>
            <a:endParaRPr lang="en-US" sz="3200" dirty="0"/>
          </a:p>
          <a:p>
            <a:pPr lvl="1">
              <a:lnSpc>
                <a:spcPct val="100000"/>
              </a:lnSpc>
            </a:pP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7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Facilitator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426" y="4631737"/>
            <a:ext cx="4509931" cy="3006620"/>
          </a:xfrm>
          <a:prstGeom prst="rect">
            <a:avLst/>
          </a:prstGeom>
          <a:ln w="57150">
            <a:solidFill>
              <a:srgbClr val="0055B8"/>
            </a:solidFill>
          </a:ln>
        </p:spPr>
      </p:pic>
    </p:spTree>
    <p:extLst>
      <p:ext uri="{BB962C8B-B14F-4D97-AF65-F5344CB8AC3E}">
        <p14:creationId xmlns:p14="http://schemas.microsoft.com/office/powerpoint/2010/main" val="428299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927176" y="4073674"/>
            <a:ext cx="10946681" cy="6120680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en-US" sz="4000" dirty="0" smtClean="0"/>
              <a:t>Introductions/Welcome</a:t>
            </a:r>
          </a:p>
          <a:p>
            <a:pPr lvl="0">
              <a:lnSpc>
                <a:spcPct val="100000"/>
              </a:lnSpc>
            </a:pPr>
            <a:r>
              <a:rPr lang="en-US" sz="4000" dirty="0" smtClean="0"/>
              <a:t>Module 1: Response</a:t>
            </a:r>
          </a:p>
          <a:p>
            <a:pPr lvl="1">
              <a:lnSpc>
                <a:spcPct val="100000"/>
              </a:lnSpc>
            </a:pPr>
            <a:r>
              <a:rPr lang="en-US" sz="4000" dirty="0" smtClean="0"/>
              <a:t>Presentation</a:t>
            </a:r>
          </a:p>
          <a:p>
            <a:pPr lvl="1">
              <a:lnSpc>
                <a:spcPct val="100000"/>
              </a:lnSpc>
            </a:pPr>
            <a:r>
              <a:rPr lang="en-US" sz="4000" dirty="0" smtClean="0"/>
              <a:t>Questions for Discussion</a:t>
            </a:r>
          </a:p>
          <a:p>
            <a:pPr lvl="0">
              <a:lnSpc>
                <a:spcPct val="100000"/>
              </a:lnSpc>
            </a:pPr>
            <a:r>
              <a:rPr lang="en-US" sz="4000" dirty="0" smtClean="0"/>
              <a:t>Module 2: Continued Response</a:t>
            </a:r>
          </a:p>
          <a:p>
            <a:pPr lvl="1">
              <a:lnSpc>
                <a:spcPct val="100000"/>
              </a:lnSpc>
            </a:pPr>
            <a:r>
              <a:rPr lang="en-US" sz="4000" dirty="0" smtClean="0"/>
              <a:t>Presentation</a:t>
            </a:r>
          </a:p>
          <a:p>
            <a:pPr lvl="1">
              <a:lnSpc>
                <a:spcPct val="100000"/>
              </a:lnSpc>
            </a:pPr>
            <a:r>
              <a:rPr lang="en-US" sz="4000" dirty="0" smtClean="0"/>
              <a:t>Questions </a:t>
            </a:r>
            <a:r>
              <a:rPr lang="en-US" sz="4000" dirty="0"/>
              <a:t>for </a:t>
            </a:r>
            <a:r>
              <a:rPr lang="en-US" sz="4000" dirty="0" smtClean="0"/>
              <a:t>Discussion</a:t>
            </a:r>
          </a:p>
          <a:p>
            <a:pPr lvl="0">
              <a:lnSpc>
                <a:spcPct val="100000"/>
              </a:lnSpc>
            </a:pPr>
            <a:r>
              <a:rPr lang="en-US" sz="4000" dirty="0" smtClean="0"/>
              <a:t>Closing Considerations</a:t>
            </a:r>
            <a:endParaRPr lang="en-US" sz="4000" dirty="0"/>
          </a:p>
          <a:p>
            <a:pPr marL="424339" lvl="1" indent="0">
              <a:lnSpc>
                <a:spcPct val="100000"/>
              </a:lnSpc>
              <a:buNone/>
            </a:pPr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7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Format/Agenda</a:t>
            </a:r>
          </a:p>
        </p:txBody>
      </p:sp>
    </p:spTree>
    <p:extLst>
      <p:ext uri="{BB962C8B-B14F-4D97-AF65-F5344CB8AC3E}">
        <p14:creationId xmlns:p14="http://schemas.microsoft.com/office/powerpoint/2010/main" val="374964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472175" y="3857651"/>
            <a:ext cx="11688249" cy="6984776"/>
          </a:xfrm>
        </p:spPr>
        <p:txBody>
          <a:bodyPr/>
          <a:lstStyle/>
          <a:p>
            <a:pPr lvl="1">
              <a:lnSpc>
                <a:spcPct val="100000"/>
              </a:lnSpc>
            </a:pPr>
            <a:r>
              <a:rPr lang="en-US" sz="3600" dirty="0" smtClean="0"/>
              <a:t>Informal </a:t>
            </a:r>
            <a:r>
              <a:rPr lang="en-US" sz="3600" dirty="0"/>
              <a:t>discussion of simulated emergencies</a:t>
            </a:r>
          </a:p>
          <a:p>
            <a:pPr lvl="2">
              <a:lnSpc>
                <a:spcPct val="100000"/>
              </a:lnSpc>
            </a:pPr>
            <a:r>
              <a:rPr lang="en-US" sz="3600" dirty="0"/>
              <a:t>Intended to be thought-provoking and encourage </a:t>
            </a:r>
            <a:r>
              <a:rPr lang="en-US" sz="3600" dirty="0" smtClean="0"/>
              <a:t>discussion</a:t>
            </a:r>
          </a:p>
          <a:p>
            <a:pPr lvl="1">
              <a:lnSpc>
                <a:spcPct val="100000"/>
              </a:lnSpc>
            </a:pPr>
            <a:r>
              <a:rPr lang="en-US" sz="3600" dirty="0"/>
              <a:t>Time relaxed, Low stress</a:t>
            </a:r>
          </a:p>
          <a:p>
            <a:pPr lvl="1">
              <a:lnSpc>
                <a:spcPct val="100000"/>
              </a:lnSpc>
            </a:pPr>
            <a:r>
              <a:rPr lang="en-US" sz="3600" dirty="0"/>
              <a:t>Focus on evaluating plans and procedures as well as anticipated response</a:t>
            </a:r>
          </a:p>
          <a:p>
            <a:pPr lvl="1">
              <a:lnSpc>
                <a:spcPct val="100000"/>
              </a:lnSpc>
            </a:pPr>
            <a:r>
              <a:rPr lang="en-US" sz="3600" dirty="0"/>
              <a:t>Allow time for resolution of questions or concern and coordination</a:t>
            </a:r>
          </a:p>
          <a:p>
            <a:pPr lvl="1">
              <a:lnSpc>
                <a:spcPct val="100000"/>
              </a:lnSpc>
            </a:pPr>
            <a:r>
              <a:rPr lang="en-US" sz="3600" dirty="0"/>
              <a:t>There are no wrong answers</a:t>
            </a:r>
          </a:p>
          <a:p>
            <a:pPr lvl="1">
              <a:lnSpc>
                <a:spcPct val="100000"/>
              </a:lnSpc>
            </a:pPr>
            <a:r>
              <a:rPr lang="en-US" sz="3600" dirty="0"/>
              <a:t>Feel free to </a:t>
            </a:r>
            <a:r>
              <a:rPr lang="en-US" sz="3600" dirty="0" smtClean="0"/>
              <a:t>talk amongst yourselves </a:t>
            </a:r>
            <a:r>
              <a:rPr lang="en-US" sz="3600" dirty="0"/>
              <a:t>and ask questions if necessary</a:t>
            </a:r>
          </a:p>
          <a:p>
            <a:pPr lvl="1">
              <a:lnSpc>
                <a:spcPct val="100000"/>
              </a:lnSpc>
            </a:pPr>
            <a:endParaRPr lang="en-US" sz="36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7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Rules and Guidelines</a:t>
            </a:r>
          </a:p>
        </p:txBody>
      </p:sp>
    </p:spTree>
    <p:extLst>
      <p:ext uri="{BB962C8B-B14F-4D97-AF65-F5344CB8AC3E}">
        <p14:creationId xmlns:p14="http://schemas.microsoft.com/office/powerpoint/2010/main" val="368975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631032" y="3605940"/>
            <a:ext cx="7130259" cy="6158501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en-US" sz="3200" dirty="0"/>
              <a:t>Assess current </a:t>
            </a:r>
            <a:r>
              <a:rPr lang="en-US" sz="3200" dirty="0" smtClean="0"/>
              <a:t>individual and departmental plans </a:t>
            </a:r>
            <a:r>
              <a:rPr lang="en-US" sz="3200" dirty="0"/>
              <a:t>for responding to a </a:t>
            </a:r>
            <a:r>
              <a:rPr lang="en-US" sz="3200" dirty="0" smtClean="0"/>
              <a:t>severe weather incident.</a:t>
            </a:r>
            <a:endParaRPr lang="en-US" sz="3200" dirty="0"/>
          </a:p>
          <a:p>
            <a:pPr lvl="0">
              <a:lnSpc>
                <a:spcPct val="100000"/>
              </a:lnSpc>
            </a:pPr>
            <a:r>
              <a:rPr lang="en-US" sz="3200" dirty="0"/>
              <a:t>Assess the ability to effectively communicate with </a:t>
            </a:r>
            <a:r>
              <a:rPr lang="en-US" sz="3200" dirty="0" smtClean="0"/>
              <a:t>all stakeholders </a:t>
            </a:r>
            <a:r>
              <a:rPr lang="en-US" sz="3200" dirty="0"/>
              <a:t>during an emergency situation. </a:t>
            </a:r>
            <a:endParaRPr lang="en-US" sz="3200" dirty="0" smtClean="0"/>
          </a:p>
          <a:p>
            <a:pPr lvl="0">
              <a:lnSpc>
                <a:spcPct val="100000"/>
              </a:lnSpc>
            </a:pPr>
            <a:r>
              <a:rPr lang="en-US" sz="3200" dirty="0" smtClean="0"/>
              <a:t>Assess </a:t>
            </a:r>
            <a:r>
              <a:rPr lang="en-US" sz="3200" dirty="0"/>
              <a:t>the ability to effectively </a:t>
            </a:r>
            <a:r>
              <a:rPr lang="en-US" sz="3200" dirty="0" smtClean="0"/>
              <a:t>assess </a:t>
            </a:r>
            <a:r>
              <a:rPr lang="en-US" sz="3200" dirty="0"/>
              <a:t>critical functions, minimize health and safety threats, and efficiently restore and revitalize systems and services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7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lang="en-US" sz="7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699" y="3639914"/>
            <a:ext cx="4584929" cy="3378998"/>
          </a:xfrm>
          <a:prstGeom prst="rect">
            <a:avLst/>
          </a:prstGeom>
        </p:spPr>
      </p:pic>
      <p:pic>
        <p:nvPicPr>
          <p:cNvPr id="4098" name="Picture 2" descr="http://www.sens.buffalo.edu/sites/sens.buffalo.edu/files/banner/Win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766" y="7890098"/>
            <a:ext cx="6656237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79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52819" y="3785642"/>
            <a:ext cx="8015117" cy="6408712"/>
          </a:xfrm>
        </p:spPr>
        <p:txBody>
          <a:bodyPr>
            <a:noAutofit/>
          </a:bodyPr>
          <a:lstStyle/>
          <a:p>
            <a:pPr lvl="1">
              <a:lnSpc>
                <a:spcPct val="100000"/>
              </a:lnSpc>
            </a:pPr>
            <a:r>
              <a:rPr lang="en-US" sz="2400" b="1" dirty="0" smtClean="0"/>
              <a:t>February 15, 9:00 a.m.</a:t>
            </a:r>
            <a:r>
              <a:rPr lang="en-US" sz="2400" dirty="0" smtClean="0"/>
              <a:t> – The National Weather Service (NWS) reports a cold front moving toward Buffalo, expecting to cause a major winter storm within the next 24 hours.</a:t>
            </a:r>
          </a:p>
          <a:p>
            <a:pPr lvl="1">
              <a:lnSpc>
                <a:spcPct val="100000"/>
              </a:lnSpc>
            </a:pPr>
            <a:r>
              <a:rPr lang="en-US" sz="2400" b="1" dirty="0" smtClean="0"/>
              <a:t>February 15, 5:00 p.m.</a:t>
            </a:r>
            <a:r>
              <a:rPr lang="en-US" sz="2400" dirty="0" smtClean="0"/>
              <a:t> – The UB Incident Management Team (IMT) has decided to recommend no changes at this time but they will continue to monitor the weather throughout the evening.</a:t>
            </a:r>
          </a:p>
          <a:p>
            <a:pPr lvl="1">
              <a:lnSpc>
                <a:spcPct val="100000"/>
              </a:lnSpc>
            </a:pPr>
            <a:r>
              <a:rPr lang="en-US" sz="2400" b="1" dirty="0" smtClean="0"/>
              <a:t>February 16, 5:30 a.m. </a:t>
            </a:r>
            <a:r>
              <a:rPr lang="en-US" sz="2400" dirty="0" smtClean="0"/>
              <a:t>– The snow has not started yet so the IMT recommends that the university continue operations as scheduled and the President confirms that recommendation.</a:t>
            </a:r>
          </a:p>
          <a:p>
            <a:pPr lvl="1">
              <a:lnSpc>
                <a:spcPct val="100000"/>
              </a:lnSpc>
            </a:pPr>
            <a:r>
              <a:rPr lang="en-US" sz="2400" b="1" dirty="0" smtClean="0"/>
              <a:t>February 16, 11:00 a.m. </a:t>
            </a:r>
            <a:r>
              <a:rPr lang="en-US" sz="2400" dirty="0" smtClean="0"/>
              <a:t>– The snow has started to come down pretty heavily in the south towns and parts of the city of Buffalo.  Traffic conditions are getting significantly worse.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7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1: Response</a:t>
            </a:r>
            <a:endParaRPr lang="en-US" sz="7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3.bp.blogspot.com/-_zWLLxPCS6s/VM2i2d-k-wI/AAAAAAAACNI/rCg3cf8BGs0/s1600/1-31-15%2BI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0" b="18101"/>
          <a:stretch/>
        </p:blipFill>
        <p:spPr bwMode="auto">
          <a:xfrm>
            <a:off x="9219964" y="3605524"/>
            <a:ext cx="5218602" cy="298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s3.amazonaws.com/media.bts/14373_people_walking_in_the_snow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965" y="6953994"/>
            <a:ext cx="5218602" cy="346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49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823720" y="3821548"/>
            <a:ext cx="7768415" cy="7236902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en-US" sz="2800" i="1" dirty="0"/>
              <a:t>Questions are guides for discussion and do not have to be directly answered.</a:t>
            </a:r>
            <a:endParaRPr lang="en-US" sz="2800" dirty="0" smtClean="0"/>
          </a:p>
          <a:p>
            <a:pPr lvl="1">
              <a:lnSpc>
                <a:spcPct val="100000"/>
              </a:lnSpc>
            </a:pPr>
            <a:r>
              <a:rPr lang="en-US" sz="2800" dirty="0" smtClean="0"/>
              <a:t>Individually</a:t>
            </a:r>
            <a:r>
              <a:rPr lang="en-US" sz="2800" dirty="0"/>
              <a:t>, how do each of you get notified of changes in scheduled operations</a:t>
            </a:r>
            <a:r>
              <a:rPr lang="en-US" sz="2800" dirty="0" smtClean="0"/>
              <a:t>? How do you prepare? 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How </a:t>
            </a:r>
            <a:r>
              <a:rPr lang="en-US" sz="2800" dirty="0" smtClean="0"/>
              <a:t>do </a:t>
            </a:r>
            <a:r>
              <a:rPr lang="en-US" sz="2800" dirty="0"/>
              <a:t>your Essential Personnel, faculty, and staff learn of changes in scheduled operations?</a:t>
            </a:r>
            <a:endParaRPr lang="en-US" sz="2800" dirty="0" smtClean="0"/>
          </a:p>
          <a:p>
            <a:pPr lvl="1">
              <a:lnSpc>
                <a:spcPct val="100000"/>
              </a:lnSpc>
            </a:pPr>
            <a:r>
              <a:rPr lang="en-US" sz="2800" dirty="0" smtClean="0"/>
              <a:t>At </a:t>
            </a:r>
            <a:r>
              <a:rPr lang="en-US" sz="2800" dirty="0"/>
              <a:t>this point in the scenario, what considerations should be given if this </a:t>
            </a:r>
            <a:r>
              <a:rPr lang="en-US" sz="2800" dirty="0" smtClean="0"/>
              <a:t>has the potential to turn </a:t>
            </a:r>
            <a:r>
              <a:rPr lang="en-US" sz="2800" dirty="0"/>
              <a:t>into a prolonged event</a:t>
            </a:r>
            <a:r>
              <a:rPr lang="en-US" sz="2800" dirty="0" smtClean="0"/>
              <a:t>?</a:t>
            </a:r>
          </a:p>
          <a:p>
            <a:pPr lvl="1">
              <a:lnSpc>
                <a:spcPct val="100000"/>
              </a:lnSpc>
            </a:pPr>
            <a:r>
              <a:rPr lang="en-US" sz="2800" dirty="0" smtClean="0"/>
              <a:t>What specific plans does your department have for a response to severe weather?</a:t>
            </a:r>
          </a:p>
          <a:p>
            <a:pPr lvl="1">
              <a:lnSpc>
                <a:spcPct val="100000"/>
              </a:lnSpc>
            </a:pPr>
            <a:r>
              <a:rPr lang="en-US" sz="2800" dirty="0" smtClean="0"/>
              <a:t>What critical functions must be maintained during this </a:t>
            </a:r>
            <a:r>
              <a:rPr lang="en-US" sz="2800" dirty="0" smtClean="0"/>
              <a:t>type of incident</a:t>
            </a:r>
            <a:r>
              <a:rPr lang="en-US" sz="2800" dirty="0" smtClean="0"/>
              <a:t>?</a:t>
            </a:r>
          </a:p>
          <a:p>
            <a:pPr lvl="1">
              <a:lnSpc>
                <a:spcPct val="100000"/>
              </a:lnSpc>
            </a:pPr>
            <a:endParaRPr lang="en-US" sz="2800" dirty="0"/>
          </a:p>
          <a:p>
            <a:pPr lvl="1">
              <a:lnSpc>
                <a:spcPct val="100000"/>
              </a:lnSpc>
            </a:pPr>
            <a:endParaRPr lang="en-US" sz="2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7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 Questions</a:t>
            </a:r>
            <a:endParaRPr lang="en-US" sz="7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56" y="3857650"/>
            <a:ext cx="4580105" cy="3050350"/>
          </a:xfrm>
          <a:prstGeom prst="rect">
            <a:avLst/>
          </a:prstGeom>
        </p:spPr>
      </p:pic>
      <p:pic>
        <p:nvPicPr>
          <p:cNvPr id="1026" name="Picture 2" descr="https://s3.amazonaws.com/bncore/wp-content/uploads/2016/12/warnings121516-e148164858311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97"/>
          <a:stretch/>
        </p:blipFill>
        <p:spPr bwMode="auto">
          <a:xfrm>
            <a:off x="415008" y="7394020"/>
            <a:ext cx="6048672" cy="301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99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15008" y="4001666"/>
            <a:ext cx="8928992" cy="6912768"/>
          </a:xfrm>
        </p:spPr>
        <p:txBody>
          <a:bodyPr>
            <a:noAutofit/>
          </a:bodyPr>
          <a:lstStyle/>
          <a:p>
            <a:pPr lvl="1">
              <a:lnSpc>
                <a:spcPct val="100000"/>
              </a:lnSpc>
            </a:pPr>
            <a:r>
              <a:rPr lang="en-US" sz="2600" b="1" dirty="0" smtClean="0"/>
              <a:t>February 16, 12:00 p.m.</a:t>
            </a:r>
            <a:r>
              <a:rPr lang="en-US" sz="2600" dirty="0" smtClean="0"/>
              <a:t> – The snow continues to fall at a quick rate and some towns issue traffic bans. The IMT recommends a change in scheduled operations.  The UB President declares a change in scheduled operations cancelling classes and events starting at </a:t>
            </a:r>
            <a:r>
              <a:rPr lang="en-US" sz="2600" dirty="0"/>
              <a:t>3</a:t>
            </a:r>
            <a:r>
              <a:rPr lang="en-US" sz="2600" dirty="0" smtClean="0"/>
              <a:t>:00 p.m.</a:t>
            </a:r>
          </a:p>
          <a:p>
            <a:pPr lvl="1">
              <a:lnSpc>
                <a:spcPct val="100000"/>
              </a:lnSpc>
            </a:pPr>
            <a:r>
              <a:rPr lang="en-US" sz="2600" b="1" dirty="0" smtClean="0"/>
              <a:t>February 16, 4:00 p.m.</a:t>
            </a:r>
            <a:r>
              <a:rPr lang="en-US" sz="2600" dirty="0" smtClean="0"/>
              <a:t> – The inability of roads to be maintained during the snow fall has caused the NFTA and UB P&amp;T to shut down bussing operations.</a:t>
            </a:r>
          </a:p>
          <a:p>
            <a:pPr lvl="1">
              <a:lnSpc>
                <a:spcPct val="100000"/>
              </a:lnSpc>
            </a:pPr>
            <a:r>
              <a:rPr lang="en-US" sz="2600" b="1" dirty="0" smtClean="0"/>
              <a:t>February 16, 5:15 p.m. </a:t>
            </a:r>
            <a:r>
              <a:rPr lang="en-US" sz="2600" dirty="0" smtClean="0"/>
              <a:t>– Staff, faculty, and students are stranded at UB campuses due to the change in scheduled operations, weather conditions, and bussing cancelations.</a:t>
            </a:r>
          </a:p>
          <a:p>
            <a:pPr lvl="1">
              <a:lnSpc>
                <a:spcPct val="100000"/>
              </a:lnSpc>
            </a:pPr>
            <a:r>
              <a:rPr lang="en-US" sz="2600" b="1" dirty="0" smtClean="0"/>
              <a:t>February 16, 7:30 p.m. </a:t>
            </a:r>
            <a:r>
              <a:rPr lang="en-US" sz="2600" dirty="0" smtClean="0"/>
              <a:t>– </a:t>
            </a:r>
            <a:r>
              <a:rPr lang="en-US" sz="2600" dirty="0"/>
              <a:t>The NWS Winter Weather Warning for Western NY has been extended until 9:00 a.m. on </a:t>
            </a:r>
            <a:r>
              <a:rPr lang="en-US" sz="2600" dirty="0" smtClean="0"/>
              <a:t>February 17, 2017.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7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2: Continued Response</a:t>
            </a:r>
            <a:endParaRPr lang="en-US" sz="7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059" y="3950137"/>
            <a:ext cx="4333274" cy="24374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064" y="6992141"/>
            <a:ext cx="4340270" cy="291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88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671592" y="3857650"/>
            <a:ext cx="8712968" cy="6435788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en-US" sz="3200" i="1" dirty="0"/>
              <a:t>Questions are guides for discussion and do not have to be directly answered.</a:t>
            </a:r>
            <a:endParaRPr lang="en-US" sz="3200" dirty="0" smtClean="0"/>
          </a:p>
          <a:p>
            <a:pPr lvl="1">
              <a:lnSpc>
                <a:spcPct val="100000"/>
              </a:lnSpc>
            </a:pPr>
            <a:r>
              <a:rPr lang="en-US" sz="3200" dirty="0" smtClean="0"/>
              <a:t>What issues does this scenario present? How </a:t>
            </a:r>
            <a:r>
              <a:rPr lang="en-US" sz="3200" dirty="0"/>
              <a:t>should </a:t>
            </a:r>
            <a:r>
              <a:rPr lang="en-US" sz="3200" dirty="0" smtClean="0"/>
              <a:t>they be </a:t>
            </a:r>
            <a:r>
              <a:rPr lang="en-US" sz="3200" dirty="0"/>
              <a:t>prioritized</a:t>
            </a:r>
            <a:r>
              <a:rPr lang="en-US" sz="3200" dirty="0" smtClean="0"/>
              <a:t>? </a:t>
            </a:r>
          </a:p>
          <a:p>
            <a:pPr lvl="1">
              <a:lnSpc>
                <a:spcPct val="100000"/>
              </a:lnSpc>
            </a:pPr>
            <a:r>
              <a:rPr lang="en-US" sz="3200" dirty="0" smtClean="0"/>
              <a:t>Are </a:t>
            </a:r>
            <a:r>
              <a:rPr lang="en-US" sz="3200" dirty="0"/>
              <a:t>there any resources that might be needed at this point in the scenario?  How will any external resources be </a:t>
            </a:r>
            <a:r>
              <a:rPr lang="en-US" sz="3200" dirty="0" smtClean="0"/>
              <a:t>requested and received?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What are potential issues </a:t>
            </a:r>
            <a:r>
              <a:rPr lang="en-US" sz="3200" dirty="0" smtClean="0"/>
              <a:t>you and your department may face </a:t>
            </a:r>
            <a:r>
              <a:rPr lang="en-US" sz="3200" dirty="0"/>
              <a:t>during the longer term continuation of the storm</a:t>
            </a:r>
            <a:r>
              <a:rPr lang="en-US" sz="3200" dirty="0" smtClean="0"/>
              <a:t>?</a:t>
            </a:r>
          </a:p>
          <a:p>
            <a:pPr lvl="1">
              <a:lnSpc>
                <a:spcPct val="100000"/>
              </a:lnSpc>
            </a:pPr>
            <a:r>
              <a:rPr lang="en-US" sz="3200" dirty="0" smtClean="0"/>
              <a:t>What individual plans do you have for being stranded at work?</a:t>
            </a:r>
            <a:endParaRPr lang="en-US" sz="3200" dirty="0"/>
          </a:p>
          <a:p>
            <a:pPr lvl="1">
              <a:lnSpc>
                <a:spcPct val="100000"/>
              </a:lnSpc>
            </a:pPr>
            <a:endParaRPr lang="en-US" sz="32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7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 Questions</a:t>
            </a:r>
            <a:endParaRPr lang="en-US" sz="7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84" y="7075544"/>
            <a:ext cx="4423385" cy="3317538"/>
          </a:xfrm>
          <a:prstGeom prst="rect">
            <a:avLst/>
          </a:prstGeom>
        </p:spPr>
      </p:pic>
      <p:pic>
        <p:nvPicPr>
          <p:cNvPr id="2050" name="Picture 2" descr="http://s3.amazonaws.com/bncore/wp-content/uploads/2014/11/3595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2" y="3594692"/>
            <a:ext cx="4226868" cy="316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00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ntrodu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1609</TotalTime>
  <Words>742</Words>
  <Application>Microsoft Office PowerPoint</Application>
  <PresentationFormat>Custom</PresentationFormat>
  <Paragraphs>69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LucidaGrande</vt:lpstr>
      <vt:lpstr>Divider Slide</vt:lpstr>
      <vt:lpstr>Introduction</vt:lpstr>
      <vt:lpstr>Tabletop Exercise</vt:lpstr>
      <vt:lpstr>Facilitator</vt:lpstr>
      <vt:lpstr>Format/Agenda</vt:lpstr>
      <vt:lpstr>Rules and Guidelines</vt:lpstr>
      <vt:lpstr>Objectives</vt:lpstr>
      <vt:lpstr>Module 1: Response</vt:lpstr>
      <vt:lpstr>Discussion Questions</vt:lpstr>
      <vt:lpstr>Module 2: Continued Response</vt:lpstr>
      <vt:lpstr>Discussion Questions</vt:lpstr>
      <vt:lpstr>Closing Considerations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Roorbach, James</dc:creator>
  <cp:lastModifiedBy>Roorbach, James</cp:lastModifiedBy>
  <cp:revision>119</cp:revision>
  <cp:lastPrinted>2016-05-19T20:15:33Z</cp:lastPrinted>
  <dcterms:modified xsi:type="dcterms:W3CDTF">2017-02-15T20:00:32Z</dcterms:modified>
</cp:coreProperties>
</file>