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7" r:id="rId2"/>
    <p:sldId id="295" r:id="rId3"/>
    <p:sldId id="298" r:id="rId4"/>
    <p:sldId id="297" r:id="rId5"/>
    <p:sldId id="299" r:id="rId6"/>
    <p:sldId id="300" r:id="rId7"/>
    <p:sldId id="316" r:id="rId8"/>
    <p:sldId id="317" r:id="rId9"/>
    <p:sldId id="318" r:id="rId10"/>
    <p:sldId id="301" r:id="rId11"/>
    <p:sldId id="302" r:id="rId12"/>
    <p:sldId id="303" r:id="rId13"/>
    <p:sldId id="304" r:id="rId14"/>
    <p:sldId id="307" r:id="rId15"/>
    <p:sldId id="313" r:id="rId16"/>
    <p:sldId id="275" r:id="rId17"/>
    <p:sldId id="320" r:id="rId18"/>
    <p:sldId id="321" r:id="rId19"/>
    <p:sldId id="322" r:id="rId20"/>
    <p:sldId id="290" r:id="rId21"/>
    <p:sldId id="264" r:id="rId22"/>
    <p:sldId id="272" r:id="rId23"/>
    <p:sldId id="281" r:id="rId24"/>
    <p:sldId id="282" r:id="rId25"/>
    <p:sldId id="283" r:id="rId26"/>
    <p:sldId id="284" r:id="rId27"/>
    <p:sldId id="285" r:id="rId28"/>
    <p:sldId id="286" r:id="rId29"/>
    <p:sldId id="279" r:id="rId30"/>
    <p:sldId id="269" r:id="rId31"/>
    <p:sldId id="270" r:id="rId32"/>
    <p:sldId id="280" r:id="rId33"/>
    <p:sldId id="258" r:id="rId34"/>
    <p:sldId id="293" r:id="rId35"/>
    <p:sldId id="278" r:id="rId36"/>
    <p:sldId id="259" r:id="rId37"/>
    <p:sldId id="261" r:id="rId38"/>
    <p:sldId id="263" r:id="rId39"/>
    <p:sldId id="292" r:id="rId40"/>
    <p:sldId id="289" r:id="rId41"/>
    <p:sldId id="315" r:id="rId42"/>
    <p:sldId id="314" r:id="rId43"/>
    <p:sldId id="324" r:id="rId44"/>
    <p:sldId id="325" r:id="rId45"/>
    <p:sldId id="326" r:id="rId46"/>
    <p:sldId id="327" r:id="rId47"/>
    <p:sldId id="323" r:id="rId48"/>
    <p:sldId id="334" r:id="rId49"/>
    <p:sldId id="335" r:id="rId50"/>
    <p:sldId id="333" r:id="rId51"/>
    <p:sldId id="336" r:id="rId52"/>
    <p:sldId id="337" r:id="rId53"/>
    <p:sldId id="338" r:id="rId54"/>
    <p:sldId id="339" r:id="rId55"/>
    <p:sldId id="340" r:id="rId56"/>
    <p:sldId id="288" r:id="rId57"/>
    <p:sldId id="31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5" autoAdjust="0"/>
    <p:restoredTop sz="94660"/>
  </p:normalViewPr>
  <p:slideViewPr>
    <p:cSldViewPr snapToGrid="0">
      <p:cViewPr varScale="1">
        <p:scale>
          <a:sx n="95" d="100"/>
          <a:sy n="95" d="100"/>
        </p:scale>
        <p:origin x="1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5512D110-5CC6-11CF-8D67-00AA00BDCE1D}" ax:persistence="persistStream" r:id="rId1"/>
</file>

<file path=ppt/activeX/activeX2.xml><?xml version="1.0" encoding="utf-8"?>
<ax:ocx xmlns:ax="http://schemas.microsoft.com/office/2006/activeX" xmlns:r="http://schemas.openxmlformats.org/officeDocument/2006/relationships" ax:classid="{5512D11C-5CC6-11CF-8D67-00AA00BDCE1D}" ax:persistence="persistStream" r:id="rId1"/>
</file>

<file path=ppt/activeX/activeX3.xml><?xml version="1.0" encoding="utf-8"?>
<ax:ocx xmlns:ax="http://schemas.microsoft.com/office/2006/activeX" xmlns:r="http://schemas.openxmlformats.org/officeDocument/2006/relationships" ax:classid="{5512D11C-5CC6-11CF-8D67-00AA00BDCE1D}" ax:persistence="persistStream" r:id="rId1"/>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526CE9-5EDE-4BBA-8D52-F0E1FE59951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0693C6DB-E063-4891-AD72-E5C642C90EE0}">
      <dgm:prSet phldrT="[Text]"/>
      <dgm:spPr/>
      <dgm:t>
        <a:bodyPr/>
        <a:lstStyle/>
        <a:p>
          <a:r>
            <a:rPr lang="en-US" dirty="0" smtClean="0"/>
            <a:t>REV CC $1M </a:t>
          </a:r>
          <a:endParaRPr lang="en-US" dirty="0"/>
        </a:p>
      </dgm:t>
    </dgm:pt>
    <dgm:pt modelId="{5CA656EF-CD18-4B15-AEF1-03C458ECB681}" type="parTrans" cxnId="{2986EC34-49EE-429A-8E62-2ADC353F003D}">
      <dgm:prSet/>
      <dgm:spPr/>
      <dgm:t>
        <a:bodyPr/>
        <a:lstStyle/>
        <a:p>
          <a:endParaRPr lang="en-US"/>
        </a:p>
      </dgm:t>
    </dgm:pt>
    <dgm:pt modelId="{444BBC84-5729-4D1F-8184-301A4112DE97}" type="sibTrans" cxnId="{2986EC34-49EE-429A-8E62-2ADC353F003D}">
      <dgm:prSet/>
      <dgm:spPr/>
      <dgm:t>
        <a:bodyPr/>
        <a:lstStyle/>
        <a:p>
          <a:endParaRPr lang="en-US"/>
        </a:p>
      </dgm:t>
    </dgm:pt>
    <dgm:pt modelId="{984D574C-33FD-4703-984C-B9D693075B66}">
      <dgm:prSet phldrT="[Text]"/>
      <dgm:spPr/>
      <dgm:t>
        <a:bodyPr/>
        <a:lstStyle/>
        <a:p>
          <a:r>
            <a:rPr lang="en-US" dirty="0" smtClean="0"/>
            <a:t>REPA $200M?</a:t>
          </a:r>
          <a:endParaRPr lang="en-US" dirty="0"/>
        </a:p>
      </dgm:t>
    </dgm:pt>
    <dgm:pt modelId="{EC86DD84-F4BE-410F-A235-3ED1FA19F9CE}" type="parTrans" cxnId="{42B92B89-1D86-4B96-A321-A92F9811E087}">
      <dgm:prSet/>
      <dgm:spPr/>
      <dgm:t>
        <a:bodyPr/>
        <a:lstStyle/>
        <a:p>
          <a:endParaRPr lang="en-US"/>
        </a:p>
      </dgm:t>
    </dgm:pt>
    <dgm:pt modelId="{CE323B12-AC17-4A01-93BF-F5B15F8E3700}" type="sibTrans" cxnId="{42B92B89-1D86-4B96-A321-A92F9811E087}">
      <dgm:prSet/>
      <dgm:spPr/>
      <dgm:t>
        <a:bodyPr/>
        <a:lstStyle/>
        <a:p>
          <a:endParaRPr lang="en-US"/>
        </a:p>
      </dgm:t>
    </dgm:pt>
    <dgm:pt modelId="{028C5553-9ECA-4AE5-85E3-1F9E2C833C49}" type="pres">
      <dgm:prSet presAssocID="{94526CE9-5EDE-4BBA-8D52-F0E1FE59951A}" presName="Name0" presStyleCnt="0">
        <dgm:presLayoutVars>
          <dgm:dir/>
          <dgm:resizeHandles val="exact"/>
        </dgm:presLayoutVars>
      </dgm:prSet>
      <dgm:spPr/>
      <dgm:t>
        <a:bodyPr/>
        <a:lstStyle/>
        <a:p>
          <a:endParaRPr lang="en-US"/>
        </a:p>
      </dgm:t>
    </dgm:pt>
    <dgm:pt modelId="{DBBFC885-94E3-439A-8000-F307B7687862}" type="pres">
      <dgm:prSet presAssocID="{0693C6DB-E063-4891-AD72-E5C642C90EE0}" presName="Name5" presStyleLbl="vennNode1" presStyleIdx="0" presStyleCnt="2">
        <dgm:presLayoutVars>
          <dgm:bulletEnabled val="1"/>
        </dgm:presLayoutVars>
      </dgm:prSet>
      <dgm:spPr/>
      <dgm:t>
        <a:bodyPr/>
        <a:lstStyle/>
        <a:p>
          <a:endParaRPr lang="en-US"/>
        </a:p>
      </dgm:t>
    </dgm:pt>
    <dgm:pt modelId="{4FDF7E2C-B621-4AD0-9A57-FA9710DE42B3}" type="pres">
      <dgm:prSet presAssocID="{444BBC84-5729-4D1F-8184-301A4112DE97}" presName="space" presStyleCnt="0"/>
      <dgm:spPr/>
    </dgm:pt>
    <dgm:pt modelId="{734DB12B-D973-4F69-A189-26D825E4DEF5}" type="pres">
      <dgm:prSet presAssocID="{984D574C-33FD-4703-984C-B9D693075B66}" presName="Name5" presStyleLbl="vennNode1" presStyleIdx="1" presStyleCnt="2">
        <dgm:presLayoutVars>
          <dgm:bulletEnabled val="1"/>
        </dgm:presLayoutVars>
      </dgm:prSet>
      <dgm:spPr/>
      <dgm:t>
        <a:bodyPr/>
        <a:lstStyle/>
        <a:p>
          <a:endParaRPr lang="en-US"/>
        </a:p>
      </dgm:t>
    </dgm:pt>
  </dgm:ptLst>
  <dgm:cxnLst>
    <dgm:cxn modelId="{E59D2F44-9F92-4294-9C01-D074762F2FD0}" type="presOf" srcId="{94526CE9-5EDE-4BBA-8D52-F0E1FE59951A}" destId="{028C5553-9ECA-4AE5-85E3-1F9E2C833C49}" srcOrd="0" destOrd="0" presId="urn:microsoft.com/office/officeart/2005/8/layout/venn3"/>
    <dgm:cxn modelId="{42B92B89-1D86-4B96-A321-A92F9811E087}" srcId="{94526CE9-5EDE-4BBA-8D52-F0E1FE59951A}" destId="{984D574C-33FD-4703-984C-B9D693075B66}" srcOrd="1" destOrd="0" parTransId="{EC86DD84-F4BE-410F-A235-3ED1FA19F9CE}" sibTransId="{CE323B12-AC17-4A01-93BF-F5B15F8E3700}"/>
    <dgm:cxn modelId="{2986EC34-49EE-429A-8E62-2ADC353F003D}" srcId="{94526CE9-5EDE-4BBA-8D52-F0E1FE59951A}" destId="{0693C6DB-E063-4891-AD72-E5C642C90EE0}" srcOrd="0" destOrd="0" parTransId="{5CA656EF-CD18-4B15-AEF1-03C458ECB681}" sibTransId="{444BBC84-5729-4D1F-8184-301A4112DE97}"/>
    <dgm:cxn modelId="{4AED5757-FD8A-44AF-97F3-C2C35FEBEF5D}" type="presOf" srcId="{0693C6DB-E063-4891-AD72-E5C642C90EE0}" destId="{DBBFC885-94E3-439A-8000-F307B7687862}" srcOrd="0" destOrd="0" presId="urn:microsoft.com/office/officeart/2005/8/layout/venn3"/>
    <dgm:cxn modelId="{756FC464-26F7-4304-8319-37F31AD45A1A}" type="presOf" srcId="{984D574C-33FD-4703-984C-B9D693075B66}" destId="{734DB12B-D973-4F69-A189-26D825E4DEF5}" srcOrd="0" destOrd="0" presId="urn:microsoft.com/office/officeart/2005/8/layout/venn3"/>
    <dgm:cxn modelId="{89CBFD2E-F140-45BB-909D-553C4A87C1D8}" type="presParOf" srcId="{028C5553-9ECA-4AE5-85E3-1F9E2C833C49}" destId="{DBBFC885-94E3-439A-8000-F307B7687862}" srcOrd="0" destOrd="0" presId="urn:microsoft.com/office/officeart/2005/8/layout/venn3"/>
    <dgm:cxn modelId="{C3B7F873-7646-43A6-8766-0FEC36093281}" type="presParOf" srcId="{028C5553-9ECA-4AE5-85E3-1F9E2C833C49}" destId="{4FDF7E2C-B621-4AD0-9A57-FA9710DE42B3}" srcOrd="1" destOrd="0" presId="urn:microsoft.com/office/officeart/2005/8/layout/venn3"/>
    <dgm:cxn modelId="{4C7C515C-2F3F-481C-AC22-B5320EB1DEAE}" type="presParOf" srcId="{028C5553-9ECA-4AE5-85E3-1F9E2C833C49}" destId="{734DB12B-D973-4F69-A189-26D825E4DEF5}" srcOrd="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80B06C-DD2F-49BF-9D5D-C0F64FF593C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3095573A-DD7E-4BF0-A065-5D5A1D876582}">
      <dgm:prSet phldrT="[Text]"/>
      <dgm:spPr/>
      <dgm:t>
        <a:bodyPr/>
        <a:lstStyle/>
        <a:p>
          <a:r>
            <a:rPr lang="en-US" dirty="0" smtClean="0"/>
            <a:t>Localizing Key Partners</a:t>
          </a:r>
          <a:endParaRPr lang="en-US" dirty="0"/>
        </a:p>
      </dgm:t>
    </dgm:pt>
    <dgm:pt modelId="{2F120BE1-6FFF-42D0-902F-A798F0278C3F}" type="parTrans" cxnId="{34FC1418-80FE-4973-B6A7-86F89BF4B58E}">
      <dgm:prSet/>
      <dgm:spPr/>
      <dgm:t>
        <a:bodyPr/>
        <a:lstStyle/>
        <a:p>
          <a:endParaRPr lang="en-US"/>
        </a:p>
      </dgm:t>
    </dgm:pt>
    <dgm:pt modelId="{27712B86-80D0-439B-9459-ECDCD0E3FA96}" type="sibTrans" cxnId="{34FC1418-80FE-4973-B6A7-86F89BF4B58E}">
      <dgm:prSet/>
      <dgm:spPr/>
      <dgm:t>
        <a:bodyPr/>
        <a:lstStyle/>
        <a:p>
          <a:endParaRPr lang="en-US"/>
        </a:p>
      </dgm:t>
    </dgm:pt>
    <dgm:pt modelId="{417CE4EF-78AB-4F21-B518-68378C3BF4C9}">
      <dgm:prSet phldrT="[Text]" custT="1"/>
      <dgm:spPr/>
      <dgm:t>
        <a:bodyPr/>
        <a:lstStyle/>
        <a:p>
          <a:pPr algn="ctr"/>
          <a:r>
            <a:rPr lang="en-US" sz="1200" b="1" dirty="0" smtClean="0"/>
            <a:t>Anchoring Purchasers</a:t>
          </a:r>
          <a:endParaRPr lang="en-US" sz="1200" b="1" dirty="0"/>
        </a:p>
      </dgm:t>
    </dgm:pt>
    <dgm:pt modelId="{6A8E61CB-4EC4-48D3-AD15-16E24879FD65}" type="parTrans" cxnId="{BB97B36E-7151-4D4B-843A-B3FA77E16783}">
      <dgm:prSet/>
      <dgm:spPr/>
      <dgm:t>
        <a:bodyPr/>
        <a:lstStyle/>
        <a:p>
          <a:endParaRPr lang="en-US"/>
        </a:p>
      </dgm:t>
    </dgm:pt>
    <dgm:pt modelId="{A23DBC45-5BAC-4B02-843B-7FC6E5D2EC78}" type="sibTrans" cxnId="{BB97B36E-7151-4D4B-843A-B3FA77E16783}">
      <dgm:prSet/>
      <dgm:spPr/>
      <dgm:t>
        <a:bodyPr/>
        <a:lstStyle/>
        <a:p>
          <a:endParaRPr lang="en-US"/>
        </a:p>
      </dgm:t>
    </dgm:pt>
    <dgm:pt modelId="{06FC59DF-CF0D-4F42-A101-E3E2060A1FDC}">
      <dgm:prSet phldrT="[Text]" custT="1"/>
      <dgm:spPr/>
      <dgm:t>
        <a:bodyPr/>
        <a:lstStyle/>
        <a:p>
          <a:pPr algn="ctr"/>
          <a:r>
            <a:rPr lang="en-US" sz="1200" b="1" dirty="0" smtClean="0"/>
            <a:t>Solar Private Sector*</a:t>
          </a:r>
          <a:endParaRPr lang="en-US" sz="1200" b="1" dirty="0"/>
        </a:p>
      </dgm:t>
    </dgm:pt>
    <dgm:pt modelId="{B63FB5DD-44B8-4224-B059-2390634F0CCC}" type="parTrans" cxnId="{550A2E6A-7524-40F8-BD5D-C972C61CEB81}">
      <dgm:prSet/>
      <dgm:spPr/>
      <dgm:t>
        <a:bodyPr/>
        <a:lstStyle/>
        <a:p>
          <a:endParaRPr lang="en-US"/>
        </a:p>
      </dgm:t>
    </dgm:pt>
    <dgm:pt modelId="{A552725A-9D97-4FC8-8FB1-62B1AA4B4AD4}" type="sibTrans" cxnId="{550A2E6A-7524-40F8-BD5D-C972C61CEB81}">
      <dgm:prSet/>
      <dgm:spPr/>
      <dgm:t>
        <a:bodyPr/>
        <a:lstStyle/>
        <a:p>
          <a:endParaRPr lang="en-US"/>
        </a:p>
      </dgm:t>
    </dgm:pt>
    <dgm:pt modelId="{CF58795B-689E-48A4-A30E-A8D6C1C5A794}">
      <dgm:prSet phldrT="[Text]" custT="1"/>
      <dgm:spPr/>
      <dgm:t>
        <a:bodyPr/>
        <a:lstStyle/>
        <a:p>
          <a:pPr algn="ctr"/>
          <a:r>
            <a:rPr lang="en-US" sz="1200" b="1" dirty="0" smtClean="0"/>
            <a:t>Siting Partners</a:t>
          </a:r>
          <a:endParaRPr lang="en-US" sz="1200" b="1" dirty="0"/>
        </a:p>
      </dgm:t>
    </dgm:pt>
    <dgm:pt modelId="{78564BA3-8A94-4134-A81B-5E05B1AB262A}" type="parTrans" cxnId="{A2EBC338-1971-4F9C-B28D-62A22772414E}">
      <dgm:prSet/>
      <dgm:spPr/>
      <dgm:t>
        <a:bodyPr/>
        <a:lstStyle/>
        <a:p>
          <a:endParaRPr lang="en-US"/>
        </a:p>
      </dgm:t>
    </dgm:pt>
    <dgm:pt modelId="{BBDEB5EB-FF21-411E-A445-19027BB4FC50}" type="sibTrans" cxnId="{A2EBC338-1971-4F9C-B28D-62A22772414E}">
      <dgm:prSet/>
      <dgm:spPr/>
      <dgm:t>
        <a:bodyPr/>
        <a:lstStyle/>
        <a:p>
          <a:endParaRPr lang="en-US"/>
        </a:p>
      </dgm:t>
    </dgm:pt>
    <dgm:pt modelId="{8A49492A-AF3A-4C1A-8761-9846263A6DAC}">
      <dgm:prSet phldrT="[Text]" custT="1"/>
      <dgm:spPr/>
      <dgm:t>
        <a:bodyPr/>
        <a:lstStyle/>
        <a:p>
          <a:pPr algn="ctr"/>
          <a:r>
            <a:rPr lang="en-US" sz="1200" b="1" dirty="0" smtClean="0"/>
            <a:t>Regional  Sustainability    Framework </a:t>
          </a:r>
          <a:endParaRPr lang="en-US" sz="1200" b="1" dirty="0"/>
        </a:p>
      </dgm:t>
    </dgm:pt>
    <dgm:pt modelId="{021D65EC-B2EB-4177-A682-3518C97A2CA9}" type="parTrans" cxnId="{C143FE07-AFC5-490C-BDE0-C55B61FFB352}">
      <dgm:prSet/>
      <dgm:spPr/>
      <dgm:t>
        <a:bodyPr/>
        <a:lstStyle/>
        <a:p>
          <a:endParaRPr lang="en-US"/>
        </a:p>
      </dgm:t>
    </dgm:pt>
    <dgm:pt modelId="{A457201C-55C8-49B4-B70D-7969FC0DDA10}" type="sibTrans" cxnId="{C143FE07-AFC5-490C-BDE0-C55B61FFB352}">
      <dgm:prSet/>
      <dgm:spPr/>
      <dgm:t>
        <a:bodyPr/>
        <a:lstStyle/>
        <a:p>
          <a:endParaRPr lang="en-US"/>
        </a:p>
      </dgm:t>
    </dgm:pt>
    <dgm:pt modelId="{9BC0FB04-1214-487F-8288-297CA0B6BCD2}">
      <dgm:prSet phldrT="[Text]" custT="1"/>
      <dgm:spPr/>
      <dgm:t>
        <a:bodyPr/>
        <a:lstStyle/>
        <a:p>
          <a:pPr algn="l"/>
          <a:r>
            <a:rPr lang="en-US" sz="1000" dirty="0" smtClean="0"/>
            <a:t>UB</a:t>
          </a:r>
          <a:endParaRPr lang="en-US" sz="1000" dirty="0"/>
        </a:p>
      </dgm:t>
    </dgm:pt>
    <dgm:pt modelId="{B4DCDCB4-6E0F-45BC-BFA0-A035E0B14365}" type="parTrans" cxnId="{6C8F6E0A-B479-4876-8244-101106884505}">
      <dgm:prSet/>
      <dgm:spPr/>
      <dgm:t>
        <a:bodyPr/>
        <a:lstStyle/>
        <a:p>
          <a:endParaRPr lang="en-US"/>
        </a:p>
      </dgm:t>
    </dgm:pt>
    <dgm:pt modelId="{FAEF807F-D765-4911-AD99-76F479923C87}" type="sibTrans" cxnId="{6C8F6E0A-B479-4876-8244-101106884505}">
      <dgm:prSet/>
      <dgm:spPr/>
      <dgm:t>
        <a:bodyPr/>
        <a:lstStyle/>
        <a:p>
          <a:endParaRPr lang="en-US"/>
        </a:p>
      </dgm:t>
    </dgm:pt>
    <dgm:pt modelId="{6F25A427-5936-46B0-874C-7B505DACFCB8}">
      <dgm:prSet phldrT="[Text]" custT="1"/>
      <dgm:spPr/>
      <dgm:t>
        <a:bodyPr/>
        <a:lstStyle/>
        <a:p>
          <a:pPr algn="l"/>
          <a:r>
            <a:rPr lang="en-US" sz="1000" dirty="0" smtClean="0"/>
            <a:t>Buff-State</a:t>
          </a:r>
          <a:endParaRPr lang="en-US" sz="1000" dirty="0"/>
        </a:p>
      </dgm:t>
    </dgm:pt>
    <dgm:pt modelId="{4F7AE575-39F1-4D23-93CE-DCD47A2A49E1}" type="parTrans" cxnId="{54A55D3C-BC5C-402B-97C3-13F965154A99}">
      <dgm:prSet/>
      <dgm:spPr/>
      <dgm:t>
        <a:bodyPr/>
        <a:lstStyle/>
        <a:p>
          <a:endParaRPr lang="en-US"/>
        </a:p>
      </dgm:t>
    </dgm:pt>
    <dgm:pt modelId="{BB9D7C13-53F4-48FF-9938-137A73A44663}" type="sibTrans" cxnId="{54A55D3C-BC5C-402B-97C3-13F965154A99}">
      <dgm:prSet/>
      <dgm:spPr/>
      <dgm:t>
        <a:bodyPr/>
        <a:lstStyle/>
        <a:p>
          <a:endParaRPr lang="en-US"/>
        </a:p>
      </dgm:t>
    </dgm:pt>
    <dgm:pt modelId="{39541BFD-169C-4CD3-995E-CFFBB8BDA6F6}">
      <dgm:prSet phldrT="[Text]" custT="1"/>
      <dgm:spPr/>
      <dgm:t>
        <a:bodyPr/>
        <a:lstStyle/>
        <a:p>
          <a:pPr algn="l"/>
          <a:r>
            <a:rPr lang="en-US" sz="1000" dirty="0" smtClean="0"/>
            <a:t>ECC</a:t>
          </a:r>
          <a:endParaRPr lang="en-US" sz="1000" dirty="0"/>
        </a:p>
      </dgm:t>
    </dgm:pt>
    <dgm:pt modelId="{728E9EBC-7D1A-4BDD-9E10-80FACE79515B}" type="parTrans" cxnId="{53F7CA7A-A9BB-4CE5-83FE-81CD054B7329}">
      <dgm:prSet/>
      <dgm:spPr/>
      <dgm:t>
        <a:bodyPr/>
        <a:lstStyle/>
        <a:p>
          <a:endParaRPr lang="en-US"/>
        </a:p>
      </dgm:t>
    </dgm:pt>
    <dgm:pt modelId="{1ADCC381-8101-4761-A051-FBE5C2864785}" type="sibTrans" cxnId="{53F7CA7A-A9BB-4CE5-83FE-81CD054B7329}">
      <dgm:prSet/>
      <dgm:spPr/>
      <dgm:t>
        <a:bodyPr/>
        <a:lstStyle/>
        <a:p>
          <a:endParaRPr lang="en-US"/>
        </a:p>
      </dgm:t>
    </dgm:pt>
    <dgm:pt modelId="{6671ABB3-23CA-4E1D-BCF1-44E67ABEA569}">
      <dgm:prSet phldrT="[Text]" custT="1"/>
      <dgm:spPr/>
      <dgm:t>
        <a:bodyPr/>
        <a:lstStyle/>
        <a:p>
          <a:pPr algn="l"/>
          <a:r>
            <a:rPr lang="en-US" sz="1000" dirty="0" smtClean="0"/>
            <a:t>City of Buffalo</a:t>
          </a:r>
          <a:endParaRPr lang="en-US" sz="1000" dirty="0"/>
        </a:p>
      </dgm:t>
    </dgm:pt>
    <dgm:pt modelId="{3993153D-0E9D-41D6-A097-9BFA54C77AC5}" type="parTrans" cxnId="{B1D43DD9-5F43-460C-B9BB-C062403A3C00}">
      <dgm:prSet/>
      <dgm:spPr/>
      <dgm:t>
        <a:bodyPr/>
        <a:lstStyle/>
        <a:p>
          <a:endParaRPr lang="en-US"/>
        </a:p>
      </dgm:t>
    </dgm:pt>
    <dgm:pt modelId="{0B3CBC07-3C96-423D-9D2E-2E1AB84554B0}" type="sibTrans" cxnId="{B1D43DD9-5F43-460C-B9BB-C062403A3C00}">
      <dgm:prSet/>
      <dgm:spPr/>
      <dgm:t>
        <a:bodyPr/>
        <a:lstStyle/>
        <a:p>
          <a:endParaRPr lang="en-US"/>
        </a:p>
      </dgm:t>
    </dgm:pt>
    <dgm:pt modelId="{3266BF4B-91D6-4951-9254-4C10F3DE4574}">
      <dgm:prSet phldrT="[Text]" custT="1"/>
      <dgm:spPr/>
      <dgm:t>
        <a:bodyPr/>
        <a:lstStyle/>
        <a:p>
          <a:pPr algn="l"/>
          <a:r>
            <a:rPr lang="en-US" sz="900" dirty="0" smtClean="0"/>
            <a:t>City of Buffalo</a:t>
          </a:r>
          <a:endParaRPr lang="en-US" sz="900" dirty="0"/>
        </a:p>
      </dgm:t>
    </dgm:pt>
    <dgm:pt modelId="{FF9E9A6B-FDF9-46F8-B853-F921E240472D}" type="parTrans" cxnId="{56846926-0D53-4D7C-A722-B654E16D9F4B}">
      <dgm:prSet/>
      <dgm:spPr/>
      <dgm:t>
        <a:bodyPr/>
        <a:lstStyle/>
        <a:p>
          <a:endParaRPr lang="en-US"/>
        </a:p>
      </dgm:t>
    </dgm:pt>
    <dgm:pt modelId="{6911B8D2-25C6-427B-BAC3-75CF09938259}" type="sibTrans" cxnId="{56846926-0D53-4D7C-A722-B654E16D9F4B}">
      <dgm:prSet/>
      <dgm:spPr/>
      <dgm:t>
        <a:bodyPr/>
        <a:lstStyle/>
        <a:p>
          <a:endParaRPr lang="en-US"/>
        </a:p>
      </dgm:t>
    </dgm:pt>
    <dgm:pt modelId="{1974079E-6FBE-449C-8E2D-039E42BBD969}">
      <dgm:prSet phldrT="[Text]" custT="1"/>
      <dgm:spPr/>
      <dgm:t>
        <a:bodyPr/>
        <a:lstStyle/>
        <a:p>
          <a:pPr algn="l"/>
          <a:r>
            <a:rPr lang="en-US" sz="900" dirty="0" smtClean="0"/>
            <a:t>ECHDC</a:t>
          </a:r>
          <a:endParaRPr lang="en-US" sz="900" dirty="0"/>
        </a:p>
      </dgm:t>
    </dgm:pt>
    <dgm:pt modelId="{533FB440-4C05-40A8-8598-2118D236238A}" type="parTrans" cxnId="{2263C59B-3EC1-4B01-BD77-66885584F741}">
      <dgm:prSet/>
      <dgm:spPr/>
      <dgm:t>
        <a:bodyPr/>
        <a:lstStyle/>
        <a:p>
          <a:endParaRPr lang="en-US"/>
        </a:p>
      </dgm:t>
    </dgm:pt>
    <dgm:pt modelId="{DA8E91A9-E17C-46F0-BB57-BA0FA552B410}" type="sibTrans" cxnId="{2263C59B-3EC1-4B01-BD77-66885584F741}">
      <dgm:prSet/>
      <dgm:spPr/>
      <dgm:t>
        <a:bodyPr/>
        <a:lstStyle/>
        <a:p>
          <a:endParaRPr lang="en-US"/>
        </a:p>
      </dgm:t>
    </dgm:pt>
    <dgm:pt modelId="{322F66C6-3BDA-4A1F-AC23-851CF8E8087D}">
      <dgm:prSet phldrT="[Text]" custT="1"/>
      <dgm:spPr/>
      <dgm:t>
        <a:bodyPr/>
        <a:lstStyle/>
        <a:p>
          <a:pPr algn="l"/>
          <a:r>
            <a:rPr lang="en-US" sz="900" dirty="0" smtClean="0"/>
            <a:t>UB, Buff-State, ECC</a:t>
          </a:r>
          <a:endParaRPr lang="en-US" sz="900" dirty="0"/>
        </a:p>
      </dgm:t>
    </dgm:pt>
    <dgm:pt modelId="{C3FE1E7A-5E0A-49F2-8B22-F3C9CC005217}" type="parTrans" cxnId="{27B3759D-C594-40AB-B24A-FE3A29A28DA2}">
      <dgm:prSet/>
      <dgm:spPr/>
      <dgm:t>
        <a:bodyPr/>
        <a:lstStyle/>
        <a:p>
          <a:endParaRPr lang="en-US"/>
        </a:p>
      </dgm:t>
    </dgm:pt>
    <dgm:pt modelId="{71945594-9C29-42D9-9040-DA004BB3C644}" type="sibTrans" cxnId="{27B3759D-C594-40AB-B24A-FE3A29A28DA2}">
      <dgm:prSet/>
      <dgm:spPr/>
      <dgm:t>
        <a:bodyPr/>
        <a:lstStyle/>
        <a:p>
          <a:endParaRPr lang="en-US"/>
        </a:p>
      </dgm:t>
    </dgm:pt>
    <dgm:pt modelId="{4535352C-A468-4BF3-975C-EE9298F66082}">
      <dgm:prSet phldrT="[Text]" custT="1"/>
      <dgm:spPr/>
      <dgm:t>
        <a:bodyPr/>
        <a:lstStyle/>
        <a:p>
          <a:pPr algn="l"/>
          <a:r>
            <a:rPr lang="en-US" sz="900" dirty="0" smtClean="0"/>
            <a:t>BNMC</a:t>
          </a:r>
          <a:endParaRPr lang="en-US" sz="900" dirty="0"/>
        </a:p>
      </dgm:t>
    </dgm:pt>
    <dgm:pt modelId="{C8F10539-8652-43A3-A988-B719CBC36FA2}" type="parTrans" cxnId="{A2693B91-A177-4B98-9336-F7C1911D7580}">
      <dgm:prSet/>
      <dgm:spPr/>
      <dgm:t>
        <a:bodyPr/>
        <a:lstStyle/>
        <a:p>
          <a:endParaRPr lang="en-US"/>
        </a:p>
      </dgm:t>
    </dgm:pt>
    <dgm:pt modelId="{5924E9D3-CC7B-40B0-87EF-F9EE7EB7B937}" type="sibTrans" cxnId="{A2693B91-A177-4B98-9336-F7C1911D7580}">
      <dgm:prSet/>
      <dgm:spPr/>
      <dgm:t>
        <a:bodyPr/>
        <a:lstStyle/>
        <a:p>
          <a:endParaRPr lang="en-US"/>
        </a:p>
      </dgm:t>
    </dgm:pt>
    <dgm:pt modelId="{E92B99C9-E847-456F-842E-C9FCA4789B82}">
      <dgm:prSet phldrT="[Text]" custT="1"/>
      <dgm:spPr/>
      <dgm:t>
        <a:bodyPr/>
        <a:lstStyle/>
        <a:p>
          <a:pPr algn="l"/>
          <a:r>
            <a:rPr lang="en-US" sz="900" dirty="0" smtClean="0"/>
            <a:t>Community Solar (Erie county)</a:t>
          </a:r>
        </a:p>
        <a:p>
          <a:pPr algn="l"/>
          <a:endParaRPr lang="en-US" sz="600" dirty="0"/>
        </a:p>
      </dgm:t>
    </dgm:pt>
    <dgm:pt modelId="{4D5413BC-B535-4D90-A195-52D2EA20AFBA}" type="parTrans" cxnId="{58872344-DF5D-4A78-A95E-4DC2BD5B0B25}">
      <dgm:prSet/>
      <dgm:spPr/>
      <dgm:t>
        <a:bodyPr/>
        <a:lstStyle/>
        <a:p>
          <a:endParaRPr lang="en-US"/>
        </a:p>
      </dgm:t>
    </dgm:pt>
    <dgm:pt modelId="{F7EE7AFD-C57D-4E09-A474-18A81B7C49C7}" type="sibTrans" cxnId="{58872344-DF5D-4A78-A95E-4DC2BD5B0B25}">
      <dgm:prSet/>
      <dgm:spPr/>
      <dgm:t>
        <a:bodyPr/>
        <a:lstStyle/>
        <a:p>
          <a:endParaRPr lang="en-US"/>
        </a:p>
      </dgm:t>
    </dgm:pt>
    <dgm:pt modelId="{33A316E8-7E0E-4E41-B570-0771610ADF89}">
      <dgm:prSet phldrT="[Text]" custT="1"/>
      <dgm:spPr/>
      <dgm:t>
        <a:bodyPr/>
        <a:lstStyle/>
        <a:p>
          <a:pPr algn="l"/>
          <a:r>
            <a:rPr lang="en-US" sz="700" dirty="0" smtClean="0"/>
            <a:t>One Region Forward/REDC</a:t>
          </a:r>
          <a:endParaRPr lang="en-US" sz="700" dirty="0"/>
        </a:p>
      </dgm:t>
    </dgm:pt>
    <dgm:pt modelId="{26DB34E4-B7B7-4793-99ED-17F5F95F6212}" type="parTrans" cxnId="{36115EAE-7DE5-4A51-AAF4-F84F00810314}">
      <dgm:prSet/>
      <dgm:spPr/>
      <dgm:t>
        <a:bodyPr/>
        <a:lstStyle/>
        <a:p>
          <a:endParaRPr lang="en-US"/>
        </a:p>
      </dgm:t>
    </dgm:pt>
    <dgm:pt modelId="{45E79153-0450-4CD8-B886-569D1BFAE2EC}" type="sibTrans" cxnId="{36115EAE-7DE5-4A51-AAF4-F84F00810314}">
      <dgm:prSet/>
      <dgm:spPr/>
      <dgm:t>
        <a:bodyPr/>
        <a:lstStyle/>
        <a:p>
          <a:endParaRPr lang="en-US"/>
        </a:p>
      </dgm:t>
    </dgm:pt>
    <dgm:pt modelId="{B337942F-5D4F-496F-BA37-35EB4EDE93A0}">
      <dgm:prSet phldrT="[Text]" custT="1"/>
      <dgm:spPr/>
      <dgm:t>
        <a:bodyPr/>
        <a:lstStyle/>
        <a:p>
          <a:pPr algn="l"/>
          <a:r>
            <a:rPr lang="en-US" sz="700" dirty="0" smtClean="0"/>
            <a:t>WNY Environmental Alliance</a:t>
          </a:r>
          <a:endParaRPr lang="en-US" sz="700" dirty="0"/>
        </a:p>
      </dgm:t>
    </dgm:pt>
    <dgm:pt modelId="{995D8470-672E-49AD-940E-56B8D7C98A4E}" type="parTrans" cxnId="{DB37BF11-A395-4B5C-A113-079CE1FC08CE}">
      <dgm:prSet/>
      <dgm:spPr/>
      <dgm:t>
        <a:bodyPr/>
        <a:lstStyle/>
        <a:p>
          <a:endParaRPr lang="en-US"/>
        </a:p>
      </dgm:t>
    </dgm:pt>
    <dgm:pt modelId="{04A57764-8E58-48F0-B515-E4EFC95CF4E8}" type="sibTrans" cxnId="{DB37BF11-A395-4B5C-A113-079CE1FC08CE}">
      <dgm:prSet/>
      <dgm:spPr/>
      <dgm:t>
        <a:bodyPr/>
        <a:lstStyle/>
        <a:p>
          <a:endParaRPr lang="en-US"/>
        </a:p>
      </dgm:t>
    </dgm:pt>
    <dgm:pt modelId="{5AA32130-B57B-4F00-9A40-8B71EC2F4EE4}">
      <dgm:prSet phldrT="[Text]" custT="1"/>
      <dgm:spPr/>
      <dgm:t>
        <a:bodyPr/>
        <a:lstStyle/>
        <a:p>
          <a:pPr algn="l"/>
          <a:r>
            <a:rPr lang="en-US" sz="700" dirty="0" smtClean="0"/>
            <a:t>WNY Sustainable Business Roundtable</a:t>
          </a:r>
          <a:endParaRPr lang="en-US" sz="700" dirty="0"/>
        </a:p>
      </dgm:t>
    </dgm:pt>
    <dgm:pt modelId="{B926D5B0-915E-4751-8C44-B2CC19D33012}" type="parTrans" cxnId="{B1259535-1957-4B0A-A6D2-7C8595F58E28}">
      <dgm:prSet/>
      <dgm:spPr/>
      <dgm:t>
        <a:bodyPr/>
        <a:lstStyle/>
        <a:p>
          <a:endParaRPr lang="en-US"/>
        </a:p>
      </dgm:t>
    </dgm:pt>
    <dgm:pt modelId="{5B84E05C-7B85-4E01-95E1-733FA96DE5A7}" type="sibTrans" cxnId="{B1259535-1957-4B0A-A6D2-7C8595F58E28}">
      <dgm:prSet/>
      <dgm:spPr/>
      <dgm:t>
        <a:bodyPr/>
        <a:lstStyle/>
        <a:p>
          <a:endParaRPr lang="en-US"/>
        </a:p>
      </dgm:t>
    </dgm:pt>
    <dgm:pt modelId="{E52DAFBA-DAEC-473C-A586-BEAF2E11B99E}">
      <dgm:prSet phldrT="[Text]" custT="1"/>
      <dgm:spPr/>
      <dgm:t>
        <a:bodyPr/>
        <a:lstStyle/>
        <a:p>
          <a:pPr algn="l"/>
          <a:r>
            <a:rPr lang="en-US" sz="700" dirty="0" smtClean="0"/>
            <a:t>UB Solar Strand</a:t>
          </a:r>
          <a:endParaRPr lang="en-US" sz="700" dirty="0"/>
        </a:p>
      </dgm:t>
    </dgm:pt>
    <dgm:pt modelId="{993DA75C-BBFF-4545-BB21-9375AA41A457}" type="parTrans" cxnId="{1F2E8FFB-A9BE-4DC7-860C-643A29E29BA4}">
      <dgm:prSet/>
      <dgm:spPr/>
      <dgm:t>
        <a:bodyPr/>
        <a:lstStyle/>
        <a:p>
          <a:endParaRPr lang="en-US"/>
        </a:p>
      </dgm:t>
    </dgm:pt>
    <dgm:pt modelId="{8F6A11CB-C4C1-44D2-912D-0A75FC099FF2}" type="sibTrans" cxnId="{1F2E8FFB-A9BE-4DC7-860C-643A29E29BA4}">
      <dgm:prSet/>
      <dgm:spPr/>
      <dgm:t>
        <a:bodyPr/>
        <a:lstStyle/>
        <a:p>
          <a:endParaRPr lang="en-US"/>
        </a:p>
      </dgm:t>
    </dgm:pt>
    <dgm:pt modelId="{02E37750-E774-405D-ABA3-7347BA66DA5D}">
      <dgm:prSet phldrT="[Text]" custT="1"/>
      <dgm:spPr/>
      <dgm:t>
        <a:bodyPr/>
        <a:lstStyle/>
        <a:p>
          <a:pPr algn="l"/>
          <a:r>
            <a:rPr lang="en-US" sz="700" dirty="0" smtClean="0"/>
            <a:t>Green Zone</a:t>
          </a:r>
          <a:endParaRPr lang="en-US" sz="700" dirty="0"/>
        </a:p>
      </dgm:t>
    </dgm:pt>
    <dgm:pt modelId="{EAA849BA-2994-4A09-909C-F7203E649ADA}" type="parTrans" cxnId="{37CEED04-328E-4A55-B00E-FC1B60F81383}">
      <dgm:prSet/>
      <dgm:spPr/>
      <dgm:t>
        <a:bodyPr/>
        <a:lstStyle/>
        <a:p>
          <a:endParaRPr lang="en-US"/>
        </a:p>
      </dgm:t>
    </dgm:pt>
    <dgm:pt modelId="{467DED16-68B5-4F73-9BA5-BF65DED9A458}" type="sibTrans" cxnId="{37CEED04-328E-4A55-B00E-FC1B60F81383}">
      <dgm:prSet/>
      <dgm:spPr/>
      <dgm:t>
        <a:bodyPr/>
        <a:lstStyle/>
        <a:p>
          <a:endParaRPr lang="en-US"/>
        </a:p>
      </dgm:t>
    </dgm:pt>
    <dgm:pt modelId="{F1668F97-0F26-4721-9BF0-140782D0F194}">
      <dgm:prSet phldrT="[Text]"/>
      <dgm:spPr/>
      <dgm:t>
        <a:bodyPr/>
        <a:lstStyle/>
        <a:p>
          <a:pPr algn="l"/>
          <a:endParaRPr lang="en-US" sz="600" dirty="0"/>
        </a:p>
      </dgm:t>
    </dgm:pt>
    <dgm:pt modelId="{22A2B3E7-5868-4FF2-AB45-7862F9F04B66}" type="parTrans" cxnId="{2F5DD9EF-37D8-4EDA-BC7C-7A960F1D19B5}">
      <dgm:prSet/>
      <dgm:spPr/>
      <dgm:t>
        <a:bodyPr/>
        <a:lstStyle/>
        <a:p>
          <a:endParaRPr lang="en-US"/>
        </a:p>
      </dgm:t>
    </dgm:pt>
    <dgm:pt modelId="{1BAAAA5C-EA02-461E-9C53-DD7D4DF3D832}" type="sibTrans" cxnId="{2F5DD9EF-37D8-4EDA-BC7C-7A960F1D19B5}">
      <dgm:prSet/>
      <dgm:spPr/>
      <dgm:t>
        <a:bodyPr/>
        <a:lstStyle/>
        <a:p>
          <a:endParaRPr lang="en-US"/>
        </a:p>
      </dgm:t>
    </dgm:pt>
    <dgm:pt modelId="{EAF53AE3-1BD3-42D6-82A6-6B02FE484D8B}">
      <dgm:prSet phldrT="[Text]" custT="1"/>
      <dgm:spPr/>
      <dgm:t>
        <a:bodyPr/>
        <a:lstStyle/>
        <a:p>
          <a:pPr algn="l"/>
          <a:r>
            <a:rPr lang="en-US" sz="900" dirty="0" err="1" smtClean="0"/>
            <a:t>Altenex</a:t>
          </a:r>
          <a:endParaRPr lang="en-US" sz="900" dirty="0"/>
        </a:p>
      </dgm:t>
    </dgm:pt>
    <dgm:pt modelId="{F6CBA00C-01A9-4430-926B-EB174DF44154}" type="parTrans" cxnId="{9FD58100-4E87-4332-BFFD-F25003FBA18D}">
      <dgm:prSet/>
      <dgm:spPr/>
      <dgm:t>
        <a:bodyPr/>
        <a:lstStyle/>
        <a:p>
          <a:endParaRPr lang="en-US"/>
        </a:p>
      </dgm:t>
    </dgm:pt>
    <dgm:pt modelId="{7A7E8CA4-4DCD-46A3-A8F2-2D4D14030CDC}" type="sibTrans" cxnId="{9FD58100-4E87-4332-BFFD-F25003FBA18D}">
      <dgm:prSet/>
      <dgm:spPr/>
      <dgm:t>
        <a:bodyPr/>
        <a:lstStyle/>
        <a:p>
          <a:endParaRPr lang="en-US"/>
        </a:p>
      </dgm:t>
    </dgm:pt>
    <dgm:pt modelId="{DB71EE98-5A69-4AD9-8486-C96A0526550A}">
      <dgm:prSet phldrT="[Text]" custT="1"/>
      <dgm:spPr/>
      <dgm:t>
        <a:bodyPr/>
        <a:lstStyle/>
        <a:p>
          <a:pPr algn="l"/>
          <a:r>
            <a:rPr lang="en-US" sz="900" dirty="0" smtClean="0"/>
            <a:t>Solar City, </a:t>
          </a:r>
          <a:endParaRPr lang="en-US" sz="900" dirty="0"/>
        </a:p>
      </dgm:t>
    </dgm:pt>
    <dgm:pt modelId="{F8AFB615-034E-4695-BF8E-17708C7CD075}" type="parTrans" cxnId="{9AA63B21-786F-4350-B8E4-026ACB8AAA99}">
      <dgm:prSet/>
      <dgm:spPr/>
      <dgm:t>
        <a:bodyPr/>
        <a:lstStyle/>
        <a:p>
          <a:endParaRPr lang="en-US"/>
        </a:p>
      </dgm:t>
    </dgm:pt>
    <dgm:pt modelId="{6E3816BB-2B51-4EEE-970E-BE791FBACC63}" type="sibTrans" cxnId="{9AA63B21-786F-4350-B8E4-026ACB8AAA99}">
      <dgm:prSet/>
      <dgm:spPr/>
      <dgm:t>
        <a:bodyPr/>
        <a:lstStyle/>
        <a:p>
          <a:endParaRPr lang="en-US"/>
        </a:p>
      </dgm:t>
    </dgm:pt>
    <dgm:pt modelId="{21A23D0D-9A09-435C-B5F4-1E63D422F06F}">
      <dgm:prSet phldrT="[Text]" custT="1"/>
      <dgm:spPr/>
      <dgm:t>
        <a:bodyPr/>
        <a:lstStyle/>
        <a:p>
          <a:pPr algn="l"/>
          <a:r>
            <a:rPr lang="en-US" sz="900" dirty="0" smtClean="0"/>
            <a:t>Solar Liberty</a:t>
          </a:r>
          <a:endParaRPr lang="en-US" sz="900" dirty="0"/>
        </a:p>
      </dgm:t>
    </dgm:pt>
    <dgm:pt modelId="{5B58EEC1-94B8-495B-841F-F0BF2EADB355}" type="parTrans" cxnId="{4D87E67B-C2E5-48AC-BDF0-34112D3F5846}">
      <dgm:prSet/>
      <dgm:spPr/>
      <dgm:t>
        <a:bodyPr/>
        <a:lstStyle/>
        <a:p>
          <a:endParaRPr lang="en-US"/>
        </a:p>
      </dgm:t>
    </dgm:pt>
    <dgm:pt modelId="{151D94B4-A492-4FA8-A80B-5FE4729F5A76}" type="sibTrans" cxnId="{4D87E67B-C2E5-48AC-BDF0-34112D3F5846}">
      <dgm:prSet/>
      <dgm:spPr/>
      <dgm:t>
        <a:bodyPr/>
        <a:lstStyle/>
        <a:p>
          <a:endParaRPr lang="en-US"/>
        </a:p>
      </dgm:t>
    </dgm:pt>
    <dgm:pt modelId="{48B27C8D-EBD8-4CD3-9BEF-91A5415EEC95}">
      <dgm:prSet phldrT="[Text]" custT="1"/>
      <dgm:spPr/>
      <dgm:t>
        <a:bodyPr/>
        <a:lstStyle/>
        <a:p>
          <a:pPr algn="l"/>
          <a:r>
            <a:rPr lang="en-US" sz="900" dirty="0" smtClean="0"/>
            <a:t>Solar by CIR</a:t>
          </a:r>
          <a:endParaRPr lang="en-US" sz="900" dirty="0"/>
        </a:p>
      </dgm:t>
    </dgm:pt>
    <dgm:pt modelId="{49DF5404-ACD2-4021-87F0-525E50417223}" type="parTrans" cxnId="{F07E9823-17A3-4097-BD08-A46AB9B38572}">
      <dgm:prSet/>
      <dgm:spPr/>
      <dgm:t>
        <a:bodyPr/>
        <a:lstStyle/>
        <a:p>
          <a:endParaRPr lang="en-US"/>
        </a:p>
      </dgm:t>
    </dgm:pt>
    <dgm:pt modelId="{371FF40D-7076-4F9B-BD3C-8C76A7AA24BB}" type="sibTrans" cxnId="{F07E9823-17A3-4097-BD08-A46AB9B38572}">
      <dgm:prSet/>
      <dgm:spPr/>
      <dgm:t>
        <a:bodyPr/>
        <a:lstStyle/>
        <a:p>
          <a:endParaRPr lang="en-US"/>
        </a:p>
      </dgm:t>
    </dgm:pt>
    <dgm:pt modelId="{8112647C-527D-4BC6-9609-60276DCBC942}">
      <dgm:prSet phldrT="[Text]" custT="1"/>
      <dgm:spPr/>
      <dgm:t>
        <a:bodyPr/>
        <a:lstStyle/>
        <a:p>
          <a:pPr algn="l"/>
          <a:r>
            <a:rPr lang="en-US" sz="900" dirty="0" smtClean="0"/>
            <a:t>Montante Solar</a:t>
          </a:r>
        </a:p>
        <a:p>
          <a:pPr algn="l"/>
          <a:r>
            <a:rPr lang="en-US" sz="600" dirty="0" smtClean="0"/>
            <a:t> </a:t>
          </a:r>
          <a:endParaRPr lang="en-US" sz="900" dirty="0"/>
        </a:p>
      </dgm:t>
    </dgm:pt>
    <dgm:pt modelId="{1A7BF9AF-CE2E-4401-8793-E0567720D9C4}" type="parTrans" cxnId="{3EDC4F8E-F9A2-4CB4-BACC-5050AF5315D0}">
      <dgm:prSet/>
      <dgm:spPr/>
      <dgm:t>
        <a:bodyPr/>
        <a:lstStyle/>
        <a:p>
          <a:endParaRPr lang="en-US"/>
        </a:p>
      </dgm:t>
    </dgm:pt>
    <dgm:pt modelId="{0A8CA082-9187-49EC-AD03-DF91BE751F55}" type="sibTrans" cxnId="{3EDC4F8E-F9A2-4CB4-BACC-5050AF5315D0}">
      <dgm:prSet/>
      <dgm:spPr/>
      <dgm:t>
        <a:bodyPr/>
        <a:lstStyle/>
        <a:p>
          <a:endParaRPr lang="en-US"/>
        </a:p>
      </dgm:t>
    </dgm:pt>
    <dgm:pt modelId="{7AA47D96-3A60-4BB9-AFA8-9F750231DCD8}" type="pres">
      <dgm:prSet presAssocID="{1580B06C-DD2F-49BF-9D5D-C0F64FF593C4}" presName="Name0" presStyleCnt="0">
        <dgm:presLayoutVars>
          <dgm:chMax val="1"/>
          <dgm:dir/>
          <dgm:animLvl val="ctr"/>
          <dgm:resizeHandles val="exact"/>
        </dgm:presLayoutVars>
      </dgm:prSet>
      <dgm:spPr/>
      <dgm:t>
        <a:bodyPr/>
        <a:lstStyle/>
        <a:p>
          <a:endParaRPr lang="en-US"/>
        </a:p>
      </dgm:t>
    </dgm:pt>
    <dgm:pt modelId="{48021E44-A09D-4435-807D-65F5AD3E8AC4}" type="pres">
      <dgm:prSet presAssocID="{3095573A-DD7E-4BF0-A065-5D5A1D876582}" presName="centerShape" presStyleLbl="node0" presStyleIdx="0" presStyleCnt="1"/>
      <dgm:spPr/>
      <dgm:t>
        <a:bodyPr/>
        <a:lstStyle/>
        <a:p>
          <a:endParaRPr lang="en-US"/>
        </a:p>
      </dgm:t>
    </dgm:pt>
    <dgm:pt modelId="{80C36F14-D536-493F-9C17-44606D5659B5}" type="pres">
      <dgm:prSet presAssocID="{417CE4EF-78AB-4F21-B518-68378C3BF4C9}" presName="node" presStyleLbl="node1" presStyleIdx="0" presStyleCnt="4" custScaleX="129655" custScaleY="123203">
        <dgm:presLayoutVars>
          <dgm:bulletEnabled val="1"/>
        </dgm:presLayoutVars>
      </dgm:prSet>
      <dgm:spPr/>
      <dgm:t>
        <a:bodyPr/>
        <a:lstStyle/>
        <a:p>
          <a:endParaRPr lang="en-US"/>
        </a:p>
      </dgm:t>
    </dgm:pt>
    <dgm:pt modelId="{24CF8EBB-876C-47BA-8E80-B0454A30CD2F}" type="pres">
      <dgm:prSet presAssocID="{417CE4EF-78AB-4F21-B518-68378C3BF4C9}" presName="dummy" presStyleCnt="0"/>
      <dgm:spPr/>
    </dgm:pt>
    <dgm:pt modelId="{C21CC7BC-66EB-48AA-A707-34D965B7C860}" type="pres">
      <dgm:prSet presAssocID="{A23DBC45-5BAC-4B02-843B-7FC6E5D2EC78}" presName="sibTrans" presStyleLbl="sibTrans2D1" presStyleIdx="0" presStyleCnt="4"/>
      <dgm:spPr/>
      <dgm:t>
        <a:bodyPr/>
        <a:lstStyle/>
        <a:p>
          <a:endParaRPr lang="en-US"/>
        </a:p>
      </dgm:t>
    </dgm:pt>
    <dgm:pt modelId="{DDB75A4C-0EAE-4114-AB66-2926335E7748}" type="pres">
      <dgm:prSet presAssocID="{06FC59DF-CF0D-4F42-A101-E3E2060A1FDC}" presName="node" presStyleLbl="node1" presStyleIdx="1" presStyleCnt="4" custScaleX="121746" custScaleY="117353">
        <dgm:presLayoutVars>
          <dgm:bulletEnabled val="1"/>
        </dgm:presLayoutVars>
      </dgm:prSet>
      <dgm:spPr/>
      <dgm:t>
        <a:bodyPr/>
        <a:lstStyle/>
        <a:p>
          <a:endParaRPr lang="en-US"/>
        </a:p>
      </dgm:t>
    </dgm:pt>
    <dgm:pt modelId="{4F926D5A-7296-4700-BF43-60CEF05242F3}" type="pres">
      <dgm:prSet presAssocID="{06FC59DF-CF0D-4F42-A101-E3E2060A1FDC}" presName="dummy" presStyleCnt="0"/>
      <dgm:spPr/>
    </dgm:pt>
    <dgm:pt modelId="{60EB11FA-6BE3-4F72-AB68-1FB6EF34A5E4}" type="pres">
      <dgm:prSet presAssocID="{A552725A-9D97-4FC8-8FB1-62B1AA4B4AD4}" presName="sibTrans" presStyleLbl="sibTrans2D1" presStyleIdx="1" presStyleCnt="4"/>
      <dgm:spPr/>
      <dgm:t>
        <a:bodyPr/>
        <a:lstStyle/>
        <a:p>
          <a:endParaRPr lang="en-US"/>
        </a:p>
      </dgm:t>
    </dgm:pt>
    <dgm:pt modelId="{A109E343-58B1-4AE2-8AC3-0102B77D7DA4}" type="pres">
      <dgm:prSet presAssocID="{CF58795B-689E-48A4-A30E-A8D6C1C5A794}" presName="node" presStyleLbl="node1" presStyleIdx="2" presStyleCnt="4" custScaleX="130134" custScaleY="119111">
        <dgm:presLayoutVars>
          <dgm:bulletEnabled val="1"/>
        </dgm:presLayoutVars>
      </dgm:prSet>
      <dgm:spPr/>
      <dgm:t>
        <a:bodyPr/>
        <a:lstStyle/>
        <a:p>
          <a:endParaRPr lang="en-US"/>
        </a:p>
      </dgm:t>
    </dgm:pt>
    <dgm:pt modelId="{06711A53-331E-4E96-BE65-4D584BF08C34}" type="pres">
      <dgm:prSet presAssocID="{CF58795B-689E-48A4-A30E-A8D6C1C5A794}" presName="dummy" presStyleCnt="0"/>
      <dgm:spPr/>
    </dgm:pt>
    <dgm:pt modelId="{CE6B5241-6A60-4B56-A1FD-335196D2544E}" type="pres">
      <dgm:prSet presAssocID="{BBDEB5EB-FF21-411E-A445-19027BB4FC50}" presName="sibTrans" presStyleLbl="sibTrans2D1" presStyleIdx="2" presStyleCnt="4"/>
      <dgm:spPr/>
      <dgm:t>
        <a:bodyPr/>
        <a:lstStyle/>
        <a:p>
          <a:endParaRPr lang="en-US"/>
        </a:p>
      </dgm:t>
    </dgm:pt>
    <dgm:pt modelId="{5543BE9A-7431-4AE8-8AF3-AA413496A0F1}" type="pres">
      <dgm:prSet presAssocID="{8A49492A-AF3A-4C1A-8761-9846263A6DAC}" presName="node" presStyleLbl="node1" presStyleIdx="3" presStyleCnt="4" custScaleX="129937" custScaleY="136832" custRadScaleRad="100771" custRadScaleInc="541">
        <dgm:presLayoutVars>
          <dgm:bulletEnabled val="1"/>
        </dgm:presLayoutVars>
      </dgm:prSet>
      <dgm:spPr/>
      <dgm:t>
        <a:bodyPr/>
        <a:lstStyle/>
        <a:p>
          <a:endParaRPr lang="en-US"/>
        </a:p>
      </dgm:t>
    </dgm:pt>
    <dgm:pt modelId="{BF51FBE0-BDB4-43BD-B0EA-CD4B71D67568}" type="pres">
      <dgm:prSet presAssocID="{8A49492A-AF3A-4C1A-8761-9846263A6DAC}" presName="dummy" presStyleCnt="0"/>
      <dgm:spPr/>
    </dgm:pt>
    <dgm:pt modelId="{F673E627-09F8-48D9-BA24-6AA51EDB4777}" type="pres">
      <dgm:prSet presAssocID="{A457201C-55C8-49B4-B70D-7969FC0DDA10}" presName="sibTrans" presStyleLbl="sibTrans2D1" presStyleIdx="3" presStyleCnt="4"/>
      <dgm:spPr/>
      <dgm:t>
        <a:bodyPr/>
        <a:lstStyle/>
        <a:p>
          <a:endParaRPr lang="en-US"/>
        </a:p>
      </dgm:t>
    </dgm:pt>
  </dgm:ptLst>
  <dgm:cxnLst>
    <dgm:cxn modelId="{6F1511CF-EE1C-48DD-B886-BDEDBBC713BB}" type="presOf" srcId="{8A49492A-AF3A-4C1A-8761-9846263A6DAC}" destId="{5543BE9A-7431-4AE8-8AF3-AA413496A0F1}" srcOrd="0" destOrd="0" presId="urn:microsoft.com/office/officeart/2005/8/layout/radial6"/>
    <dgm:cxn modelId="{45DCDD3E-E665-4AFE-99DD-28EC48F58D3F}" type="presOf" srcId="{F1668F97-0F26-4721-9BF0-140782D0F194}" destId="{5543BE9A-7431-4AE8-8AF3-AA413496A0F1}" srcOrd="0" destOrd="6" presId="urn:microsoft.com/office/officeart/2005/8/layout/radial6"/>
    <dgm:cxn modelId="{550A2E6A-7524-40F8-BD5D-C972C61CEB81}" srcId="{3095573A-DD7E-4BF0-A065-5D5A1D876582}" destId="{06FC59DF-CF0D-4F42-A101-E3E2060A1FDC}" srcOrd="1" destOrd="0" parTransId="{B63FB5DD-44B8-4224-B059-2390634F0CCC}" sibTransId="{A552725A-9D97-4FC8-8FB1-62B1AA4B4AD4}"/>
    <dgm:cxn modelId="{A6CDEBAF-BF85-4F35-AAF4-160B53D84360}" type="presOf" srcId="{48B27C8D-EBD8-4CD3-9BEF-91A5415EEC95}" destId="{DDB75A4C-0EAE-4114-AB66-2926335E7748}" srcOrd="0" destOrd="4" presId="urn:microsoft.com/office/officeart/2005/8/layout/radial6"/>
    <dgm:cxn modelId="{53F7CA7A-A9BB-4CE5-83FE-81CD054B7329}" srcId="{417CE4EF-78AB-4F21-B518-68378C3BF4C9}" destId="{39541BFD-169C-4CD3-995E-CFFBB8BDA6F6}" srcOrd="2" destOrd="0" parTransId="{728E9EBC-7D1A-4BDD-9E10-80FACE79515B}" sibTransId="{1ADCC381-8101-4761-A051-FBE5C2864785}"/>
    <dgm:cxn modelId="{4D87E67B-C2E5-48AC-BDF0-34112D3F5846}" srcId="{06FC59DF-CF0D-4F42-A101-E3E2060A1FDC}" destId="{21A23D0D-9A09-435C-B5F4-1E63D422F06F}" srcOrd="2" destOrd="0" parTransId="{5B58EEC1-94B8-495B-841F-F0BF2EADB355}" sibTransId="{151D94B4-A492-4FA8-A80B-5FE4729F5A76}"/>
    <dgm:cxn modelId="{A2693B91-A177-4B98-9336-F7C1911D7580}" srcId="{CF58795B-689E-48A4-A30E-A8D6C1C5A794}" destId="{4535352C-A468-4BF3-975C-EE9298F66082}" srcOrd="3" destOrd="0" parTransId="{C8F10539-8652-43A3-A988-B719CBC36FA2}" sibTransId="{5924E9D3-CC7B-40B0-87EF-F9EE7EB7B937}"/>
    <dgm:cxn modelId="{3EDC4F8E-F9A2-4CB4-BACC-5050AF5315D0}" srcId="{06FC59DF-CF0D-4F42-A101-E3E2060A1FDC}" destId="{8112647C-527D-4BC6-9609-60276DCBC942}" srcOrd="4" destOrd="0" parTransId="{1A7BF9AF-CE2E-4401-8793-E0567720D9C4}" sibTransId="{0A8CA082-9187-49EC-AD03-DF91BE751F55}"/>
    <dgm:cxn modelId="{911C91EE-551E-4338-8DEE-17490D5999C3}" type="presOf" srcId="{1580B06C-DD2F-49BF-9D5D-C0F64FF593C4}" destId="{7AA47D96-3A60-4BB9-AFA8-9F750231DCD8}" srcOrd="0" destOrd="0" presId="urn:microsoft.com/office/officeart/2005/8/layout/radial6"/>
    <dgm:cxn modelId="{C143FE07-AFC5-490C-BDE0-C55B61FFB352}" srcId="{3095573A-DD7E-4BF0-A065-5D5A1D876582}" destId="{8A49492A-AF3A-4C1A-8761-9846263A6DAC}" srcOrd="3" destOrd="0" parTransId="{021D65EC-B2EB-4177-A682-3518C97A2CA9}" sibTransId="{A457201C-55C8-49B4-B70D-7969FC0DDA10}"/>
    <dgm:cxn modelId="{27B3759D-C594-40AB-B24A-FE3A29A28DA2}" srcId="{CF58795B-689E-48A4-A30E-A8D6C1C5A794}" destId="{322F66C6-3BDA-4A1F-AC23-851CF8E8087D}" srcOrd="1" destOrd="0" parTransId="{C3FE1E7A-5E0A-49F2-8B22-F3C9CC005217}" sibTransId="{71945594-9C29-42D9-9040-DA004BB3C644}"/>
    <dgm:cxn modelId="{9FD58100-4E87-4332-BFFD-F25003FBA18D}" srcId="{06FC59DF-CF0D-4F42-A101-E3E2060A1FDC}" destId="{EAF53AE3-1BD3-42D6-82A6-6B02FE484D8B}" srcOrd="0" destOrd="0" parTransId="{F6CBA00C-01A9-4430-926B-EB174DF44154}" sibTransId="{7A7E8CA4-4DCD-46A3-A8F2-2D4D14030CDC}"/>
    <dgm:cxn modelId="{B1259535-1957-4B0A-A6D2-7C8595F58E28}" srcId="{8A49492A-AF3A-4C1A-8761-9846263A6DAC}" destId="{5AA32130-B57B-4F00-9A40-8B71EC2F4EE4}" srcOrd="2" destOrd="0" parTransId="{B926D5B0-915E-4751-8C44-B2CC19D33012}" sibTransId="{5B84E05C-7B85-4E01-95E1-733FA96DE5A7}"/>
    <dgm:cxn modelId="{54A55D3C-BC5C-402B-97C3-13F965154A99}" srcId="{417CE4EF-78AB-4F21-B518-68378C3BF4C9}" destId="{6F25A427-5936-46B0-874C-7B505DACFCB8}" srcOrd="1" destOrd="0" parTransId="{4F7AE575-39F1-4D23-93CE-DCD47A2A49E1}" sibTransId="{BB9D7C13-53F4-48FF-9938-137A73A44663}"/>
    <dgm:cxn modelId="{F07E9823-17A3-4097-BD08-A46AB9B38572}" srcId="{06FC59DF-CF0D-4F42-A101-E3E2060A1FDC}" destId="{48B27C8D-EBD8-4CD3-9BEF-91A5415EEC95}" srcOrd="3" destOrd="0" parTransId="{49DF5404-ACD2-4021-87F0-525E50417223}" sibTransId="{371FF40D-7076-4F9B-BD3C-8C76A7AA24BB}"/>
    <dgm:cxn modelId="{92FA1448-88A7-42B7-AC05-97A8A8ADF208}" type="presOf" srcId="{6F25A427-5936-46B0-874C-7B505DACFCB8}" destId="{80C36F14-D536-493F-9C17-44606D5659B5}" srcOrd="0" destOrd="2" presId="urn:microsoft.com/office/officeart/2005/8/layout/radial6"/>
    <dgm:cxn modelId="{4557DBB3-ACAD-496C-8EC0-A28D7F33F6B6}" type="presOf" srcId="{E92B99C9-E847-456F-842E-C9FCA4789B82}" destId="{A109E343-58B1-4AE2-8AC3-0102B77D7DA4}" srcOrd="0" destOrd="5" presId="urn:microsoft.com/office/officeart/2005/8/layout/radial6"/>
    <dgm:cxn modelId="{9D1EAA59-6CB1-4236-9E92-DD0D6BE3E702}" type="presOf" srcId="{4535352C-A468-4BF3-975C-EE9298F66082}" destId="{A109E343-58B1-4AE2-8AC3-0102B77D7DA4}" srcOrd="0" destOrd="4" presId="urn:microsoft.com/office/officeart/2005/8/layout/radial6"/>
    <dgm:cxn modelId="{1F2E8FFB-A9BE-4DC7-860C-643A29E29BA4}" srcId="{8A49492A-AF3A-4C1A-8761-9846263A6DAC}" destId="{E52DAFBA-DAEC-473C-A586-BEAF2E11B99E}" srcOrd="3" destOrd="0" parTransId="{993DA75C-BBFF-4545-BB21-9375AA41A457}" sibTransId="{8F6A11CB-C4C1-44D2-912D-0A75FC099FF2}"/>
    <dgm:cxn modelId="{B9A3D68C-9E47-404E-8B91-16E11B0CCA63}" type="presOf" srcId="{02E37750-E774-405D-ABA3-7347BA66DA5D}" destId="{5543BE9A-7431-4AE8-8AF3-AA413496A0F1}" srcOrd="0" destOrd="5" presId="urn:microsoft.com/office/officeart/2005/8/layout/radial6"/>
    <dgm:cxn modelId="{BB97B36E-7151-4D4B-843A-B3FA77E16783}" srcId="{3095573A-DD7E-4BF0-A065-5D5A1D876582}" destId="{417CE4EF-78AB-4F21-B518-68378C3BF4C9}" srcOrd="0" destOrd="0" parTransId="{6A8E61CB-4EC4-48D3-AD15-16E24879FD65}" sibTransId="{A23DBC45-5BAC-4B02-843B-7FC6E5D2EC78}"/>
    <dgm:cxn modelId="{215AA3D6-CC92-46EB-A6B5-A960D25C8F37}" type="presOf" srcId="{B337942F-5D4F-496F-BA37-35EB4EDE93A0}" destId="{5543BE9A-7431-4AE8-8AF3-AA413496A0F1}" srcOrd="0" destOrd="2" presId="urn:microsoft.com/office/officeart/2005/8/layout/radial6"/>
    <dgm:cxn modelId="{92758CE7-75C3-439B-96E6-7EEBCBEDBBC3}" type="presOf" srcId="{DB71EE98-5A69-4AD9-8486-C96A0526550A}" destId="{DDB75A4C-0EAE-4114-AB66-2926335E7748}" srcOrd="0" destOrd="2" presId="urn:microsoft.com/office/officeart/2005/8/layout/radial6"/>
    <dgm:cxn modelId="{D9D506A3-F01F-4B6E-836D-AB96D15CF360}" type="presOf" srcId="{06FC59DF-CF0D-4F42-A101-E3E2060A1FDC}" destId="{DDB75A4C-0EAE-4114-AB66-2926335E7748}" srcOrd="0" destOrd="0" presId="urn:microsoft.com/office/officeart/2005/8/layout/radial6"/>
    <dgm:cxn modelId="{11882B82-826A-4574-A5AE-F5E8B0B59FC6}" type="presOf" srcId="{A552725A-9D97-4FC8-8FB1-62B1AA4B4AD4}" destId="{60EB11FA-6BE3-4F72-AB68-1FB6EF34A5E4}" srcOrd="0" destOrd="0" presId="urn:microsoft.com/office/officeart/2005/8/layout/radial6"/>
    <dgm:cxn modelId="{34FC1418-80FE-4973-B6A7-86F89BF4B58E}" srcId="{1580B06C-DD2F-49BF-9D5D-C0F64FF593C4}" destId="{3095573A-DD7E-4BF0-A065-5D5A1D876582}" srcOrd="0" destOrd="0" parTransId="{2F120BE1-6FFF-42D0-902F-A798F0278C3F}" sibTransId="{27712B86-80D0-439B-9459-ECDCD0E3FA96}"/>
    <dgm:cxn modelId="{0AF341AD-7ADE-4F62-AA23-322D124242F5}" type="presOf" srcId="{3095573A-DD7E-4BF0-A065-5D5A1D876582}" destId="{48021E44-A09D-4435-807D-65F5AD3E8AC4}" srcOrd="0" destOrd="0" presId="urn:microsoft.com/office/officeart/2005/8/layout/radial6"/>
    <dgm:cxn modelId="{54461F04-D237-4B77-AE3C-742703AFB7AB}" type="presOf" srcId="{BBDEB5EB-FF21-411E-A445-19027BB4FC50}" destId="{CE6B5241-6A60-4B56-A1FD-335196D2544E}" srcOrd="0" destOrd="0" presId="urn:microsoft.com/office/officeart/2005/8/layout/radial6"/>
    <dgm:cxn modelId="{2A9A84C5-2EFC-48A9-B0FE-642B3C98EC66}" type="presOf" srcId="{8112647C-527D-4BC6-9609-60276DCBC942}" destId="{DDB75A4C-0EAE-4114-AB66-2926335E7748}" srcOrd="0" destOrd="5" presId="urn:microsoft.com/office/officeart/2005/8/layout/radial6"/>
    <dgm:cxn modelId="{A006B7C1-1D6A-4F32-BA26-F75509EF629A}" type="presOf" srcId="{39541BFD-169C-4CD3-995E-CFFBB8BDA6F6}" destId="{80C36F14-D536-493F-9C17-44606D5659B5}" srcOrd="0" destOrd="3" presId="urn:microsoft.com/office/officeart/2005/8/layout/radial6"/>
    <dgm:cxn modelId="{E82E7605-0F67-47F5-A575-20C989ADE570}" type="presOf" srcId="{6671ABB3-23CA-4E1D-BCF1-44E67ABEA569}" destId="{80C36F14-D536-493F-9C17-44606D5659B5}" srcOrd="0" destOrd="4" presId="urn:microsoft.com/office/officeart/2005/8/layout/radial6"/>
    <dgm:cxn modelId="{1271375A-9295-418A-9970-F808FF8F0C8C}" type="presOf" srcId="{CF58795B-689E-48A4-A30E-A8D6C1C5A794}" destId="{A109E343-58B1-4AE2-8AC3-0102B77D7DA4}" srcOrd="0" destOrd="0" presId="urn:microsoft.com/office/officeart/2005/8/layout/radial6"/>
    <dgm:cxn modelId="{58872344-DF5D-4A78-A95E-4DC2BD5B0B25}" srcId="{CF58795B-689E-48A4-A30E-A8D6C1C5A794}" destId="{E92B99C9-E847-456F-842E-C9FCA4789B82}" srcOrd="4" destOrd="0" parTransId="{4D5413BC-B535-4D90-A195-52D2EA20AFBA}" sibTransId="{F7EE7AFD-C57D-4E09-A474-18A81B7C49C7}"/>
    <dgm:cxn modelId="{9E7BEFA5-B586-46FE-9951-8A9F7BF7A2E0}" type="presOf" srcId="{322F66C6-3BDA-4A1F-AC23-851CF8E8087D}" destId="{A109E343-58B1-4AE2-8AC3-0102B77D7DA4}" srcOrd="0" destOrd="2" presId="urn:microsoft.com/office/officeart/2005/8/layout/radial6"/>
    <dgm:cxn modelId="{37CEED04-328E-4A55-B00E-FC1B60F81383}" srcId="{8A49492A-AF3A-4C1A-8761-9846263A6DAC}" destId="{02E37750-E774-405D-ABA3-7347BA66DA5D}" srcOrd="4" destOrd="0" parTransId="{EAA849BA-2994-4A09-909C-F7203E649ADA}" sibTransId="{467DED16-68B5-4F73-9BA5-BF65DED9A458}"/>
    <dgm:cxn modelId="{DF929333-16BB-4D55-95F9-0D7CDBFA666F}" type="presOf" srcId="{A457201C-55C8-49B4-B70D-7969FC0DDA10}" destId="{F673E627-09F8-48D9-BA24-6AA51EDB4777}" srcOrd="0" destOrd="0" presId="urn:microsoft.com/office/officeart/2005/8/layout/radial6"/>
    <dgm:cxn modelId="{DB37BF11-A395-4B5C-A113-079CE1FC08CE}" srcId="{8A49492A-AF3A-4C1A-8761-9846263A6DAC}" destId="{B337942F-5D4F-496F-BA37-35EB4EDE93A0}" srcOrd="1" destOrd="0" parTransId="{995D8470-672E-49AD-940E-56B8D7C98A4E}" sibTransId="{04A57764-8E58-48F0-B515-E4EFC95CF4E8}"/>
    <dgm:cxn modelId="{56846926-0D53-4D7C-A722-B654E16D9F4B}" srcId="{CF58795B-689E-48A4-A30E-A8D6C1C5A794}" destId="{3266BF4B-91D6-4951-9254-4C10F3DE4574}" srcOrd="0" destOrd="0" parTransId="{FF9E9A6B-FDF9-46F8-B853-F921E240472D}" sibTransId="{6911B8D2-25C6-427B-BAC3-75CF09938259}"/>
    <dgm:cxn modelId="{2263C59B-3EC1-4B01-BD77-66885584F741}" srcId="{CF58795B-689E-48A4-A30E-A8D6C1C5A794}" destId="{1974079E-6FBE-449C-8E2D-039E42BBD969}" srcOrd="2" destOrd="0" parTransId="{533FB440-4C05-40A8-8598-2118D236238A}" sibTransId="{DA8E91A9-E17C-46F0-BB57-BA0FA552B410}"/>
    <dgm:cxn modelId="{ACD985CF-0901-4BE2-A66B-8DC132DFEC92}" type="presOf" srcId="{1974079E-6FBE-449C-8E2D-039E42BBD969}" destId="{A109E343-58B1-4AE2-8AC3-0102B77D7DA4}" srcOrd="0" destOrd="3" presId="urn:microsoft.com/office/officeart/2005/8/layout/radial6"/>
    <dgm:cxn modelId="{AFA28AB6-4ABB-4FFB-94DF-5927DB6FADEE}" type="presOf" srcId="{9BC0FB04-1214-487F-8288-297CA0B6BCD2}" destId="{80C36F14-D536-493F-9C17-44606D5659B5}" srcOrd="0" destOrd="1" presId="urn:microsoft.com/office/officeart/2005/8/layout/radial6"/>
    <dgm:cxn modelId="{A2EBC338-1971-4F9C-B28D-62A22772414E}" srcId="{3095573A-DD7E-4BF0-A065-5D5A1D876582}" destId="{CF58795B-689E-48A4-A30E-A8D6C1C5A794}" srcOrd="2" destOrd="0" parTransId="{78564BA3-8A94-4134-A81B-5E05B1AB262A}" sibTransId="{BBDEB5EB-FF21-411E-A445-19027BB4FC50}"/>
    <dgm:cxn modelId="{B53530A9-D90A-4079-9FA1-F5B4D8E75C03}" type="presOf" srcId="{EAF53AE3-1BD3-42D6-82A6-6B02FE484D8B}" destId="{DDB75A4C-0EAE-4114-AB66-2926335E7748}" srcOrd="0" destOrd="1" presId="urn:microsoft.com/office/officeart/2005/8/layout/radial6"/>
    <dgm:cxn modelId="{87B46231-3AD2-4758-837E-A2CC8ADD42C7}" type="presOf" srcId="{5AA32130-B57B-4F00-9A40-8B71EC2F4EE4}" destId="{5543BE9A-7431-4AE8-8AF3-AA413496A0F1}" srcOrd="0" destOrd="3" presId="urn:microsoft.com/office/officeart/2005/8/layout/radial6"/>
    <dgm:cxn modelId="{B1D43DD9-5F43-460C-B9BB-C062403A3C00}" srcId="{417CE4EF-78AB-4F21-B518-68378C3BF4C9}" destId="{6671ABB3-23CA-4E1D-BCF1-44E67ABEA569}" srcOrd="3" destOrd="0" parTransId="{3993153D-0E9D-41D6-A097-9BFA54C77AC5}" sibTransId="{0B3CBC07-3C96-423D-9D2E-2E1AB84554B0}"/>
    <dgm:cxn modelId="{6C7748E2-B308-420C-9FEB-EB64729F0B4D}" type="presOf" srcId="{3266BF4B-91D6-4951-9254-4C10F3DE4574}" destId="{A109E343-58B1-4AE2-8AC3-0102B77D7DA4}" srcOrd="0" destOrd="1" presId="urn:microsoft.com/office/officeart/2005/8/layout/radial6"/>
    <dgm:cxn modelId="{2FDC469F-3B25-4937-9817-8BFB065A97CF}" type="presOf" srcId="{417CE4EF-78AB-4F21-B518-68378C3BF4C9}" destId="{80C36F14-D536-493F-9C17-44606D5659B5}" srcOrd="0" destOrd="0" presId="urn:microsoft.com/office/officeart/2005/8/layout/radial6"/>
    <dgm:cxn modelId="{2F5DD9EF-37D8-4EDA-BC7C-7A960F1D19B5}" srcId="{8A49492A-AF3A-4C1A-8761-9846263A6DAC}" destId="{F1668F97-0F26-4721-9BF0-140782D0F194}" srcOrd="5" destOrd="0" parTransId="{22A2B3E7-5868-4FF2-AB45-7862F9F04B66}" sibTransId="{1BAAAA5C-EA02-461E-9C53-DD7D4DF3D832}"/>
    <dgm:cxn modelId="{9AA63B21-786F-4350-B8E4-026ACB8AAA99}" srcId="{06FC59DF-CF0D-4F42-A101-E3E2060A1FDC}" destId="{DB71EE98-5A69-4AD9-8486-C96A0526550A}" srcOrd="1" destOrd="0" parTransId="{F8AFB615-034E-4695-BF8E-17708C7CD075}" sibTransId="{6E3816BB-2B51-4EEE-970E-BE791FBACC63}"/>
    <dgm:cxn modelId="{71145DA9-314A-4F0B-A2CF-121A5721F045}" type="presOf" srcId="{33A316E8-7E0E-4E41-B570-0771610ADF89}" destId="{5543BE9A-7431-4AE8-8AF3-AA413496A0F1}" srcOrd="0" destOrd="1" presId="urn:microsoft.com/office/officeart/2005/8/layout/radial6"/>
    <dgm:cxn modelId="{6C8F6E0A-B479-4876-8244-101106884505}" srcId="{417CE4EF-78AB-4F21-B518-68378C3BF4C9}" destId="{9BC0FB04-1214-487F-8288-297CA0B6BCD2}" srcOrd="0" destOrd="0" parTransId="{B4DCDCB4-6E0F-45BC-BFA0-A035E0B14365}" sibTransId="{FAEF807F-D765-4911-AD99-76F479923C87}"/>
    <dgm:cxn modelId="{E1AA19E8-18C7-4233-A3F9-4EB00DCD79E5}" type="presOf" srcId="{21A23D0D-9A09-435C-B5F4-1E63D422F06F}" destId="{DDB75A4C-0EAE-4114-AB66-2926335E7748}" srcOrd="0" destOrd="3" presId="urn:microsoft.com/office/officeart/2005/8/layout/radial6"/>
    <dgm:cxn modelId="{28C8483C-230B-4BC8-A637-5F82E9375EAB}" type="presOf" srcId="{E52DAFBA-DAEC-473C-A586-BEAF2E11B99E}" destId="{5543BE9A-7431-4AE8-8AF3-AA413496A0F1}" srcOrd="0" destOrd="4" presId="urn:microsoft.com/office/officeart/2005/8/layout/radial6"/>
    <dgm:cxn modelId="{36115EAE-7DE5-4A51-AAF4-F84F00810314}" srcId="{8A49492A-AF3A-4C1A-8761-9846263A6DAC}" destId="{33A316E8-7E0E-4E41-B570-0771610ADF89}" srcOrd="0" destOrd="0" parTransId="{26DB34E4-B7B7-4793-99ED-17F5F95F6212}" sibTransId="{45E79153-0450-4CD8-B886-569D1BFAE2EC}"/>
    <dgm:cxn modelId="{312961E9-686B-4764-8CE3-64FDF8F2EB15}" type="presOf" srcId="{A23DBC45-5BAC-4B02-843B-7FC6E5D2EC78}" destId="{C21CC7BC-66EB-48AA-A707-34D965B7C860}" srcOrd="0" destOrd="0" presId="urn:microsoft.com/office/officeart/2005/8/layout/radial6"/>
    <dgm:cxn modelId="{F91291F1-874A-4491-9515-481BF7713658}" type="presParOf" srcId="{7AA47D96-3A60-4BB9-AFA8-9F750231DCD8}" destId="{48021E44-A09D-4435-807D-65F5AD3E8AC4}" srcOrd="0" destOrd="0" presId="urn:microsoft.com/office/officeart/2005/8/layout/radial6"/>
    <dgm:cxn modelId="{8DD1E0CC-6B3B-4E10-880C-3B80B9FCDEFA}" type="presParOf" srcId="{7AA47D96-3A60-4BB9-AFA8-9F750231DCD8}" destId="{80C36F14-D536-493F-9C17-44606D5659B5}" srcOrd="1" destOrd="0" presId="urn:microsoft.com/office/officeart/2005/8/layout/radial6"/>
    <dgm:cxn modelId="{FEEC6914-49E5-461C-AB0A-142330FA916C}" type="presParOf" srcId="{7AA47D96-3A60-4BB9-AFA8-9F750231DCD8}" destId="{24CF8EBB-876C-47BA-8E80-B0454A30CD2F}" srcOrd="2" destOrd="0" presId="urn:microsoft.com/office/officeart/2005/8/layout/radial6"/>
    <dgm:cxn modelId="{81D66706-4382-44EF-B4CE-6B22B8361C6A}" type="presParOf" srcId="{7AA47D96-3A60-4BB9-AFA8-9F750231DCD8}" destId="{C21CC7BC-66EB-48AA-A707-34D965B7C860}" srcOrd="3" destOrd="0" presId="urn:microsoft.com/office/officeart/2005/8/layout/radial6"/>
    <dgm:cxn modelId="{4011D33F-EBF3-4833-96BE-0ADDC5CE7477}" type="presParOf" srcId="{7AA47D96-3A60-4BB9-AFA8-9F750231DCD8}" destId="{DDB75A4C-0EAE-4114-AB66-2926335E7748}" srcOrd="4" destOrd="0" presId="urn:microsoft.com/office/officeart/2005/8/layout/radial6"/>
    <dgm:cxn modelId="{C9B06198-4C68-49CB-B633-12C691912F05}" type="presParOf" srcId="{7AA47D96-3A60-4BB9-AFA8-9F750231DCD8}" destId="{4F926D5A-7296-4700-BF43-60CEF05242F3}" srcOrd="5" destOrd="0" presId="urn:microsoft.com/office/officeart/2005/8/layout/radial6"/>
    <dgm:cxn modelId="{F376FD99-D1E0-4940-958D-FFB29BEAB194}" type="presParOf" srcId="{7AA47D96-3A60-4BB9-AFA8-9F750231DCD8}" destId="{60EB11FA-6BE3-4F72-AB68-1FB6EF34A5E4}" srcOrd="6" destOrd="0" presId="urn:microsoft.com/office/officeart/2005/8/layout/radial6"/>
    <dgm:cxn modelId="{F3ECE7C8-3440-4CA0-A96D-5F3DFC5783FC}" type="presParOf" srcId="{7AA47D96-3A60-4BB9-AFA8-9F750231DCD8}" destId="{A109E343-58B1-4AE2-8AC3-0102B77D7DA4}" srcOrd="7" destOrd="0" presId="urn:microsoft.com/office/officeart/2005/8/layout/radial6"/>
    <dgm:cxn modelId="{94A48018-F546-4596-B8CB-63FD5B2F0AEF}" type="presParOf" srcId="{7AA47D96-3A60-4BB9-AFA8-9F750231DCD8}" destId="{06711A53-331E-4E96-BE65-4D584BF08C34}" srcOrd="8" destOrd="0" presId="urn:microsoft.com/office/officeart/2005/8/layout/radial6"/>
    <dgm:cxn modelId="{1EB43F7D-9691-4CE4-A7C2-C3BE79116A9B}" type="presParOf" srcId="{7AA47D96-3A60-4BB9-AFA8-9F750231DCD8}" destId="{CE6B5241-6A60-4B56-A1FD-335196D2544E}" srcOrd="9" destOrd="0" presId="urn:microsoft.com/office/officeart/2005/8/layout/radial6"/>
    <dgm:cxn modelId="{6C763863-B5A3-405D-9009-9BF742FA1812}" type="presParOf" srcId="{7AA47D96-3A60-4BB9-AFA8-9F750231DCD8}" destId="{5543BE9A-7431-4AE8-8AF3-AA413496A0F1}" srcOrd="10" destOrd="0" presId="urn:microsoft.com/office/officeart/2005/8/layout/radial6"/>
    <dgm:cxn modelId="{3269DFB4-75E3-41F5-BA23-4EBD43A0A09F}" type="presParOf" srcId="{7AA47D96-3A60-4BB9-AFA8-9F750231DCD8}" destId="{BF51FBE0-BDB4-43BD-B0EA-CD4B71D67568}" srcOrd="11" destOrd="0" presId="urn:microsoft.com/office/officeart/2005/8/layout/radial6"/>
    <dgm:cxn modelId="{576CA277-337D-45F2-A0DB-4DBC1CA077D0}" type="presParOf" srcId="{7AA47D96-3A60-4BB9-AFA8-9F750231DCD8}" destId="{F673E627-09F8-48D9-BA24-6AA51EDB4777}"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FC885-94E3-439A-8000-F307B7687862}">
      <dsp:nvSpPr>
        <dsp:cNvPr id="0" name=""/>
        <dsp:cNvSpPr/>
      </dsp:nvSpPr>
      <dsp:spPr>
        <a:xfrm>
          <a:off x="4762" y="341312"/>
          <a:ext cx="3381374" cy="33813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6088" tIns="59690" rIns="186088" bIns="59690" numCol="1" spcCol="1270" anchor="ctr" anchorCtr="0">
          <a:noAutofit/>
        </a:bodyPr>
        <a:lstStyle/>
        <a:p>
          <a:pPr lvl="0" algn="ctr" defTabSz="2089150">
            <a:lnSpc>
              <a:spcPct val="90000"/>
            </a:lnSpc>
            <a:spcBef>
              <a:spcPct val="0"/>
            </a:spcBef>
            <a:spcAft>
              <a:spcPct val="35000"/>
            </a:spcAft>
          </a:pPr>
          <a:r>
            <a:rPr lang="en-US" sz="4700" kern="1200" dirty="0" smtClean="0"/>
            <a:t>REV CC $1M </a:t>
          </a:r>
          <a:endParaRPr lang="en-US" sz="4700" kern="1200" dirty="0"/>
        </a:p>
      </dsp:txBody>
      <dsp:txXfrm>
        <a:off x="499953" y="836503"/>
        <a:ext cx="2390992" cy="2390992"/>
      </dsp:txXfrm>
    </dsp:sp>
    <dsp:sp modelId="{734DB12B-D973-4F69-A189-26D825E4DEF5}">
      <dsp:nvSpPr>
        <dsp:cNvPr id="0" name=""/>
        <dsp:cNvSpPr/>
      </dsp:nvSpPr>
      <dsp:spPr>
        <a:xfrm>
          <a:off x="2709862" y="341312"/>
          <a:ext cx="3381374" cy="33813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6088" tIns="59690" rIns="186088" bIns="59690" numCol="1" spcCol="1270" anchor="ctr" anchorCtr="0">
          <a:noAutofit/>
        </a:bodyPr>
        <a:lstStyle/>
        <a:p>
          <a:pPr lvl="0" algn="ctr" defTabSz="2089150">
            <a:lnSpc>
              <a:spcPct val="90000"/>
            </a:lnSpc>
            <a:spcBef>
              <a:spcPct val="0"/>
            </a:spcBef>
            <a:spcAft>
              <a:spcPct val="35000"/>
            </a:spcAft>
          </a:pPr>
          <a:r>
            <a:rPr lang="en-US" sz="4700" kern="1200" dirty="0" smtClean="0"/>
            <a:t>REPA $200M?</a:t>
          </a:r>
          <a:endParaRPr lang="en-US" sz="4700" kern="1200" dirty="0"/>
        </a:p>
      </dsp:txBody>
      <dsp:txXfrm>
        <a:off x="3205053" y="836503"/>
        <a:ext cx="2390992" cy="2390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3E627-09F8-48D9-BA24-6AA51EDB4777}">
      <dsp:nvSpPr>
        <dsp:cNvPr id="0" name=""/>
        <dsp:cNvSpPr/>
      </dsp:nvSpPr>
      <dsp:spPr>
        <a:xfrm>
          <a:off x="2268617" y="609032"/>
          <a:ext cx="3985398" cy="3985398"/>
        </a:xfrm>
        <a:prstGeom prst="blockArc">
          <a:avLst>
            <a:gd name="adj1" fmla="val 10809711"/>
            <a:gd name="adj2" fmla="val 16226505"/>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6B5241-6A60-4B56-A1FD-335196D2544E}">
      <dsp:nvSpPr>
        <dsp:cNvPr id="0" name=""/>
        <dsp:cNvSpPr/>
      </dsp:nvSpPr>
      <dsp:spPr>
        <a:xfrm>
          <a:off x="2268617" y="609148"/>
          <a:ext cx="3985398" cy="3985398"/>
        </a:xfrm>
        <a:prstGeom prst="blockArc">
          <a:avLst>
            <a:gd name="adj1" fmla="val 5373494"/>
            <a:gd name="adj2" fmla="val 10809915"/>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EB11FA-6BE3-4F72-AB68-1FB6EF34A5E4}">
      <dsp:nvSpPr>
        <dsp:cNvPr id="0" name=""/>
        <dsp:cNvSpPr/>
      </dsp:nvSpPr>
      <dsp:spPr>
        <a:xfrm>
          <a:off x="2283624" y="609090"/>
          <a:ext cx="3985398" cy="3985398"/>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1CC7BC-66EB-48AA-A707-34D965B7C860}">
      <dsp:nvSpPr>
        <dsp:cNvPr id="0" name=""/>
        <dsp:cNvSpPr/>
      </dsp:nvSpPr>
      <dsp:spPr>
        <a:xfrm>
          <a:off x="2283624" y="609090"/>
          <a:ext cx="3985398" cy="3985398"/>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021E44-A09D-4435-807D-65F5AD3E8AC4}">
      <dsp:nvSpPr>
        <dsp:cNvPr id="0" name=""/>
        <dsp:cNvSpPr/>
      </dsp:nvSpPr>
      <dsp:spPr>
        <a:xfrm>
          <a:off x="3359081" y="1684547"/>
          <a:ext cx="1834484" cy="18344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Localizing Key Partners</a:t>
          </a:r>
          <a:endParaRPr lang="en-US" sz="2400" kern="1200" dirty="0"/>
        </a:p>
      </dsp:txBody>
      <dsp:txXfrm>
        <a:off x="3627735" y="1953201"/>
        <a:ext cx="1297176" cy="1297176"/>
      </dsp:txXfrm>
    </dsp:sp>
    <dsp:sp modelId="{80C36F14-D536-493F-9C17-44606D5659B5}">
      <dsp:nvSpPr>
        <dsp:cNvPr id="0" name=""/>
        <dsp:cNvSpPr/>
      </dsp:nvSpPr>
      <dsp:spPr>
        <a:xfrm>
          <a:off x="3443848" y="-135729"/>
          <a:ext cx="1664950" cy="1582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Anchoring Purchasers</a:t>
          </a:r>
          <a:endParaRPr lang="en-US" sz="1200" b="1" kern="1200" dirty="0"/>
        </a:p>
        <a:p>
          <a:pPr marL="57150" lvl="1" indent="-57150" algn="l" defTabSz="444500">
            <a:lnSpc>
              <a:spcPct val="90000"/>
            </a:lnSpc>
            <a:spcBef>
              <a:spcPct val="0"/>
            </a:spcBef>
            <a:spcAft>
              <a:spcPct val="15000"/>
            </a:spcAft>
            <a:buChar char="••"/>
          </a:pPr>
          <a:r>
            <a:rPr lang="en-US" sz="1000" kern="1200" dirty="0" smtClean="0"/>
            <a:t>UB</a:t>
          </a:r>
          <a:endParaRPr lang="en-US" sz="1000" kern="1200" dirty="0"/>
        </a:p>
        <a:p>
          <a:pPr marL="57150" lvl="1" indent="-57150" algn="l" defTabSz="444500">
            <a:lnSpc>
              <a:spcPct val="90000"/>
            </a:lnSpc>
            <a:spcBef>
              <a:spcPct val="0"/>
            </a:spcBef>
            <a:spcAft>
              <a:spcPct val="15000"/>
            </a:spcAft>
            <a:buChar char="••"/>
          </a:pPr>
          <a:r>
            <a:rPr lang="en-US" sz="1000" kern="1200" dirty="0" smtClean="0"/>
            <a:t>Buff-State</a:t>
          </a:r>
          <a:endParaRPr lang="en-US" sz="1000" kern="1200" dirty="0"/>
        </a:p>
        <a:p>
          <a:pPr marL="57150" lvl="1" indent="-57150" algn="l" defTabSz="444500">
            <a:lnSpc>
              <a:spcPct val="90000"/>
            </a:lnSpc>
            <a:spcBef>
              <a:spcPct val="0"/>
            </a:spcBef>
            <a:spcAft>
              <a:spcPct val="15000"/>
            </a:spcAft>
            <a:buChar char="••"/>
          </a:pPr>
          <a:r>
            <a:rPr lang="en-US" sz="1000" kern="1200" dirty="0" smtClean="0"/>
            <a:t>ECC</a:t>
          </a:r>
          <a:endParaRPr lang="en-US" sz="1000" kern="1200" dirty="0"/>
        </a:p>
        <a:p>
          <a:pPr marL="57150" lvl="1" indent="-57150" algn="l" defTabSz="444500">
            <a:lnSpc>
              <a:spcPct val="90000"/>
            </a:lnSpc>
            <a:spcBef>
              <a:spcPct val="0"/>
            </a:spcBef>
            <a:spcAft>
              <a:spcPct val="15000"/>
            </a:spcAft>
            <a:buChar char="••"/>
          </a:pPr>
          <a:r>
            <a:rPr lang="en-US" sz="1000" kern="1200" dirty="0" smtClean="0"/>
            <a:t>City of Buffalo</a:t>
          </a:r>
          <a:endParaRPr lang="en-US" sz="1000" kern="1200" dirty="0"/>
        </a:p>
      </dsp:txBody>
      <dsp:txXfrm>
        <a:off x="3687674" y="95964"/>
        <a:ext cx="1177298" cy="1118712"/>
      </dsp:txXfrm>
    </dsp:sp>
    <dsp:sp modelId="{DDB75A4C-0EAE-4114-AB66-2926335E7748}">
      <dsp:nvSpPr>
        <dsp:cNvPr id="0" name=""/>
        <dsp:cNvSpPr/>
      </dsp:nvSpPr>
      <dsp:spPr>
        <a:xfrm>
          <a:off x="5441100" y="1848302"/>
          <a:ext cx="1563388" cy="15069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Solar Private Sector*</a:t>
          </a:r>
          <a:endParaRPr lang="en-US" sz="1200" b="1" kern="1200" dirty="0"/>
        </a:p>
        <a:p>
          <a:pPr marL="57150" lvl="1" indent="-57150" algn="l" defTabSz="400050">
            <a:lnSpc>
              <a:spcPct val="90000"/>
            </a:lnSpc>
            <a:spcBef>
              <a:spcPct val="0"/>
            </a:spcBef>
            <a:spcAft>
              <a:spcPct val="15000"/>
            </a:spcAft>
            <a:buChar char="••"/>
          </a:pPr>
          <a:r>
            <a:rPr lang="en-US" sz="900" kern="1200" dirty="0" err="1" smtClean="0"/>
            <a:t>Altenex</a:t>
          </a:r>
          <a:endParaRPr lang="en-US" sz="900" kern="1200" dirty="0"/>
        </a:p>
        <a:p>
          <a:pPr marL="57150" lvl="1" indent="-57150" algn="l" defTabSz="400050">
            <a:lnSpc>
              <a:spcPct val="90000"/>
            </a:lnSpc>
            <a:spcBef>
              <a:spcPct val="0"/>
            </a:spcBef>
            <a:spcAft>
              <a:spcPct val="15000"/>
            </a:spcAft>
            <a:buChar char="••"/>
          </a:pPr>
          <a:r>
            <a:rPr lang="en-US" sz="900" kern="1200" dirty="0" smtClean="0"/>
            <a:t>Solar City, </a:t>
          </a:r>
          <a:endParaRPr lang="en-US" sz="900" kern="1200" dirty="0"/>
        </a:p>
        <a:p>
          <a:pPr marL="57150" lvl="1" indent="-57150" algn="l" defTabSz="400050">
            <a:lnSpc>
              <a:spcPct val="90000"/>
            </a:lnSpc>
            <a:spcBef>
              <a:spcPct val="0"/>
            </a:spcBef>
            <a:spcAft>
              <a:spcPct val="15000"/>
            </a:spcAft>
            <a:buChar char="••"/>
          </a:pPr>
          <a:r>
            <a:rPr lang="en-US" sz="900" kern="1200" dirty="0" smtClean="0"/>
            <a:t>Solar Liberty</a:t>
          </a:r>
          <a:endParaRPr lang="en-US" sz="900" kern="1200" dirty="0"/>
        </a:p>
        <a:p>
          <a:pPr marL="57150" lvl="1" indent="-57150" algn="l" defTabSz="400050">
            <a:lnSpc>
              <a:spcPct val="90000"/>
            </a:lnSpc>
            <a:spcBef>
              <a:spcPct val="0"/>
            </a:spcBef>
            <a:spcAft>
              <a:spcPct val="15000"/>
            </a:spcAft>
            <a:buChar char="••"/>
          </a:pPr>
          <a:r>
            <a:rPr lang="en-US" sz="900" kern="1200" dirty="0" smtClean="0"/>
            <a:t>Solar by CIR</a:t>
          </a:r>
          <a:endParaRPr lang="en-US" sz="900" kern="1200" dirty="0"/>
        </a:p>
        <a:p>
          <a:pPr marL="57150" lvl="1" indent="-57150" algn="l" defTabSz="400050">
            <a:lnSpc>
              <a:spcPct val="90000"/>
            </a:lnSpc>
            <a:spcBef>
              <a:spcPct val="0"/>
            </a:spcBef>
            <a:spcAft>
              <a:spcPct val="15000"/>
            </a:spcAft>
            <a:buChar char="••"/>
          </a:pPr>
          <a:r>
            <a:rPr lang="en-US" sz="900" kern="1200" dirty="0" smtClean="0"/>
            <a:t>Montante Solar</a:t>
          </a:r>
        </a:p>
        <a:p>
          <a:pPr marL="57150" lvl="1" indent="-57150" algn="l" defTabSz="400050">
            <a:lnSpc>
              <a:spcPct val="90000"/>
            </a:lnSpc>
            <a:spcBef>
              <a:spcPct val="0"/>
            </a:spcBef>
            <a:spcAft>
              <a:spcPct val="15000"/>
            </a:spcAft>
            <a:buChar char="••"/>
          </a:pPr>
          <a:r>
            <a:rPr lang="en-US" sz="600" kern="1200" dirty="0" smtClean="0"/>
            <a:t> </a:t>
          </a:r>
          <a:endParaRPr lang="en-US" sz="900" kern="1200" dirty="0"/>
        </a:p>
      </dsp:txBody>
      <dsp:txXfrm>
        <a:off x="5670053" y="2068994"/>
        <a:ext cx="1105482" cy="1065592"/>
      </dsp:txXfrm>
    </dsp:sp>
    <dsp:sp modelId="{A109E343-58B1-4AE2-8AC3-0102B77D7DA4}">
      <dsp:nvSpPr>
        <dsp:cNvPr id="0" name=""/>
        <dsp:cNvSpPr/>
      </dsp:nvSpPr>
      <dsp:spPr>
        <a:xfrm>
          <a:off x="3440773" y="3783485"/>
          <a:ext cx="1671101" cy="15295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Siting Partners</a:t>
          </a:r>
          <a:endParaRPr lang="en-US" sz="1200" b="1" kern="1200" dirty="0"/>
        </a:p>
        <a:p>
          <a:pPr marL="57150" lvl="1" indent="-57150" algn="l" defTabSz="400050">
            <a:lnSpc>
              <a:spcPct val="90000"/>
            </a:lnSpc>
            <a:spcBef>
              <a:spcPct val="0"/>
            </a:spcBef>
            <a:spcAft>
              <a:spcPct val="15000"/>
            </a:spcAft>
            <a:buChar char="••"/>
          </a:pPr>
          <a:r>
            <a:rPr lang="en-US" sz="900" kern="1200" dirty="0" smtClean="0"/>
            <a:t>City of Buffalo</a:t>
          </a:r>
          <a:endParaRPr lang="en-US" sz="900" kern="1200" dirty="0"/>
        </a:p>
        <a:p>
          <a:pPr marL="57150" lvl="1" indent="-57150" algn="l" defTabSz="400050">
            <a:lnSpc>
              <a:spcPct val="90000"/>
            </a:lnSpc>
            <a:spcBef>
              <a:spcPct val="0"/>
            </a:spcBef>
            <a:spcAft>
              <a:spcPct val="15000"/>
            </a:spcAft>
            <a:buChar char="••"/>
          </a:pPr>
          <a:r>
            <a:rPr lang="en-US" sz="900" kern="1200" dirty="0" smtClean="0"/>
            <a:t>UB, Buff-State, ECC</a:t>
          </a:r>
          <a:endParaRPr lang="en-US" sz="900" kern="1200" dirty="0"/>
        </a:p>
        <a:p>
          <a:pPr marL="57150" lvl="1" indent="-57150" algn="l" defTabSz="400050">
            <a:lnSpc>
              <a:spcPct val="90000"/>
            </a:lnSpc>
            <a:spcBef>
              <a:spcPct val="0"/>
            </a:spcBef>
            <a:spcAft>
              <a:spcPct val="15000"/>
            </a:spcAft>
            <a:buChar char="••"/>
          </a:pPr>
          <a:r>
            <a:rPr lang="en-US" sz="900" kern="1200" dirty="0" smtClean="0"/>
            <a:t>ECHDC</a:t>
          </a:r>
          <a:endParaRPr lang="en-US" sz="900" kern="1200" dirty="0"/>
        </a:p>
        <a:p>
          <a:pPr marL="57150" lvl="1" indent="-57150" algn="l" defTabSz="400050">
            <a:lnSpc>
              <a:spcPct val="90000"/>
            </a:lnSpc>
            <a:spcBef>
              <a:spcPct val="0"/>
            </a:spcBef>
            <a:spcAft>
              <a:spcPct val="15000"/>
            </a:spcAft>
            <a:buChar char="••"/>
          </a:pPr>
          <a:r>
            <a:rPr lang="en-US" sz="900" kern="1200" dirty="0" smtClean="0"/>
            <a:t>BNMC</a:t>
          </a:r>
          <a:endParaRPr lang="en-US" sz="900" kern="1200" dirty="0"/>
        </a:p>
        <a:p>
          <a:pPr marL="57150" lvl="1" indent="-57150" algn="l" defTabSz="400050">
            <a:lnSpc>
              <a:spcPct val="90000"/>
            </a:lnSpc>
            <a:spcBef>
              <a:spcPct val="0"/>
            </a:spcBef>
            <a:spcAft>
              <a:spcPct val="15000"/>
            </a:spcAft>
            <a:buChar char="••"/>
          </a:pPr>
          <a:r>
            <a:rPr lang="en-US" sz="900" kern="1200" dirty="0" smtClean="0"/>
            <a:t>Community Solar (Erie county)</a:t>
          </a:r>
        </a:p>
        <a:p>
          <a:pPr marL="57150" lvl="1" indent="-57150" algn="l" defTabSz="400050">
            <a:lnSpc>
              <a:spcPct val="90000"/>
            </a:lnSpc>
            <a:spcBef>
              <a:spcPct val="0"/>
            </a:spcBef>
            <a:spcAft>
              <a:spcPct val="15000"/>
            </a:spcAft>
            <a:buChar char="••"/>
          </a:pPr>
          <a:endParaRPr lang="en-US" sz="600" kern="1200" dirty="0"/>
        </a:p>
      </dsp:txBody>
      <dsp:txXfrm>
        <a:off x="3685500" y="4007483"/>
        <a:ext cx="1181647" cy="1081555"/>
      </dsp:txXfrm>
    </dsp:sp>
    <dsp:sp modelId="{5543BE9A-7431-4AE8-8AF3-AA413496A0F1}">
      <dsp:nvSpPr>
        <dsp:cNvPr id="0" name=""/>
        <dsp:cNvSpPr/>
      </dsp:nvSpPr>
      <dsp:spPr>
        <a:xfrm>
          <a:off x="1480568" y="1717677"/>
          <a:ext cx="1668572" cy="17571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Regional  Sustainability    Framework </a:t>
          </a:r>
          <a:endParaRPr lang="en-US" sz="1200" b="1" kern="1200" dirty="0"/>
        </a:p>
        <a:p>
          <a:pPr marL="57150" lvl="1" indent="-57150" algn="l" defTabSz="311150">
            <a:lnSpc>
              <a:spcPct val="90000"/>
            </a:lnSpc>
            <a:spcBef>
              <a:spcPct val="0"/>
            </a:spcBef>
            <a:spcAft>
              <a:spcPct val="15000"/>
            </a:spcAft>
            <a:buChar char="••"/>
          </a:pPr>
          <a:r>
            <a:rPr lang="en-US" sz="700" kern="1200" dirty="0" smtClean="0"/>
            <a:t>One Region Forward/REDC</a:t>
          </a:r>
          <a:endParaRPr lang="en-US" sz="700" kern="1200" dirty="0"/>
        </a:p>
        <a:p>
          <a:pPr marL="57150" lvl="1" indent="-57150" algn="l" defTabSz="311150">
            <a:lnSpc>
              <a:spcPct val="90000"/>
            </a:lnSpc>
            <a:spcBef>
              <a:spcPct val="0"/>
            </a:spcBef>
            <a:spcAft>
              <a:spcPct val="15000"/>
            </a:spcAft>
            <a:buChar char="••"/>
          </a:pPr>
          <a:r>
            <a:rPr lang="en-US" sz="700" kern="1200" dirty="0" smtClean="0"/>
            <a:t>WNY Environmental Alliance</a:t>
          </a:r>
          <a:endParaRPr lang="en-US" sz="700" kern="1200" dirty="0"/>
        </a:p>
        <a:p>
          <a:pPr marL="57150" lvl="1" indent="-57150" algn="l" defTabSz="311150">
            <a:lnSpc>
              <a:spcPct val="90000"/>
            </a:lnSpc>
            <a:spcBef>
              <a:spcPct val="0"/>
            </a:spcBef>
            <a:spcAft>
              <a:spcPct val="15000"/>
            </a:spcAft>
            <a:buChar char="••"/>
          </a:pPr>
          <a:r>
            <a:rPr lang="en-US" sz="700" kern="1200" dirty="0" smtClean="0"/>
            <a:t>WNY Sustainable Business Roundtable</a:t>
          </a:r>
          <a:endParaRPr lang="en-US" sz="700" kern="1200" dirty="0"/>
        </a:p>
        <a:p>
          <a:pPr marL="57150" lvl="1" indent="-57150" algn="l" defTabSz="311150">
            <a:lnSpc>
              <a:spcPct val="90000"/>
            </a:lnSpc>
            <a:spcBef>
              <a:spcPct val="0"/>
            </a:spcBef>
            <a:spcAft>
              <a:spcPct val="15000"/>
            </a:spcAft>
            <a:buChar char="••"/>
          </a:pPr>
          <a:r>
            <a:rPr lang="en-US" sz="700" kern="1200" dirty="0" smtClean="0"/>
            <a:t>UB Solar Strand</a:t>
          </a:r>
          <a:endParaRPr lang="en-US" sz="700" kern="1200" dirty="0"/>
        </a:p>
        <a:p>
          <a:pPr marL="57150" lvl="1" indent="-57150" algn="l" defTabSz="311150">
            <a:lnSpc>
              <a:spcPct val="90000"/>
            </a:lnSpc>
            <a:spcBef>
              <a:spcPct val="0"/>
            </a:spcBef>
            <a:spcAft>
              <a:spcPct val="15000"/>
            </a:spcAft>
            <a:buChar char="••"/>
          </a:pPr>
          <a:r>
            <a:rPr lang="en-US" sz="700" kern="1200" dirty="0" smtClean="0"/>
            <a:t>Green Zone</a:t>
          </a:r>
          <a:endParaRPr lang="en-US" sz="700" kern="1200" dirty="0"/>
        </a:p>
        <a:p>
          <a:pPr marL="57150" lvl="1" indent="-57150" algn="l" defTabSz="266700">
            <a:lnSpc>
              <a:spcPct val="90000"/>
            </a:lnSpc>
            <a:spcBef>
              <a:spcPct val="0"/>
            </a:spcBef>
            <a:spcAft>
              <a:spcPct val="15000"/>
            </a:spcAft>
            <a:buChar char="••"/>
          </a:pPr>
          <a:endParaRPr lang="en-US" sz="600" kern="1200" dirty="0"/>
        </a:p>
      </dsp:txBody>
      <dsp:txXfrm>
        <a:off x="1724925" y="1975000"/>
        <a:ext cx="1179858" cy="124246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74D33-E5D8-4AF3-99B2-B087ABAC571E}" type="datetimeFigureOut">
              <a:rPr lang="en-US" smtClean="0"/>
              <a:t>3/15/2017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543F2-A418-4667-9E76-C557A2F02A5C}" type="slidenum">
              <a:rPr lang="en-US" smtClean="0"/>
              <a:t>‹#›</a:t>
            </a:fld>
            <a:endParaRPr lang="en-US"/>
          </a:p>
        </p:txBody>
      </p:sp>
    </p:spTree>
    <p:extLst>
      <p:ext uri="{BB962C8B-B14F-4D97-AF65-F5344CB8AC3E}">
        <p14:creationId xmlns:p14="http://schemas.microsoft.com/office/powerpoint/2010/main" val="18942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322656-8894-1544-92AA-01B3CF5E6182}" type="slidenum">
              <a:rPr lang="en-US" smtClean="0"/>
              <a:pPr/>
              <a:t>1</a:t>
            </a:fld>
            <a:endParaRPr lang="en-US" dirty="0"/>
          </a:p>
        </p:txBody>
      </p:sp>
    </p:spTree>
    <p:extLst>
      <p:ext uri="{BB962C8B-B14F-4D97-AF65-F5344CB8AC3E}">
        <p14:creationId xmlns:p14="http://schemas.microsoft.com/office/powerpoint/2010/main" val="202325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14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A995BF-78A1-8B41-8AAA-90F0DD023986}" type="slidenum">
              <a:rPr lang="en-US" smtClean="0"/>
              <a:pPr/>
              <a:t>13</a:t>
            </a:fld>
            <a:endParaRPr lang="en-US"/>
          </a:p>
        </p:txBody>
      </p:sp>
    </p:spTree>
    <p:extLst>
      <p:ext uri="{BB962C8B-B14F-4D97-AF65-F5344CB8AC3E}">
        <p14:creationId xmlns:p14="http://schemas.microsoft.com/office/powerpoint/2010/main" val="966550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simple numbers that add up to global catastrophe</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6FA995BF-78A1-8B41-8AAA-90F0DD023986}" type="slidenum">
              <a:rPr lang="en-US" smtClean="0"/>
              <a:pPr/>
              <a:t>19</a:t>
            </a:fld>
            <a:endParaRPr lang="en-US"/>
          </a:p>
        </p:txBody>
      </p:sp>
    </p:spTree>
    <p:extLst>
      <p:ext uri="{BB962C8B-B14F-4D97-AF65-F5344CB8AC3E}">
        <p14:creationId xmlns:p14="http://schemas.microsoft.com/office/powerpoint/2010/main" val="79777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simple numbers that add up to global catastrophe</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6FA995BF-78A1-8B41-8AAA-90F0DD023986}" type="slidenum">
              <a:rPr lang="en-US" smtClean="0"/>
              <a:pPr/>
              <a:t>43</a:t>
            </a:fld>
            <a:endParaRPr lang="en-US"/>
          </a:p>
        </p:txBody>
      </p:sp>
    </p:spTree>
    <p:extLst>
      <p:ext uri="{BB962C8B-B14F-4D97-AF65-F5344CB8AC3E}">
        <p14:creationId xmlns:p14="http://schemas.microsoft.com/office/powerpoint/2010/main" val="233852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simple numbers that add up to global catastrophe</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6FA995BF-78A1-8B41-8AAA-90F0DD023986}" type="slidenum">
              <a:rPr lang="en-US" smtClean="0"/>
              <a:pPr/>
              <a:t>44</a:t>
            </a:fld>
            <a:endParaRPr lang="en-US"/>
          </a:p>
        </p:txBody>
      </p:sp>
    </p:spTree>
    <p:extLst>
      <p:ext uri="{BB962C8B-B14F-4D97-AF65-F5344CB8AC3E}">
        <p14:creationId xmlns:p14="http://schemas.microsoft.com/office/powerpoint/2010/main" val="4100267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simple numbers that add up to global catastrophe</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6FA995BF-78A1-8B41-8AAA-90F0DD023986}" type="slidenum">
              <a:rPr lang="en-US" smtClean="0"/>
              <a:pPr/>
              <a:t>45</a:t>
            </a:fld>
            <a:endParaRPr lang="en-US"/>
          </a:p>
        </p:txBody>
      </p:sp>
    </p:spTree>
    <p:extLst>
      <p:ext uri="{BB962C8B-B14F-4D97-AF65-F5344CB8AC3E}">
        <p14:creationId xmlns:p14="http://schemas.microsoft.com/office/powerpoint/2010/main" val="1280989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simple numbers that add up to global catastrophe</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6FA995BF-78A1-8B41-8AAA-90F0DD023986}" type="slidenum">
              <a:rPr lang="en-US" smtClean="0"/>
              <a:pPr/>
              <a:t>47</a:t>
            </a:fld>
            <a:endParaRPr lang="en-US"/>
          </a:p>
        </p:txBody>
      </p:sp>
    </p:spTree>
    <p:extLst>
      <p:ext uri="{BB962C8B-B14F-4D97-AF65-F5344CB8AC3E}">
        <p14:creationId xmlns:p14="http://schemas.microsoft.com/office/powerpoint/2010/main" val="1646046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137E92-BA50-4F75-9BA5-65EF6A380CFE}"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3CBA-4604-4680-A830-70832EB1E73E}" type="slidenum">
              <a:rPr lang="en-US" smtClean="0"/>
              <a:t>‹#›</a:t>
            </a:fld>
            <a:endParaRPr lang="en-US"/>
          </a:p>
        </p:txBody>
      </p:sp>
    </p:spTree>
    <p:extLst>
      <p:ext uri="{BB962C8B-B14F-4D97-AF65-F5344CB8AC3E}">
        <p14:creationId xmlns:p14="http://schemas.microsoft.com/office/powerpoint/2010/main" val="3403955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137E92-BA50-4F75-9BA5-65EF6A380CFE}"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3CBA-4604-4680-A830-70832EB1E73E}" type="slidenum">
              <a:rPr lang="en-US" smtClean="0"/>
              <a:t>‹#›</a:t>
            </a:fld>
            <a:endParaRPr lang="en-US"/>
          </a:p>
        </p:txBody>
      </p:sp>
    </p:spTree>
    <p:extLst>
      <p:ext uri="{BB962C8B-B14F-4D97-AF65-F5344CB8AC3E}">
        <p14:creationId xmlns:p14="http://schemas.microsoft.com/office/powerpoint/2010/main" val="1746365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137E92-BA50-4F75-9BA5-65EF6A380CFE}"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3CBA-4604-4680-A830-70832EB1E73E}" type="slidenum">
              <a:rPr lang="en-US" smtClean="0"/>
              <a:t>‹#›</a:t>
            </a:fld>
            <a:endParaRPr lang="en-US"/>
          </a:p>
        </p:txBody>
      </p:sp>
    </p:spTree>
    <p:extLst>
      <p:ext uri="{BB962C8B-B14F-4D97-AF65-F5344CB8AC3E}">
        <p14:creationId xmlns:p14="http://schemas.microsoft.com/office/powerpoint/2010/main" val="4168509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858"/>
            <a:ext cx="12188951" cy="6856284"/>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4350"/>
              </a:lnSpc>
              <a:defRPr sz="4500" b="1" i="0" cap="all" baseline="0">
                <a:solidFill>
                  <a:srgbClr val="005BBB"/>
                </a:solidFill>
                <a:latin typeface="Arial" charset="0"/>
                <a:ea typeface="Arial" charset="0"/>
                <a:cs typeface="Arial" charset="0"/>
              </a:defRPr>
            </a:lvl1pPr>
          </a:lstStyle>
          <a:p>
            <a:r>
              <a:rPr lang="en-US" dirty="0" smtClean="0"/>
              <a:t>DIVIDER SLIDE</a:t>
            </a:r>
            <a:endParaRPr lang="en-US" dirty="0"/>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100" b="0" baseline="0">
                <a:solidFill>
                  <a:srgbClr val="828383"/>
                </a:solidFill>
                <a:latin typeface="+mj-lt"/>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Section title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100" y="350411"/>
            <a:ext cx="4704627" cy="261683"/>
          </a:xfrm>
          <a:prstGeom prst="rect">
            <a:avLst/>
          </a:prstGeom>
        </p:spPr>
      </p:pic>
    </p:spTree>
    <p:extLst>
      <p:ext uri="{BB962C8B-B14F-4D97-AF65-F5344CB8AC3E}">
        <p14:creationId xmlns:p14="http://schemas.microsoft.com/office/powerpoint/2010/main" val="317826280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88951"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smtClean="0"/>
              <a:t>DIVIDER SLIDE</a:t>
            </a:r>
            <a:endParaRPr lang="en-US" dirty="0"/>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100" b="0" baseline="0">
                <a:solidFill>
                  <a:schemeClr val="bg1"/>
                </a:solidFill>
                <a:latin typeface="+mj-lt"/>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Section 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107" y="366636"/>
            <a:ext cx="4800588" cy="356028"/>
          </a:xfrm>
          <a:prstGeom prst="rect">
            <a:avLst/>
          </a:prstGeom>
        </p:spPr>
      </p:pic>
    </p:spTree>
    <p:extLst>
      <p:ext uri="{BB962C8B-B14F-4D97-AF65-F5344CB8AC3E}">
        <p14:creationId xmlns:p14="http://schemas.microsoft.com/office/powerpoint/2010/main" val="15563088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137E92-BA50-4F75-9BA5-65EF6A380CFE}"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3CBA-4604-4680-A830-70832EB1E73E}" type="slidenum">
              <a:rPr lang="en-US" smtClean="0"/>
              <a:t>‹#›</a:t>
            </a:fld>
            <a:endParaRPr lang="en-US"/>
          </a:p>
        </p:txBody>
      </p:sp>
    </p:spTree>
    <p:extLst>
      <p:ext uri="{BB962C8B-B14F-4D97-AF65-F5344CB8AC3E}">
        <p14:creationId xmlns:p14="http://schemas.microsoft.com/office/powerpoint/2010/main" val="472683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137E92-BA50-4F75-9BA5-65EF6A380CFE}" type="datetimeFigureOut">
              <a:rPr lang="en-US" smtClean="0"/>
              <a:t>3/15/2017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33CBA-4604-4680-A830-70832EB1E73E}" type="slidenum">
              <a:rPr lang="en-US" smtClean="0"/>
              <a:t>‹#›</a:t>
            </a:fld>
            <a:endParaRPr lang="en-US"/>
          </a:p>
        </p:txBody>
      </p:sp>
    </p:spTree>
    <p:extLst>
      <p:ext uri="{BB962C8B-B14F-4D97-AF65-F5344CB8AC3E}">
        <p14:creationId xmlns:p14="http://schemas.microsoft.com/office/powerpoint/2010/main" val="144926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137E92-BA50-4F75-9BA5-65EF6A380CFE}"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3CBA-4604-4680-A830-70832EB1E73E}" type="slidenum">
              <a:rPr lang="en-US" smtClean="0"/>
              <a:t>‹#›</a:t>
            </a:fld>
            <a:endParaRPr lang="en-US"/>
          </a:p>
        </p:txBody>
      </p:sp>
    </p:spTree>
    <p:extLst>
      <p:ext uri="{BB962C8B-B14F-4D97-AF65-F5344CB8AC3E}">
        <p14:creationId xmlns:p14="http://schemas.microsoft.com/office/powerpoint/2010/main" val="2680153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137E92-BA50-4F75-9BA5-65EF6A380CFE}" type="datetimeFigureOut">
              <a:rPr lang="en-US" smtClean="0"/>
              <a:t>3/15/2017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33CBA-4604-4680-A830-70832EB1E73E}" type="slidenum">
              <a:rPr lang="en-US" smtClean="0"/>
              <a:t>‹#›</a:t>
            </a:fld>
            <a:endParaRPr lang="en-US"/>
          </a:p>
        </p:txBody>
      </p:sp>
    </p:spTree>
    <p:extLst>
      <p:ext uri="{BB962C8B-B14F-4D97-AF65-F5344CB8AC3E}">
        <p14:creationId xmlns:p14="http://schemas.microsoft.com/office/powerpoint/2010/main" val="1800084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137E92-BA50-4F75-9BA5-65EF6A380CFE}" type="datetimeFigureOut">
              <a:rPr lang="en-US" smtClean="0"/>
              <a:t>3/15/2017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33CBA-4604-4680-A830-70832EB1E73E}" type="slidenum">
              <a:rPr lang="en-US" smtClean="0"/>
              <a:t>‹#›</a:t>
            </a:fld>
            <a:endParaRPr lang="en-US"/>
          </a:p>
        </p:txBody>
      </p:sp>
    </p:spTree>
    <p:extLst>
      <p:ext uri="{BB962C8B-B14F-4D97-AF65-F5344CB8AC3E}">
        <p14:creationId xmlns:p14="http://schemas.microsoft.com/office/powerpoint/2010/main" val="985121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37E92-BA50-4F75-9BA5-65EF6A380CFE}" type="datetimeFigureOut">
              <a:rPr lang="en-US" smtClean="0"/>
              <a:t>3/15/2017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33CBA-4604-4680-A830-70832EB1E73E}" type="slidenum">
              <a:rPr lang="en-US" smtClean="0"/>
              <a:t>‹#›</a:t>
            </a:fld>
            <a:endParaRPr lang="en-US"/>
          </a:p>
        </p:txBody>
      </p:sp>
    </p:spTree>
    <p:extLst>
      <p:ext uri="{BB962C8B-B14F-4D97-AF65-F5344CB8AC3E}">
        <p14:creationId xmlns:p14="http://schemas.microsoft.com/office/powerpoint/2010/main" val="3990100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137E92-BA50-4F75-9BA5-65EF6A380CFE}"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3CBA-4604-4680-A830-70832EB1E73E}" type="slidenum">
              <a:rPr lang="en-US" smtClean="0"/>
              <a:t>‹#›</a:t>
            </a:fld>
            <a:endParaRPr lang="en-US"/>
          </a:p>
        </p:txBody>
      </p:sp>
    </p:spTree>
    <p:extLst>
      <p:ext uri="{BB962C8B-B14F-4D97-AF65-F5344CB8AC3E}">
        <p14:creationId xmlns:p14="http://schemas.microsoft.com/office/powerpoint/2010/main" val="355642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137E92-BA50-4F75-9BA5-65EF6A380CFE}" type="datetimeFigureOut">
              <a:rPr lang="en-US" smtClean="0"/>
              <a:t>3/15/2017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33CBA-4604-4680-A830-70832EB1E73E}" type="slidenum">
              <a:rPr lang="en-US" smtClean="0"/>
              <a:t>‹#›</a:t>
            </a:fld>
            <a:endParaRPr lang="en-US"/>
          </a:p>
        </p:txBody>
      </p:sp>
    </p:spTree>
    <p:extLst>
      <p:ext uri="{BB962C8B-B14F-4D97-AF65-F5344CB8AC3E}">
        <p14:creationId xmlns:p14="http://schemas.microsoft.com/office/powerpoint/2010/main" val="113170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137E92-BA50-4F75-9BA5-65EF6A380CFE}" type="datetimeFigureOut">
              <a:rPr lang="en-US" smtClean="0"/>
              <a:t>3/15/2017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33CBA-4604-4680-A830-70832EB1E73E}" type="slidenum">
              <a:rPr lang="en-US" smtClean="0"/>
              <a:t>‹#›</a:t>
            </a:fld>
            <a:endParaRPr lang="en-US"/>
          </a:p>
        </p:txBody>
      </p:sp>
    </p:spTree>
    <p:extLst>
      <p:ext uri="{BB962C8B-B14F-4D97-AF65-F5344CB8AC3E}">
        <p14:creationId xmlns:p14="http://schemas.microsoft.com/office/powerpoint/2010/main" val="3745731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regents.umn.edu/sites/regents.umn.edu/files/policies/Endowment_Fund.pdf"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youtube.com/watch?v=zyiQl2mDHs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ubphoto.smugmug.com/Pages/Contact-Us" TargetMode="External"/><Relationship Id="rId13" Type="http://schemas.openxmlformats.org/officeDocument/2006/relationships/hyperlink" Target="https://ubphoto.smugmug.com/Years/2016" TargetMode="External"/><Relationship Id="rId18" Type="http://schemas.openxmlformats.org/officeDocument/2006/relationships/hyperlink" Target="https://ubphoto.smugmug.com/keyword/Hayes%20Hall" TargetMode="External"/><Relationship Id="rId26" Type="http://schemas.openxmlformats.org/officeDocument/2006/relationships/hyperlink" Target="https://secure.smugmug.com/login?goTo=https://ubphoto.smugmug.com/Years/2016/16303-Staff-Senate-UB-Slow-Rol/i-9BbgBtz&amp;goToToken=eyJzdHJpbmciOiJodHRwczovL3VicGhvdG8uc211Z211Zy5jb20vWWVhcnMvMjAxNi8xNjMwMy1TdGFmZi1TZW5hdGUtVUItU2xvdy1Sb2wvaS05QmJnQnR6IiwidGltZSI6MTQ4OTE1ODc1Miwic2lnbmF0dXJlIjoiWmpBd09XUXdPV0ZqTUdRNU9ERXdOR1F5WVRnM01ERTJOalF4TlRobU5qZzRPV0kyTWpNNE9BPT0iLCJ2ZXJzaW9uIjoxLCJhbGdvcml0aG0iOiJzaGExIn0%3D" TargetMode="External"/><Relationship Id="rId3" Type="http://schemas.openxmlformats.org/officeDocument/2006/relationships/control" Target="../activeX/activeX2.xml"/><Relationship Id="rId21" Type="http://schemas.openxmlformats.org/officeDocument/2006/relationships/hyperlink" Target="https://ubphoto.smugmug.com/keyword/2016" TargetMode="External"/><Relationship Id="rId7" Type="http://schemas.openxmlformats.org/officeDocument/2006/relationships/hyperlink" Target="https://ubphoto.smugmug.com/" TargetMode="External"/><Relationship Id="rId12" Type="http://schemas.openxmlformats.org/officeDocument/2006/relationships/hyperlink" Target="https://ubphoto.smugmug.com/Years" TargetMode="External"/><Relationship Id="rId17" Type="http://schemas.openxmlformats.org/officeDocument/2006/relationships/hyperlink" Target="https://ubphoto.smugmug.com/keyword/South%20Campus" TargetMode="External"/><Relationship Id="rId25" Type="http://schemas.openxmlformats.org/officeDocument/2006/relationships/hyperlink" Target="http://www.smugmug.com/" TargetMode="External"/><Relationship Id="rId2" Type="http://schemas.openxmlformats.org/officeDocument/2006/relationships/control" Target="../activeX/activeX1.xml"/><Relationship Id="rId16" Type="http://schemas.openxmlformats.org/officeDocument/2006/relationships/hyperlink" Target="https://ubphoto.smugmug.com/keyword/Bicycle" TargetMode="External"/><Relationship Id="rId20" Type="http://schemas.openxmlformats.org/officeDocument/2006/relationships/hyperlink" Target="https://ubphoto.smugmug.com/keyword/Exterior" TargetMode="External"/><Relationship Id="rId29" Type="http://schemas.openxmlformats.org/officeDocument/2006/relationships/image" Target="../media/image33.wmf"/><Relationship Id="rId1" Type="http://schemas.openxmlformats.org/officeDocument/2006/relationships/vmlDrawing" Target="../drawings/vmlDrawing1.vml"/><Relationship Id="rId6" Type="http://schemas.openxmlformats.org/officeDocument/2006/relationships/hyperlink" Target="http://www.buffalo.edu/" TargetMode="External"/><Relationship Id="rId11" Type="http://schemas.openxmlformats.org/officeDocument/2006/relationships/hyperlink" Target="https://ubphoto.smugmug.com/Pages/Search-Tips" TargetMode="External"/><Relationship Id="rId24" Type="http://schemas.openxmlformats.org/officeDocument/2006/relationships/hyperlink" Target="https://ubphoto.smugmug.com/Pages/Accessibility-1/16065886_bhbLD" TargetMode="External"/><Relationship Id="rId5" Type="http://schemas.openxmlformats.org/officeDocument/2006/relationships/slideLayout" Target="../slideLayouts/slideLayout1.xml"/><Relationship Id="rId15" Type="http://schemas.openxmlformats.org/officeDocument/2006/relationships/hyperlink" Target="https://ubphoto.smugmug.com/keyword/Biking" TargetMode="External"/><Relationship Id="rId23" Type="http://schemas.openxmlformats.org/officeDocument/2006/relationships/hyperlink" Target="https://ubphoto.smugmug.com/Pages/Privacy-1/16065871_cNa2i" TargetMode="External"/><Relationship Id="rId28" Type="http://schemas.openxmlformats.org/officeDocument/2006/relationships/image" Target="../media/image32.wmf"/><Relationship Id="rId10" Type="http://schemas.openxmlformats.org/officeDocument/2006/relationships/hyperlink" Target="https://ubphoto.smugmug.com/Pages/Help" TargetMode="External"/><Relationship Id="rId19" Type="http://schemas.openxmlformats.org/officeDocument/2006/relationships/hyperlink" Target="https://ubphoto.smugmug.com/keyword/Staff" TargetMode="External"/><Relationship Id="rId4" Type="http://schemas.openxmlformats.org/officeDocument/2006/relationships/control" Target="../activeX/activeX3.xml"/><Relationship Id="rId9" Type="http://schemas.openxmlformats.org/officeDocument/2006/relationships/hyperlink" Target="https://ubphoto.smugmug.com/Pages/Keyword" TargetMode="External"/><Relationship Id="rId14" Type="http://schemas.openxmlformats.org/officeDocument/2006/relationships/hyperlink" Target="https://ubphoto.smugmug.com/keyword/Bicycling" TargetMode="External"/><Relationship Id="rId22" Type="http://schemas.openxmlformats.org/officeDocument/2006/relationships/hyperlink" Target="http://www.facebook.com/#!/universityatbuffalo" TargetMode="External"/><Relationship Id="rId27" Type="http://schemas.openxmlformats.org/officeDocument/2006/relationships/image" Target="../media/image35.jpeg"/><Relationship Id="rId30" Type="http://schemas.openxmlformats.org/officeDocument/2006/relationships/image" Target="../media/image34.wmf"/></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9056" y="1576878"/>
            <a:ext cx="7361356" cy="3151876"/>
          </a:xfrm>
        </p:spPr>
        <p:txBody>
          <a:bodyPr>
            <a:normAutofit fontScale="90000"/>
          </a:bodyPr>
          <a:lstStyle/>
          <a:p>
            <a:pPr>
              <a:lnSpc>
                <a:spcPct val="100000"/>
              </a:lnSpc>
            </a:pPr>
            <a:r>
              <a:rPr lang="en-US" sz="7200" dirty="0" smtClean="0">
                <a:solidFill>
                  <a:schemeClr val="accent5"/>
                </a:solidFill>
              </a:rPr>
              <a:t>This is Where Change Begins</a:t>
            </a:r>
            <a:r>
              <a:rPr lang="en-US" dirty="0" smtClean="0">
                <a:solidFill>
                  <a:srgbClr val="74AA50"/>
                </a:solidFill>
              </a:rPr>
              <a:t/>
            </a:r>
            <a:br>
              <a:rPr lang="en-US" dirty="0" smtClean="0">
                <a:solidFill>
                  <a:srgbClr val="74AA50"/>
                </a:solidFill>
              </a:rPr>
            </a:br>
            <a:endParaRPr lang="en-US" dirty="0">
              <a:solidFill>
                <a:srgbClr val="74AA50"/>
              </a:solidFill>
            </a:endParaRPr>
          </a:p>
        </p:txBody>
      </p:sp>
      <p:sp>
        <p:nvSpPr>
          <p:cNvPr id="3" name="Subtitle 2"/>
          <p:cNvSpPr>
            <a:spLocks noGrp="1"/>
          </p:cNvSpPr>
          <p:nvPr>
            <p:ph type="subTitle" idx="1"/>
          </p:nvPr>
        </p:nvSpPr>
        <p:spPr>
          <a:xfrm>
            <a:off x="266482" y="4270783"/>
            <a:ext cx="7087906" cy="2212976"/>
          </a:xfrm>
        </p:spPr>
        <p:txBody>
          <a:bodyPr/>
          <a:lstStyle/>
          <a:p>
            <a:endParaRPr lang="en-US" dirty="0" smtClean="0"/>
          </a:p>
          <a:p>
            <a:pPr algn="ctr"/>
            <a:r>
              <a:rPr lang="en-US" sz="2800" b="1" dirty="0" smtClean="0"/>
              <a:t>A Conversation With the Professional Staff Senate</a:t>
            </a:r>
          </a:p>
          <a:p>
            <a:pPr algn="ctr"/>
            <a:r>
              <a:rPr lang="en-US" sz="2800" b="1" dirty="0" smtClean="0"/>
              <a:t>March 16, 2017</a:t>
            </a:r>
            <a:endParaRPr lang="en-US" sz="2800" b="1" dirty="0"/>
          </a:p>
        </p:txBody>
      </p:sp>
    </p:spTree>
    <p:extLst>
      <p:ext uri="{BB962C8B-B14F-4D97-AF65-F5344CB8AC3E}">
        <p14:creationId xmlns:p14="http://schemas.microsoft.com/office/powerpoint/2010/main" val="4094263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29583" r="-938" b="19583"/>
          <a:stretch/>
        </p:blipFill>
        <p:spPr>
          <a:xfrm>
            <a:off x="0" y="0"/>
            <a:ext cx="12442371" cy="9041346"/>
          </a:xfrm>
          <a:prstGeom prst="rect">
            <a:avLst/>
          </a:prstGeom>
        </p:spPr>
      </p:pic>
      <p:sp>
        <p:nvSpPr>
          <p:cNvPr id="3" name="TextBox 2"/>
          <p:cNvSpPr txBox="1"/>
          <p:nvPr/>
        </p:nvSpPr>
        <p:spPr>
          <a:xfrm>
            <a:off x="2031932" y="241818"/>
            <a:ext cx="8272463" cy="830997"/>
          </a:xfrm>
          <a:prstGeom prst="rect">
            <a:avLst/>
          </a:prstGeom>
          <a:noFill/>
        </p:spPr>
        <p:txBody>
          <a:bodyPr wrap="square" rtlCol="0">
            <a:spAutoFit/>
          </a:bodyPr>
          <a:lstStyle/>
          <a:p>
            <a:pPr algn="ctr"/>
            <a:r>
              <a:rPr lang="en-US" sz="2700" b="1" dirty="0"/>
              <a:t>Localizing Buffalo’s Renewable Energy Future</a:t>
            </a:r>
          </a:p>
          <a:p>
            <a:pPr algn="ctr"/>
            <a:r>
              <a:rPr lang="en-US" sz="2100" b="1" dirty="0"/>
              <a:t>Leveraging Our Past, Investing in the Present &amp; Building Tomorrow</a:t>
            </a:r>
          </a:p>
        </p:txBody>
      </p:sp>
    </p:spTree>
    <p:extLst>
      <p:ext uri="{BB962C8B-B14F-4D97-AF65-F5344CB8AC3E}">
        <p14:creationId xmlns:p14="http://schemas.microsoft.com/office/powerpoint/2010/main" val="2156461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703" y="3369924"/>
            <a:ext cx="13134342" cy="4214664"/>
          </a:xfrm>
          <a:prstGeom prst="rect">
            <a:avLst/>
          </a:prstGeom>
        </p:spPr>
      </p:pic>
      <p:sp>
        <p:nvSpPr>
          <p:cNvPr id="2" name="TextBox 1"/>
          <p:cNvSpPr txBox="1"/>
          <p:nvPr/>
        </p:nvSpPr>
        <p:spPr>
          <a:xfrm>
            <a:off x="1803688" y="324993"/>
            <a:ext cx="7401208" cy="553998"/>
          </a:xfrm>
          <a:prstGeom prst="rect">
            <a:avLst/>
          </a:prstGeom>
          <a:noFill/>
        </p:spPr>
        <p:txBody>
          <a:bodyPr wrap="square" rtlCol="0">
            <a:spAutoFit/>
          </a:bodyPr>
          <a:lstStyle/>
          <a:p>
            <a:pPr algn="ctr"/>
            <a:r>
              <a:rPr lang="en-US" dirty="0"/>
              <a:t>Localizing Buffalo’s Renewable Energy Future</a:t>
            </a:r>
          </a:p>
          <a:p>
            <a:pPr algn="ctr"/>
            <a:r>
              <a:rPr lang="en-US" sz="1200" dirty="0"/>
              <a:t>Leveraging Our Past, Investing in the Present &amp; Building Tomorrow</a:t>
            </a:r>
          </a:p>
        </p:txBody>
      </p:sp>
      <p:sp>
        <p:nvSpPr>
          <p:cNvPr id="4" name="TextBox 3"/>
          <p:cNvSpPr txBox="1"/>
          <p:nvPr/>
        </p:nvSpPr>
        <p:spPr>
          <a:xfrm>
            <a:off x="1088572" y="1230086"/>
            <a:ext cx="9579430" cy="4524315"/>
          </a:xfrm>
          <a:prstGeom prst="rect">
            <a:avLst/>
          </a:prstGeom>
          <a:noFill/>
        </p:spPr>
        <p:txBody>
          <a:bodyPr wrap="square" rtlCol="0">
            <a:spAutoFit/>
          </a:bodyPr>
          <a:lstStyle/>
          <a:p>
            <a:pPr marL="257175" indent="-257175">
              <a:buFont typeface="Arial" panose="020B0604020202020204" pitchFamily="34" charset="0"/>
              <a:buChar char="•"/>
            </a:pPr>
            <a:r>
              <a:rPr lang="en-US" dirty="0"/>
              <a:t>Winner of REV Campus Challenge Energy to Lead Competition</a:t>
            </a:r>
          </a:p>
          <a:p>
            <a:pPr marL="257175" indent="-257175">
              <a:buFont typeface="Arial" panose="020B0604020202020204" pitchFamily="34" charset="0"/>
              <a:buChar char="•"/>
            </a:pPr>
            <a:r>
              <a:rPr lang="en-US" dirty="0"/>
              <a:t>$1M to act as catalyzing funds for student experiential learning, studios, fellowships </a:t>
            </a:r>
            <a:r>
              <a:rPr lang="en-US" dirty="0" err="1"/>
              <a:t>etc</a:t>
            </a:r>
            <a:r>
              <a:rPr lang="en-US" dirty="0"/>
              <a:t> thereby engaging hundreds of students across campus and in diverse disciplines (GROW house model)</a:t>
            </a:r>
          </a:p>
          <a:p>
            <a:pPr marL="257175" indent="-257175">
              <a:buFont typeface="Arial" panose="020B0604020202020204" pitchFamily="34" charset="0"/>
              <a:buChar char="•"/>
            </a:pPr>
            <a:r>
              <a:rPr lang="en-US" dirty="0"/>
              <a:t>Project impact of REPA estimated to be:</a:t>
            </a:r>
          </a:p>
          <a:p>
            <a:pPr marL="600075" lvl="1" indent="-257175">
              <a:buFont typeface="Arial" panose="020B0604020202020204" pitchFamily="34" charset="0"/>
              <a:buChar char="•"/>
            </a:pPr>
            <a:r>
              <a:rPr lang="en-US" dirty="0"/>
              <a:t>100 megawatts of new solar energy by 2020</a:t>
            </a:r>
          </a:p>
          <a:p>
            <a:pPr marL="600075" lvl="1" indent="-257175">
              <a:buFont typeface="Arial" panose="020B0604020202020204" pitchFamily="34" charset="0"/>
              <a:buChar char="•"/>
            </a:pPr>
            <a:r>
              <a:rPr lang="en-US" dirty="0"/>
              <a:t>$125M in potential energy savings </a:t>
            </a:r>
          </a:p>
          <a:p>
            <a:pPr marL="600075" lvl="1" indent="-257175">
              <a:buFont typeface="Arial" panose="020B0604020202020204" pitchFamily="34" charset="0"/>
              <a:buChar char="•"/>
            </a:pPr>
            <a:r>
              <a:rPr lang="en-US" dirty="0"/>
              <a:t>$250M in economic impact throughout region</a:t>
            </a:r>
          </a:p>
          <a:p>
            <a:pPr marL="600075" lvl="1" indent="-257175">
              <a:buFont typeface="Arial" panose="020B0604020202020204" pitchFamily="34" charset="0"/>
              <a:buChar char="•"/>
            </a:pPr>
            <a:r>
              <a:rPr lang="en-US" dirty="0"/>
              <a:t>Greater budget stability</a:t>
            </a:r>
          </a:p>
          <a:p>
            <a:pPr marL="600075" lvl="1" indent="-257175">
              <a:buFont typeface="Arial" panose="020B0604020202020204" pitchFamily="34" charset="0"/>
              <a:buChar char="•"/>
            </a:pPr>
            <a:r>
              <a:rPr lang="en-US" dirty="0"/>
              <a:t>Potential of 25% of UB’s energy supplied by project </a:t>
            </a:r>
          </a:p>
          <a:p>
            <a:pPr marL="600075" lvl="1" indent="-257175">
              <a:buFont typeface="Arial" panose="020B0604020202020204" pitchFamily="34" charset="0"/>
              <a:buChar char="•"/>
            </a:pPr>
            <a:r>
              <a:rPr lang="en-US" dirty="0"/>
              <a:t>Reduction of greenhouse gas emissions by over 82,000 metric tons</a:t>
            </a:r>
          </a:p>
          <a:p>
            <a:pPr marL="257175" indent="-257175">
              <a:buFont typeface="Arial" panose="020B0604020202020204" pitchFamily="34" charset="0"/>
              <a:buChar char="•"/>
            </a:pPr>
            <a:r>
              <a:rPr lang="en-US" dirty="0"/>
              <a:t>Phased 3.5 year program</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05609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3111305" y="203004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223868" y="1532501"/>
            <a:ext cx="7870874" cy="646331"/>
          </a:xfrm>
          <a:prstGeom prst="rect">
            <a:avLst/>
          </a:prstGeom>
          <a:noFill/>
        </p:spPr>
        <p:txBody>
          <a:bodyPr wrap="square" rtlCol="0">
            <a:spAutoFit/>
          </a:bodyPr>
          <a:lstStyle/>
          <a:p>
            <a:r>
              <a:rPr lang="en-US" sz="3600" dirty="0"/>
              <a:t>2 Independent But Connected Initiatives</a:t>
            </a:r>
          </a:p>
        </p:txBody>
      </p:sp>
    </p:spTree>
    <p:extLst>
      <p:ext uri="{BB962C8B-B14F-4D97-AF65-F5344CB8AC3E}">
        <p14:creationId xmlns:p14="http://schemas.microsoft.com/office/powerpoint/2010/main" val="4204160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51" y="3032231"/>
            <a:ext cx="12721214" cy="4082096"/>
          </a:xfrm>
          <a:prstGeom prst="rect">
            <a:avLst/>
          </a:prstGeom>
        </p:spPr>
      </p:pic>
      <p:graphicFrame>
        <p:nvGraphicFramePr>
          <p:cNvPr id="4" name="Diagram 3"/>
          <p:cNvGraphicFramePr/>
          <p:nvPr>
            <p:extLst>
              <p:ext uri="{D42A27DB-BD31-4B8C-83A1-F6EECF244321}">
                <p14:modId xmlns:p14="http://schemas.microsoft.com/office/powerpoint/2010/main" val="2279882195"/>
              </p:ext>
            </p:extLst>
          </p:nvPr>
        </p:nvGraphicFramePr>
        <p:xfrm>
          <a:off x="1544097" y="218240"/>
          <a:ext cx="8500056" cy="51773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1544097" y="6035646"/>
            <a:ext cx="3143816" cy="438582"/>
          </a:xfrm>
          <a:prstGeom prst="rect">
            <a:avLst/>
          </a:prstGeom>
          <a:noFill/>
        </p:spPr>
        <p:txBody>
          <a:bodyPr wrap="square" rtlCol="0">
            <a:spAutoFit/>
          </a:bodyPr>
          <a:lstStyle/>
          <a:p>
            <a:r>
              <a:rPr lang="en-US" sz="750" dirty="0">
                <a:solidFill>
                  <a:schemeClr val="bg1"/>
                </a:solidFill>
              </a:rPr>
              <a:t>*These are examples of private sector partners—all of whom have expressed interest—selection will be subject to an RFP process under NYS procurement law.</a:t>
            </a:r>
          </a:p>
        </p:txBody>
      </p:sp>
    </p:spTree>
    <p:extLst>
      <p:ext uri="{BB962C8B-B14F-4D97-AF65-F5344CB8AC3E}">
        <p14:creationId xmlns:p14="http://schemas.microsoft.com/office/powerpoint/2010/main" val="2154009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499" y="2989953"/>
            <a:ext cx="12852971" cy="4124374"/>
          </a:xfrm>
          <a:prstGeom prst="rect">
            <a:avLst/>
          </a:prstGeom>
        </p:spPr>
      </p:pic>
      <p:sp>
        <p:nvSpPr>
          <p:cNvPr id="2" name="TextBox 1"/>
          <p:cNvSpPr txBox="1"/>
          <p:nvPr/>
        </p:nvSpPr>
        <p:spPr>
          <a:xfrm>
            <a:off x="1442826" y="800701"/>
            <a:ext cx="8614438" cy="3508653"/>
          </a:xfrm>
          <a:prstGeom prst="rect">
            <a:avLst/>
          </a:prstGeom>
          <a:noFill/>
        </p:spPr>
        <p:txBody>
          <a:bodyPr wrap="square" rtlCol="0">
            <a:spAutoFit/>
          </a:bodyPr>
          <a:lstStyle/>
          <a:p>
            <a:endParaRPr lang="en-US" sz="600" b="1" dirty="0"/>
          </a:p>
          <a:p>
            <a:r>
              <a:rPr lang="en-US" b="1" dirty="0"/>
              <a:t>Research, analyze, build and start to implement comprehensive master plan for siting of 100 MW across City and campuses </a:t>
            </a:r>
          </a:p>
          <a:p>
            <a:endParaRPr lang="en-US" sz="900" dirty="0"/>
          </a:p>
          <a:p>
            <a:r>
              <a:rPr lang="en-US" b="1" dirty="0"/>
              <a:t>Create sustainably literate students &amp; expand knowledge about renewable energy opportunities</a:t>
            </a:r>
          </a:p>
          <a:p>
            <a:endParaRPr lang="en-US" sz="900" b="1" dirty="0"/>
          </a:p>
          <a:p>
            <a:r>
              <a:rPr lang="en-US" b="1" dirty="0"/>
              <a:t>Build greater resiliency and fostering of a regenerative economy through urban solar </a:t>
            </a:r>
          </a:p>
          <a:p>
            <a:endParaRPr lang="en-US" sz="900" dirty="0"/>
          </a:p>
          <a:p>
            <a:r>
              <a:rPr lang="en-US" b="1" dirty="0"/>
              <a:t>Assemble and operate the Localizing Renewable Energy GROW Home as a base of operations for the initiative and increase renewable energy engagement </a:t>
            </a:r>
          </a:p>
          <a:p>
            <a:endParaRPr lang="en-US" sz="900" b="1" dirty="0"/>
          </a:p>
          <a:p>
            <a:r>
              <a:rPr lang="en-US" b="1" dirty="0"/>
              <a:t>Build collaboration amongst anchoring institutions to create transformative sustainable change</a:t>
            </a:r>
            <a:endParaRPr lang="en-US" dirty="0"/>
          </a:p>
          <a:p>
            <a:endParaRPr lang="en-US" dirty="0"/>
          </a:p>
        </p:txBody>
      </p:sp>
      <p:sp>
        <p:nvSpPr>
          <p:cNvPr id="6" name="TextBox 5"/>
          <p:cNvSpPr txBox="1"/>
          <p:nvPr/>
        </p:nvSpPr>
        <p:spPr>
          <a:xfrm>
            <a:off x="4134046" y="174492"/>
            <a:ext cx="3231998" cy="507831"/>
          </a:xfrm>
          <a:prstGeom prst="rect">
            <a:avLst/>
          </a:prstGeom>
          <a:noFill/>
        </p:spPr>
        <p:txBody>
          <a:bodyPr wrap="square" rtlCol="0">
            <a:spAutoFit/>
          </a:bodyPr>
          <a:lstStyle/>
          <a:p>
            <a:r>
              <a:rPr lang="en-US" sz="2700" b="1" dirty="0"/>
              <a:t>REV CC Objectives</a:t>
            </a:r>
          </a:p>
        </p:txBody>
      </p:sp>
    </p:spTree>
    <p:extLst>
      <p:ext uri="{BB962C8B-B14F-4D97-AF65-F5344CB8AC3E}">
        <p14:creationId xmlns:p14="http://schemas.microsoft.com/office/powerpoint/2010/main" val="3048778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6513" y="1397648"/>
            <a:ext cx="6923315" cy="5460352"/>
          </a:xfrm>
        </p:spPr>
      </p:pic>
      <p:sp>
        <p:nvSpPr>
          <p:cNvPr id="5" name="TextBox 4"/>
          <p:cNvSpPr txBox="1"/>
          <p:nvPr/>
        </p:nvSpPr>
        <p:spPr>
          <a:xfrm>
            <a:off x="2743200" y="163286"/>
            <a:ext cx="6128657" cy="1015663"/>
          </a:xfrm>
          <a:prstGeom prst="rect">
            <a:avLst/>
          </a:prstGeom>
          <a:noFill/>
        </p:spPr>
        <p:txBody>
          <a:bodyPr wrap="square" rtlCol="0">
            <a:spAutoFit/>
          </a:bodyPr>
          <a:lstStyle/>
          <a:p>
            <a:r>
              <a:rPr lang="en-US" sz="6000" dirty="0" smtClean="0"/>
              <a:t>Impact Investing</a:t>
            </a:r>
            <a:endParaRPr lang="en-US" sz="6000" dirty="0"/>
          </a:p>
        </p:txBody>
      </p:sp>
    </p:spTree>
    <p:extLst>
      <p:ext uri="{BB962C8B-B14F-4D97-AF65-F5344CB8AC3E}">
        <p14:creationId xmlns:p14="http://schemas.microsoft.com/office/powerpoint/2010/main" val="2393453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0094" y="377097"/>
            <a:ext cx="10400044" cy="6247864"/>
          </a:xfrm>
          <a:prstGeom prst="rect">
            <a:avLst/>
          </a:prstGeom>
          <a:noFill/>
        </p:spPr>
        <p:txBody>
          <a:bodyPr wrap="square" rtlCol="0">
            <a:spAutoFit/>
          </a:bodyPr>
          <a:lstStyle/>
          <a:p>
            <a:r>
              <a:rPr lang="en-US" sz="4400" b="1" dirty="0" smtClean="0"/>
              <a:t>The current situation</a:t>
            </a:r>
            <a:r>
              <a:rPr lang="en-US" sz="4400" dirty="0" smtClean="0"/>
              <a:t>.</a:t>
            </a:r>
          </a:p>
          <a:p>
            <a:endParaRPr lang="en-US" dirty="0"/>
          </a:p>
          <a:p>
            <a:r>
              <a:rPr lang="en-US" sz="3200" dirty="0" smtClean="0"/>
              <a:t>Climate Change is real.</a:t>
            </a:r>
          </a:p>
          <a:p>
            <a:endParaRPr lang="en-US" sz="3200" dirty="0" smtClean="0"/>
          </a:p>
          <a:p>
            <a:r>
              <a:rPr lang="en-US" sz="3200" dirty="0" smtClean="0"/>
              <a:t>The occupants of the planet need to accelerate environmental solutions to avoid the effects of environmental tipping points that science tells us could be irreversible due to climate change.</a:t>
            </a:r>
          </a:p>
          <a:p>
            <a:endParaRPr lang="en-US" sz="3200" dirty="0" smtClean="0"/>
          </a:p>
          <a:p>
            <a:r>
              <a:rPr lang="en-US" sz="3200" dirty="0" smtClean="0"/>
              <a:t>How and with whom investors invest  has a direct bearing on the financial support  of those businesses and industries they invest with. </a:t>
            </a:r>
          </a:p>
          <a:p>
            <a:endParaRPr lang="en-US" dirty="0"/>
          </a:p>
        </p:txBody>
      </p:sp>
    </p:spTree>
    <p:extLst>
      <p:ext uri="{BB962C8B-B14F-4D97-AF65-F5344CB8AC3E}">
        <p14:creationId xmlns:p14="http://schemas.microsoft.com/office/powerpoint/2010/main" val="971087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935" y="0"/>
            <a:ext cx="7962364" cy="6895976"/>
          </a:xfrm>
          <a:prstGeom prst="rect">
            <a:avLst/>
          </a:prstGeom>
        </p:spPr>
      </p:pic>
    </p:spTree>
    <p:extLst>
      <p:ext uri="{BB962C8B-B14F-4D97-AF65-F5344CB8AC3E}">
        <p14:creationId xmlns:p14="http://schemas.microsoft.com/office/powerpoint/2010/main" val="172312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97" y="258672"/>
            <a:ext cx="11354637" cy="6216664"/>
          </a:xfrm>
          <a:prstGeom prst="rect">
            <a:avLst/>
          </a:prstGeom>
        </p:spPr>
      </p:pic>
    </p:spTree>
    <p:extLst>
      <p:ext uri="{BB962C8B-B14F-4D97-AF65-F5344CB8AC3E}">
        <p14:creationId xmlns:p14="http://schemas.microsoft.com/office/powerpoint/2010/main" val="3439764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chemeClr val="tx1"/>
          </a:solidFill>
        </p:spPr>
        <p:txBody>
          <a:bodyPr>
            <a:normAutofit/>
          </a:bodyPr>
          <a:lstStyle/>
          <a:p>
            <a:pPr marL="0" indent="0">
              <a:buNone/>
            </a:pPr>
            <a:endParaRPr lang="en-US" dirty="0" smtClean="0">
              <a:solidFill>
                <a:schemeClr val="bg1"/>
              </a:solidFill>
            </a:endParaRPr>
          </a:p>
          <a:p>
            <a:pPr marL="0" indent="0" algn="ctr">
              <a:buNone/>
            </a:pPr>
            <a:r>
              <a:rPr lang="en-US" sz="12000" dirty="0">
                <a:solidFill>
                  <a:schemeClr val="bg1"/>
                </a:solidFill>
                <a:latin typeface="Times" pitchFamily="18" charset="0"/>
              </a:rPr>
              <a:t>$1 </a:t>
            </a:r>
          </a:p>
          <a:p>
            <a:pPr marL="0" indent="0" algn="ctr">
              <a:buNone/>
            </a:pPr>
            <a:r>
              <a:rPr lang="en-US" sz="12000" dirty="0">
                <a:solidFill>
                  <a:schemeClr val="bg1"/>
                </a:solidFill>
                <a:latin typeface="Times" pitchFamily="18" charset="0"/>
              </a:rPr>
              <a:t>Out Of </a:t>
            </a:r>
          </a:p>
          <a:p>
            <a:pPr marL="0" indent="0" algn="ctr">
              <a:buNone/>
            </a:pPr>
            <a:r>
              <a:rPr lang="en-US" sz="12000" dirty="0">
                <a:solidFill>
                  <a:schemeClr val="bg1"/>
                </a:solidFill>
                <a:latin typeface="Times" pitchFamily="18" charset="0"/>
              </a:rPr>
              <a:t>$5</a:t>
            </a:r>
          </a:p>
          <a:p>
            <a:pPr marL="0" indent="0" algn="ctr">
              <a:buNone/>
            </a:pPr>
            <a:endParaRPr lang="en-US" sz="20000" dirty="0">
              <a:solidFill>
                <a:schemeClr val="bg1"/>
              </a:solidFill>
              <a:latin typeface="Times" pitchFamily="18" charset="0"/>
            </a:endParaRPr>
          </a:p>
        </p:txBody>
      </p:sp>
    </p:spTree>
    <p:extLst>
      <p:ext uri="{BB962C8B-B14F-4D97-AF65-F5344CB8AC3E}">
        <p14:creationId xmlns:p14="http://schemas.microsoft.com/office/powerpoint/2010/main" val="349452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192" y="1480518"/>
            <a:ext cx="8613648" cy="3785652"/>
          </a:xfrm>
          <a:prstGeom prst="rect">
            <a:avLst/>
          </a:prstGeom>
          <a:noFill/>
        </p:spPr>
        <p:txBody>
          <a:bodyPr wrap="square" rtlCol="0">
            <a:spAutoFit/>
          </a:bodyPr>
          <a:lstStyle/>
          <a:p>
            <a:r>
              <a:rPr lang="en-US" sz="4400" dirty="0">
                <a:solidFill>
                  <a:schemeClr val="bg1"/>
                </a:solidFill>
                <a:latin typeface="Georgia" pitchFamily="18" charset="0"/>
              </a:rPr>
              <a:t>Roadmap:</a:t>
            </a:r>
          </a:p>
          <a:p>
            <a:endParaRPr lang="en-US" sz="2800" dirty="0">
              <a:solidFill>
                <a:schemeClr val="bg1"/>
              </a:solidFill>
              <a:latin typeface="Georgia" pitchFamily="18" charset="0"/>
            </a:endParaRPr>
          </a:p>
          <a:p>
            <a:pPr marL="342900" indent="-342900">
              <a:lnSpc>
                <a:spcPct val="150000"/>
              </a:lnSpc>
              <a:buFont typeface="Arial" pitchFamily="34" charset="0"/>
              <a:buChar char="•"/>
            </a:pPr>
            <a:r>
              <a:rPr lang="en-US" sz="2800" dirty="0" smtClean="0">
                <a:solidFill>
                  <a:schemeClr val="bg1"/>
                </a:solidFill>
                <a:latin typeface="Georgia" pitchFamily="18" charset="0"/>
              </a:rPr>
              <a:t>Increasing our Reach</a:t>
            </a:r>
            <a:endParaRPr lang="en-US" sz="2800" dirty="0">
              <a:solidFill>
                <a:schemeClr val="bg1"/>
              </a:solidFill>
              <a:latin typeface="Georgia" pitchFamily="18" charset="0"/>
            </a:endParaRPr>
          </a:p>
          <a:p>
            <a:pPr marL="342900" indent="-342900">
              <a:lnSpc>
                <a:spcPct val="150000"/>
              </a:lnSpc>
              <a:buFont typeface="Arial" pitchFamily="34" charset="0"/>
              <a:buChar char="•"/>
            </a:pPr>
            <a:r>
              <a:rPr lang="en-US" sz="2800" dirty="0" smtClean="0">
                <a:solidFill>
                  <a:schemeClr val="bg1"/>
                </a:solidFill>
                <a:latin typeface="Georgia" pitchFamily="18" charset="0"/>
              </a:rPr>
              <a:t>Ramping Up Renewables</a:t>
            </a:r>
            <a:endParaRPr lang="en-US" sz="2800" dirty="0">
              <a:solidFill>
                <a:schemeClr val="bg1"/>
              </a:solidFill>
              <a:latin typeface="Georgia" pitchFamily="18" charset="0"/>
            </a:endParaRPr>
          </a:p>
          <a:p>
            <a:pPr marL="342900" indent="-342900">
              <a:lnSpc>
                <a:spcPct val="150000"/>
              </a:lnSpc>
              <a:buFont typeface="Arial" pitchFamily="34" charset="0"/>
              <a:buChar char="•"/>
            </a:pPr>
            <a:r>
              <a:rPr lang="en-US" sz="2800" dirty="0" smtClean="0">
                <a:solidFill>
                  <a:schemeClr val="bg1"/>
                </a:solidFill>
                <a:latin typeface="Georgia" pitchFamily="18" charset="0"/>
              </a:rPr>
              <a:t>Impact Investing</a:t>
            </a:r>
            <a:endParaRPr lang="en-US" sz="2800" dirty="0">
              <a:solidFill>
                <a:schemeClr val="bg1"/>
              </a:solidFill>
              <a:latin typeface="Georgia" pitchFamily="18" charset="0"/>
            </a:endParaRPr>
          </a:p>
          <a:p>
            <a:pPr marL="342900" indent="-342900">
              <a:lnSpc>
                <a:spcPct val="150000"/>
              </a:lnSpc>
              <a:buFont typeface="Arial" pitchFamily="34" charset="0"/>
              <a:buChar char="•"/>
            </a:pPr>
            <a:r>
              <a:rPr lang="en-US" sz="2800" dirty="0" smtClean="0">
                <a:solidFill>
                  <a:schemeClr val="bg1"/>
                </a:solidFill>
                <a:latin typeface="Georgia" pitchFamily="18" charset="0"/>
              </a:rPr>
              <a:t>Being The Change We Want to See</a:t>
            </a:r>
            <a:endParaRPr lang="en-US" sz="2800" dirty="0">
              <a:solidFill>
                <a:schemeClr val="bg1"/>
              </a:solidFill>
              <a:latin typeface="Georgia" pitchFamily="18" charset="0"/>
            </a:endParaRPr>
          </a:p>
        </p:txBody>
      </p:sp>
    </p:spTree>
    <p:extLst>
      <p:ext uri="{BB962C8B-B14F-4D97-AF65-F5344CB8AC3E}">
        <p14:creationId xmlns:p14="http://schemas.microsoft.com/office/powerpoint/2010/main" val="3720939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6152" y="4541941"/>
            <a:ext cx="4835964" cy="2046714"/>
          </a:xfrm>
          <a:prstGeom prst="rect">
            <a:avLst/>
          </a:prstGeom>
          <a:solidFill>
            <a:schemeClr val="accent6">
              <a:lumMod val="60000"/>
              <a:lumOff val="40000"/>
            </a:schemeClr>
          </a:solidFill>
        </p:spPr>
        <p:txBody>
          <a:bodyPr wrap="square">
            <a:spAutoFit/>
          </a:bodyPr>
          <a:lstStyle/>
          <a:p>
            <a:pPr>
              <a:spcBef>
                <a:spcPts val="0"/>
              </a:spcBef>
              <a:spcAft>
                <a:spcPts val="0"/>
              </a:spcAft>
            </a:pPr>
            <a:endParaRPr lang="en-US" dirty="0"/>
          </a:p>
          <a:p>
            <a:pPr marL="742950" marR="0" lvl="1" indent="-285750">
              <a:spcBef>
                <a:spcPts val="0"/>
              </a:spcBef>
              <a:spcAft>
                <a:spcPts val="0"/>
              </a:spcAft>
              <a:buFont typeface="Courier New" panose="02070309020205020404" pitchFamily="49" charset="0"/>
              <a:buChar char="o"/>
            </a:pPr>
            <a:r>
              <a:rPr lang="en-US" sz="1400" dirty="0">
                <a:latin typeface="Calibri" panose="020F0502020204030204" pitchFamily="34" charset="0"/>
                <a:ea typeface="Times New Roman" panose="02020603050405020304" pitchFamily="18" charset="0"/>
                <a:cs typeface="Times New Roman" panose="02020603050405020304" pitchFamily="18" charset="0"/>
              </a:rPr>
              <a:t>Niche schools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latin typeface="Calibri" panose="020F0502020204030204" pitchFamily="34" charset="0"/>
                <a:ea typeface="Times New Roman" panose="02020603050405020304" pitchFamily="18" charset="0"/>
                <a:cs typeface="Times New Roman" panose="02020603050405020304" pitchFamily="18" charset="0"/>
              </a:rPr>
              <a:t>Cornell Faculty vote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latin typeface="Calibri" panose="020F0502020204030204" pitchFamily="34" charset="0"/>
                <a:ea typeface="Times New Roman" panose="02020603050405020304" pitchFamily="18" charset="0"/>
                <a:cs typeface="Times New Roman" panose="02020603050405020304" pitchFamily="18" charset="0"/>
              </a:rPr>
              <a:t>Stanford faculty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latin typeface="Calibri" panose="020F0502020204030204" pitchFamily="34" charset="0"/>
                <a:ea typeface="Times New Roman" panose="02020603050405020304" pitchFamily="18" charset="0"/>
                <a:cs typeface="Times New Roman" panose="02020603050405020304" pitchFamily="18" charset="0"/>
              </a:rPr>
              <a:t>Syracuse (they dropped all fossil fuel stocks from endowment)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latin typeface="Calibri" panose="020F0502020204030204" pitchFamily="34" charset="0"/>
                <a:ea typeface="Times New Roman" panose="02020603050405020304" pitchFamily="18" charset="0"/>
                <a:cs typeface="Times New Roman" panose="02020603050405020304" pitchFamily="18" charset="0"/>
              </a:rPr>
              <a:t>Georgetown (“direct” fossil fuel investments)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dirty="0">
                <a:latin typeface="Calibri" panose="020F0502020204030204" pitchFamily="34" charset="0"/>
                <a:ea typeface="Times New Roman" panose="02020603050405020304" pitchFamily="18" charset="0"/>
                <a:cs typeface="Times New Roman" panose="02020603050405020304" pitchFamily="18" charset="0"/>
              </a:rPr>
              <a:t>ESF December </a:t>
            </a:r>
            <a:r>
              <a:rPr lang="en-US" sz="1400" dirty="0" smtClean="0">
                <a:latin typeface="Calibri" panose="020F0502020204030204" pitchFamily="34" charset="0"/>
                <a:ea typeface="Times New Roman" panose="02020603050405020304" pitchFamily="18" charset="0"/>
                <a:cs typeface="Times New Roman" panose="02020603050405020304" pitchFamily="18" charset="0"/>
              </a:rPr>
              <a:t>2105</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1353" y="374676"/>
            <a:ext cx="4608505" cy="2383514"/>
          </a:xfrm>
          <a:prstGeom prst="rect">
            <a:avLst/>
          </a:prstGeom>
        </p:spPr>
      </p:pic>
      <p:pic>
        <p:nvPicPr>
          <p:cNvPr id="4" name="Picture 3"/>
          <p:cNvPicPr>
            <a:picLocks noChangeAspect="1"/>
          </p:cNvPicPr>
          <p:nvPr/>
        </p:nvPicPr>
        <p:blipFill>
          <a:blip r:embed="rId3"/>
          <a:stretch>
            <a:fillRect/>
          </a:stretch>
        </p:blipFill>
        <p:spPr>
          <a:xfrm>
            <a:off x="5680414" y="485775"/>
            <a:ext cx="4974544" cy="3936323"/>
          </a:xfrm>
          <a:prstGeom prst="rect">
            <a:avLst/>
          </a:prstGeom>
        </p:spPr>
      </p:pic>
      <p:pic>
        <p:nvPicPr>
          <p:cNvPr id="5" name="Picture 4"/>
          <p:cNvPicPr>
            <a:picLocks noChangeAspect="1"/>
          </p:cNvPicPr>
          <p:nvPr/>
        </p:nvPicPr>
        <p:blipFill>
          <a:blip r:embed="rId4"/>
          <a:stretch>
            <a:fillRect/>
          </a:stretch>
        </p:blipFill>
        <p:spPr>
          <a:xfrm>
            <a:off x="793489" y="2758190"/>
            <a:ext cx="4384232" cy="3898497"/>
          </a:xfrm>
          <a:prstGeom prst="rect">
            <a:avLst/>
          </a:prstGeom>
        </p:spPr>
      </p:pic>
    </p:spTree>
    <p:extLst>
      <p:ext uri="{BB962C8B-B14F-4D97-AF65-F5344CB8AC3E}">
        <p14:creationId xmlns:p14="http://schemas.microsoft.com/office/powerpoint/2010/main" val="7098864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78621" y="280161"/>
            <a:ext cx="4813738" cy="6325298"/>
          </a:xfrm>
          <a:prstGeom prst="rect">
            <a:avLst/>
          </a:prstGeom>
        </p:spPr>
      </p:pic>
    </p:spTree>
    <p:extLst>
      <p:ext uri="{BB962C8B-B14F-4D97-AF65-F5344CB8AC3E}">
        <p14:creationId xmlns:p14="http://schemas.microsoft.com/office/powerpoint/2010/main" val="2236983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8212" y="23812"/>
            <a:ext cx="10315575" cy="6810375"/>
          </a:xfrm>
          <a:prstGeom prst="rect">
            <a:avLst/>
          </a:prstGeom>
        </p:spPr>
      </p:pic>
    </p:spTree>
    <p:extLst>
      <p:ext uri="{BB962C8B-B14F-4D97-AF65-F5344CB8AC3E}">
        <p14:creationId xmlns:p14="http://schemas.microsoft.com/office/powerpoint/2010/main" val="2841208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878" y="389401"/>
            <a:ext cx="3046463" cy="2416861"/>
          </a:xfrm>
          <a:prstGeom prst="rect">
            <a:avLst/>
          </a:prstGeom>
        </p:spPr>
      </p:pic>
      <p:pic>
        <p:nvPicPr>
          <p:cNvPr id="3" name="Picture 2"/>
          <p:cNvPicPr>
            <a:picLocks noChangeAspect="1"/>
          </p:cNvPicPr>
          <p:nvPr/>
        </p:nvPicPr>
        <p:blipFill>
          <a:blip r:embed="rId3"/>
          <a:stretch>
            <a:fillRect/>
          </a:stretch>
        </p:blipFill>
        <p:spPr>
          <a:xfrm>
            <a:off x="604351" y="3510456"/>
            <a:ext cx="11167200" cy="2017986"/>
          </a:xfrm>
          <a:prstGeom prst="rect">
            <a:avLst/>
          </a:prstGeom>
        </p:spPr>
      </p:pic>
    </p:spTree>
    <p:extLst>
      <p:ext uri="{BB962C8B-B14F-4D97-AF65-F5344CB8AC3E}">
        <p14:creationId xmlns:p14="http://schemas.microsoft.com/office/powerpoint/2010/main" val="3459610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8606" y="1891860"/>
            <a:ext cx="8082455" cy="2616101"/>
          </a:xfrm>
          <a:prstGeom prst="rect">
            <a:avLst/>
          </a:prstGeom>
          <a:noFill/>
        </p:spPr>
        <p:txBody>
          <a:bodyPr wrap="square" rtlCol="0">
            <a:spAutoFit/>
          </a:bodyPr>
          <a:lstStyle/>
          <a:p>
            <a:r>
              <a:rPr lang="en-US" sz="3200" dirty="0" smtClean="0"/>
              <a:t>Planning and Administration</a:t>
            </a:r>
          </a:p>
          <a:p>
            <a:endParaRPr lang="en-US" dirty="0"/>
          </a:p>
          <a:p>
            <a:endParaRPr lang="en-US" dirty="0" smtClean="0"/>
          </a:p>
          <a:p>
            <a:r>
              <a:rPr lang="en-US" dirty="0" smtClean="0"/>
              <a:t>PA-13 Committee on Investor Responsibility    	</a:t>
            </a:r>
            <a:r>
              <a:rPr lang="en-US" sz="2400" dirty="0" smtClean="0">
                <a:latin typeface="Wingdings" panose="05000000000000000000" pitchFamily="2" charset="2"/>
                <a:sym typeface="Wingdings" panose="05000000000000000000" pitchFamily="2" charset="2"/>
              </a:rPr>
              <a:t></a:t>
            </a:r>
            <a:r>
              <a:rPr lang="en-US" sz="2400" dirty="0" smtClean="0"/>
              <a:t> </a:t>
            </a:r>
          </a:p>
          <a:p>
            <a:endParaRPr lang="en-US" dirty="0"/>
          </a:p>
          <a:p>
            <a:r>
              <a:rPr lang="en-US" dirty="0" smtClean="0"/>
              <a:t>PA-14 Sustainable Investment</a:t>
            </a:r>
          </a:p>
          <a:p>
            <a:endParaRPr lang="en-US" dirty="0"/>
          </a:p>
          <a:p>
            <a:r>
              <a:rPr lang="en-US" dirty="0" smtClean="0"/>
              <a:t>PA-15 Investment Disclosure</a:t>
            </a:r>
            <a:endParaRPr lang="en-US" dirty="0"/>
          </a:p>
        </p:txBody>
      </p:sp>
    </p:spTree>
    <p:extLst>
      <p:ext uri="{BB962C8B-B14F-4D97-AF65-F5344CB8AC3E}">
        <p14:creationId xmlns:p14="http://schemas.microsoft.com/office/powerpoint/2010/main" val="348657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7776" y="1521474"/>
            <a:ext cx="14674985" cy="2512867"/>
          </a:xfrm>
          <a:prstGeom prst="rect">
            <a:avLst/>
          </a:prstGeom>
        </p:spPr>
        <p:txBody>
          <a:bodyPr wrap="square">
            <a:spAutoFit/>
          </a:bodyPr>
          <a:lstStyle/>
          <a:p>
            <a:pPr algn="ctr">
              <a:lnSpc>
                <a:spcPct val="107000"/>
              </a:lnSpc>
            </a:pP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AAU/STARS PA 14 PA 15 Cross </a:t>
            </a:r>
            <a:r>
              <a:rPr lang="en-US" sz="32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Reference</a:t>
            </a:r>
          </a:p>
          <a:p>
            <a:pPr algn="ctr">
              <a:lnSpc>
                <a:spcPct val="107000"/>
              </a:lnSpc>
            </a:pPr>
            <a:endPar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2400" b="1" dirty="0" smtClean="0"/>
              <a:t>Three UB </a:t>
            </a:r>
            <a:r>
              <a:rPr lang="en-US" sz="2400" b="1" dirty="0"/>
              <a:t>AAU </a:t>
            </a:r>
            <a:r>
              <a:rPr lang="en-US" sz="2400" b="1" dirty="0" smtClean="0"/>
              <a:t>Peers</a:t>
            </a:r>
          </a:p>
          <a:p>
            <a:pPr algn="ctr">
              <a:lnSpc>
                <a:spcPct val="107000"/>
              </a:lnSpc>
            </a:pPr>
            <a:r>
              <a:rPr lang="en-US" sz="2400" b="1" dirty="0" smtClean="0"/>
              <a:t> </a:t>
            </a:r>
            <a:r>
              <a:rPr lang="en-US" sz="2400" b="1" dirty="0"/>
              <a:t>who also filed an AASHE STARS Report indicating </a:t>
            </a:r>
            <a:endParaRPr lang="en-US" sz="2400" b="1" dirty="0" smtClean="0"/>
          </a:p>
          <a:p>
            <a:pPr algn="ctr">
              <a:lnSpc>
                <a:spcPct val="107000"/>
              </a:lnSpc>
            </a:pPr>
            <a:r>
              <a:rPr lang="en-US" sz="2400" b="1" dirty="0" smtClean="0"/>
              <a:t>an </a:t>
            </a:r>
            <a:r>
              <a:rPr lang="en-US" sz="2400" b="1" dirty="0"/>
              <a:t>Impact Investment philosophy or </a:t>
            </a:r>
            <a:r>
              <a:rPr lang="en-US" sz="2400" b="1" dirty="0" smtClean="0"/>
              <a:t>investment methodology </a:t>
            </a:r>
            <a:r>
              <a:rPr lang="en-US" sz="2400" b="1" dirty="0"/>
              <a:t>at their institution.</a:t>
            </a:r>
            <a:endParaRPr lang="en-US" sz="2400" dirty="0"/>
          </a:p>
          <a:p>
            <a:pPr algn="ctr">
              <a:lnSpc>
                <a:spcPct val="107000"/>
              </a:lnSpc>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07992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8993" y="294290"/>
            <a:ext cx="10247586" cy="5355312"/>
          </a:xfrm>
          <a:prstGeom prst="rect">
            <a:avLst/>
          </a:prstGeom>
        </p:spPr>
        <p:txBody>
          <a:bodyPr wrap="square">
            <a:spAutoFit/>
          </a:bodyPr>
          <a:lstStyle/>
          <a:p>
            <a:r>
              <a:rPr lang="en-US" dirty="0"/>
              <a:t>University of Minnesota</a:t>
            </a:r>
          </a:p>
          <a:p>
            <a:r>
              <a:rPr lang="en-US" b="1" dirty="0"/>
              <a:t>Responsible Party: </a:t>
            </a:r>
            <a:r>
              <a:rPr lang="en-US" dirty="0"/>
              <a:t>Shane </a:t>
            </a:r>
            <a:r>
              <a:rPr lang="en-US" dirty="0" err="1"/>
              <a:t>Stennes</a:t>
            </a:r>
            <a:r>
              <a:rPr lang="en-US" dirty="0"/>
              <a:t>, Sustainability Coordinator University Services</a:t>
            </a:r>
          </a:p>
          <a:p>
            <a:r>
              <a:rPr lang="en-US" dirty="0"/>
              <a:t>Endowment stated: $1,293,554,002</a:t>
            </a:r>
          </a:p>
          <a:p>
            <a:r>
              <a:rPr lang="en-US" dirty="0"/>
              <a:t> </a:t>
            </a:r>
          </a:p>
          <a:p>
            <a:r>
              <a:rPr lang="en-US" b="1" dirty="0"/>
              <a:t>Socially Responsible Mutual Funds with positive screens: US$</a:t>
            </a:r>
            <a:endParaRPr lang="en-US" dirty="0"/>
          </a:p>
          <a:p>
            <a:r>
              <a:rPr lang="en-US" dirty="0"/>
              <a:t>49,092,559</a:t>
            </a:r>
          </a:p>
          <a:p>
            <a:r>
              <a:rPr lang="en-US" dirty="0"/>
              <a:t> </a:t>
            </a:r>
          </a:p>
          <a:p>
            <a:r>
              <a:rPr lang="en-US" dirty="0"/>
              <a:t>The iShares MSCI ACWI Low Carbon Target ETF seeks to track the investment results of an index composed of large and mid-capitalization developed and emerging market equities with a lower carbon exposure than that of the broad market</a:t>
            </a:r>
          </a:p>
          <a:p>
            <a:r>
              <a:rPr lang="en-US" dirty="0"/>
              <a:t> </a:t>
            </a:r>
          </a:p>
          <a:p>
            <a:r>
              <a:rPr lang="en-US" b="1" dirty="0"/>
              <a:t>Publicly available Sustainable Investment policy?</a:t>
            </a:r>
            <a:endParaRPr lang="en-US" dirty="0"/>
          </a:p>
          <a:p>
            <a:r>
              <a:rPr lang="en-US" dirty="0"/>
              <a:t>Yes</a:t>
            </a:r>
          </a:p>
          <a:p>
            <a:r>
              <a:rPr lang="en-US" u="sng" dirty="0">
                <a:hlinkClick r:id="rId2"/>
              </a:rPr>
              <a:t>https://regents.umn.edu/sites/regents.umn.edu/files/policies/Endowment_Fund.pdf</a:t>
            </a:r>
            <a:endParaRPr lang="en-US" dirty="0"/>
          </a:p>
          <a:p>
            <a:r>
              <a:rPr lang="en-US" dirty="0"/>
              <a:t> </a:t>
            </a:r>
          </a:p>
          <a:p>
            <a:r>
              <a:rPr lang="en-US" b="1" dirty="0"/>
              <a:t>Sustainable Investment Policy</a:t>
            </a:r>
            <a:endParaRPr lang="en-US" dirty="0"/>
          </a:p>
          <a:p>
            <a:r>
              <a:rPr lang="en-US" dirty="0"/>
              <a:t>The Board of Regents instituted a new policy 2 years ago that requires the Endowment Fund to report annually on the evaluation of investments related to sustainability and renewable energy.</a:t>
            </a:r>
          </a:p>
          <a:p>
            <a:r>
              <a:rPr lang="en-US" dirty="0"/>
              <a:t> </a:t>
            </a:r>
          </a:p>
        </p:txBody>
      </p:sp>
    </p:spTree>
    <p:extLst>
      <p:ext uri="{BB962C8B-B14F-4D97-AF65-F5344CB8AC3E}">
        <p14:creationId xmlns:p14="http://schemas.microsoft.com/office/powerpoint/2010/main" val="42441759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697" y="277029"/>
            <a:ext cx="11813627" cy="6125972"/>
          </a:xfrm>
          <a:prstGeom prst="rect">
            <a:avLst/>
          </a:prstGeom>
        </p:spPr>
        <p:txBody>
          <a:bodyPr wrap="square">
            <a:spAutoFit/>
          </a:bodyPr>
          <a:lstStyle/>
          <a:p>
            <a:pPr>
              <a:lnSpc>
                <a:spcPct val="107000"/>
              </a:lnSpc>
            </a:pPr>
            <a:r>
              <a:rPr lang="en-US" sz="1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Cornell University</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dirty="0" smtClean="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Responsible Party: </a:t>
            </a:r>
            <a:r>
              <a:rPr lang="en-US" sz="1400" dirty="0"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Cody </a:t>
            </a:r>
            <a:r>
              <a:rPr lang="en-US" sz="1400" dirty="0" err="1"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Danks</a:t>
            </a:r>
            <a:r>
              <a:rPr lang="en-US" sz="1400" dirty="0"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Burke, Investment Officer </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Endowment stated: $6,209,226,226</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1400" b="1" dirty="0" smtClean="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Sustainable Industries: US$</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$91,540,059</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1400" b="1" dirty="0" smtClean="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Sustainability Investment Funds: US$</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$12,826,818</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1400" dirty="0"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Cornell is an investor in US timber lands that are certified by the Sustainable Forestry Initiative. This category of holdings also includes investments in renewable energy, environmental credit creation and clean technologies. Sustainable Investment Funds: Cornell has investments in a renewable energy fund and an environmental credit fund.</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1400" b="1" dirty="0" smtClean="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Sustainable Investment Policy</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Cornell’s practice for addressing constituent concerns relating to sustainability issues and endowment investments is to bring those issues to the attention of the University’s Chief Financial Officer (CFO). If the CFO determines that a valid concern has been raised, he or she will arrange for the constituency to express its concerns to Senior Administration, including the University President, who will then determine whether the issue should be brought to the Investment Committee.</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400" dirty="0"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In fiscal year 2012, the University conducted a screen of its portfolio to determine its exposure to seven companies involved in producing oil in Sudan as part of an on-going divestment program. The University subsequently sent letters to the relevant investment managers notifying them of the University's Sudan divestment policy. For managers with investments that Cornell controls directly, the University requested that the appropriate securities be divested.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5877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341715"/>
            <a:ext cx="6096000" cy="2174570"/>
          </a:xfrm>
          <a:prstGeom prst="rect">
            <a:avLst/>
          </a:prstGeom>
        </p:spPr>
        <p:txBody>
          <a:bodyPr>
            <a:spAutoFit/>
          </a:bodyPr>
          <a:lstStyle/>
          <a:p>
            <a:pPr>
              <a:lnSpc>
                <a:spcPct val="107000"/>
              </a:lnSpc>
              <a:spcAft>
                <a:spcPts val="800"/>
              </a:spcAft>
            </a:pPr>
            <a:r>
              <a:rPr lang="en-US" sz="1100" dirty="0"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University of Illinois</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smtClean="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Responsible Party: </a:t>
            </a:r>
            <a:r>
              <a:rPr lang="en-US" sz="1100" dirty="0"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Stephanie </a:t>
            </a:r>
            <a:r>
              <a:rPr lang="en-US" sz="1100" dirty="0" err="1"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Lage</a:t>
            </a:r>
            <a:r>
              <a:rPr lang="en-US" sz="1100" dirty="0"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Assistant Director </a:t>
            </a:r>
            <a:r>
              <a:rPr lang="en-US" sz="1100" dirty="0" err="1"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Ctr</a:t>
            </a:r>
            <a:r>
              <a:rPr lang="en-US" sz="1100" dirty="0" smtClean="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for Sustainable Environment</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Endowment stated: $2,622,096,755</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smtClean="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Socially Responsible Mutual Funds with positive screens: US$</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26,709,433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5991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4097" y="2617076"/>
            <a:ext cx="9963807" cy="1446550"/>
          </a:xfrm>
          <a:prstGeom prst="rect">
            <a:avLst/>
          </a:prstGeom>
          <a:noFill/>
        </p:spPr>
        <p:txBody>
          <a:bodyPr wrap="square" rtlCol="0">
            <a:spAutoFit/>
          </a:bodyPr>
          <a:lstStyle/>
          <a:p>
            <a:pPr algn="ctr"/>
            <a:r>
              <a:rPr lang="en-US" sz="4400" dirty="0" smtClean="0"/>
              <a:t>Current UB Institutional Course</a:t>
            </a:r>
          </a:p>
          <a:p>
            <a:endParaRPr lang="en-US" sz="4400" dirty="0"/>
          </a:p>
        </p:txBody>
      </p:sp>
    </p:spTree>
    <p:extLst>
      <p:ext uri="{BB962C8B-B14F-4D97-AF65-F5344CB8AC3E}">
        <p14:creationId xmlns:p14="http://schemas.microsoft.com/office/powerpoint/2010/main" val="2538463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4327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992"/>
          <a:stretch/>
        </p:blipFill>
        <p:spPr>
          <a:xfrm>
            <a:off x="2585543" y="1762593"/>
            <a:ext cx="2963917" cy="4501573"/>
          </a:xfrm>
          <a:prstGeom prst="rect">
            <a:avLst/>
          </a:prstGeom>
        </p:spPr>
      </p:pic>
      <p:pic>
        <p:nvPicPr>
          <p:cNvPr id="4" name="Picture 3"/>
          <p:cNvPicPr>
            <a:picLocks noChangeAspect="1"/>
          </p:cNvPicPr>
          <p:nvPr/>
        </p:nvPicPr>
        <p:blipFill>
          <a:blip r:embed="rId3"/>
          <a:stretch>
            <a:fillRect/>
          </a:stretch>
        </p:blipFill>
        <p:spPr>
          <a:xfrm>
            <a:off x="5822731" y="1889401"/>
            <a:ext cx="2792618" cy="3386793"/>
          </a:xfrm>
          <a:prstGeom prst="rect">
            <a:avLst/>
          </a:prstGeom>
        </p:spPr>
      </p:pic>
      <p:sp>
        <p:nvSpPr>
          <p:cNvPr id="5" name="TextBox 4"/>
          <p:cNvSpPr txBox="1"/>
          <p:nvPr/>
        </p:nvSpPr>
        <p:spPr>
          <a:xfrm>
            <a:off x="1629104" y="536028"/>
            <a:ext cx="8576441" cy="523220"/>
          </a:xfrm>
          <a:prstGeom prst="rect">
            <a:avLst/>
          </a:prstGeom>
          <a:noFill/>
        </p:spPr>
        <p:txBody>
          <a:bodyPr wrap="square" rtlCol="0">
            <a:spAutoFit/>
          </a:bodyPr>
          <a:lstStyle/>
          <a:p>
            <a:pPr algn="ctr"/>
            <a:r>
              <a:rPr lang="en-US" sz="2800" b="1" dirty="0" smtClean="0"/>
              <a:t>University at Buffalo Impact Investment Committee</a:t>
            </a:r>
            <a:endParaRPr lang="en-US" sz="2800" b="1" dirty="0"/>
          </a:p>
        </p:txBody>
      </p:sp>
    </p:spTree>
    <p:extLst>
      <p:ext uri="{BB962C8B-B14F-4D97-AF65-F5344CB8AC3E}">
        <p14:creationId xmlns:p14="http://schemas.microsoft.com/office/powerpoint/2010/main" val="11560550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2580" y="975914"/>
            <a:ext cx="7872248" cy="3857723"/>
          </a:xfrm>
          <a:prstGeom prst="rect">
            <a:avLst/>
          </a:prstGeom>
        </p:spPr>
        <p:txBody>
          <a:bodyPr wrap="square">
            <a:spAutoFit/>
          </a:bodyPr>
          <a:lstStyle/>
          <a:p>
            <a:pPr algn="ctr">
              <a:lnSpc>
                <a:spcPct val="107000"/>
              </a:lnSpc>
              <a:spcAft>
                <a:spcPts val="800"/>
              </a:spcAft>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UB Governing Documents Persistent Themes</a:t>
            </a:r>
            <a:endParaRPr lang="en-US"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smtClean="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dirty="0" smtClean="0">
                <a:effectLst/>
                <a:latin typeface="Calibri" panose="020F0502020204030204" pitchFamily="34" charset="0"/>
                <a:ea typeface="Calibri" panose="020F0502020204030204" pitchFamily="34" charset="0"/>
                <a:cs typeface="Times New Roman" panose="02020603050405020304" pitchFamily="18" charset="0"/>
              </a:rPr>
              <a:t>We value and wish to enhance ethnic and thought diversity</a:t>
            </a:r>
          </a:p>
          <a:p>
            <a:pPr marL="342900" marR="0" lvl="0" indent="-342900">
              <a:lnSpc>
                <a:spcPct val="107000"/>
              </a:lnSpc>
              <a:spcBef>
                <a:spcPts val="0"/>
              </a:spcBef>
              <a:spcAft>
                <a:spcPts val="0"/>
              </a:spcAft>
              <a:buFont typeface="Symbol" panose="05050102010706020507" pitchFamily="18" charset="2"/>
              <a:buChar char=""/>
            </a:pPr>
            <a:r>
              <a:rPr lang="en-US" dirty="0" smtClean="0">
                <a:effectLst/>
                <a:latin typeface="Calibri" panose="020F0502020204030204" pitchFamily="34" charset="0"/>
                <a:ea typeface="Calibri" panose="020F0502020204030204" pitchFamily="34" charset="0"/>
                <a:cs typeface="Times New Roman" panose="02020603050405020304" pitchFamily="18" charset="0"/>
              </a:rPr>
              <a:t>We wish to pursue academic excellence, build our academic capacity, and improve our academic reputation</a:t>
            </a:r>
          </a:p>
          <a:p>
            <a:pPr marL="342900" marR="0" lvl="0" indent="-342900">
              <a:lnSpc>
                <a:spcPct val="107000"/>
              </a:lnSpc>
              <a:spcBef>
                <a:spcPts val="0"/>
              </a:spcBef>
              <a:spcAft>
                <a:spcPts val="0"/>
              </a:spcAft>
              <a:buFont typeface="Symbol" panose="05050102010706020507" pitchFamily="18" charset="2"/>
              <a:buChar char=""/>
            </a:pPr>
            <a:r>
              <a:rPr lang="en-US" dirty="0" smtClean="0">
                <a:effectLst/>
                <a:latin typeface="Calibri" panose="020F0502020204030204" pitchFamily="34" charset="0"/>
                <a:ea typeface="Calibri" panose="020F0502020204030204" pitchFamily="34" charset="0"/>
                <a:cs typeface="Times New Roman" panose="02020603050405020304" pitchFamily="18" charset="0"/>
              </a:rPr>
              <a:t>We understand and are happy to be responsible for our community impact</a:t>
            </a:r>
          </a:p>
          <a:p>
            <a:pPr marL="342900" marR="0" lvl="0" indent="-342900">
              <a:lnSpc>
                <a:spcPct val="107000"/>
              </a:lnSpc>
              <a:spcBef>
                <a:spcPts val="0"/>
              </a:spcBef>
              <a:spcAft>
                <a:spcPts val="0"/>
              </a:spcAft>
              <a:buFont typeface="Symbol" panose="05050102010706020507" pitchFamily="18" charset="2"/>
              <a:buChar char=""/>
            </a:pPr>
            <a:r>
              <a:rPr lang="en-US" dirty="0" smtClean="0">
                <a:effectLst/>
                <a:latin typeface="Calibri" panose="020F0502020204030204" pitchFamily="34" charset="0"/>
                <a:ea typeface="Calibri" panose="020F0502020204030204" pitchFamily="34" charset="0"/>
                <a:cs typeface="Times New Roman" panose="02020603050405020304" pitchFamily="18" charset="0"/>
              </a:rPr>
              <a:t>We wish to improve the student experience and student outcomes</a:t>
            </a:r>
          </a:p>
          <a:p>
            <a:pPr marL="342900" marR="0" lvl="0" indent="-342900">
              <a:lnSpc>
                <a:spcPct val="107000"/>
              </a:lnSpc>
              <a:spcBef>
                <a:spcPts val="0"/>
              </a:spcBef>
              <a:spcAft>
                <a:spcPts val="800"/>
              </a:spcAft>
              <a:buFont typeface="Symbol" panose="05050102010706020507" pitchFamily="18" charset="2"/>
              <a:buChar char=""/>
            </a:pPr>
            <a:r>
              <a:rPr lang="en-US" dirty="0" smtClean="0">
                <a:effectLst/>
                <a:latin typeface="Calibri" panose="020F0502020204030204" pitchFamily="34" charset="0"/>
                <a:ea typeface="Calibri" panose="020F0502020204030204" pitchFamily="34" charset="0"/>
                <a:cs typeface="Times New Roman" panose="02020603050405020304" pitchFamily="18" charset="0"/>
              </a:rPr>
              <a:t>We are cognizant of the need to responsibly manage the sustainability triple bottom line of environment, economy, and social outcomes within our control and influence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86289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0826" y="2575033"/>
            <a:ext cx="10247587" cy="1323439"/>
          </a:xfrm>
          <a:prstGeom prst="rect">
            <a:avLst/>
          </a:prstGeom>
          <a:noFill/>
        </p:spPr>
        <p:txBody>
          <a:bodyPr wrap="square" rtlCol="0">
            <a:spAutoFit/>
          </a:bodyPr>
          <a:lstStyle/>
          <a:p>
            <a:r>
              <a:rPr lang="en-US" sz="8000" dirty="0" smtClean="0"/>
              <a:t>What is your opinion?</a:t>
            </a:r>
            <a:endParaRPr lang="en-US" sz="8000" dirty="0"/>
          </a:p>
        </p:txBody>
      </p:sp>
    </p:spTree>
    <p:extLst>
      <p:ext uri="{BB962C8B-B14F-4D97-AF65-F5344CB8AC3E}">
        <p14:creationId xmlns:p14="http://schemas.microsoft.com/office/powerpoint/2010/main" val="5844205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6598" y="1203180"/>
            <a:ext cx="6096000" cy="4401205"/>
          </a:xfrm>
          <a:prstGeom prst="rect">
            <a:avLst/>
          </a:prstGeom>
        </p:spPr>
        <p:txBody>
          <a:bodyPr>
            <a:spAutoFit/>
          </a:bodyPr>
          <a:lstStyle/>
          <a:p>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If The University could invest in financial instruments that provided a similar return </a:t>
            </a:r>
            <a:r>
              <a:rPr lang="en-US" sz="2800" dirty="0">
                <a:latin typeface="Calibri" panose="020F0502020204030204" pitchFamily="34" charset="0"/>
                <a:ea typeface="Calibri" panose="020F0502020204030204" pitchFamily="34" charset="0"/>
                <a:cs typeface="Times New Roman" panose="02020603050405020304" pitchFamily="18" charset="0"/>
              </a:rPr>
              <a:t>(net of all costs) to </a:t>
            </a: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its current portfolio but were considered more socially responsible in regard to the environment, </a:t>
            </a:r>
            <a:r>
              <a:rPr lang="en-US" sz="2800" dirty="0" smtClean="0">
                <a:latin typeface="Calibri" panose="020F0502020204030204" pitchFamily="34" charset="0"/>
                <a:ea typeface="Calibri" panose="020F0502020204030204" pitchFamily="34" charset="0"/>
                <a:cs typeface="Times New Roman" panose="02020603050405020304" pitchFamily="18" charset="0"/>
              </a:rPr>
              <a:t>human rights</a:t>
            </a: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 health and justice, would that be important to you? </a:t>
            </a:r>
          </a:p>
          <a:p>
            <a:endParaRPr lang="en-US" sz="2800" dirty="0">
              <a:latin typeface="Calibri" panose="020F0502020204030204" pitchFamily="34" charset="0"/>
              <a:cs typeface="Times New Roman" panose="02020603050405020304" pitchFamily="18" charset="0"/>
            </a:endParaRPr>
          </a:p>
          <a:p>
            <a:pPr algn="ctr"/>
            <a:r>
              <a:rPr lang="en-US" sz="2800" dirty="0" smtClean="0">
                <a:latin typeface="Calibri" panose="020F0502020204030204" pitchFamily="34" charset="0"/>
                <a:cs typeface="Times New Roman" panose="02020603050405020304" pitchFamily="18" charset="0"/>
              </a:rPr>
              <a:t>Yes  </a:t>
            </a:r>
          </a:p>
          <a:p>
            <a:pPr algn="ctr"/>
            <a:r>
              <a:rPr lang="en-US" sz="2800" dirty="0" smtClean="0">
                <a:latin typeface="Calibri" panose="020F0502020204030204" pitchFamily="34" charset="0"/>
                <a:cs typeface="Times New Roman" panose="02020603050405020304" pitchFamily="18" charset="0"/>
              </a:rPr>
              <a:t>No</a:t>
            </a:r>
            <a:endParaRPr lang="en-US" sz="2800" dirty="0"/>
          </a:p>
        </p:txBody>
      </p:sp>
    </p:spTree>
    <p:extLst>
      <p:ext uri="{BB962C8B-B14F-4D97-AF65-F5344CB8AC3E}">
        <p14:creationId xmlns:p14="http://schemas.microsoft.com/office/powerpoint/2010/main" val="30726538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3697" y="1645307"/>
            <a:ext cx="8095622" cy="2677656"/>
          </a:xfrm>
          <a:prstGeom prst="rect">
            <a:avLst/>
          </a:prstGeom>
        </p:spPr>
        <p:txBody>
          <a:bodyPr wrap="square">
            <a:spAutoFit/>
          </a:bodyPr>
          <a:lstStyle/>
          <a:p>
            <a:r>
              <a:rPr lang="en-US" sz="2800" dirty="0" smtClean="0">
                <a:latin typeface="Calibri" panose="020F0502020204030204" pitchFamily="34" charset="0"/>
                <a:ea typeface="Calibri" panose="020F0502020204030204" pitchFamily="34" charset="0"/>
                <a:cs typeface="Times New Roman" panose="02020603050405020304" pitchFamily="18" charset="0"/>
              </a:rPr>
              <a:t>Ona a scale of 1-10 with 10 being the most important, How important is it to you that The </a:t>
            </a:r>
            <a:r>
              <a:rPr lang="en-US" sz="2800" dirty="0">
                <a:latin typeface="Calibri" panose="020F0502020204030204" pitchFamily="34" charset="0"/>
                <a:ea typeface="Calibri" panose="020F0502020204030204" pitchFamily="34" charset="0"/>
                <a:cs typeface="Times New Roman" panose="02020603050405020304" pitchFamily="18" charset="0"/>
              </a:rPr>
              <a:t>University </a:t>
            </a:r>
            <a:r>
              <a:rPr lang="en-US" sz="2800" dirty="0" smtClean="0">
                <a:latin typeface="Calibri" panose="020F0502020204030204" pitchFamily="34" charset="0"/>
                <a:ea typeface="Calibri" panose="020F0502020204030204" pitchFamily="34" charset="0"/>
                <a:cs typeface="Times New Roman" panose="02020603050405020304" pitchFamily="18" charset="0"/>
              </a:rPr>
              <a:t>invest </a:t>
            </a:r>
            <a:r>
              <a:rPr lang="en-US" sz="2800" dirty="0">
                <a:latin typeface="Calibri" panose="020F0502020204030204" pitchFamily="34" charset="0"/>
                <a:ea typeface="Calibri" panose="020F0502020204030204" pitchFamily="34" charset="0"/>
                <a:cs typeface="Times New Roman" panose="02020603050405020304" pitchFamily="18" charset="0"/>
              </a:rPr>
              <a:t>in financial instruments that provided a similar return (net of all costs) to its current portfolio but </a:t>
            </a:r>
            <a:r>
              <a:rPr lang="en-US" sz="2800" dirty="0" smtClean="0">
                <a:latin typeface="Calibri" panose="020F0502020204030204" pitchFamily="34" charset="0"/>
                <a:ea typeface="Calibri" panose="020F0502020204030204" pitchFamily="34" charset="0"/>
                <a:cs typeface="Times New Roman" panose="02020603050405020304" pitchFamily="18" charset="0"/>
              </a:rPr>
              <a:t>are considered </a:t>
            </a:r>
            <a:r>
              <a:rPr lang="en-US" sz="2800" dirty="0">
                <a:latin typeface="Calibri" panose="020F0502020204030204" pitchFamily="34" charset="0"/>
                <a:ea typeface="Calibri" panose="020F0502020204030204" pitchFamily="34" charset="0"/>
                <a:cs typeface="Times New Roman" panose="02020603050405020304" pitchFamily="18" charset="0"/>
              </a:rPr>
              <a:t>more socially responsible in regard to the environment, human rights, health and </a:t>
            </a:r>
            <a:r>
              <a:rPr lang="en-US" sz="2800" dirty="0" smtClean="0">
                <a:latin typeface="Calibri" panose="020F0502020204030204" pitchFamily="34" charset="0"/>
                <a:ea typeface="Calibri" panose="020F0502020204030204" pitchFamily="34" charset="0"/>
                <a:cs typeface="Times New Roman" panose="02020603050405020304" pitchFamily="18" charset="0"/>
              </a:rPr>
              <a:t>justice</a:t>
            </a:r>
            <a:r>
              <a:rPr lang="en-US" sz="2800"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876390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0541" y="1004835"/>
            <a:ext cx="6953459" cy="4117409"/>
          </a:xfrm>
          <a:prstGeom prst="rect">
            <a:avLst/>
          </a:prstGeom>
        </p:spPr>
        <p:txBody>
          <a:bodyPr wrap="square">
            <a:spAutoFit/>
          </a:bodyPr>
          <a:lstStyle/>
          <a:p>
            <a:pPr>
              <a:lnSpc>
                <a:spcPct val="107000"/>
              </a:lnSpc>
              <a:spcAft>
                <a:spcPts val="80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Should the University’s endowment be invested in ways that best reflect the University’s Mission, Vision, and Values, or should the investments be strictly geared towards maximizing investment return? – Importance Scale 1-10 with 10 being most important.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1 2 3 4 5 6 7 8 9 10</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4046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6936" y="1661049"/>
            <a:ext cx="6096000" cy="3108543"/>
          </a:xfrm>
          <a:prstGeom prst="rect">
            <a:avLst/>
          </a:prstGeom>
        </p:spPr>
        <p:txBody>
          <a:bodyPr>
            <a:spAutoFit/>
          </a:bodyPr>
          <a:lstStyle/>
          <a:p>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Do you believe you play a role in determining how the University’s Endowment Investments align with its Mission, Vision and Values? </a:t>
            </a:r>
          </a:p>
          <a:p>
            <a:endParaRPr lang="en-US" sz="2800" dirty="0">
              <a:latin typeface="Calibri" panose="020F0502020204030204" pitchFamily="34" charset="0"/>
              <a:cs typeface="Times New Roman" panose="02020603050405020304" pitchFamily="18" charset="0"/>
            </a:endParaRPr>
          </a:p>
          <a:p>
            <a:r>
              <a:rPr lang="en-US" sz="2800" dirty="0" smtClean="0">
                <a:latin typeface="Calibri" panose="020F0502020204030204" pitchFamily="34" charset="0"/>
                <a:cs typeface="Times New Roman" panose="02020603050405020304" pitchFamily="18" charset="0"/>
              </a:rPr>
              <a:t>			Yes</a:t>
            </a:r>
          </a:p>
          <a:p>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		No</a:t>
            </a:r>
            <a:endParaRPr lang="en-US" sz="2800" dirty="0"/>
          </a:p>
        </p:txBody>
      </p:sp>
    </p:spTree>
    <p:extLst>
      <p:ext uri="{BB962C8B-B14F-4D97-AF65-F5344CB8AC3E}">
        <p14:creationId xmlns:p14="http://schemas.microsoft.com/office/powerpoint/2010/main" val="1731024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9042" y="1041634"/>
            <a:ext cx="7928149" cy="4401205"/>
          </a:xfrm>
          <a:prstGeom prst="rect">
            <a:avLst/>
          </a:prstGeom>
        </p:spPr>
        <p:txBody>
          <a:bodyPr wrap="square">
            <a:spAutoFit/>
          </a:bodyPr>
          <a:lstStyle/>
          <a:p>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Other than yourself do you believe other responsible parties on campus should play a role in determining how the University invests its endowment? Who?</a:t>
            </a:r>
          </a:p>
          <a:p>
            <a:endParaRPr lang="en-US" sz="2800" dirty="0">
              <a:latin typeface="Calibri" panose="020F0502020204030204" pitchFamily="34" charset="0"/>
              <a:cs typeface="Times New Roman" panose="02020603050405020304" pitchFamily="18" charset="0"/>
            </a:endParaRPr>
          </a:p>
          <a:p>
            <a:r>
              <a:rPr lang="en-US" sz="2800" dirty="0" smtClean="0">
                <a:latin typeface="Calibri" panose="020F0502020204030204" pitchFamily="34" charset="0"/>
                <a:cs typeface="Times New Roman" panose="02020603050405020304" pitchFamily="18" charset="0"/>
              </a:rPr>
              <a:t>			President</a:t>
            </a:r>
          </a:p>
          <a:p>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		VP Finance and Admin</a:t>
            </a:r>
          </a:p>
          <a:p>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		Students</a:t>
            </a:r>
          </a:p>
          <a:p>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		Faculty and Staff Senate</a:t>
            </a:r>
          </a:p>
          <a:p>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		Appointed Committee</a:t>
            </a:r>
          </a:p>
          <a:p>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		Other</a:t>
            </a:r>
            <a:endParaRPr lang="en-US" sz="2800" dirty="0"/>
          </a:p>
        </p:txBody>
      </p:sp>
    </p:spTree>
    <p:extLst>
      <p:ext uri="{BB962C8B-B14F-4D97-AF65-F5344CB8AC3E}">
        <p14:creationId xmlns:p14="http://schemas.microsoft.com/office/powerpoint/2010/main" val="1825131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6936" y="1398348"/>
            <a:ext cx="6096000" cy="2582182"/>
          </a:xfrm>
          <a:prstGeom prst="rect">
            <a:avLst/>
          </a:prstGeom>
        </p:spPr>
        <p:txBody>
          <a:bodyPr>
            <a:spAutoFit/>
          </a:bodyPr>
          <a:lstStyle/>
          <a:p>
            <a:pPr>
              <a:lnSpc>
                <a:spcPct val="107000"/>
              </a:lnSpc>
              <a:spcAft>
                <a:spcPts val="800"/>
              </a:spcAft>
            </a:pPr>
            <a:r>
              <a:rPr lang="en-US" sz="2800" dirty="0"/>
              <a:t>Do you believe that the disclosure level of the investment of the University’s endowment is sufficiently transparent?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Yes </a:t>
            </a:r>
          </a:p>
          <a:p>
            <a:pPr algn="ctr">
              <a:lnSpc>
                <a:spcPct val="107000"/>
              </a:lnSpc>
              <a:spcAft>
                <a:spcPts val="80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No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32436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6308" y="1661049"/>
            <a:ext cx="6096000" cy="2677656"/>
          </a:xfrm>
          <a:prstGeom prst="rect">
            <a:avLst/>
          </a:prstGeom>
        </p:spPr>
        <p:txBody>
          <a:bodyPr>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How important is it to have increased transparency on the investments of the University’s endowment</a:t>
            </a:r>
            <a:r>
              <a:rPr lang="en-US" sz="2800" dirty="0" smtClean="0">
                <a:latin typeface="Calibri" panose="020F0502020204030204" pitchFamily="34" charset="0"/>
                <a:ea typeface="Calibri" panose="020F0502020204030204" pitchFamily="34" charset="0"/>
                <a:cs typeface="Times New Roman" panose="02020603050405020304" pitchFamily="18" charset="0"/>
              </a:rPr>
              <a:t>?</a:t>
            </a: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smtClean="0">
                <a:latin typeface="Calibri" panose="020F0502020204030204" pitchFamily="34" charset="0"/>
                <a:ea typeface="Calibri" panose="020F0502020204030204" pitchFamily="34" charset="0"/>
                <a:cs typeface="Times New Roman" panose="02020603050405020304" pitchFamily="18" charset="0"/>
              </a:rPr>
              <a:t>Important </a:t>
            </a:r>
            <a:r>
              <a:rPr lang="en-US" sz="2800" dirty="0">
                <a:latin typeface="Calibri" panose="020F0502020204030204" pitchFamily="34" charset="0"/>
                <a:ea typeface="Calibri" panose="020F0502020204030204" pitchFamily="34" charset="0"/>
                <a:cs typeface="Times New Roman" panose="02020603050405020304" pitchFamily="18" charset="0"/>
              </a:rPr>
              <a:t>Scale 1-10 with 10 being more important.</a:t>
            </a:r>
            <a:endParaRPr lang="en-US" sz="2800" dirty="0"/>
          </a:p>
        </p:txBody>
      </p:sp>
    </p:spTree>
    <p:extLst>
      <p:ext uri="{BB962C8B-B14F-4D97-AF65-F5344CB8AC3E}">
        <p14:creationId xmlns:p14="http://schemas.microsoft.com/office/powerpoint/2010/main" val="420451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p:cNvPicPr preferRelativeResize="0"/>
          <p:nvPr/>
        </p:nvPicPr>
        <p:blipFill rotWithShape="1">
          <a:blip r:embed="rId3">
            <a:alphaModFix/>
          </a:blip>
          <a:srcRect/>
          <a:stretch/>
        </p:blipFill>
        <p:spPr>
          <a:xfrm>
            <a:off x="-217487" y="-2649536"/>
            <a:ext cx="12677774" cy="12290425"/>
          </a:xfrm>
          <a:prstGeom prst="rect">
            <a:avLst/>
          </a:prstGeom>
          <a:noFill/>
          <a:ln>
            <a:noFill/>
          </a:ln>
        </p:spPr>
      </p:pic>
    </p:spTree>
    <p:extLst>
      <p:ext uri="{BB962C8B-B14F-4D97-AF65-F5344CB8AC3E}">
        <p14:creationId xmlns:p14="http://schemas.microsoft.com/office/powerpoint/2010/main" val="37796825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1925" y="1693781"/>
            <a:ext cx="8113986" cy="2677656"/>
          </a:xfrm>
          <a:prstGeom prst="rect">
            <a:avLst/>
          </a:prstGeom>
          <a:noFill/>
        </p:spPr>
        <p:txBody>
          <a:bodyPr wrap="square" rtlCol="0">
            <a:spAutoFit/>
          </a:bodyPr>
          <a:lstStyle/>
          <a:p>
            <a:r>
              <a:rPr lang="en-US" sz="2800" dirty="0" smtClean="0">
                <a:latin typeface="Calibri" panose="020F0502020204030204" pitchFamily="34" charset="0"/>
                <a:ea typeface="Calibri" panose="020F0502020204030204" pitchFamily="34" charset="0"/>
                <a:cs typeface="Times New Roman" panose="02020603050405020304" pitchFamily="18" charset="0"/>
              </a:rPr>
              <a:t>Do </a:t>
            </a:r>
            <a:r>
              <a:rPr lang="en-US" sz="2800" dirty="0">
                <a:latin typeface="Calibri" panose="020F0502020204030204" pitchFamily="34" charset="0"/>
                <a:ea typeface="Calibri" panose="020F0502020204030204" pitchFamily="34" charset="0"/>
                <a:cs typeface="Times New Roman" panose="02020603050405020304" pitchFamily="18" charset="0"/>
              </a:rPr>
              <a:t>you believe </a:t>
            </a:r>
            <a:r>
              <a:rPr lang="en-US" sz="2800" dirty="0" smtClean="0">
                <a:latin typeface="Calibri" panose="020F0502020204030204" pitchFamily="34" charset="0"/>
                <a:ea typeface="Calibri" panose="020F0502020204030204" pitchFamily="34" charset="0"/>
                <a:cs typeface="Times New Roman" panose="02020603050405020304" pitchFamily="18" charset="0"/>
              </a:rPr>
              <a:t>that clarity as to the make up of our investment portfolio is </a:t>
            </a:r>
            <a:r>
              <a:rPr lang="en-US" sz="2800" dirty="0">
                <a:latin typeface="Calibri" panose="020F0502020204030204" pitchFamily="34" charset="0"/>
                <a:ea typeface="Calibri" panose="020F0502020204030204" pitchFamily="34" charset="0"/>
                <a:cs typeface="Times New Roman" panose="02020603050405020304" pitchFamily="18" charset="0"/>
              </a:rPr>
              <a:t>important at the University at </a:t>
            </a:r>
            <a:r>
              <a:rPr lang="en-US" sz="2800" dirty="0" smtClean="0">
                <a:latin typeface="Calibri" panose="020F0502020204030204" pitchFamily="34" charset="0"/>
                <a:ea typeface="Calibri" panose="020F0502020204030204" pitchFamily="34" charset="0"/>
                <a:cs typeface="Times New Roman" panose="02020603050405020304" pitchFamily="18" charset="0"/>
              </a:rPr>
              <a:t>Buffalo even if it deters donations from some donors?</a:t>
            </a:r>
          </a:p>
          <a:p>
            <a:endParaRPr lang="en-US" sz="2800" dirty="0">
              <a:latin typeface="Calibri" panose="020F0502020204030204" pitchFamily="34" charset="0"/>
              <a:cs typeface="Times New Roman" panose="02020603050405020304" pitchFamily="18" charset="0"/>
            </a:endParaRPr>
          </a:p>
          <a:p>
            <a:r>
              <a:rPr lang="en-US" sz="2800" dirty="0" smtClean="0"/>
              <a:t>						Yes</a:t>
            </a:r>
          </a:p>
          <a:p>
            <a:r>
              <a:rPr lang="en-US" sz="2800" dirty="0">
                <a:latin typeface="Calibri" panose="020F0502020204030204" pitchFamily="34" charset="0"/>
                <a:cs typeface="Times New Roman" panose="02020603050405020304" pitchFamily="18" charset="0"/>
              </a:rPr>
              <a:t>	</a:t>
            </a:r>
            <a:r>
              <a:rPr lang="en-US" sz="2800" dirty="0" smtClean="0">
                <a:latin typeface="Calibri" panose="020F0502020204030204" pitchFamily="34" charset="0"/>
                <a:cs typeface="Times New Roman" panose="02020603050405020304" pitchFamily="18" charset="0"/>
              </a:rPr>
              <a:t>					No</a:t>
            </a:r>
          </a:p>
        </p:txBody>
      </p:sp>
    </p:spTree>
    <p:extLst>
      <p:ext uri="{BB962C8B-B14F-4D97-AF65-F5344CB8AC3E}">
        <p14:creationId xmlns:p14="http://schemas.microsoft.com/office/powerpoint/2010/main" val="13844570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7833815"/>
          </a:xfrm>
          <a:prstGeom prst="rect">
            <a:avLst/>
          </a:prstGeom>
        </p:spPr>
      </p:pic>
      <p:sp>
        <p:nvSpPr>
          <p:cNvPr id="2" name="TextBox 1"/>
          <p:cNvSpPr txBox="1"/>
          <p:nvPr/>
        </p:nvSpPr>
        <p:spPr>
          <a:xfrm>
            <a:off x="1752600" y="762001"/>
            <a:ext cx="2971800" cy="2031325"/>
          </a:xfrm>
          <a:prstGeom prst="rect">
            <a:avLst/>
          </a:prstGeom>
          <a:noFill/>
        </p:spPr>
        <p:txBody>
          <a:bodyPr wrap="square" rtlCol="0">
            <a:spAutoFit/>
          </a:bodyPr>
          <a:lstStyle/>
          <a:p>
            <a:pPr algn="ctr"/>
            <a:r>
              <a:rPr lang="en-US" sz="2800" b="1" i="1" dirty="0">
                <a:solidFill>
                  <a:schemeClr val="bg1"/>
                </a:solidFill>
              </a:rPr>
              <a:t>“Be the change that you wish to see in the world”</a:t>
            </a:r>
          </a:p>
          <a:p>
            <a:pPr algn="r"/>
            <a:endParaRPr lang="en-US" sz="800" b="1" i="1" dirty="0">
              <a:solidFill>
                <a:schemeClr val="bg1"/>
              </a:solidFill>
            </a:endParaRPr>
          </a:p>
          <a:p>
            <a:pPr algn="ctr"/>
            <a:r>
              <a:rPr lang="en-US" sz="800" b="1" i="1" dirty="0">
                <a:solidFill>
                  <a:schemeClr val="bg1"/>
                </a:solidFill>
              </a:rPr>
              <a:t>					Mahatma </a:t>
            </a:r>
            <a:r>
              <a:rPr lang="en-US" sz="800" b="1" i="1" dirty="0" err="1">
                <a:solidFill>
                  <a:schemeClr val="bg1"/>
                </a:solidFill>
              </a:rPr>
              <a:t>Ghandi</a:t>
            </a:r>
            <a:endParaRPr lang="en-US" sz="800" b="1" i="1"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970844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711" y="-11373"/>
            <a:ext cx="9462913" cy="6869373"/>
          </a:xfrm>
          <a:prstGeom prst="rect">
            <a:avLst/>
          </a:prstGeom>
        </p:spPr>
      </p:pic>
    </p:spTree>
    <p:extLst>
      <p:ext uri="{BB962C8B-B14F-4D97-AF65-F5344CB8AC3E}">
        <p14:creationId xmlns:p14="http://schemas.microsoft.com/office/powerpoint/2010/main" val="1407528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chemeClr val="tx1"/>
          </a:solidFill>
        </p:spPr>
        <p:txBody>
          <a:bodyPr>
            <a:normAutofit/>
          </a:bodyPr>
          <a:lstStyle/>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lgn="ctr">
              <a:buNone/>
            </a:pPr>
            <a:r>
              <a:rPr lang="en-US" sz="12000" dirty="0">
                <a:solidFill>
                  <a:schemeClr val="bg1"/>
                </a:solidFill>
                <a:latin typeface="Times" pitchFamily="18" charset="0"/>
              </a:rPr>
              <a:t>Technology</a:t>
            </a:r>
          </a:p>
          <a:p>
            <a:pPr marL="0" indent="0" algn="ctr">
              <a:buNone/>
            </a:pPr>
            <a:endParaRPr lang="en-US" sz="20000" dirty="0">
              <a:solidFill>
                <a:schemeClr val="bg1"/>
              </a:solidFill>
              <a:latin typeface="Times" pitchFamily="18" charset="0"/>
            </a:endParaRPr>
          </a:p>
        </p:txBody>
      </p:sp>
    </p:spTree>
    <p:extLst>
      <p:ext uri="{BB962C8B-B14F-4D97-AF65-F5344CB8AC3E}">
        <p14:creationId xmlns:p14="http://schemas.microsoft.com/office/powerpoint/2010/main" val="3209359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chemeClr val="tx1"/>
          </a:solidFill>
        </p:spPr>
        <p:txBody>
          <a:bodyPr>
            <a:normAutofit/>
          </a:bodyPr>
          <a:lstStyle/>
          <a:p>
            <a:pPr marL="0" indent="0">
              <a:buNone/>
            </a:pPr>
            <a:endParaRPr lang="en-US" dirty="0" smtClean="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lgn="ctr">
              <a:buNone/>
            </a:pPr>
            <a:r>
              <a:rPr lang="en-US" sz="12000" dirty="0" smtClean="0">
                <a:solidFill>
                  <a:schemeClr val="bg1"/>
                </a:solidFill>
                <a:latin typeface="Times" pitchFamily="18" charset="0"/>
              </a:rPr>
              <a:t>Transparency</a:t>
            </a:r>
            <a:endParaRPr lang="en-US" sz="12000" dirty="0">
              <a:solidFill>
                <a:schemeClr val="bg1"/>
              </a:solidFill>
              <a:latin typeface="Times" pitchFamily="18" charset="0"/>
            </a:endParaRPr>
          </a:p>
          <a:p>
            <a:pPr marL="0" indent="0" algn="ctr">
              <a:buNone/>
            </a:pPr>
            <a:endParaRPr lang="en-US" sz="20000" dirty="0">
              <a:solidFill>
                <a:schemeClr val="bg1"/>
              </a:solidFill>
              <a:latin typeface="Times" pitchFamily="18" charset="0"/>
            </a:endParaRPr>
          </a:p>
        </p:txBody>
      </p:sp>
    </p:spTree>
    <p:extLst>
      <p:ext uri="{BB962C8B-B14F-4D97-AF65-F5344CB8AC3E}">
        <p14:creationId xmlns:p14="http://schemas.microsoft.com/office/powerpoint/2010/main" val="294204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chemeClr val="tx1"/>
          </a:solidFill>
        </p:spPr>
        <p:txBody>
          <a:bodyPr>
            <a:normAutofit/>
          </a:bodyPr>
          <a:lstStyle/>
          <a:p>
            <a:pPr marL="0" indent="0">
              <a:buNone/>
            </a:pPr>
            <a:endParaRPr lang="en-US" dirty="0" smtClean="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lgn="ctr">
              <a:buNone/>
            </a:pPr>
            <a:r>
              <a:rPr lang="en-US" sz="12000" dirty="0">
                <a:solidFill>
                  <a:schemeClr val="bg1"/>
                </a:solidFill>
                <a:latin typeface="Times" pitchFamily="18" charset="0"/>
              </a:rPr>
              <a:t>Choice</a:t>
            </a:r>
          </a:p>
          <a:p>
            <a:pPr marL="0" indent="0" algn="ctr">
              <a:buNone/>
            </a:pPr>
            <a:endParaRPr lang="en-US" sz="20000" dirty="0">
              <a:solidFill>
                <a:schemeClr val="bg1"/>
              </a:solidFill>
              <a:latin typeface="Times" pitchFamily="18" charset="0"/>
            </a:endParaRPr>
          </a:p>
        </p:txBody>
      </p:sp>
    </p:spTree>
    <p:extLst>
      <p:ext uri="{BB962C8B-B14F-4D97-AF65-F5344CB8AC3E}">
        <p14:creationId xmlns:p14="http://schemas.microsoft.com/office/powerpoint/2010/main" val="413247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090" y="0"/>
            <a:ext cx="8008019" cy="7224076"/>
          </a:xfrm>
          <a:prstGeom prst="rect">
            <a:avLst/>
          </a:prstGeom>
        </p:spPr>
      </p:pic>
    </p:spTree>
    <p:extLst>
      <p:ext uri="{BB962C8B-B14F-4D97-AF65-F5344CB8AC3E}">
        <p14:creationId xmlns:p14="http://schemas.microsoft.com/office/powerpoint/2010/main" val="74371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chemeClr val="tx1"/>
          </a:solidFill>
        </p:spPr>
        <p:txBody>
          <a:bodyPr>
            <a:normAutofit/>
          </a:bodyPr>
          <a:lstStyle/>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smtClean="0">
              <a:solidFill>
                <a:schemeClr val="bg1"/>
              </a:solidFill>
            </a:endParaRPr>
          </a:p>
          <a:p>
            <a:pPr marL="0" indent="0" algn="ctr">
              <a:buNone/>
            </a:pPr>
            <a:r>
              <a:rPr lang="en-US" sz="12000" dirty="0" err="1">
                <a:solidFill>
                  <a:schemeClr val="bg1"/>
                </a:solidFill>
                <a:latin typeface="Times" pitchFamily="18" charset="0"/>
              </a:rPr>
              <a:t>Inraprenuer</a:t>
            </a:r>
            <a:endParaRPr lang="en-US" sz="12000" dirty="0">
              <a:solidFill>
                <a:schemeClr val="bg1"/>
              </a:solidFill>
              <a:latin typeface="Times" pitchFamily="18" charset="0"/>
            </a:endParaRPr>
          </a:p>
          <a:p>
            <a:pPr marL="0" indent="0" algn="ctr">
              <a:buNone/>
            </a:pPr>
            <a:endParaRPr lang="en-US" sz="20000" dirty="0">
              <a:solidFill>
                <a:schemeClr val="bg1"/>
              </a:solidFill>
              <a:latin typeface="Times" pitchFamily="18" charset="0"/>
            </a:endParaRPr>
          </a:p>
        </p:txBody>
      </p:sp>
    </p:spTree>
    <p:extLst>
      <p:ext uri="{BB962C8B-B14F-4D97-AF65-F5344CB8AC3E}">
        <p14:creationId xmlns:p14="http://schemas.microsoft.com/office/powerpoint/2010/main" val="1649026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The sustainability fai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805344"/>
            <a:ext cx="12192000" cy="437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3115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2" name="Picture 21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97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515" y="0"/>
            <a:ext cx="14211279" cy="6599540"/>
          </a:xfrm>
          <a:prstGeom prst="rect">
            <a:avLst/>
          </a:prstGeom>
        </p:spPr>
      </p:pic>
    </p:spTree>
    <p:extLst>
      <p:ext uri="{BB962C8B-B14F-4D97-AF65-F5344CB8AC3E}">
        <p14:creationId xmlns:p14="http://schemas.microsoft.com/office/powerpoint/2010/main" val="21147089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7"/>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6" name="Rectangle 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76176" bIns="79350" numCol="1" anchor="ctr" anchorCtr="0" compatLnSpc="1">
            <a:prstTxWarp prst="textNoShape">
              <a:avLst/>
            </a:prstTxWarp>
            <a:spAutoFit/>
          </a:bodyPr>
          <a:lstStyle/>
          <a:p>
            <a:endParaRPr lang="en-US"/>
          </a:p>
        </p:txBody>
      </p:sp>
      <p:sp>
        <p:nvSpPr>
          <p:cNvPr id="7" name="Rectangle 9"/>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8" name="Rectangle 10"/>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9" name="Rectangle 11"/>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 name="Rectangle 1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1" name="Rectangle 13"/>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2" name="Rectangle 1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3" name="Rectangle 15"/>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4" name="Rectangle 16"/>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5" name="Rectangle 17"/>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16" name="Rectangle 1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7" name="Rectangle 19"/>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8" name="Rectangle 20"/>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9" name="Rectangle 21"/>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20" name="Rectangle 2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21" name="Rectangle 23">
            <a:hlinkClick r:id="rId6"/>
          </p:cNvPr>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740" tIns="31740" rIns="0" bIns="79350" numCol="1" anchor="ctr" anchorCtr="0" compatLnSpc="1">
            <a:prstTxWarp prst="textNoShape">
              <a:avLst/>
            </a:prstTxWarp>
            <a:spAutoFit/>
          </a:bodyPr>
          <a:lstStyle/>
          <a:p>
            <a:endParaRPr lang="en-US"/>
          </a:p>
        </p:txBody>
      </p:sp>
      <p:sp>
        <p:nvSpPr>
          <p:cNvPr id="22" name="Rectangle 2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23" name="Rectangle 25"/>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24" name="Rectangle 26"/>
          <p:cNvSpPr>
            <a:spLocks noChangeArrowheads="1"/>
          </p:cNvSpPr>
          <p:nvPr/>
        </p:nvSpPr>
        <p:spPr bwMode="auto">
          <a:xfrm>
            <a:off x="6248400" y="3581400"/>
            <a:ext cx="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25" name="Rectangle 27"/>
          <p:cNvSpPr>
            <a:spLocks noChangeArrowheads="1"/>
          </p:cNvSpPr>
          <p:nvPr/>
        </p:nvSpPr>
        <p:spPr bwMode="auto">
          <a:xfrm>
            <a:off x="6248400" y="3581400"/>
            <a:ext cx="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26" name="Rectangle 2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27" name="Rectangle 29"/>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28" name="Rectangle 30"/>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29" name="Rectangle 31"/>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30" name="Rectangle 3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31" name="Rectangle 33"/>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32" name="Rectangle 3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33" name="Rectangle 35"/>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34" name="Rectangle 36">
            <a:hlinkClick r:id="rId7"/>
          </p:cNvPr>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740" tIns="31740" rIns="0" bIns="79350" numCol="1" anchor="ctr" anchorCtr="0" compatLnSpc="1">
            <a:prstTxWarp prst="textNoShape">
              <a:avLst/>
            </a:prstTxWarp>
            <a:spAutoFit/>
          </a:bodyPr>
          <a:lstStyle/>
          <a:p>
            <a:endParaRPr lang="en-US"/>
          </a:p>
        </p:txBody>
      </p:sp>
      <p:sp>
        <p:nvSpPr>
          <p:cNvPr id="35" name="Rectangle 37"/>
          <p:cNvSpPr>
            <a:spLocks noChangeArrowheads="1"/>
          </p:cNvSpPr>
          <p:nvPr/>
        </p:nvSpPr>
        <p:spPr bwMode="auto">
          <a:xfrm>
            <a:off x="6153150" y="3581400"/>
            <a:ext cx="190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740" tIns="31740" rIns="0" bIns="7935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smtClean="0">
                <a:ln>
                  <a:noFill/>
                </a:ln>
                <a:solidFill>
                  <a:srgbClr val="E8E9EA"/>
                </a:solidFill>
                <a:effectLst/>
                <a:latin typeface="sm-custom-skin-body-font"/>
                <a:hlinkClick r:id="rId8"/>
              </a:rPr>
              <a:t>Contact Us</a:t>
            </a:r>
            <a:r>
              <a:rPr kumimoji="0" lang="en-US" altLang="en-US" b="0" i="0" u="none" strike="noStrike" cap="none" normalizeH="0" baseline="0" smtClean="0">
                <a:ln>
                  <a:noFill/>
                </a:ln>
                <a:solidFill>
                  <a:srgbClr val="E8E9EA"/>
                </a:solidFill>
                <a:effectLst/>
                <a:latin typeface="sm-custom-skin-body-font"/>
              </a:rPr>
              <a:t> </a:t>
            </a:r>
            <a:r>
              <a:rPr kumimoji="0" lang="en-US" altLang="en-US" sz="2400" b="0" i="0" u="none" strike="noStrike" cap="none" normalizeH="0" baseline="0" smtClean="0">
                <a:ln>
                  <a:noFill/>
                </a:ln>
                <a:solidFill>
                  <a:srgbClr val="FAFAFB"/>
                </a:solidFill>
                <a:effectLst/>
                <a:latin typeface="sm-custom-skin-body-font"/>
              </a:rPr>
              <a:t>| </a:t>
            </a:r>
            <a:r>
              <a:rPr kumimoji="0" lang="en-US" altLang="en-US" b="0" i="0" u="none" strike="noStrike" cap="none" normalizeH="0" baseline="0" smtClean="0">
                <a:ln>
                  <a:noFill/>
                </a:ln>
                <a:solidFill>
                  <a:srgbClr val="E8E9EA"/>
                </a:solidFill>
                <a:effectLst/>
                <a:latin typeface="sm-custom-skin-body-font"/>
                <a:hlinkClick r:id="rId9"/>
              </a:rPr>
              <a:t>Keyword</a:t>
            </a:r>
            <a:r>
              <a:rPr kumimoji="0" lang="en-US" altLang="en-US" b="0" i="0" u="none" strike="noStrike" cap="none" normalizeH="0" baseline="0" smtClean="0">
                <a:ln>
                  <a:noFill/>
                </a:ln>
                <a:solidFill>
                  <a:srgbClr val="E8E9EA"/>
                </a:solidFill>
                <a:effectLst/>
                <a:latin typeface="sm-custom-skin-body-font"/>
              </a:rPr>
              <a:t> </a:t>
            </a:r>
            <a:r>
              <a:rPr kumimoji="0" lang="en-US" altLang="en-US" sz="2400" b="0" i="0" u="none" strike="noStrike" cap="none" normalizeH="0" baseline="0" smtClean="0">
                <a:ln>
                  <a:noFill/>
                </a:ln>
                <a:solidFill>
                  <a:srgbClr val="FAFAFB"/>
                </a:solidFill>
                <a:effectLst/>
                <a:latin typeface="sm-custom-skin-body-font"/>
              </a:rPr>
              <a:t>| </a:t>
            </a:r>
            <a:r>
              <a:rPr kumimoji="0" lang="en-US" altLang="en-US" b="0" i="0" u="none" strike="noStrike" cap="none" normalizeH="0" baseline="0" smtClean="0">
                <a:ln>
                  <a:noFill/>
                </a:ln>
                <a:solidFill>
                  <a:srgbClr val="E8E9EA"/>
                </a:solidFill>
                <a:effectLst/>
                <a:latin typeface="sm-custom-skin-body-font"/>
                <a:hlinkClick r:id="rId10"/>
              </a:rPr>
              <a:t>Help</a:t>
            </a:r>
            <a:r>
              <a:rPr kumimoji="0" lang="en-US" altLang="en-US" b="0" i="0" u="none" strike="noStrike" cap="none" normalizeH="0" baseline="0" smtClean="0">
                <a:ln>
                  <a:noFill/>
                </a:ln>
                <a:solidFill>
                  <a:srgbClr val="E8E9EA"/>
                </a:solidFill>
                <a:effectLst/>
                <a:latin typeface="sm-custom-skin-body-font"/>
              </a:rPr>
              <a:t> </a:t>
            </a:r>
            <a:r>
              <a:rPr kumimoji="0" lang="en-US" altLang="en-US" sz="2400" b="0" i="0" u="none" strike="noStrike" cap="none" normalizeH="0" baseline="0" smtClean="0">
                <a:ln>
                  <a:noFill/>
                </a:ln>
                <a:solidFill>
                  <a:srgbClr val="FAFAFB"/>
                </a:solidFill>
                <a:effectLst/>
                <a:latin typeface="sm-custom-skin-body-font"/>
              </a:rPr>
              <a:t>| </a:t>
            </a:r>
            <a:r>
              <a:rPr kumimoji="0" lang="en-US" altLang="en-US" b="0" i="0" u="none" strike="noStrike" cap="none" normalizeH="0" baseline="0" smtClean="0">
                <a:ln>
                  <a:noFill/>
                </a:ln>
                <a:solidFill>
                  <a:srgbClr val="E8E9EA"/>
                </a:solidFill>
                <a:effectLst/>
                <a:latin typeface="sm-custom-skin-body-font"/>
                <a:hlinkClick r:id="rId11"/>
              </a:rPr>
              <a:t>Search Tips</a:t>
            </a:r>
            <a:r>
              <a:rPr kumimoji="0" lang="en-US" altLang="en-US" b="0" i="0" u="none" strike="noStrike" cap="none" normalizeH="0" baseline="0" smtClean="0">
                <a:ln>
                  <a:noFill/>
                </a:ln>
                <a:solidFill>
                  <a:srgbClr val="E8E9EA"/>
                </a:solidFill>
                <a:effectLst/>
                <a:latin typeface="sm-custom-skin-body-fon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0" name="Rectangle 4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42" name="Rectangle 4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43" name="Rectangle 45"/>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44" name="Rectangle 46"/>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45" name="Rectangle 47"/>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46" name="Rectangle 4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47" name="Rectangle 49"/>
          <p:cNvSpPr>
            <a:spLocks noChangeArrowheads="1"/>
          </p:cNvSpPr>
          <p:nvPr/>
        </p:nvSpPr>
        <p:spPr bwMode="auto">
          <a:xfrm>
            <a:off x="6248400" y="3581400"/>
            <a:ext cx="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48" name="Rectangle 50"/>
          <p:cNvSpPr>
            <a:spLocks noChangeArrowheads="1"/>
          </p:cNvSpPr>
          <p:nvPr/>
        </p:nvSpPr>
        <p:spPr bwMode="auto">
          <a:xfrm>
            <a:off x="6248400" y="3581400"/>
            <a:ext cx="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49" name="Rectangle 51"/>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50" name="Rectangle 5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51" name="Rectangle 53"/>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52" name="Rectangle 5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53" name="Rectangle 55"/>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54" name="Rectangle 56"/>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55" name="Rectangle 57"/>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56" name="Rectangle 5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smtClean="0">
              <a:ln>
                <a:noFill/>
              </a:ln>
              <a:solidFill>
                <a:srgbClr val="E8E9EA"/>
              </a:solidFill>
              <a:effectLst/>
              <a:latin typeface="sm-custom-skin-body-font"/>
            </a:endParaRPr>
          </a:p>
          <a:p>
            <a:pPr marL="0" marR="0" lvl="0" indent="0" algn="l" defTabSz="914400" rtl="0" eaLnBrk="0" fontAlgn="t" latinLnBrk="0" hangingPunct="0">
              <a:lnSpc>
                <a:spcPct val="100000"/>
              </a:lnSpc>
              <a:spcBef>
                <a:spcPct val="0"/>
              </a:spcBef>
              <a:spcAft>
                <a:spcPct val="0"/>
              </a:spcAft>
              <a:buClrTx/>
              <a:buSzTx/>
              <a:buFontTx/>
              <a:buChar char="•"/>
              <a:tabLst/>
            </a:pPr>
            <a:r>
              <a:rPr kumimoji="0" lang="en-US" altLang="en-US" sz="800" b="0" i="0" u="none" strike="noStrike" cap="none" normalizeH="0" baseline="0" smtClean="0">
                <a:ln>
                  <a:noFill/>
                </a:ln>
                <a:solidFill>
                  <a:srgbClr val="FFFFFF"/>
                </a:solidFill>
                <a:effectLst/>
                <a:latin typeface="sm-custom-skin-body-font"/>
                <a:hlinkClick r:id="rId12"/>
              </a:rPr>
              <a:t>Years</a:t>
            </a:r>
            <a:endParaRPr kumimoji="0" lang="en-US" altLang="en-US" sz="800" b="0" i="0" u="none" strike="noStrike" cap="none" normalizeH="0" baseline="0" smtClean="0">
              <a:ln>
                <a:noFill/>
              </a:ln>
              <a:solidFill>
                <a:srgbClr val="FFFFFF"/>
              </a:solidFill>
              <a:effectLst/>
              <a:latin typeface="sm-custom-skin-body-font"/>
            </a:endParaRPr>
          </a:p>
          <a:p>
            <a:pPr marL="0" marR="0" lvl="0" indent="0" algn="l" defTabSz="914400" rtl="0" eaLnBrk="0" fontAlgn="t" latinLnBrk="0" hangingPunct="0">
              <a:lnSpc>
                <a:spcPct val="100000"/>
              </a:lnSpc>
              <a:spcBef>
                <a:spcPct val="0"/>
              </a:spcBef>
              <a:spcAft>
                <a:spcPct val="0"/>
              </a:spcAft>
              <a:buClrTx/>
              <a:buSzTx/>
              <a:buFontTx/>
              <a:buChar char="•"/>
              <a:tabLst/>
            </a:pPr>
            <a:r>
              <a:rPr kumimoji="0" lang="en-US" altLang="en-US" sz="800" b="0" i="0" u="none" strike="noStrike" cap="none" normalizeH="0" baseline="0" smtClean="0">
                <a:ln>
                  <a:noFill/>
                </a:ln>
                <a:solidFill>
                  <a:srgbClr val="FFFFFF"/>
                </a:solidFill>
                <a:effectLst/>
                <a:latin typeface="sm-custom-skin-body-font"/>
                <a:hlinkClick r:id="rId13"/>
              </a:rPr>
              <a:t>2016</a:t>
            </a:r>
            <a:endParaRPr kumimoji="0" lang="en-US" altLang="en-US" b="0" i="0" u="none" strike="noStrike" cap="none" normalizeH="0" baseline="0" smtClean="0">
              <a:ln>
                <a:noFill/>
              </a:ln>
              <a:solidFill>
                <a:srgbClr val="E8E9EA"/>
              </a:solidFill>
              <a:effectLst/>
              <a:latin typeface="sm-custom-skin-body-fon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7" name="Rectangle 59"/>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58" name="Rectangle 60"/>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59" name="Rectangle 61"/>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60" name="Rectangle 6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61" name="Rectangle 63"/>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62" name="Rectangle 6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6176" numCol="1" anchor="ctr" anchorCtr="0" compatLnSpc="1">
            <a:prstTxWarp prst="textNoShape">
              <a:avLst/>
            </a:prstTxWarp>
            <a:spAutoFit/>
          </a:bodyPr>
          <a:lstStyle/>
          <a:p>
            <a:endParaRPr lang="en-US"/>
          </a:p>
        </p:txBody>
      </p:sp>
      <p:sp>
        <p:nvSpPr>
          <p:cNvPr id="63" name="Rectangle 65"/>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24" name="Rectangle 66"/>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31" name="Rectangle 67"/>
          <p:cNvSpPr>
            <a:spLocks noChangeArrowheads="1"/>
          </p:cNvSpPr>
          <p:nvPr/>
        </p:nvSpPr>
        <p:spPr bwMode="auto">
          <a:xfrm>
            <a:off x="6153150" y="3581400"/>
            <a:ext cx="190500" cy="19050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32" name="Rectangle 6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BBBBBB"/>
                </a:solidFill>
                <a:effectLst/>
                <a:latin typeface="Georgia" panose="02040502050405020303" pitchFamily="18" charset="0"/>
              </a:rPr>
              <a:t>Staff senate members participating in UB Slow Roll bicycling event on South Campus</a:t>
            </a:r>
            <a:endParaRPr kumimoji="0" lang="en-US" altLang="en-US" sz="900" b="0" i="0" u="none" strike="noStrike" cap="none" normalizeH="0" baseline="0" smtClean="0">
              <a:ln>
                <a:noFill/>
              </a:ln>
              <a:solidFill>
                <a:srgbClr val="AAFF00"/>
              </a:solidFill>
              <a:effectLst/>
              <a:latin typeface="sm-custom-skin-body-fon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AAFF00"/>
                </a:solidFill>
                <a:effectLst/>
                <a:latin typeface="sm-custom-skin-body-font"/>
              </a:rPr>
              <a:t>Read More</a:t>
            </a:r>
            <a:endParaRPr kumimoji="0" lang="en-US" altLang="en-US" b="0" i="0" u="none" strike="noStrike" cap="none" normalizeH="0" baseline="0" smtClean="0">
              <a:ln>
                <a:noFill/>
              </a:ln>
              <a:solidFill>
                <a:srgbClr val="E8E9EA"/>
              </a:solidFill>
              <a:effectLst/>
              <a:latin typeface="sm-custom-skin-body-fon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33" name="Rectangle 69"/>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34" name="Rectangle 70"/>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35" name="Rectangle 71"/>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36" name="Rectangle 7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37" name="Rectangle 73"/>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38" name="Rectangle 7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0" rIns="0" bIns="38088" numCol="1" anchor="t" anchorCtr="0" compatLnSpc="1">
            <a:prstTxWarp prst="textNoShape">
              <a:avLst/>
            </a:prstTxWarp>
            <a:spAutoFit/>
          </a:bodyPr>
          <a:lstStyle/>
          <a:p>
            <a:endParaRPr lang="en-US"/>
          </a:p>
        </p:txBody>
      </p:sp>
      <p:sp>
        <p:nvSpPr>
          <p:cNvPr id="1039" name="Rectangle 77"/>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40" name="Rectangle 7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 tIns="31740" rIns="0" bIns="793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FAFAFB"/>
                </a:solidFill>
                <a:effectLst/>
                <a:latin typeface="sm-custom-skin-body-font"/>
              </a:rPr>
              <a:t>5 / 11</a:t>
            </a:r>
            <a:endParaRPr kumimoji="0" lang="en-US" altLang="en-US" b="0" i="0" u="none" strike="noStrike" cap="none" normalizeH="0" baseline="0" smtClean="0">
              <a:ln>
                <a:noFill/>
              </a:ln>
              <a:solidFill>
                <a:srgbClr val="E8E9EA"/>
              </a:solidFill>
              <a:effectLst/>
              <a:latin typeface="sm-custom-skin-body-fon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41" name="Rectangle 79"/>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42" name="Rectangle 80"/>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8088" rIns="0" bIns="79350" numCol="1" anchor="ctr" anchorCtr="0" compatLnSpc="1">
            <a:prstTxWarp prst="textNoShape">
              <a:avLst/>
            </a:prstTxWarp>
            <a:spAutoFit/>
          </a:bodyPr>
          <a:lstStyle/>
          <a:p>
            <a:endParaRPr lang="en-US"/>
          </a:p>
        </p:txBody>
      </p:sp>
      <p:sp>
        <p:nvSpPr>
          <p:cNvPr id="1043" name="Rectangle 81"/>
          <p:cNvSpPr>
            <a:spLocks noChangeArrowheads="1"/>
          </p:cNvSpPr>
          <p:nvPr/>
        </p:nvSpPr>
        <p:spPr bwMode="auto">
          <a:xfrm>
            <a:off x="6153150" y="3581400"/>
            <a:ext cx="190500" cy="19050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FFFFFF"/>
                </a:solidFill>
                <a:effectLst/>
                <a:latin typeface="Roboto"/>
              </a:rPr>
              <a:t>Staff senate members participating in UB Slow Roll bicycling event on South Campus</a:t>
            </a:r>
            <a:br>
              <a:rPr kumimoji="0" lang="en-US" altLang="en-US" sz="900" b="1" i="0" u="none" strike="noStrike" cap="none" normalizeH="0" baseline="0" smtClean="0">
                <a:ln>
                  <a:noFill/>
                </a:ln>
                <a:solidFill>
                  <a:srgbClr val="FFFFFF"/>
                </a:solidFill>
                <a:effectLst/>
                <a:latin typeface="Roboto"/>
              </a:rPr>
            </a:br>
            <a:r>
              <a:rPr kumimoji="0" lang="en-US" altLang="en-US" sz="900" b="1" i="0" u="none" strike="noStrike" cap="none" normalizeH="0" baseline="0" smtClean="0">
                <a:ln>
                  <a:noFill/>
                </a:ln>
                <a:solidFill>
                  <a:srgbClr val="FFFFFF"/>
                </a:solidFill>
                <a:effectLst/>
                <a:latin typeface="Roboto"/>
              </a:rPr>
              <a:t/>
            </a:r>
            <a:br>
              <a:rPr kumimoji="0" lang="en-US" altLang="en-US" sz="900" b="1" i="0" u="none" strike="noStrike" cap="none" normalizeH="0" baseline="0" smtClean="0">
                <a:ln>
                  <a:noFill/>
                </a:ln>
                <a:solidFill>
                  <a:srgbClr val="FFFFFF"/>
                </a:solidFill>
                <a:effectLst/>
                <a:latin typeface="Roboto"/>
              </a:rPr>
            </a:br>
            <a:r>
              <a:rPr kumimoji="0" lang="en-US" altLang="en-US" sz="900" b="1" i="0" u="none" strike="noStrike" cap="none" normalizeH="0" baseline="0" smtClean="0">
                <a:ln>
                  <a:noFill/>
                </a:ln>
                <a:solidFill>
                  <a:srgbClr val="FFFFFF"/>
                </a:solidFill>
                <a:effectLst/>
                <a:latin typeface="Roboto"/>
              </a:rPr>
              <a:t>Photographer: Douglas Levere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AAFF00"/>
                </a:solidFill>
                <a:effectLst/>
                <a:latin typeface="Roboto"/>
                <a:hlinkClick r:id="rId14"/>
              </a:rPr>
              <a:t>Bicycling</a:t>
            </a:r>
            <a:r>
              <a:rPr kumimoji="0" lang="en-US" altLang="en-US" sz="900" b="1" i="0" u="none" strike="noStrike" cap="none" normalizeH="0" baseline="0" smtClean="0">
                <a:ln>
                  <a:noFill/>
                </a:ln>
                <a:solidFill>
                  <a:srgbClr val="AAFF00"/>
                </a:solidFill>
                <a:effectLst/>
                <a:latin typeface="Roboto"/>
                <a:hlinkClick r:id="rId15"/>
              </a:rPr>
              <a:t>Biking</a:t>
            </a:r>
            <a:r>
              <a:rPr kumimoji="0" lang="en-US" altLang="en-US" sz="900" b="1" i="0" u="none" strike="noStrike" cap="none" normalizeH="0" baseline="0" smtClean="0">
                <a:ln>
                  <a:noFill/>
                </a:ln>
                <a:solidFill>
                  <a:srgbClr val="AAFF00"/>
                </a:solidFill>
                <a:effectLst/>
                <a:latin typeface="Roboto"/>
                <a:hlinkClick r:id="rId16"/>
              </a:rPr>
              <a:t>Bicycle</a:t>
            </a:r>
            <a:r>
              <a:rPr kumimoji="0" lang="en-US" altLang="en-US" sz="900" b="1" i="0" u="none" strike="noStrike" cap="none" normalizeH="0" baseline="0" smtClean="0">
                <a:ln>
                  <a:noFill/>
                </a:ln>
                <a:solidFill>
                  <a:srgbClr val="AAFF00"/>
                </a:solidFill>
                <a:effectLst/>
                <a:latin typeface="Roboto"/>
                <a:hlinkClick r:id="rId17"/>
              </a:rPr>
              <a:t>South Campus</a:t>
            </a:r>
            <a:r>
              <a:rPr kumimoji="0" lang="en-US" altLang="en-US" sz="900" b="1" i="0" u="none" strike="noStrike" cap="none" normalizeH="0" baseline="0" smtClean="0">
                <a:ln>
                  <a:noFill/>
                </a:ln>
                <a:solidFill>
                  <a:srgbClr val="AAFF00"/>
                </a:solidFill>
                <a:effectLst/>
                <a:latin typeface="Roboto"/>
                <a:hlinkClick r:id="rId18"/>
              </a:rPr>
              <a:t>Hayes Hall</a:t>
            </a:r>
            <a:r>
              <a:rPr kumimoji="0" lang="en-US" altLang="en-US" sz="900" b="1" i="0" u="none" strike="noStrike" cap="none" normalizeH="0" baseline="0" smtClean="0">
                <a:ln>
                  <a:noFill/>
                </a:ln>
                <a:solidFill>
                  <a:srgbClr val="AAFF00"/>
                </a:solidFill>
                <a:effectLst/>
                <a:latin typeface="Roboto"/>
                <a:hlinkClick r:id="rId19"/>
              </a:rPr>
              <a:t>Staff</a:t>
            </a:r>
            <a:r>
              <a:rPr kumimoji="0" lang="en-US" altLang="en-US" sz="900" b="1" i="0" u="none" strike="noStrike" cap="none" normalizeH="0" baseline="0" smtClean="0">
                <a:ln>
                  <a:noFill/>
                </a:ln>
                <a:solidFill>
                  <a:srgbClr val="AAFF00"/>
                </a:solidFill>
                <a:effectLst/>
                <a:latin typeface="Roboto"/>
                <a:hlinkClick r:id="rId20"/>
              </a:rPr>
              <a:t>Exterior</a:t>
            </a:r>
            <a:r>
              <a:rPr kumimoji="0" lang="en-US" altLang="en-US" sz="900" b="1" i="0" u="none" strike="noStrike" cap="none" normalizeH="0" baseline="0" smtClean="0">
                <a:ln>
                  <a:noFill/>
                </a:ln>
                <a:solidFill>
                  <a:srgbClr val="AAFF00"/>
                </a:solidFill>
                <a:effectLst/>
                <a:latin typeface="Roboto"/>
                <a:hlinkClick r:id="rId21"/>
              </a:rPr>
              <a:t>2016</a:t>
            </a:r>
            <a:endParaRPr kumimoji="0" lang="en-US" altLang="en-US" b="0" i="0" u="none" strike="noStrike" cap="none" normalizeH="0" baseline="0" smtClean="0">
              <a:ln>
                <a:noFill/>
              </a:ln>
              <a:solidFill>
                <a:srgbClr val="E8E9EA"/>
              </a:solidFill>
              <a:effectLst/>
              <a:latin typeface="sm-custom-skin-body-fon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44" name="Rectangle 8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45" name="Rectangle 83"/>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528" tIns="0" rIns="304704" bIns="0" numCol="1" anchor="ctr" anchorCtr="0" compatLnSpc="1">
            <a:prstTxWarp prst="textNoShape">
              <a:avLst/>
            </a:prstTxWarp>
            <a:spAutoFit/>
          </a:bodyPr>
          <a:lstStyle/>
          <a:p>
            <a:endParaRPr lang="en-US"/>
          </a:p>
        </p:txBody>
      </p:sp>
      <p:sp>
        <p:nvSpPr>
          <p:cNvPr id="1046" name="Rectangle 8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47" name="Rectangle 85"/>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0" rIns="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smtClean="0">
              <a:ln>
                <a:noFill/>
              </a:ln>
              <a:solidFill>
                <a:srgbClr val="E8E9EA"/>
              </a:solidFill>
              <a:effectLst/>
              <a:latin typeface="sm-custom-skin-body-fon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48" name="Rectangle 9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0" rIns="0" bIns="38088"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49" name="Rectangle 109"/>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50" name="Rectangle 110"/>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51" name="Rectangle 111"/>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 rIns="0" bIns="79350" numCol="1" anchor="ctr" anchorCtr="0" compatLnSpc="1">
            <a:prstTxWarp prst="textNoShape">
              <a:avLst/>
            </a:prstTxWarp>
            <a:spAutoFit/>
          </a:bodyPr>
          <a:lstStyle/>
          <a:p>
            <a:endParaRPr lang="en-US"/>
          </a:p>
        </p:txBody>
      </p:sp>
      <p:sp>
        <p:nvSpPr>
          <p:cNvPr id="1052" name="Rectangle 11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0" rIns="0" bIns="0" numCol="1" anchor="ctr" anchorCtr="0" compatLnSpc="1">
            <a:prstTxWarp prst="textNoShape">
              <a:avLst/>
            </a:prstTxWarp>
            <a:spAutoFit/>
          </a:bodyPr>
          <a:lstStyle/>
          <a:p>
            <a:endParaRPr lang="en-US"/>
          </a:p>
        </p:txBody>
      </p:sp>
      <p:sp>
        <p:nvSpPr>
          <p:cNvPr id="1053" name="Rectangle 113"/>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54" name="Rectangle 11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55" name="Rectangle 115"/>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56" name="Rectangle 116"/>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57" name="Rectangle 117"/>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58" name="Rectangle 11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59" name="Rectangle 119"/>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60" name="Rectangle 120"/>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61" name="Rectangle 121"/>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1062" name="Rectangle 12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63" name="Rectangle 123"/>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64" name="Rectangle 12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65" name="Rectangle 125"/>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66" name="Rectangle 126"/>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67" name="Rectangle 127"/>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68" name="Rectangle 12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69" name="Rectangle 129"/>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1070" name="Rectangle 130"/>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71" name="Rectangle 131"/>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72" name="Rectangle 13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73" name="Rectangle 133"/>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74" name="Rectangle 134">
            <a:hlinkClick r:id="rId7"/>
          </p:cNvPr>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740" tIns="31740" rIns="0" bIns="7935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AAFF00"/>
                </a:solidFill>
                <a:effectLst/>
                <a:latin typeface="sm-custom-skin-body-font"/>
                <a:hlinkClick r:id="rId22"/>
              </a:rPr>
              <a:t>Facebook</a:t>
            </a:r>
            <a:endParaRPr kumimoji="0" lang="en-US" altLang="en-US" b="0" i="0" u="none" strike="noStrike" cap="none" normalizeH="0" baseline="0" smtClean="0">
              <a:ln>
                <a:noFill/>
              </a:ln>
              <a:solidFill>
                <a:srgbClr val="E8E9EA"/>
              </a:solidFill>
              <a:effectLst/>
              <a:latin typeface="sm-custom-skin-body-fon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75" name="Rectangle 135"/>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FAFAFB"/>
                </a:solidFill>
                <a:effectLst/>
                <a:latin typeface="sm-custom-skin-body-font"/>
              </a:rPr>
              <a:t>© University at Buffalo. All rights reserved. | </a:t>
            </a:r>
            <a:r>
              <a:rPr kumimoji="0" lang="en-US" altLang="en-US" b="0" i="0" u="none" strike="noStrike" cap="none" normalizeH="0" baseline="0" smtClean="0">
                <a:ln>
                  <a:noFill/>
                </a:ln>
                <a:solidFill>
                  <a:srgbClr val="E8E9EA"/>
                </a:solidFill>
                <a:effectLst/>
                <a:latin typeface="sm-custom-skin-body-font"/>
                <a:hlinkClick r:id="rId23"/>
              </a:rPr>
              <a:t>Privacy</a:t>
            </a:r>
            <a:r>
              <a:rPr kumimoji="0" lang="en-US" altLang="en-US" b="0" i="0" u="none" strike="noStrike" cap="none" normalizeH="0" baseline="0" smtClean="0">
                <a:ln>
                  <a:noFill/>
                </a:ln>
                <a:solidFill>
                  <a:srgbClr val="E8E9EA"/>
                </a:solidFill>
                <a:effectLst/>
                <a:latin typeface="sm-custom-skin-body-font"/>
              </a:rPr>
              <a:t> </a:t>
            </a:r>
            <a:r>
              <a:rPr kumimoji="0" lang="en-US" altLang="en-US" sz="2400" b="0" i="0" u="none" strike="noStrike" cap="none" normalizeH="0" baseline="0" smtClean="0">
                <a:ln>
                  <a:noFill/>
                </a:ln>
                <a:solidFill>
                  <a:srgbClr val="FAFAFB"/>
                </a:solidFill>
                <a:effectLst/>
                <a:latin typeface="sm-custom-skin-body-font"/>
              </a:rPr>
              <a:t>| </a:t>
            </a:r>
            <a:r>
              <a:rPr kumimoji="0" lang="en-US" altLang="en-US" b="0" i="0" u="none" strike="noStrike" cap="none" normalizeH="0" baseline="0" smtClean="0">
                <a:ln>
                  <a:noFill/>
                </a:ln>
                <a:solidFill>
                  <a:srgbClr val="E8E9EA"/>
                </a:solidFill>
                <a:effectLst/>
                <a:latin typeface="sm-custom-skin-body-font"/>
                <a:hlinkClick r:id="rId24"/>
              </a:rPr>
              <a:t>Accessibility</a:t>
            </a:r>
            <a:r>
              <a:rPr kumimoji="0" lang="en-US" altLang="en-US" b="0" i="0" u="none" strike="noStrike" cap="none" normalizeH="0" baseline="0" smtClean="0">
                <a:ln>
                  <a:noFill/>
                </a:ln>
                <a:solidFill>
                  <a:srgbClr val="E8E9EA"/>
                </a:solidFill>
                <a:effectLst/>
                <a:latin typeface="sm-custom-skin-body-font"/>
              </a:rPr>
              <a:t> </a:t>
            </a:r>
            <a:r>
              <a:rPr kumimoji="0" lang="en-US" altLang="en-US" sz="2400" b="0" i="0" u="none" strike="noStrike" cap="none" normalizeH="0" baseline="0" smtClean="0">
                <a:ln>
                  <a:noFill/>
                </a:ln>
                <a:solidFill>
                  <a:srgbClr val="FAFAFB"/>
                </a:solidFill>
                <a:effectLst/>
                <a:latin typeface="sm-custom-skin-body-font"/>
              </a:rPr>
              <a:t>| </a:t>
            </a:r>
            <a:r>
              <a:rPr kumimoji="0" lang="en-US" altLang="en-US" b="0" i="0" u="none" strike="noStrike" cap="none" normalizeH="0" baseline="0" smtClean="0">
                <a:ln>
                  <a:noFill/>
                </a:ln>
                <a:solidFill>
                  <a:srgbClr val="E8E9EA"/>
                </a:solidFill>
                <a:effectLst/>
                <a:latin typeface="sm-custom-skin-body-font"/>
                <a:hlinkClick r:id="rId25"/>
              </a:rPr>
              <a:t>Photo Hosting</a:t>
            </a:r>
            <a:r>
              <a:rPr kumimoji="0" lang="en-US" altLang="en-US" b="0" i="0" u="none" strike="noStrike" cap="none" normalizeH="0" baseline="0" smtClean="0">
                <a:ln>
                  <a:noFill/>
                </a:ln>
                <a:solidFill>
                  <a:srgbClr val="E8E9EA"/>
                </a:solidFill>
                <a:effectLst/>
                <a:latin typeface="sm-custom-skin-body-font"/>
              </a:rPr>
              <a:t> by SmugMug Pro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76" name="Rectangle 136"/>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77" name="Rectangle 137"/>
          <p:cNvSpPr>
            <a:spLocks noChangeArrowheads="1"/>
          </p:cNvSpPr>
          <p:nvPr/>
        </p:nvSpPr>
        <p:spPr bwMode="auto">
          <a:xfrm>
            <a:off x="152400" y="152400"/>
            <a:ext cx="121920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rPr>
              <a:t>Action</a:t>
            </a:r>
            <a:r>
              <a:rPr kumimoji="0" lang="en-US" altLang="en-US" sz="1800" b="0" i="0" u="none" strike="noStrike" cap="none" normalizeH="0" baseline="0" smtClean="0">
                <a:ln>
                  <a:noFill/>
                </a:ln>
                <a:solidFill>
                  <a:schemeClr val="tx1"/>
                </a:solidFill>
                <a:effectLst/>
                <a:latin typeface="Arial" panose="020B0604020202020204" pitchFamily="34" charset="0"/>
              </a:rPr>
              <a:t>ActionAltAdjustAlertAlert2AngleBracketDownAngleBracketLeftAngleBracketLeftSlimAngleBracketRightAngleBracketRightSlimAngleBracketUpic AspectRectable 18dpic AspectSquare 18dpBrowserCalendarCameraPhotoCameraPhoto2CameraVideo2CartCart2CartAddCartAdd2CheckmarkCommentComment2CreditCardCropDesktopDownloadDownload2EditEdit2EmailEmail2FlagFlag2FolderFolder2FolderOpenFullScreenGalleryGallery2GearHeartHeartOutlinedHelpHelpEncircledHideHistoryHistory2HomeHome2ImageImage2InfoInfoEncircledInfoEncircled2LaptopLayoutLinkLockLock2MenuMenu2MinusMinusSlimMobileMoreHorizMoreVertPagePage2PausePlayPlusPlusSlimPrinterSearchSearch2ShareSizesStarStarOutlinedSyncTabletTagTrashTrash2UploadUpload2UserUsersVideoCameraViewWarningWrenchXCrossActionActionAltAddAdjustAlertAlert2AmazonAndroidAppleArrowBackArrowNextBrowserCameraPhotoCameraPhoto2CartCart2CartAddCheckCloseCommentComment2CropCursorMoveDesktopDownloadDropboxFacebookFlickrFolderFolder2FullScreenSlimGalleryGallery2GoogleDriveGooglePhotosHelpEncircledHelpEncircled2HistoryHistory2HomeHome2InfoEncircledInfoEncircled2LaptopLayoutLightroomLinkLockLock2MenuMobileMoreHorizMoreVertNavigateBackNavigateNextPaintPausePeoplePeople2PersonPerson2PhoneSavePlayPrinterRemoveSearchSettingsSettings2ShareSharePrivateSizesSmugMugStarStar2TabletTrashTrash2TwitterUploadUpload2Wrench Page 1Page 1 CopyCombined ShapeCombined ShapeCombined ShapeCombined ShapetemplatestemplatesEZprints-98404-landscapeEZprints-98404-portraittemplatestemplatesEZprints-98406-landscapeEZprints-98406-portraitEZprints-98407-landscapeEZprints-98407-portraittemplatestemplatestemplatestemplatesEZprints-98416-landscapeEZprints-98416-portraitEZprints-98417-landscapeEZprints-98417-portraitEZprints-98418-landscapeEZprints-98418-portraitEZprints-98419-landscapeEZprints-98419-portraitshared-style-defs</a:t>
            </a:r>
            <a:endParaRPr kumimoji="0" lang="en-US" altLang="en-US" b="0" i="0" u="none" strike="noStrike" cap="none" normalizeH="0" baseline="0" smtClean="0">
              <a:ln>
                <a:noFill/>
              </a:ln>
              <a:solidFill>
                <a:srgbClr val="E8E9EA"/>
              </a:solidFill>
              <a:effectLst/>
              <a:latin typeface="sm-custom-skin-body-fon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78" name="Rectangle 13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1740" tIns="31740" rIns="0" bIns="7935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AAFF00"/>
                </a:solidFill>
                <a:effectLst/>
                <a:latin typeface="sm-custom-skin-body-font"/>
                <a:hlinkClick r:id="rId25"/>
              </a:rPr>
              <a:t>Powered by SmugMug </a:t>
            </a:r>
            <a:r>
              <a:rPr kumimoji="0" lang="en-US" altLang="en-US" sz="900" b="0" i="0" u="none" strike="noStrike" cap="none" normalizeH="0" baseline="0" smtClean="0">
                <a:ln>
                  <a:noFill/>
                </a:ln>
                <a:solidFill>
                  <a:srgbClr val="AAFF00"/>
                </a:solidFill>
                <a:effectLst/>
                <a:latin typeface="sm-custom-skin-body-font"/>
                <a:hlinkClick r:id="rId26"/>
              </a:rPr>
              <a:t>Log In</a:t>
            </a:r>
            <a:endParaRPr kumimoji="0" lang="en-US" altLang="en-US" b="0" i="0" u="none" strike="noStrike" cap="none" normalizeH="0" baseline="0" smtClean="0">
              <a:ln>
                <a:noFill/>
              </a:ln>
              <a:solidFill>
                <a:srgbClr val="E8E9EA"/>
              </a:solidFill>
              <a:effectLst/>
              <a:latin typeface="sm-custom-skin-body-fon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79" name="Rectangle 139"/>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80" name="Rectangle 140"/>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81" name="Rectangle 141"/>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0" numCol="1" anchor="ctr" anchorCtr="0" compatLnSpc="1">
            <a:prstTxWarp prst="textNoShape">
              <a:avLst/>
            </a:prstTxWarp>
            <a:spAutoFit/>
          </a:bodyPr>
          <a:lstStyle/>
          <a:p>
            <a:endParaRPr lang="en-US"/>
          </a:p>
        </p:txBody>
      </p:sp>
      <p:sp>
        <p:nvSpPr>
          <p:cNvPr id="1082" name="Rectangle 14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83" name="Rectangle 143"/>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84" name="Rectangle 14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8088" tIns="38088" rIns="38088" bIns="38088" numCol="1" anchor="ctr" anchorCtr="0" compatLnSpc="1">
            <a:prstTxWarp prst="textNoShape">
              <a:avLst/>
            </a:prstTxWarp>
            <a:spAutoFit/>
          </a:bodyPr>
          <a:lstStyle/>
          <a:p>
            <a:endParaRPr lang="en-US"/>
          </a:p>
        </p:txBody>
      </p:sp>
      <p:pic>
        <p:nvPicPr>
          <p:cNvPr id="1169" name="Picture 145" descr="Staff senate members participating in UB Slow Roll bicycling event on South Campus&#10;&#10;Photographer: Douglas Lever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0910" y="-2419253"/>
            <a:ext cx="14781996" cy="9857743"/>
          </a:xfrm>
          <a:prstGeom prst="rect">
            <a:avLst/>
          </a:prstGeom>
          <a:noFill/>
          <a:extLst>
            <a:ext uri="{909E8E84-426E-40DD-AFC4-6F175D3DCCD1}">
              <a14:hiddenFill xmlns:a14="http://schemas.microsoft.com/office/drawing/2010/main">
                <a:solidFill>
                  <a:srgbClr val="FFFFFF"/>
                </a:solidFill>
              </a14:hiddenFill>
            </a:ext>
          </a:extLst>
        </p:spPr>
      </p:pic>
      <p:sp>
        <p:nvSpPr>
          <p:cNvPr id="1085" name="Rectangle 146"/>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86" name="Rectangle 147"/>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087" name="Rectangle 148"/>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152" name="Rectangle 149"/>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153" name="Rectangle 150"/>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1904400" bIns="79350" numCol="1" anchor="ctr" anchorCtr="0" compatLnSpc="1">
            <a:prstTxWarp prst="textNoShape">
              <a:avLst/>
            </a:prstTxWarp>
            <a:spAutoFit/>
          </a:bodyPr>
          <a:lstStyle/>
          <a:p>
            <a:endParaRPr lang="en-US"/>
          </a:p>
        </p:txBody>
      </p:sp>
      <p:sp>
        <p:nvSpPr>
          <p:cNvPr id="1155" name="Rectangle 152"/>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156" name="Rectangle 153"/>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0" numCol="1" anchor="ctr" anchorCtr="0" compatLnSpc="1">
            <a:prstTxWarp prst="textNoShape">
              <a:avLst/>
            </a:prstTxWarp>
            <a:spAutoFit/>
          </a:bodyPr>
          <a:lstStyle/>
          <a:p>
            <a:endParaRPr lang="en-US"/>
          </a:p>
        </p:txBody>
      </p:sp>
      <p:sp>
        <p:nvSpPr>
          <p:cNvPr id="1157" name="Rectangle 154"/>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
        <p:nvSpPr>
          <p:cNvPr id="1158" name="Rectangle 155"/>
          <p:cNvSpPr>
            <a:spLocks noChangeArrowheads="1"/>
          </p:cNvSpPr>
          <p:nvPr/>
        </p:nvSpPr>
        <p:spPr bwMode="auto">
          <a:xfrm>
            <a:off x="6153150" y="3581400"/>
            <a:ext cx="190500" cy="0"/>
          </a:xfrm>
          <a:prstGeom prst="rect">
            <a:avLst/>
          </a:prstGeom>
          <a:solidFill>
            <a:srgbClr val="3436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1740" tIns="31740" rIns="0" bIns="79350" numCol="1" anchor="ctr" anchorCtr="0" compatLnSpc="1">
            <a:prstTxWarp prst="textNoShape">
              <a:avLst/>
            </a:prstTxWarp>
            <a:spAutoFit/>
          </a:bodyPr>
          <a:lstStyle/>
          <a:p>
            <a:endParaRPr lang="en-US"/>
          </a:p>
        </p:txBody>
      </p:sp>
    </p:spTree>
    <p:controls>
      <mc:AlternateContent xmlns:mc="http://schemas.openxmlformats.org/markup-compatibility/2006">
        <mc:Choice xmlns:v="urn:schemas-microsoft-com:vml" Requires="v">
          <p:control spid="1069" name="HTMLSubmit1" r:id="rId2" imgW="162000" imgH="361800"/>
        </mc:Choice>
        <mc:Fallback>
          <p:control name="HTMLSubmit1" r:id="rId2" imgW="162000" imgH="361800">
            <p:pic>
              <p:nvPicPr>
                <p:cNvPr id="41" name="HTMLSubmit1"/>
                <p:cNvPicPr preferRelativeResize="0">
                  <a:picLocks noChangeArrowheads="1" noChangeShapeType="1"/>
                </p:cNvPicPr>
                <p:nvPr/>
              </p:nvPicPr>
              <p:blipFill>
                <a:blip r:embed="rId28"/>
                <a:srcRect/>
                <a:stretch>
                  <a:fillRect/>
                </a:stretch>
              </p:blipFill>
              <p:spPr bwMode="auto">
                <a:xfrm>
                  <a:off x="152400" y="15240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70" name="HTMLHidden2" r:id="rId3" imgW="914400" imgH="228600"/>
        </mc:Choice>
        <mc:Fallback>
          <p:control name="HTMLHidden2" r:id="rId3" imgW="914400" imgH="228600">
            <p:pic>
              <p:nvPicPr>
                <p:cNvPr id="37" name="HTMLHidden2"/>
                <p:cNvPicPr preferRelativeResize="0">
                  <a:picLocks noChangeArrowheads="1" noChangeShapeType="1"/>
                </p:cNvPicPr>
                <p:nvPr/>
              </p:nvPicPr>
              <p:blipFill>
                <a:blip r:embed="rId29"/>
                <a:srcRect/>
                <a:stretch>
                  <a:fillRect/>
                </a:stretch>
              </p:blipFill>
              <p:spPr bwMode="auto">
                <a:xfrm>
                  <a:off x="-227744" y="2811895"/>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71" name="HTMLHidden1" r:id="rId4" imgW="914400" imgH="228600"/>
        </mc:Choice>
        <mc:Fallback>
          <p:control name="HTMLHidden1" r:id="rId4" imgW="914400" imgH="228600">
            <p:pic>
              <p:nvPicPr>
                <p:cNvPr id="36" name="HTMLHidden1"/>
                <p:cNvPicPr preferRelativeResize="0">
                  <a:picLocks noChangeArrowheads="1" noChangeShapeType="1"/>
                </p:cNvPicPr>
                <p:nvPr/>
              </p:nvPicPr>
              <p:blipFill>
                <a:blip r:embed="rId30"/>
                <a:srcRect/>
                <a:stretch>
                  <a:fillRect/>
                </a:stretch>
              </p:blipFill>
              <p:spPr bwMode="auto">
                <a:xfrm>
                  <a:off x="152400" y="35814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9616822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 y="852616"/>
            <a:ext cx="12293532" cy="4513204"/>
          </a:xfrm>
          <a:prstGeom prst="rect">
            <a:avLst/>
          </a:prstGeom>
        </p:spPr>
      </p:pic>
    </p:spTree>
    <p:extLst>
      <p:ext uri="{BB962C8B-B14F-4D97-AF65-F5344CB8AC3E}">
        <p14:creationId xmlns:p14="http://schemas.microsoft.com/office/powerpoint/2010/main" val="10279234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236" y="0"/>
            <a:ext cx="10325528" cy="6858000"/>
          </a:xfrm>
          <a:prstGeom prst="rect">
            <a:avLst/>
          </a:prstGeom>
        </p:spPr>
      </p:pic>
    </p:spTree>
    <p:extLst>
      <p:ext uri="{BB962C8B-B14F-4D97-AF65-F5344CB8AC3E}">
        <p14:creationId xmlns:p14="http://schemas.microsoft.com/office/powerpoint/2010/main" val="1391743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e-vot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e-vot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Image result for e-v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7937"/>
            <a:ext cx="11001933" cy="8272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4115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21" y="-613838"/>
            <a:ext cx="12838481" cy="8454607"/>
          </a:xfrm>
          <a:prstGeom prst="rect">
            <a:avLst/>
          </a:prstGeom>
        </p:spPr>
      </p:pic>
    </p:spTree>
    <p:extLst>
      <p:ext uri="{BB962C8B-B14F-4D97-AF65-F5344CB8AC3E}">
        <p14:creationId xmlns:p14="http://schemas.microsoft.com/office/powerpoint/2010/main" val="1433988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966451"/>
          </a:xfrm>
          <a:prstGeom prst="rect">
            <a:avLst/>
          </a:prstGeom>
        </p:spPr>
      </p:pic>
    </p:spTree>
    <p:extLst>
      <p:ext uri="{BB962C8B-B14F-4D97-AF65-F5344CB8AC3E}">
        <p14:creationId xmlns:p14="http://schemas.microsoft.com/office/powerpoint/2010/main" val="3588622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105" y="140477"/>
            <a:ext cx="7073551" cy="7053166"/>
          </a:xfrm>
          <a:prstGeom prst="rect">
            <a:avLst/>
          </a:prstGeom>
        </p:spPr>
      </p:pic>
    </p:spTree>
    <p:extLst>
      <p:ext uri="{BB962C8B-B14F-4D97-AF65-F5344CB8AC3E}">
        <p14:creationId xmlns:p14="http://schemas.microsoft.com/office/powerpoint/2010/main" val="16817529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5982"/>
            <a:ext cx="12192000" cy="8107680"/>
          </a:xfrm>
          <a:prstGeom prst="rect">
            <a:avLst/>
          </a:prstGeom>
        </p:spPr>
      </p:pic>
      <p:sp>
        <p:nvSpPr>
          <p:cNvPr id="3" name="TextBox 2"/>
          <p:cNvSpPr txBox="1"/>
          <p:nvPr/>
        </p:nvSpPr>
        <p:spPr>
          <a:xfrm>
            <a:off x="1545916" y="-80115"/>
            <a:ext cx="8454081" cy="923330"/>
          </a:xfrm>
          <a:prstGeom prst="rect">
            <a:avLst/>
          </a:prstGeom>
          <a:noFill/>
        </p:spPr>
        <p:txBody>
          <a:bodyPr wrap="square" rtlCol="0">
            <a:spAutoFit/>
          </a:bodyPr>
          <a:lstStyle/>
          <a:p>
            <a:pPr algn="ctr"/>
            <a:r>
              <a:rPr lang="en-US" sz="5400" dirty="0">
                <a:latin typeface="Georgia" pitchFamily="18" charset="0"/>
              </a:rPr>
              <a:t>Discussion &amp; Questions?</a:t>
            </a:r>
          </a:p>
        </p:txBody>
      </p:sp>
    </p:spTree>
    <p:extLst>
      <p:ext uri="{BB962C8B-B14F-4D97-AF65-F5344CB8AC3E}">
        <p14:creationId xmlns:p14="http://schemas.microsoft.com/office/powerpoint/2010/main" val="717790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3546" y="2339546"/>
            <a:ext cx="3682313" cy="369332"/>
          </a:xfrm>
          <a:prstGeom prst="rect">
            <a:avLst/>
          </a:prstGeom>
          <a:noFill/>
        </p:spPr>
        <p:txBody>
          <a:bodyPr wrap="square" rtlCol="0">
            <a:spAutoFit/>
          </a:bodyPr>
          <a:lstStyle/>
          <a:p>
            <a:r>
              <a:rPr lang="en-US" dirty="0" smtClean="0"/>
              <a:t>Earth Month Calendar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1795647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06383"/>
          </a:xfrm>
          <a:prstGeom prst="rect">
            <a:avLst/>
          </a:prstGeom>
        </p:spPr>
      </p:pic>
      <p:sp>
        <p:nvSpPr>
          <p:cNvPr id="5" name="TextBox 4"/>
          <p:cNvSpPr txBox="1"/>
          <p:nvPr/>
        </p:nvSpPr>
        <p:spPr>
          <a:xfrm>
            <a:off x="9703076" y="271165"/>
            <a:ext cx="1616299" cy="1200329"/>
          </a:xfrm>
          <a:prstGeom prst="rect">
            <a:avLst/>
          </a:prstGeom>
          <a:noFill/>
        </p:spPr>
        <p:txBody>
          <a:bodyPr wrap="square" rtlCol="0">
            <a:spAutoFit/>
          </a:bodyPr>
          <a:lstStyle/>
          <a:p>
            <a:r>
              <a:rPr lang="en-US" sz="7200" dirty="0"/>
              <a:t>$13</a:t>
            </a:r>
          </a:p>
        </p:txBody>
      </p:sp>
    </p:spTree>
    <p:extLst>
      <p:ext uri="{BB962C8B-B14F-4D97-AF65-F5344CB8AC3E}">
        <p14:creationId xmlns:p14="http://schemas.microsoft.com/office/powerpoint/2010/main" val="1124529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8128000"/>
          </a:xfrm>
        </p:spPr>
      </p:pic>
      <p:sp>
        <p:nvSpPr>
          <p:cNvPr id="3" name="TextBox 2"/>
          <p:cNvSpPr txBox="1"/>
          <p:nvPr/>
        </p:nvSpPr>
        <p:spPr>
          <a:xfrm>
            <a:off x="10146903" y="443261"/>
            <a:ext cx="1616299" cy="1200329"/>
          </a:xfrm>
          <a:prstGeom prst="rect">
            <a:avLst/>
          </a:prstGeom>
          <a:noFill/>
        </p:spPr>
        <p:txBody>
          <a:bodyPr wrap="square" rtlCol="0">
            <a:spAutoFit/>
          </a:bodyPr>
          <a:lstStyle/>
          <a:p>
            <a:r>
              <a:rPr lang="en-US" sz="7200" dirty="0"/>
              <a:t>$9</a:t>
            </a:r>
          </a:p>
        </p:txBody>
      </p:sp>
    </p:spTree>
    <p:extLst>
      <p:ext uri="{BB962C8B-B14F-4D97-AF65-F5344CB8AC3E}">
        <p14:creationId xmlns:p14="http://schemas.microsoft.com/office/powerpoint/2010/main" val="524715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4" name="TextBox 3"/>
          <p:cNvSpPr txBox="1"/>
          <p:nvPr/>
        </p:nvSpPr>
        <p:spPr>
          <a:xfrm>
            <a:off x="9412875" y="203232"/>
            <a:ext cx="2350396" cy="1200329"/>
          </a:xfrm>
          <a:prstGeom prst="rect">
            <a:avLst/>
          </a:prstGeom>
          <a:noFill/>
        </p:spPr>
        <p:txBody>
          <a:bodyPr wrap="square" rtlCol="0">
            <a:spAutoFit/>
          </a:bodyPr>
          <a:lstStyle/>
          <a:p>
            <a:r>
              <a:rPr lang="en-US" sz="7200" dirty="0">
                <a:solidFill>
                  <a:schemeClr val="bg1"/>
                </a:solidFill>
              </a:rPr>
              <a:t>$3.50</a:t>
            </a:r>
          </a:p>
        </p:txBody>
      </p:sp>
    </p:spTree>
    <p:extLst>
      <p:ext uri="{BB962C8B-B14F-4D97-AF65-F5344CB8AC3E}">
        <p14:creationId xmlns:p14="http://schemas.microsoft.com/office/powerpoint/2010/main" val="93792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982</Words>
  <Application>Microsoft Office PowerPoint</Application>
  <PresentationFormat>Widescreen</PresentationFormat>
  <Paragraphs>231</Paragraphs>
  <Slides>57</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57</vt:i4>
      </vt:variant>
    </vt:vector>
  </HeadingPairs>
  <TitlesOfParts>
    <vt:vector size="69" baseType="lpstr">
      <vt:lpstr>Arial</vt:lpstr>
      <vt:lpstr>Calibri</vt:lpstr>
      <vt:lpstr>Calibri Light</vt:lpstr>
      <vt:lpstr>Courier New</vt:lpstr>
      <vt:lpstr>Georgia</vt:lpstr>
      <vt:lpstr>Roboto</vt:lpstr>
      <vt:lpstr>sm-custom-skin-body-font</vt:lpstr>
      <vt:lpstr>Symbol</vt:lpstr>
      <vt:lpstr>Times</vt:lpstr>
      <vt:lpstr>Times New Roman</vt:lpstr>
      <vt:lpstr>Wingdings</vt:lpstr>
      <vt:lpstr>Office Theme</vt:lpstr>
      <vt:lpstr>This is Where Change Begins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Buffalo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Investing at The University at Buffalo</dc:title>
  <dc:creator>Erb, Don</dc:creator>
  <cp:lastModifiedBy>Mcpherson, Ryan</cp:lastModifiedBy>
  <cp:revision>48</cp:revision>
  <dcterms:created xsi:type="dcterms:W3CDTF">2016-11-10T13:50:55Z</dcterms:created>
  <dcterms:modified xsi:type="dcterms:W3CDTF">2017-03-15T20:50:14Z</dcterms:modified>
</cp:coreProperties>
</file>