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65" r:id="rId3"/>
    <p:sldId id="268" r:id="rId4"/>
    <p:sldId id="258" r:id="rId5"/>
    <p:sldId id="260" r:id="rId6"/>
    <p:sldId id="266" r:id="rId7"/>
    <p:sldId id="286" r:id="rId8"/>
    <p:sldId id="287" r:id="rId9"/>
    <p:sldId id="272" r:id="rId10"/>
    <p:sldId id="259" r:id="rId11"/>
    <p:sldId id="283" r:id="rId12"/>
    <p:sldId id="264" r:id="rId13"/>
    <p:sldId id="269" r:id="rId14"/>
    <p:sldId id="273" r:id="rId15"/>
    <p:sldId id="274" r:id="rId16"/>
    <p:sldId id="275" r:id="rId17"/>
    <p:sldId id="276" r:id="rId18"/>
    <p:sldId id="288" r:id="rId19"/>
    <p:sldId id="289"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1pPr>
    <a:lvl2pPr marL="0" marR="0" indent="45718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2pPr>
    <a:lvl3pPr marL="0" marR="0" indent="914377"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3pPr>
    <a:lvl4pPr marL="0" marR="0" indent="1371565"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4pPr>
    <a:lvl5pPr marL="0" marR="0" indent="1828754"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5pPr>
    <a:lvl6pPr marL="0" marR="0" indent="2285943"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6pPr>
    <a:lvl7pPr marL="0" marR="0" indent="2743131"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7pPr>
    <a:lvl8pPr marL="0" marR="0" indent="320031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8pPr>
    <a:lvl9pPr marL="0" marR="0" indent="3657508"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E7"/>
          </a:solidFill>
        </a:fill>
      </a:tcStyle>
    </a:wholeTbl>
    <a:band2H>
      <a:tcTxStyle/>
      <a:tcStyle>
        <a:tcBdr/>
        <a:fill>
          <a:solidFill>
            <a:srgbClr val="E6E9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3CF"/>
          </a:solidFill>
        </a:fill>
      </a:tcStyle>
    </a:wholeTbl>
    <a:band2H>
      <a:tcTxStyle/>
      <a:tcStyle>
        <a:tcBdr/>
        <a:fill>
          <a:solidFill>
            <a:srgbClr val="FAEA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CF"/>
          </a:solidFill>
        </a:fill>
      </a:tcStyle>
    </a:wholeTbl>
    <a:band2H>
      <a:tcTxStyle/>
      <a:tcStyle>
        <a:tcBdr/>
        <a:fill>
          <a:solidFill>
            <a:srgbClr val="E6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AEA"/>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2"/>
          </a:solidFill>
        </a:fill>
      </a:tcStyle>
    </a:wholeTbl>
    <a:band2H>
      <a:tcTxStyle/>
      <a:tcStyle>
        <a:tcBdr/>
        <a:fill>
          <a:solidFill>
            <a:srgbClr val="EAEA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0"/>
    <p:restoredTop sz="94674"/>
  </p:normalViewPr>
  <p:slideViewPr>
    <p:cSldViewPr snapToGrid="0" snapToObjects="1">
      <p:cViewPr varScale="1">
        <p:scale>
          <a:sx n="105" d="100"/>
          <a:sy n="105" d="100"/>
        </p:scale>
        <p:origin x="142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TT Faculty FTE</c:v>
                </c:pt>
              </c:strCache>
            </c:strRef>
          </c:tx>
          <c:spPr>
            <a:ln w="38100"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CBAD-1742-92A2-6979A96A4F61}"/>
                </c:ext>
              </c:extLst>
            </c:dLbl>
            <c:dLbl>
              <c:idx val="2"/>
              <c:delete val="1"/>
              <c:extLst>
                <c:ext xmlns:c15="http://schemas.microsoft.com/office/drawing/2012/chart" uri="{CE6537A1-D6FC-4f65-9D91-7224C49458BB}"/>
                <c:ext xmlns:c16="http://schemas.microsoft.com/office/drawing/2014/chart" uri="{C3380CC4-5D6E-409C-BE32-E72D297353CC}">
                  <c16:uniqueId val="{00000001-CBAD-1742-92A2-6979A96A4F61}"/>
                </c:ext>
              </c:extLst>
            </c:dLbl>
            <c:dLbl>
              <c:idx val="3"/>
              <c:delete val="1"/>
              <c:extLst>
                <c:ext xmlns:c15="http://schemas.microsoft.com/office/drawing/2012/chart" uri="{CE6537A1-D6FC-4f65-9D91-7224C49458BB}"/>
                <c:ext xmlns:c16="http://schemas.microsoft.com/office/drawing/2014/chart" uri="{C3380CC4-5D6E-409C-BE32-E72D297353CC}">
                  <c16:uniqueId val="{00000002-CBAD-1742-92A2-6979A96A4F61}"/>
                </c:ext>
              </c:extLst>
            </c:dLbl>
            <c:dLbl>
              <c:idx val="4"/>
              <c:delete val="1"/>
              <c:extLst>
                <c:ext xmlns:c15="http://schemas.microsoft.com/office/drawing/2012/chart" uri="{CE6537A1-D6FC-4f65-9D91-7224C49458BB}"/>
                <c:ext xmlns:c16="http://schemas.microsoft.com/office/drawing/2014/chart" uri="{C3380CC4-5D6E-409C-BE32-E72D297353CC}">
                  <c16:uniqueId val="{00000003-CBAD-1742-92A2-6979A96A4F61}"/>
                </c:ext>
              </c:extLst>
            </c:dLbl>
            <c:dLbl>
              <c:idx val="5"/>
              <c:delete val="1"/>
              <c:extLst>
                <c:ext xmlns:c15="http://schemas.microsoft.com/office/drawing/2012/chart" uri="{CE6537A1-D6FC-4f65-9D91-7224C49458BB}"/>
                <c:ext xmlns:c16="http://schemas.microsoft.com/office/drawing/2014/chart" uri="{C3380CC4-5D6E-409C-BE32-E72D297353CC}">
                  <c16:uniqueId val="{00000004-CBAD-1742-92A2-6979A96A4F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F12</c:v>
                </c:pt>
                <c:pt idx="1">
                  <c:v>F13</c:v>
                </c:pt>
                <c:pt idx="2">
                  <c:v>F14</c:v>
                </c:pt>
                <c:pt idx="3">
                  <c:v>F15</c:v>
                </c:pt>
                <c:pt idx="4">
                  <c:v>F16</c:v>
                </c:pt>
                <c:pt idx="5">
                  <c:v>F17</c:v>
                </c:pt>
                <c:pt idx="6">
                  <c:v>F18</c:v>
                </c:pt>
              </c:strCache>
            </c:strRef>
          </c:cat>
          <c:val>
            <c:numRef>
              <c:f>Sheet1!$B$2:$B$8</c:f>
              <c:numCache>
                <c:formatCode>#,##0</c:formatCode>
                <c:ptCount val="7"/>
                <c:pt idx="0">
                  <c:v>1105</c:v>
                </c:pt>
                <c:pt idx="1">
                  <c:v>1144</c:v>
                </c:pt>
                <c:pt idx="2">
                  <c:v>1164</c:v>
                </c:pt>
                <c:pt idx="3">
                  <c:v>1168</c:v>
                </c:pt>
                <c:pt idx="4">
                  <c:v>1145</c:v>
                </c:pt>
                <c:pt idx="5">
                  <c:v>1140</c:v>
                </c:pt>
                <c:pt idx="6">
                  <c:v>1131</c:v>
                </c:pt>
              </c:numCache>
            </c:numRef>
          </c:val>
          <c:smooth val="0"/>
          <c:extLst>
            <c:ext xmlns:c16="http://schemas.microsoft.com/office/drawing/2014/chart" uri="{C3380CC4-5D6E-409C-BE32-E72D297353CC}">
              <c16:uniqueId val="{00000005-CBAD-1742-92A2-6979A96A4F61}"/>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Sheet1!$C$2:$C$8</c:f>
              <c:numCache>
                <c:formatCode>General</c:formatCode>
                <c:ptCount val="7"/>
              </c:numCache>
            </c:numRef>
          </c:val>
          <c:smooth val="0"/>
          <c:extLst>
            <c:ext xmlns:c16="http://schemas.microsoft.com/office/drawing/2014/chart" uri="{C3380CC4-5D6E-409C-BE32-E72D297353CC}">
              <c16:uniqueId val="{00000006-CBAD-1742-92A2-6979A96A4F61}"/>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Sheet1!$D$2:$D$8</c:f>
              <c:numCache>
                <c:formatCode>General</c:formatCode>
                <c:ptCount val="7"/>
              </c:numCache>
            </c:numRef>
          </c:val>
          <c:smooth val="0"/>
          <c:extLst>
            <c:ext xmlns:c16="http://schemas.microsoft.com/office/drawing/2014/chart" uri="{C3380CC4-5D6E-409C-BE32-E72D297353CC}">
              <c16:uniqueId val="{00000007-CBAD-1742-92A2-6979A96A4F61}"/>
            </c:ext>
          </c:extLst>
        </c:ser>
        <c:dLbls>
          <c:showLegendKey val="0"/>
          <c:showVal val="0"/>
          <c:showCatName val="0"/>
          <c:showSerName val="0"/>
          <c:showPercent val="0"/>
          <c:showBubbleSize val="0"/>
        </c:dLbls>
        <c:smooth val="0"/>
        <c:axId val="252965712"/>
        <c:axId val="252966272"/>
      </c:lineChart>
      <c:catAx>
        <c:axId val="2529657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52966272"/>
        <c:crosses val="autoZero"/>
        <c:auto val="1"/>
        <c:lblAlgn val="ctr"/>
        <c:lblOffset val="100"/>
        <c:noMultiLvlLbl val="0"/>
      </c:catAx>
      <c:valAx>
        <c:axId val="2529662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2965712"/>
        <c:crosses val="autoZero"/>
        <c:crossBetween val="between"/>
        <c:majorUnit val="4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TT Student CH</c:v>
                </c:pt>
              </c:strCache>
            </c:strRef>
          </c:tx>
          <c:spPr>
            <a:ln w="38100" cap="rnd">
              <a:solidFill>
                <a:schemeClr val="accent3"/>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421-834B-A8CD-1F6ED718E494}"/>
                </c:ext>
              </c:extLst>
            </c:dLbl>
            <c:dLbl>
              <c:idx val="1"/>
              <c:delete val="1"/>
              <c:extLst>
                <c:ext xmlns:c15="http://schemas.microsoft.com/office/drawing/2012/chart" uri="{CE6537A1-D6FC-4f65-9D91-7224C49458BB}"/>
                <c:ext xmlns:c16="http://schemas.microsoft.com/office/drawing/2014/chart" uri="{C3380CC4-5D6E-409C-BE32-E72D297353CC}">
                  <c16:uniqueId val="{00000001-9421-834B-A8CD-1F6ED718E494}"/>
                </c:ext>
              </c:extLst>
            </c:dLbl>
            <c:dLbl>
              <c:idx val="2"/>
              <c:delete val="1"/>
              <c:extLst>
                <c:ext xmlns:c15="http://schemas.microsoft.com/office/drawing/2012/chart" uri="{CE6537A1-D6FC-4f65-9D91-7224C49458BB}"/>
                <c:ext xmlns:c16="http://schemas.microsoft.com/office/drawing/2014/chart" uri="{C3380CC4-5D6E-409C-BE32-E72D297353CC}">
                  <c16:uniqueId val="{00000002-9421-834B-A8CD-1F6ED718E494}"/>
                </c:ext>
              </c:extLst>
            </c:dLbl>
            <c:dLbl>
              <c:idx val="3"/>
              <c:delete val="1"/>
              <c:extLst>
                <c:ext xmlns:c15="http://schemas.microsoft.com/office/drawing/2012/chart" uri="{CE6537A1-D6FC-4f65-9D91-7224C49458BB}"/>
                <c:ext xmlns:c16="http://schemas.microsoft.com/office/drawing/2014/chart" uri="{C3380CC4-5D6E-409C-BE32-E72D297353CC}">
                  <c16:uniqueId val="{00000003-9421-834B-A8CD-1F6ED718E494}"/>
                </c:ext>
              </c:extLst>
            </c:dLbl>
            <c:dLbl>
              <c:idx val="4"/>
              <c:delete val="1"/>
              <c:extLst>
                <c:ext xmlns:c15="http://schemas.microsoft.com/office/drawing/2012/chart" uri="{CE6537A1-D6FC-4f65-9D91-7224C49458BB}"/>
                <c:ext xmlns:c16="http://schemas.microsoft.com/office/drawing/2014/chart" uri="{C3380CC4-5D6E-409C-BE32-E72D297353CC}">
                  <c16:uniqueId val="{00000004-9421-834B-A8CD-1F6ED718E494}"/>
                </c:ext>
              </c:extLst>
            </c:dLbl>
            <c:dLbl>
              <c:idx val="5"/>
              <c:delete val="1"/>
              <c:extLst>
                <c:ext xmlns:c15="http://schemas.microsoft.com/office/drawing/2012/chart" uri="{CE6537A1-D6FC-4f65-9D91-7224C49458BB}"/>
                <c:ext xmlns:c16="http://schemas.microsoft.com/office/drawing/2014/chart" uri="{C3380CC4-5D6E-409C-BE32-E72D297353CC}">
                  <c16:uniqueId val="{00000005-9421-834B-A8CD-1F6ED718E494}"/>
                </c:ext>
              </c:extLst>
            </c:dLbl>
            <c:numFmt formatCode="#,##0,&quot;k&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F12</c:v>
                </c:pt>
                <c:pt idx="1">
                  <c:v>F13</c:v>
                </c:pt>
                <c:pt idx="2">
                  <c:v>F14</c:v>
                </c:pt>
                <c:pt idx="3">
                  <c:v>F15</c:v>
                </c:pt>
                <c:pt idx="4">
                  <c:v>F16</c:v>
                </c:pt>
                <c:pt idx="5">
                  <c:v>F17</c:v>
                </c:pt>
                <c:pt idx="6">
                  <c:v>F18</c:v>
                </c:pt>
              </c:strCache>
            </c:strRef>
          </c:cat>
          <c:val>
            <c:numRef>
              <c:f>Sheet1!$B$2:$B$8</c:f>
              <c:numCache>
                <c:formatCode>#,##0.0,"k"</c:formatCode>
                <c:ptCount val="7"/>
                <c:pt idx="0">
                  <c:v>164781</c:v>
                </c:pt>
                <c:pt idx="1">
                  <c:v>160392</c:v>
                </c:pt>
                <c:pt idx="2">
                  <c:v>168061</c:v>
                </c:pt>
                <c:pt idx="3">
                  <c:v>167689</c:v>
                </c:pt>
                <c:pt idx="4">
                  <c:v>163394</c:v>
                </c:pt>
                <c:pt idx="5">
                  <c:v>163347</c:v>
                </c:pt>
                <c:pt idx="6">
                  <c:v>160162</c:v>
                </c:pt>
              </c:numCache>
            </c:numRef>
          </c:val>
          <c:smooth val="0"/>
          <c:extLst>
            <c:ext xmlns:c16="http://schemas.microsoft.com/office/drawing/2014/chart" uri="{C3380CC4-5D6E-409C-BE32-E72D297353CC}">
              <c16:uniqueId val="{00000006-9421-834B-A8CD-1F6ED718E494}"/>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Sheet1!$C$2:$C$8</c:f>
              <c:numCache>
                <c:formatCode>General</c:formatCode>
                <c:ptCount val="7"/>
              </c:numCache>
            </c:numRef>
          </c:val>
          <c:smooth val="0"/>
          <c:extLst>
            <c:ext xmlns:c16="http://schemas.microsoft.com/office/drawing/2014/chart" uri="{C3380CC4-5D6E-409C-BE32-E72D297353CC}">
              <c16:uniqueId val="{00000007-9421-834B-A8CD-1F6ED718E494}"/>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Sheet1!$D$2:$D$8</c:f>
              <c:numCache>
                <c:formatCode>General</c:formatCode>
                <c:ptCount val="7"/>
              </c:numCache>
            </c:numRef>
          </c:val>
          <c:smooth val="0"/>
          <c:extLst>
            <c:ext xmlns:c16="http://schemas.microsoft.com/office/drawing/2014/chart" uri="{C3380CC4-5D6E-409C-BE32-E72D297353CC}">
              <c16:uniqueId val="{00000008-9421-834B-A8CD-1F6ED718E494}"/>
            </c:ext>
          </c:extLst>
        </c:ser>
        <c:dLbls>
          <c:showLegendKey val="0"/>
          <c:showVal val="0"/>
          <c:showCatName val="0"/>
          <c:showSerName val="0"/>
          <c:showPercent val="0"/>
          <c:showBubbleSize val="0"/>
        </c:dLbls>
        <c:smooth val="0"/>
        <c:axId val="253320096"/>
        <c:axId val="253320656"/>
      </c:lineChart>
      <c:catAx>
        <c:axId val="2533200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53320656"/>
        <c:crosses val="autoZero"/>
        <c:auto val="1"/>
        <c:lblAlgn val="ctr"/>
        <c:lblOffset val="100"/>
        <c:noMultiLvlLbl val="0"/>
      </c:catAx>
      <c:valAx>
        <c:axId val="253320656"/>
        <c:scaling>
          <c:orientation val="minMax"/>
          <c:max val="175000"/>
          <c:min val="150000"/>
        </c:scaling>
        <c:delete val="0"/>
        <c:axPos val="l"/>
        <c:numFmt formatCode="#,##0,&quot;k&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332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TT SCH per FTE</c:v>
                </c:pt>
              </c:strCache>
            </c:strRef>
          </c:tx>
          <c:spPr>
            <a:ln w="38100" cap="rnd">
              <a:solidFill>
                <a:srgbClr val="00B050"/>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EFE-194F-A7D1-C7CDA62584D7}"/>
                </c:ext>
              </c:extLst>
            </c:dLbl>
            <c:dLbl>
              <c:idx val="1"/>
              <c:delete val="1"/>
              <c:extLst>
                <c:ext xmlns:c15="http://schemas.microsoft.com/office/drawing/2012/chart" uri="{CE6537A1-D6FC-4f65-9D91-7224C49458BB}"/>
                <c:ext xmlns:c16="http://schemas.microsoft.com/office/drawing/2014/chart" uri="{C3380CC4-5D6E-409C-BE32-E72D297353CC}">
                  <c16:uniqueId val="{00000001-DEFE-194F-A7D1-C7CDA62584D7}"/>
                </c:ext>
              </c:extLst>
            </c:dLbl>
            <c:dLbl>
              <c:idx val="2"/>
              <c:delete val="1"/>
              <c:extLst>
                <c:ext xmlns:c15="http://schemas.microsoft.com/office/drawing/2012/chart" uri="{CE6537A1-D6FC-4f65-9D91-7224C49458BB}"/>
                <c:ext xmlns:c16="http://schemas.microsoft.com/office/drawing/2014/chart" uri="{C3380CC4-5D6E-409C-BE32-E72D297353CC}">
                  <c16:uniqueId val="{00000002-DEFE-194F-A7D1-C7CDA62584D7}"/>
                </c:ext>
              </c:extLst>
            </c:dLbl>
            <c:dLbl>
              <c:idx val="3"/>
              <c:delete val="1"/>
              <c:extLst>
                <c:ext xmlns:c15="http://schemas.microsoft.com/office/drawing/2012/chart" uri="{CE6537A1-D6FC-4f65-9D91-7224C49458BB}"/>
                <c:ext xmlns:c16="http://schemas.microsoft.com/office/drawing/2014/chart" uri="{C3380CC4-5D6E-409C-BE32-E72D297353CC}">
                  <c16:uniqueId val="{00000003-DEFE-194F-A7D1-C7CDA62584D7}"/>
                </c:ext>
              </c:extLst>
            </c:dLbl>
            <c:dLbl>
              <c:idx val="4"/>
              <c:delete val="1"/>
              <c:extLst>
                <c:ext xmlns:c15="http://schemas.microsoft.com/office/drawing/2012/chart" uri="{CE6537A1-D6FC-4f65-9D91-7224C49458BB}"/>
                <c:ext xmlns:c16="http://schemas.microsoft.com/office/drawing/2014/chart" uri="{C3380CC4-5D6E-409C-BE32-E72D297353CC}">
                  <c16:uniqueId val="{00000004-DEFE-194F-A7D1-C7CDA62584D7}"/>
                </c:ext>
              </c:extLst>
            </c:dLbl>
            <c:dLbl>
              <c:idx val="5"/>
              <c:delete val="1"/>
              <c:extLst>
                <c:ext xmlns:c15="http://schemas.microsoft.com/office/drawing/2012/chart" uri="{CE6537A1-D6FC-4f65-9D91-7224C49458BB}"/>
                <c:ext xmlns:c16="http://schemas.microsoft.com/office/drawing/2014/chart" uri="{C3380CC4-5D6E-409C-BE32-E72D297353CC}">
                  <c16:uniqueId val="{00000005-DEFE-194F-A7D1-C7CDA62584D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B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F12</c:v>
                </c:pt>
                <c:pt idx="1">
                  <c:v>F13</c:v>
                </c:pt>
                <c:pt idx="2">
                  <c:v>F14</c:v>
                </c:pt>
                <c:pt idx="3">
                  <c:v>F15</c:v>
                </c:pt>
                <c:pt idx="4">
                  <c:v>F16</c:v>
                </c:pt>
                <c:pt idx="5">
                  <c:v>F17</c:v>
                </c:pt>
                <c:pt idx="6">
                  <c:v>F18</c:v>
                </c:pt>
              </c:strCache>
            </c:strRef>
          </c:cat>
          <c:val>
            <c:numRef>
              <c:f>Sheet1!$B$2:$B$8</c:f>
              <c:numCache>
                <c:formatCode>#,##0</c:formatCode>
                <c:ptCount val="7"/>
                <c:pt idx="0">
                  <c:v>149</c:v>
                </c:pt>
                <c:pt idx="1">
                  <c:v>104</c:v>
                </c:pt>
                <c:pt idx="2">
                  <c:v>144</c:v>
                </c:pt>
                <c:pt idx="3">
                  <c:v>144</c:v>
                </c:pt>
                <c:pt idx="4">
                  <c:v>143</c:v>
                </c:pt>
                <c:pt idx="5">
                  <c:v>143</c:v>
                </c:pt>
                <c:pt idx="6">
                  <c:v>142</c:v>
                </c:pt>
              </c:numCache>
            </c:numRef>
          </c:val>
          <c:smooth val="0"/>
          <c:extLst>
            <c:ext xmlns:c16="http://schemas.microsoft.com/office/drawing/2014/chart" uri="{C3380CC4-5D6E-409C-BE32-E72D297353CC}">
              <c16:uniqueId val="{00000006-DEFE-194F-A7D1-C7CDA62584D7}"/>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Sheet1!$C$2:$C$8</c:f>
              <c:numCache>
                <c:formatCode>General</c:formatCode>
                <c:ptCount val="7"/>
              </c:numCache>
            </c:numRef>
          </c:val>
          <c:smooth val="0"/>
          <c:extLst>
            <c:ext xmlns:c16="http://schemas.microsoft.com/office/drawing/2014/chart" uri="{C3380CC4-5D6E-409C-BE32-E72D297353CC}">
              <c16:uniqueId val="{00000007-DEFE-194F-A7D1-C7CDA62584D7}"/>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Sheet1!$D$2:$D$8</c:f>
              <c:numCache>
                <c:formatCode>General</c:formatCode>
                <c:ptCount val="7"/>
              </c:numCache>
            </c:numRef>
          </c:val>
          <c:smooth val="0"/>
          <c:extLst>
            <c:ext xmlns:c16="http://schemas.microsoft.com/office/drawing/2014/chart" uri="{C3380CC4-5D6E-409C-BE32-E72D297353CC}">
              <c16:uniqueId val="{00000008-DEFE-194F-A7D1-C7CDA62584D7}"/>
            </c:ext>
          </c:extLst>
        </c:ser>
        <c:dLbls>
          <c:showLegendKey val="0"/>
          <c:showVal val="0"/>
          <c:showCatName val="0"/>
          <c:showSerName val="0"/>
          <c:showPercent val="0"/>
          <c:showBubbleSize val="0"/>
        </c:dLbls>
        <c:smooth val="0"/>
        <c:axId val="253539600"/>
        <c:axId val="253540160"/>
      </c:lineChart>
      <c:catAx>
        <c:axId val="253539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53540160"/>
        <c:crosses val="autoZero"/>
        <c:auto val="1"/>
        <c:lblAlgn val="ctr"/>
        <c:lblOffset val="100"/>
        <c:noMultiLvlLbl val="0"/>
      </c:catAx>
      <c:valAx>
        <c:axId val="253540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3539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NTT Faculty FTE</c:v>
                </c:pt>
              </c:strCache>
            </c:strRef>
          </c:tx>
          <c:spPr>
            <a:ln w="38100" cap="rnd">
              <a:solidFill>
                <a:schemeClr val="accent1">
                  <a:lumMod val="40000"/>
                  <a:lumOff val="6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3ABD-4740-A0AE-AD31378DE9F8}"/>
                </c:ext>
              </c:extLst>
            </c:dLbl>
            <c:dLbl>
              <c:idx val="2"/>
              <c:delete val="1"/>
              <c:extLst>
                <c:ext xmlns:c15="http://schemas.microsoft.com/office/drawing/2012/chart" uri="{CE6537A1-D6FC-4f65-9D91-7224C49458BB}"/>
                <c:ext xmlns:c16="http://schemas.microsoft.com/office/drawing/2014/chart" uri="{C3380CC4-5D6E-409C-BE32-E72D297353CC}">
                  <c16:uniqueId val="{00000001-3ABD-4740-A0AE-AD31378DE9F8}"/>
                </c:ext>
              </c:extLst>
            </c:dLbl>
            <c:dLbl>
              <c:idx val="3"/>
              <c:delete val="1"/>
              <c:extLst>
                <c:ext xmlns:c15="http://schemas.microsoft.com/office/drawing/2012/chart" uri="{CE6537A1-D6FC-4f65-9D91-7224C49458BB}"/>
                <c:ext xmlns:c16="http://schemas.microsoft.com/office/drawing/2014/chart" uri="{C3380CC4-5D6E-409C-BE32-E72D297353CC}">
                  <c16:uniqueId val="{00000002-3ABD-4740-A0AE-AD31378DE9F8}"/>
                </c:ext>
              </c:extLst>
            </c:dLbl>
            <c:dLbl>
              <c:idx val="4"/>
              <c:delete val="1"/>
              <c:extLst>
                <c:ext xmlns:c15="http://schemas.microsoft.com/office/drawing/2012/chart" uri="{CE6537A1-D6FC-4f65-9D91-7224C49458BB}"/>
                <c:ext xmlns:c16="http://schemas.microsoft.com/office/drawing/2014/chart" uri="{C3380CC4-5D6E-409C-BE32-E72D297353CC}">
                  <c16:uniqueId val="{00000003-3ABD-4740-A0AE-AD31378DE9F8}"/>
                </c:ext>
              </c:extLst>
            </c:dLbl>
            <c:dLbl>
              <c:idx val="5"/>
              <c:delete val="1"/>
              <c:extLst>
                <c:ext xmlns:c15="http://schemas.microsoft.com/office/drawing/2012/chart" uri="{CE6537A1-D6FC-4f65-9D91-7224C49458BB}"/>
                <c:ext xmlns:c16="http://schemas.microsoft.com/office/drawing/2014/chart" uri="{C3380CC4-5D6E-409C-BE32-E72D297353CC}">
                  <c16:uniqueId val="{00000004-3ABD-4740-A0AE-AD31378DE9F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lumMod val="40000"/>
                        <a:lumOff val="6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F12</c:v>
                </c:pt>
                <c:pt idx="1">
                  <c:v>F13</c:v>
                </c:pt>
                <c:pt idx="2">
                  <c:v>F14</c:v>
                </c:pt>
                <c:pt idx="3">
                  <c:v>F15</c:v>
                </c:pt>
                <c:pt idx="4">
                  <c:v>F16</c:v>
                </c:pt>
                <c:pt idx="5">
                  <c:v>F17</c:v>
                </c:pt>
                <c:pt idx="6">
                  <c:v>F18</c:v>
                </c:pt>
              </c:strCache>
            </c:strRef>
          </c:cat>
          <c:val>
            <c:numRef>
              <c:f>Sheet1!$B$2:$B$8</c:f>
              <c:numCache>
                <c:formatCode>#,##0</c:formatCode>
                <c:ptCount val="7"/>
                <c:pt idx="0">
                  <c:v>383</c:v>
                </c:pt>
                <c:pt idx="1">
                  <c:v>401</c:v>
                </c:pt>
                <c:pt idx="2">
                  <c:v>405</c:v>
                </c:pt>
                <c:pt idx="3">
                  <c:v>426</c:v>
                </c:pt>
                <c:pt idx="4">
                  <c:v>443</c:v>
                </c:pt>
                <c:pt idx="5">
                  <c:v>480</c:v>
                </c:pt>
                <c:pt idx="6">
                  <c:v>492</c:v>
                </c:pt>
              </c:numCache>
            </c:numRef>
          </c:val>
          <c:smooth val="0"/>
          <c:extLst>
            <c:ext xmlns:c16="http://schemas.microsoft.com/office/drawing/2014/chart" uri="{C3380CC4-5D6E-409C-BE32-E72D297353CC}">
              <c16:uniqueId val="{00000005-3ABD-4740-A0AE-AD31378DE9F8}"/>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Sheet1!$C$2:$C$8</c:f>
              <c:numCache>
                <c:formatCode>General</c:formatCode>
                <c:ptCount val="7"/>
              </c:numCache>
            </c:numRef>
          </c:val>
          <c:smooth val="0"/>
          <c:extLst>
            <c:ext xmlns:c16="http://schemas.microsoft.com/office/drawing/2014/chart" uri="{C3380CC4-5D6E-409C-BE32-E72D297353CC}">
              <c16:uniqueId val="{00000006-3ABD-4740-A0AE-AD31378DE9F8}"/>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Sheet1!$D$2:$D$8</c:f>
              <c:numCache>
                <c:formatCode>General</c:formatCode>
                <c:ptCount val="7"/>
              </c:numCache>
            </c:numRef>
          </c:val>
          <c:smooth val="0"/>
          <c:extLst>
            <c:ext xmlns:c16="http://schemas.microsoft.com/office/drawing/2014/chart" uri="{C3380CC4-5D6E-409C-BE32-E72D297353CC}">
              <c16:uniqueId val="{00000007-3ABD-4740-A0AE-AD31378DE9F8}"/>
            </c:ext>
          </c:extLst>
        </c:ser>
        <c:dLbls>
          <c:showLegendKey val="0"/>
          <c:showVal val="0"/>
          <c:showCatName val="0"/>
          <c:showSerName val="0"/>
          <c:showPercent val="0"/>
          <c:showBubbleSize val="0"/>
        </c:dLbls>
        <c:smooth val="0"/>
        <c:axId val="252969632"/>
        <c:axId val="252970192"/>
      </c:lineChart>
      <c:catAx>
        <c:axId val="252969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52970192"/>
        <c:crosses val="autoZero"/>
        <c:auto val="1"/>
        <c:lblAlgn val="ctr"/>
        <c:lblOffset val="100"/>
        <c:noMultiLvlLbl val="0"/>
      </c:catAx>
      <c:valAx>
        <c:axId val="252970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2969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NTT Student CH</c:v>
                </c:pt>
              </c:strCache>
            </c:strRef>
          </c:tx>
          <c:spPr>
            <a:ln w="38100" cap="rnd">
              <a:solidFill>
                <a:schemeClr val="accent3">
                  <a:lumMod val="60000"/>
                  <a:lumOff val="4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52C-4242-9825-18284E6FACB5}"/>
                </c:ext>
              </c:extLst>
            </c:dLbl>
            <c:dLbl>
              <c:idx val="2"/>
              <c:delete val="1"/>
              <c:extLst>
                <c:ext xmlns:c15="http://schemas.microsoft.com/office/drawing/2012/chart" uri="{CE6537A1-D6FC-4f65-9D91-7224C49458BB}"/>
                <c:ext xmlns:c16="http://schemas.microsoft.com/office/drawing/2014/chart" uri="{C3380CC4-5D6E-409C-BE32-E72D297353CC}">
                  <c16:uniqueId val="{00000001-252C-4242-9825-18284E6FACB5}"/>
                </c:ext>
              </c:extLst>
            </c:dLbl>
            <c:dLbl>
              <c:idx val="3"/>
              <c:delete val="1"/>
              <c:extLst>
                <c:ext xmlns:c15="http://schemas.microsoft.com/office/drawing/2012/chart" uri="{CE6537A1-D6FC-4f65-9D91-7224C49458BB}"/>
                <c:ext xmlns:c16="http://schemas.microsoft.com/office/drawing/2014/chart" uri="{C3380CC4-5D6E-409C-BE32-E72D297353CC}">
                  <c16:uniqueId val="{00000002-252C-4242-9825-18284E6FACB5}"/>
                </c:ext>
              </c:extLst>
            </c:dLbl>
            <c:dLbl>
              <c:idx val="4"/>
              <c:delete val="1"/>
              <c:extLst>
                <c:ext xmlns:c15="http://schemas.microsoft.com/office/drawing/2012/chart" uri="{CE6537A1-D6FC-4f65-9D91-7224C49458BB}"/>
                <c:ext xmlns:c16="http://schemas.microsoft.com/office/drawing/2014/chart" uri="{C3380CC4-5D6E-409C-BE32-E72D297353CC}">
                  <c16:uniqueId val="{00000003-252C-4242-9825-18284E6FACB5}"/>
                </c:ext>
              </c:extLst>
            </c:dLbl>
            <c:dLbl>
              <c:idx val="5"/>
              <c:delete val="1"/>
              <c:extLst>
                <c:ext xmlns:c15="http://schemas.microsoft.com/office/drawing/2012/chart" uri="{CE6537A1-D6FC-4f65-9D91-7224C49458BB}"/>
                <c:ext xmlns:c16="http://schemas.microsoft.com/office/drawing/2014/chart" uri="{C3380CC4-5D6E-409C-BE32-E72D297353CC}">
                  <c16:uniqueId val="{00000004-252C-4242-9825-18284E6FACB5}"/>
                </c:ext>
              </c:extLst>
            </c:dLbl>
            <c:numFmt formatCode="#,##0,&quot;k&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60000"/>
                        <a:lumOff val="4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F12</c:v>
                </c:pt>
                <c:pt idx="1">
                  <c:v>F13</c:v>
                </c:pt>
                <c:pt idx="2">
                  <c:v>F14</c:v>
                </c:pt>
                <c:pt idx="3">
                  <c:v>F15</c:v>
                </c:pt>
                <c:pt idx="4">
                  <c:v>F16</c:v>
                </c:pt>
                <c:pt idx="5">
                  <c:v>F17</c:v>
                </c:pt>
                <c:pt idx="6">
                  <c:v>F18</c:v>
                </c:pt>
              </c:strCache>
            </c:strRef>
          </c:cat>
          <c:val>
            <c:numRef>
              <c:f>Sheet1!$B$2:$B$8</c:f>
              <c:numCache>
                <c:formatCode>#,##0.0,"k"</c:formatCode>
                <c:ptCount val="7"/>
                <c:pt idx="0">
                  <c:v>72323</c:v>
                </c:pt>
                <c:pt idx="1">
                  <c:v>91795</c:v>
                </c:pt>
                <c:pt idx="2">
                  <c:v>99874</c:v>
                </c:pt>
                <c:pt idx="3">
                  <c:v>101948</c:v>
                </c:pt>
                <c:pt idx="4">
                  <c:v>108544</c:v>
                </c:pt>
                <c:pt idx="5">
                  <c:v>131584</c:v>
                </c:pt>
                <c:pt idx="6">
                  <c:v>130445</c:v>
                </c:pt>
              </c:numCache>
            </c:numRef>
          </c:val>
          <c:smooth val="0"/>
          <c:extLst>
            <c:ext xmlns:c16="http://schemas.microsoft.com/office/drawing/2014/chart" uri="{C3380CC4-5D6E-409C-BE32-E72D297353CC}">
              <c16:uniqueId val="{00000005-252C-4242-9825-18284E6FACB5}"/>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Sheet1!$C$2:$C$8</c:f>
              <c:numCache>
                <c:formatCode>General</c:formatCode>
                <c:ptCount val="7"/>
              </c:numCache>
            </c:numRef>
          </c:val>
          <c:smooth val="0"/>
          <c:extLst>
            <c:ext xmlns:c16="http://schemas.microsoft.com/office/drawing/2014/chart" uri="{C3380CC4-5D6E-409C-BE32-E72D297353CC}">
              <c16:uniqueId val="{00000006-252C-4242-9825-18284E6FACB5}"/>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Sheet1!$D$2:$D$8</c:f>
              <c:numCache>
                <c:formatCode>General</c:formatCode>
                <c:ptCount val="7"/>
              </c:numCache>
            </c:numRef>
          </c:val>
          <c:smooth val="0"/>
          <c:extLst>
            <c:ext xmlns:c16="http://schemas.microsoft.com/office/drawing/2014/chart" uri="{C3380CC4-5D6E-409C-BE32-E72D297353CC}">
              <c16:uniqueId val="{00000007-252C-4242-9825-18284E6FACB5}"/>
            </c:ext>
          </c:extLst>
        </c:ser>
        <c:dLbls>
          <c:showLegendKey val="0"/>
          <c:showVal val="0"/>
          <c:showCatName val="0"/>
          <c:showSerName val="0"/>
          <c:showPercent val="0"/>
          <c:showBubbleSize val="0"/>
        </c:dLbls>
        <c:smooth val="0"/>
        <c:axId val="253324016"/>
        <c:axId val="253324576"/>
      </c:lineChart>
      <c:catAx>
        <c:axId val="253324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53324576"/>
        <c:crosses val="autoZero"/>
        <c:auto val="1"/>
        <c:lblAlgn val="ctr"/>
        <c:lblOffset val="100"/>
        <c:noMultiLvlLbl val="0"/>
      </c:catAx>
      <c:valAx>
        <c:axId val="253324576"/>
        <c:scaling>
          <c:orientation val="minMax"/>
        </c:scaling>
        <c:delete val="0"/>
        <c:axPos val="l"/>
        <c:numFmt formatCode="#,##0,&quot;k&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332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NTT SCH per FTE</c:v>
                </c:pt>
              </c:strCache>
            </c:strRef>
          </c:tx>
          <c:spPr>
            <a:ln w="38100" cap="rnd">
              <a:solidFill>
                <a:srgbClr val="00EA6A"/>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EB97-0A48-B11C-533796D4DF22}"/>
                </c:ext>
              </c:extLst>
            </c:dLbl>
            <c:dLbl>
              <c:idx val="2"/>
              <c:delete val="1"/>
              <c:extLst>
                <c:ext xmlns:c15="http://schemas.microsoft.com/office/drawing/2012/chart" uri="{CE6537A1-D6FC-4f65-9D91-7224C49458BB}"/>
                <c:ext xmlns:c16="http://schemas.microsoft.com/office/drawing/2014/chart" uri="{C3380CC4-5D6E-409C-BE32-E72D297353CC}">
                  <c16:uniqueId val="{00000001-EB97-0A48-B11C-533796D4DF22}"/>
                </c:ext>
              </c:extLst>
            </c:dLbl>
            <c:dLbl>
              <c:idx val="3"/>
              <c:delete val="1"/>
              <c:extLst>
                <c:ext xmlns:c15="http://schemas.microsoft.com/office/drawing/2012/chart" uri="{CE6537A1-D6FC-4f65-9D91-7224C49458BB}"/>
                <c:ext xmlns:c16="http://schemas.microsoft.com/office/drawing/2014/chart" uri="{C3380CC4-5D6E-409C-BE32-E72D297353CC}">
                  <c16:uniqueId val="{00000002-EB97-0A48-B11C-533796D4DF22}"/>
                </c:ext>
              </c:extLst>
            </c:dLbl>
            <c:dLbl>
              <c:idx val="4"/>
              <c:delete val="1"/>
              <c:extLst>
                <c:ext xmlns:c15="http://schemas.microsoft.com/office/drawing/2012/chart" uri="{CE6537A1-D6FC-4f65-9D91-7224C49458BB}"/>
                <c:ext xmlns:c16="http://schemas.microsoft.com/office/drawing/2014/chart" uri="{C3380CC4-5D6E-409C-BE32-E72D297353CC}">
                  <c16:uniqueId val="{00000003-EB97-0A48-B11C-533796D4DF22}"/>
                </c:ext>
              </c:extLst>
            </c:dLbl>
            <c:dLbl>
              <c:idx val="5"/>
              <c:delete val="1"/>
              <c:extLst>
                <c:ext xmlns:c15="http://schemas.microsoft.com/office/drawing/2012/chart" uri="{CE6537A1-D6FC-4f65-9D91-7224C49458BB}"/>
                <c:ext xmlns:c16="http://schemas.microsoft.com/office/drawing/2014/chart" uri="{C3380CC4-5D6E-409C-BE32-E72D297353CC}">
                  <c16:uniqueId val="{00000004-EB97-0A48-B11C-533796D4DF2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EA6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F12</c:v>
                </c:pt>
                <c:pt idx="1">
                  <c:v>F13</c:v>
                </c:pt>
                <c:pt idx="2">
                  <c:v>F14</c:v>
                </c:pt>
                <c:pt idx="3">
                  <c:v>F15</c:v>
                </c:pt>
                <c:pt idx="4">
                  <c:v>F16</c:v>
                </c:pt>
                <c:pt idx="5">
                  <c:v>F17</c:v>
                </c:pt>
                <c:pt idx="6">
                  <c:v>F18</c:v>
                </c:pt>
              </c:strCache>
            </c:strRef>
          </c:cat>
          <c:val>
            <c:numRef>
              <c:f>Sheet1!$B$2:$B$8</c:f>
              <c:numCache>
                <c:formatCode>#,##0</c:formatCode>
                <c:ptCount val="7"/>
                <c:pt idx="0">
                  <c:v>189</c:v>
                </c:pt>
                <c:pt idx="1">
                  <c:v>229</c:v>
                </c:pt>
                <c:pt idx="2">
                  <c:v>246</c:v>
                </c:pt>
                <c:pt idx="3">
                  <c:v>239</c:v>
                </c:pt>
                <c:pt idx="4">
                  <c:v>245</c:v>
                </c:pt>
                <c:pt idx="5">
                  <c:v>274</c:v>
                </c:pt>
                <c:pt idx="6">
                  <c:v>265</c:v>
                </c:pt>
              </c:numCache>
            </c:numRef>
          </c:val>
          <c:smooth val="0"/>
          <c:extLst>
            <c:ext xmlns:c16="http://schemas.microsoft.com/office/drawing/2014/chart" uri="{C3380CC4-5D6E-409C-BE32-E72D297353CC}">
              <c16:uniqueId val="{00000005-EB97-0A48-B11C-533796D4DF22}"/>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Sheet1!$C$2:$C$8</c:f>
              <c:numCache>
                <c:formatCode>General</c:formatCode>
                <c:ptCount val="7"/>
              </c:numCache>
            </c:numRef>
          </c:val>
          <c:smooth val="0"/>
          <c:extLst>
            <c:ext xmlns:c16="http://schemas.microsoft.com/office/drawing/2014/chart" uri="{C3380CC4-5D6E-409C-BE32-E72D297353CC}">
              <c16:uniqueId val="{00000006-EB97-0A48-B11C-533796D4DF22}"/>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Sheet1!$A$2:$A$8</c:f>
              <c:strCache>
                <c:ptCount val="7"/>
                <c:pt idx="0">
                  <c:v>F12</c:v>
                </c:pt>
                <c:pt idx="1">
                  <c:v>F13</c:v>
                </c:pt>
                <c:pt idx="2">
                  <c:v>F14</c:v>
                </c:pt>
                <c:pt idx="3">
                  <c:v>F15</c:v>
                </c:pt>
                <c:pt idx="4">
                  <c:v>F16</c:v>
                </c:pt>
                <c:pt idx="5">
                  <c:v>F17</c:v>
                </c:pt>
                <c:pt idx="6">
                  <c:v>F18</c:v>
                </c:pt>
              </c:strCache>
            </c:strRef>
          </c:cat>
          <c:val>
            <c:numRef>
              <c:f>Sheet1!$D$2:$D$8</c:f>
              <c:numCache>
                <c:formatCode>General</c:formatCode>
                <c:ptCount val="7"/>
              </c:numCache>
            </c:numRef>
          </c:val>
          <c:smooth val="0"/>
          <c:extLst>
            <c:ext xmlns:c16="http://schemas.microsoft.com/office/drawing/2014/chart" uri="{C3380CC4-5D6E-409C-BE32-E72D297353CC}">
              <c16:uniqueId val="{00000007-EB97-0A48-B11C-533796D4DF22}"/>
            </c:ext>
          </c:extLst>
        </c:ser>
        <c:dLbls>
          <c:showLegendKey val="0"/>
          <c:showVal val="0"/>
          <c:showCatName val="0"/>
          <c:showSerName val="0"/>
          <c:showPercent val="0"/>
          <c:showBubbleSize val="0"/>
        </c:dLbls>
        <c:smooth val="0"/>
        <c:axId val="253543520"/>
        <c:axId val="253544080"/>
      </c:lineChart>
      <c:catAx>
        <c:axId val="2535435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53544080"/>
        <c:crosses val="autoZero"/>
        <c:auto val="1"/>
        <c:lblAlgn val="ctr"/>
        <c:lblOffset val="100"/>
        <c:noMultiLvlLbl val="0"/>
      </c:catAx>
      <c:valAx>
        <c:axId val="2535440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5354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219169" latinLnBrk="0">
      <a:defRPr sz="1600">
        <a:latin typeface="+mn-lt"/>
        <a:ea typeface="+mn-ea"/>
        <a:cs typeface="+mn-cs"/>
        <a:sym typeface="Arial"/>
      </a:defRPr>
    </a:lvl1pPr>
    <a:lvl2pPr indent="228600" defTabSz="1219169" latinLnBrk="0">
      <a:defRPr sz="1600">
        <a:latin typeface="+mn-lt"/>
        <a:ea typeface="+mn-ea"/>
        <a:cs typeface="+mn-cs"/>
        <a:sym typeface="Arial"/>
      </a:defRPr>
    </a:lvl2pPr>
    <a:lvl3pPr indent="457200" defTabSz="1219169" latinLnBrk="0">
      <a:defRPr sz="1600">
        <a:latin typeface="+mn-lt"/>
        <a:ea typeface="+mn-ea"/>
        <a:cs typeface="+mn-cs"/>
        <a:sym typeface="Arial"/>
      </a:defRPr>
    </a:lvl3pPr>
    <a:lvl4pPr indent="685800" defTabSz="1219169" latinLnBrk="0">
      <a:defRPr sz="1600">
        <a:latin typeface="+mn-lt"/>
        <a:ea typeface="+mn-ea"/>
        <a:cs typeface="+mn-cs"/>
        <a:sym typeface="Arial"/>
      </a:defRPr>
    </a:lvl4pPr>
    <a:lvl5pPr indent="914400" defTabSz="1219169" latinLnBrk="0">
      <a:defRPr sz="1600">
        <a:latin typeface="+mn-lt"/>
        <a:ea typeface="+mn-ea"/>
        <a:cs typeface="+mn-cs"/>
        <a:sym typeface="Arial"/>
      </a:defRPr>
    </a:lvl5pPr>
    <a:lvl6pPr indent="1143000" defTabSz="1219169" latinLnBrk="0">
      <a:defRPr sz="1600">
        <a:latin typeface="+mn-lt"/>
        <a:ea typeface="+mn-ea"/>
        <a:cs typeface="+mn-cs"/>
        <a:sym typeface="Arial"/>
      </a:defRPr>
    </a:lvl6pPr>
    <a:lvl7pPr indent="1371600" defTabSz="1219169" latinLnBrk="0">
      <a:defRPr sz="1600">
        <a:latin typeface="+mn-lt"/>
        <a:ea typeface="+mn-ea"/>
        <a:cs typeface="+mn-cs"/>
        <a:sym typeface="Arial"/>
      </a:defRPr>
    </a:lvl7pPr>
    <a:lvl8pPr indent="1600200" defTabSz="1219169" latinLnBrk="0">
      <a:defRPr sz="1600">
        <a:latin typeface="+mn-lt"/>
        <a:ea typeface="+mn-ea"/>
        <a:cs typeface="+mn-cs"/>
        <a:sym typeface="Arial"/>
      </a:defRPr>
    </a:lvl8pPr>
    <a:lvl9pPr indent="1828800" defTabSz="1219169" latinLnBrk="0">
      <a:defRPr sz="16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7" name="Picture 6" descr="Picture 6"/>
          <p:cNvPicPr>
            <a:picLocks noChangeAspect="1"/>
          </p:cNvPicPr>
          <p:nvPr/>
        </p:nvPicPr>
        <p:blipFill>
          <a:blip r:embed="rId2">
            <a:extLst/>
          </a:blip>
          <a:stretch>
            <a:fillRect/>
          </a:stretch>
        </p:blipFill>
        <p:spPr>
          <a:xfrm>
            <a:off x="-3" y="857"/>
            <a:ext cx="9144001" cy="6858001"/>
          </a:xfrm>
          <a:prstGeom prst="rect">
            <a:avLst/>
          </a:prstGeom>
          <a:ln w="12700">
            <a:miter lim="400000"/>
          </a:ln>
        </p:spPr>
      </p:pic>
      <p:sp>
        <p:nvSpPr>
          <p:cNvPr id="18" name="Body Level One…"/>
          <p:cNvSpPr txBox="1">
            <a:spLocks noGrp="1"/>
          </p:cNvSpPr>
          <p:nvPr>
            <p:ph type="body" sz="quarter" idx="1"/>
          </p:nvPr>
        </p:nvSpPr>
        <p:spPr>
          <a:xfrm>
            <a:off x="493776" y="3968496"/>
            <a:ext cx="4978909" cy="1650382"/>
          </a:xfrm>
          <a:prstGeom prst="rect">
            <a:avLst/>
          </a:prstGeom>
        </p:spPr>
        <p:txBody>
          <a:bodyPr lIns="0" tIns="0" rIns="0" bIns="0"/>
          <a:lstStyle>
            <a:lvl1pPr marL="0" indent="0">
              <a:buClrTx/>
              <a:buSzTx/>
              <a:buFontTx/>
              <a:buNone/>
              <a:defRPr sz="2100">
                <a:solidFill>
                  <a:srgbClr val="FFFFFF"/>
                </a:solidFill>
                <a:latin typeface="Georgia"/>
                <a:ea typeface="Georgia"/>
                <a:cs typeface="Georgia"/>
                <a:sym typeface="Georgia"/>
              </a:defRPr>
            </a:lvl1pPr>
            <a:lvl2pPr marL="582930" indent="-240030">
              <a:buClrTx/>
              <a:buFontTx/>
              <a:defRPr sz="2100">
                <a:solidFill>
                  <a:srgbClr val="FFFFFF"/>
                </a:solidFill>
                <a:latin typeface="Georgia"/>
                <a:ea typeface="Georgia"/>
                <a:cs typeface="Georgia"/>
                <a:sym typeface="Georgia"/>
              </a:defRPr>
            </a:lvl2pPr>
            <a:lvl3pPr marL="962757" indent="-276957">
              <a:buClrTx/>
              <a:buFontTx/>
              <a:defRPr sz="2100">
                <a:solidFill>
                  <a:srgbClr val="FFFFFF"/>
                </a:solidFill>
                <a:latin typeface="Georgia"/>
                <a:ea typeface="Georgia"/>
                <a:cs typeface="Georgia"/>
                <a:sym typeface="Georgia"/>
              </a:defRPr>
            </a:lvl3pPr>
            <a:lvl4pPr marL="1305657" indent="-276957">
              <a:buClrTx/>
              <a:buFontTx/>
              <a:defRPr sz="2100">
                <a:solidFill>
                  <a:srgbClr val="FFFFFF"/>
                </a:solidFill>
                <a:latin typeface="Georgia"/>
                <a:ea typeface="Georgia"/>
                <a:cs typeface="Georgia"/>
                <a:sym typeface="Georgia"/>
              </a:defRPr>
            </a:lvl4pPr>
            <a:lvl5pPr marL="1648557" indent="-276957">
              <a:buClrTx/>
              <a:buFontTx/>
              <a:defRPr sz="2100">
                <a:solidFill>
                  <a:srgbClr val="FFFFFF"/>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9" name="Title Text"/>
          <p:cNvSpPr txBox="1">
            <a:spLocks noGrp="1"/>
          </p:cNvSpPr>
          <p:nvPr>
            <p:ph type="title"/>
          </p:nvPr>
        </p:nvSpPr>
        <p:spPr>
          <a:xfrm>
            <a:off x="493776" y="1490472"/>
            <a:ext cx="4978909" cy="2386584"/>
          </a:xfrm>
          <a:prstGeom prst="rect">
            <a:avLst/>
          </a:prstGeom>
        </p:spPr>
        <p:txBody>
          <a:bodyPr lIns="0" tIns="0" rIns="0" bIns="0"/>
          <a:lstStyle>
            <a:lvl1pPr>
              <a:lnSpc>
                <a:spcPts val="4300"/>
              </a:lnSpc>
              <a:defRPr sz="4500" b="1" cap="all">
                <a:solidFill>
                  <a:srgbClr val="FFFFFF"/>
                </a:solidFill>
                <a:latin typeface="+mn-lt"/>
                <a:ea typeface="+mn-ea"/>
                <a:cs typeface="+mn-cs"/>
                <a:sym typeface="Arial"/>
              </a:defRPr>
            </a:lvl1pPr>
          </a:lstStyle>
          <a:p>
            <a:r>
              <a:t>Title Text</a:t>
            </a:r>
          </a:p>
        </p:txBody>
      </p:sp>
      <p:pic>
        <p:nvPicPr>
          <p:cNvPr id="20" name="Picture 5" descr="Picture 5"/>
          <p:cNvPicPr>
            <a:picLocks noChangeAspect="1"/>
          </p:cNvPicPr>
          <p:nvPr/>
        </p:nvPicPr>
        <p:blipFill>
          <a:blip r:embed="rId3">
            <a:extLst/>
          </a:blip>
          <a:stretch>
            <a:fillRect/>
          </a:stretch>
        </p:blipFill>
        <p:spPr>
          <a:xfrm>
            <a:off x="493776" y="6016249"/>
            <a:ext cx="3818412" cy="283187"/>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6" name="Title Text"/>
          <p:cNvSpPr txBox="1">
            <a:spLocks noGrp="1"/>
          </p:cNvSpPr>
          <p:nvPr>
            <p:ph type="title"/>
          </p:nvPr>
        </p:nvSpPr>
        <p:spPr>
          <a:xfrm>
            <a:off x="425195" y="1316736"/>
            <a:ext cx="7886701" cy="868431"/>
          </a:xfrm>
          <a:prstGeom prst="rect">
            <a:avLst/>
          </a:prstGeom>
        </p:spPr>
        <p:txBody>
          <a:bodyPr/>
          <a:lstStyle/>
          <a:p>
            <a:r>
              <a:t>Title Text</a:t>
            </a:r>
          </a:p>
        </p:txBody>
      </p:sp>
      <p:sp>
        <p:nvSpPr>
          <p:cNvPr id="107" name="Body Level One…"/>
          <p:cNvSpPr txBox="1">
            <a:spLocks noGrp="1"/>
          </p:cNvSpPr>
          <p:nvPr>
            <p:ph type="body" idx="1"/>
          </p:nvPr>
        </p:nvSpPr>
        <p:spPr>
          <a:xfrm>
            <a:off x="425195" y="2320111"/>
            <a:ext cx="7886701" cy="381338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5" name="Title Text"/>
          <p:cNvSpPr txBox="1">
            <a:spLocks noGrp="1"/>
          </p:cNvSpPr>
          <p:nvPr>
            <p:ph type="title"/>
          </p:nvPr>
        </p:nvSpPr>
        <p:spPr>
          <a:xfrm>
            <a:off x="425195" y="1316736"/>
            <a:ext cx="7886701" cy="868431"/>
          </a:xfrm>
          <a:prstGeom prst="rect">
            <a:avLst/>
          </a:prstGeom>
        </p:spPr>
        <p:txBody>
          <a:bodyPr/>
          <a:lstStyle/>
          <a:p>
            <a:r>
              <a:t>Title Text</a:t>
            </a:r>
          </a:p>
        </p:txBody>
      </p:sp>
      <p:sp>
        <p:nvSpPr>
          <p:cNvPr id="116"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ivider Slide">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8" name="Picture 1" descr="Picture 1"/>
          <p:cNvPicPr>
            <a:picLocks noChangeAspect="1"/>
          </p:cNvPicPr>
          <p:nvPr/>
        </p:nvPicPr>
        <p:blipFill>
          <a:blip r:embed="rId2">
            <a:extLst/>
          </a:blip>
          <a:stretch>
            <a:fillRect/>
          </a:stretch>
        </p:blipFill>
        <p:spPr>
          <a:xfrm>
            <a:off x="-12700" y="0"/>
            <a:ext cx="9144000" cy="6858000"/>
          </a:xfrm>
          <a:prstGeom prst="rect">
            <a:avLst/>
          </a:prstGeom>
          <a:ln w="12700">
            <a:miter lim="400000"/>
          </a:ln>
        </p:spPr>
      </p:pic>
      <p:sp>
        <p:nvSpPr>
          <p:cNvPr id="29" name="Title Text"/>
          <p:cNvSpPr txBox="1">
            <a:spLocks noGrp="1"/>
          </p:cNvSpPr>
          <p:nvPr>
            <p:ph type="title"/>
          </p:nvPr>
        </p:nvSpPr>
        <p:spPr>
          <a:xfrm>
            <a:off x="493776" y="1490662"/>
            <a:ext cx="4978909" cy="2387601"/>
          </a:xfrm>
          <a:prstGeom prst="rect">
            <a:avLst/>
          </a:prstGeom>
        </p:spPr>
        <p:txBody>
          <a:bodyPr lIns="0" tIns="0" rIns="0" bIns="0"/>
          <a:lstStyle>
            <a:lvl1pPr>
              <a:lnSpc>
                <a:spcPts val="4300"/>
              </a:lnSpc>
              <a:defRPr sz="4500" b="1" cap="all">
                <a:solidFill>
                  <a:srgbClr val="FFFFFF"/>
                </a:solidFill>
                <a:latin typeface="+mn-lt"/>
                <a:ea typeface="+mn-ea"/>
                <a:cs typeface="+mn-cs"/>
                <a:sym typeface="Arial"/>
              </a:defRPr>
            </a:lvl1pPr>
          </a:lstStyle>
          <a:p>
            <a:r>
              <a:t>Title Text</a:t>
            </a:r>
          </a:p>
        </p:txBody>
      </p:sp>
      <p:sp>
        <p:nvSpPr>
          <p:cNvPr id="30" name="Body Level One…"/>
          <p:cNvSpPr txBox="1">
            <a:spLocks noGrp="1"/>
          </p:cNvSpPr>
          <p:nvPr>
            <p:ph type="body" sz="quarter" idx="1"/>
          </p:nvPr>
        </p:nvSpPr>
        <p:spPr>
          <a:xfrm>
            <a:off x="493776" y="3970337"/>
            <a:ext cx="4978909" cy="2212977"/>
          </a:xfrm>
          <a:prstGeom prst="rect">
            <a:avLst/>
          </a:prstGeom>
        </p:spPr>
        <p:txBody>
          <a:bodyPr lIns="0" tIns="0" rIns="0" bIns="0"/>
          <a:lstStyle>
            <a:lvl1pPr marL="0" indent="0">
              <a:buClrTx/>
              <a:buSzTx/>
              <a:buFontTx/>
              <a:buNone/>
              <a:defRPr sz="2100">
                <a:solidFill>
                  <a:srgbClr val="FFFFFF"/>
                </a:solidFill>
                <a:latin typeface="Georgia"/>
                <a:ea typeface="Georgia"/>
                <a:cs typeface="Georgia"/>
                <a:sym typeface="Georgia"/>
              </a:defRPr>
            </a:lvl1pPr>
            <a:lvl2pPr marL="0" indent="342900">
              <a:buClrTx/>
              <a:buSzTx/>
              <a:buFontTx/>
              <a:buNone/>
              <a:defRPr sz="2100">
                <a:solidFill>
                  <a:srgbClr val="FFFFFF"/>
                </a:solidFill>
                <a:latin typeface="Georgia"/>
                <a:ea typeface="Georgia"/>
                <a:cs typeface="Georgia"/>
                <a:sym typeface="Georgia"/>
              </a:defRPr>
            </a:lvl2pPr>
            <a:lvl3pPr marL="0" indent="685800">
              <a:buClrTx/>
              <a:buSzTx/>
              <a:buFontTx/>
              <a:buNone/>
              <a:defRPr sz="2100">
                <a:solidFill>
                  <a:srgbClr val="FFFFFF"/>
                </a:solidFill>
                <a:latin typeface="Georgia"/>
                <a:ea typeface="Georgia"/>
                <a:cs typeface="Georgia"/>
                <a:sym typeface="Georgia"/>
              </a:defRPr>
            </a:lvl3pPr>
            <a:lvl4pPr marL="0" indent="1028700">
              <a:buClrTx/>
              <a:buSzTx/>
              <a:buFontTx/>
              <a:buNone/>
              <a:defRPr sz="2100">
                <a:solidFill>
                  <a:srgbClr val="FFFFFF"/>
                </a:solidFill>
                <a:latin typeface="Georgia"/>
                <a:ea typeface="Georgia"/>
                <a:cs typeface="Georgia"/>
                <a:sym typeface="Georgia"/>
              </a:defRPr>
            </a:lvl4pPr>
            <a:lvl5pPr marL="0" indent="1371600">
              <a:buClrTx/>
              <a:buSzTx/>
              <a:buFontTx/>
              <a:buNone/>
              <a:defRPr sz="2100">
                <a:solidFill>
                  <a:srgbClr val="FFFFFF"/>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31" name="Picture 7" descr="Picture 7"/>
          <p:cNvPicPr>
            <a:picLocks noChangeAspect="1"/>
          </p:cNvPicPr>
          <p:nvPr/>
        </p:nvPicPr>
        <p:blipFill>
          <a:blip r:embed="rId3">
            <a:extLst/>
          </a:blip>
          <a:stretch>
            <a:fillRect/>
          </a:stretch>
        </p:blipFill>
        <p:spPr>
          <a:xfrm>
            <a:off x="266700" y="321146"/>
            <a:ext cx="3818413" cy="283188"/>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 Column Text">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 name="Body Level One…"/>
          <p:cNvSpPr txBox="1">
            <a:spLocks noGrp="1"/>
          </p:cNvSpPr>
          <p:nvPr>
            <p:ph type="body" sz="half" idx="1"/>
          </p:nvPr>
        </p:nvSpPr>
        <p:spPr>
          <a:xfrm>
            <a:off x="420623" y="2189264"/>
            <a:ext cx="4802125" cy="3790484"/>
          </a:xfrm>
          <a:prstGeom prst="rect">
            <a:avLst/>
          </a:prstGeom>
        </p:spPr>
        <p:txBody>
          <a:bodyPr/>
          <a:lstStyle>
            <a:lvl1pPr marL="0" indent="0">
              <a:lnSpc>
                <a:spcPts val="1900"/>
              </a:lnSpc>
              <a:buClrTx/>
              <a:buSzTx/>
              <a:buFontTx/>
              <a:buNone/>
              <a:defRPr sz="1400" spc="-40">
                <a:solidFill>
                  <a:srgbClr val="424242"/>
                </a:solidFill>
              </a:defRPr>
            </a:lvl1pPr>
            <a:lvl2pPr marL="0" indent="342892">
              <a:lnSpc>
                <a:spcPts val="1900"/>
              </a:lnSpc>
              <a:buClrTx/>
              <a:buSzTx/>
              <a:buFontTx/>
              <a:buNone/>
              <a:defRPr sz="1400" spc="-40">
                <a:solidFill>
                  <a:srgbClr val="424242"/>
                </a:solidFill>
              </a:defRPr>
            </a:lvl2pPr>
            <a:lvl3pPr marL="0" indent="685782">
              <a:lnSpc>
                <a:spcPts val="1900"/>
              </a:lnSpc>
              <a:buClrTx/>
              <a:buSzTx/>
              <a:buFontTx/>
              <a:buNone/>
              <a:defRPr sz="1400" spc="-40">
                <a:solidFill>
                  <a:srgbClr val="424242"/>
                </a:solidFill>
              </a:defRPr>
            </a:lvl3pPr>
            <a:lvl4pPr marL="0" indent="1028675">
              <a:lnSpc>
                <a:spcPts val="1900"/>
              </a:lnSpc>
              <a:buClrTx/>
              <a:buSzTx/>
              <a:buFontTx/>
              <a:buNone/>
              <a:defRPr sz="1400" spc="-40">
                <a:solidFill>
                  <a:srgbClr val="424242"/>
                </a:solidFill>
              </a:defRPr>
            </a:lvl4pPr>
            <a:lvl5pPr marL="0" indent="1371565">
              <a:lnSpc>
                <a:spcPts val="1900"/>
              </a:lnSpc>
              <a:buClrTx/>
              <a:buSzTx/>
              <a:buFontTx/>
              <a:buNone/>
              <a:defRPr sz="1400" spc="-40">
                <a:solidFill>
                  <a:srgbClr val="424242"/>
                </a:solidFill>
              </a:defRPr>
            </a:lvl5pPr>
          </a:lstStyle>
          <a:p>
            <a:r>
              <a:t>Body Level One</a:t>
            </a:r>
          </a:p>
          <a:p>
            <a:pPr lvl="1"/>
            <a:r>
              <a:t>Body Level Two</a:t>
            </a:r>
          </a:p>
          <a:p>
            <a:pPr lvl="2"/>
            <a:r>
              <a:t>Body Level Three</a:t>
            </a:r>
          </a:p>
          <a:p>
            <a:pPr lvl="3"/>
            <a:r>
              <a:t>Body Level Four</a:t>
            </a:r>
          </a:p>
          <a:p>
            <a:pPr lvl="4"/>
            <a:r>
              <a:t>Body Level Five</a:t>
            </a:r>
          </a:p>
        </p:txBody>
      </p:sp>
      <p:sp>
        <p:nvSpPr>
          <p:cNvPr id="40" name="Title Text"/>
          <p:cNvSpPr txBox="1">
            <a:spLocks noGrp="1"/>
          </p:cNvSpPr>
          <p:nvPr>
            <p:ph type="title"/>
          </p:nvPr>
        </p:nvSpPr>
        <p:spPr>
          <a:xfrm>
            <a:off x="420623" y="1097280"/>
            <a:ext cx="7886701" cy="716085"/>
          </a:xfrm>
          <a:prstGeom prst="rect">
            <a:avLst/>
          </a:prstGeom>
        </p:spPr>
        <p:txBody>
          <a:bodyPr anchor="t"/>
          <a:lstStyle>
            <a:lvl1pPr>
              <a:lnSpc>
                <a:spcPct val="80000"/>
              </a:lnSpc>
              <a:defRPr b="1"/>
            </a:lvl1p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Column Text">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8" name="Body Level One…"/>
          <p:cNvSpPr txBox="1">
            <a:spLocks noGrp="1"/>
          </p:cNvSpPr>
          <p:nvPr>
            <p:ph type="body" sz="quarter" idx="1"/>
          </p:nvPr>
        </p:nvSpPr>
        <p:spPr>
          <a:xfrm>
            <a:off x="425195" y="2185416"/>
            <a:ext cx="3134817" cy="3511410"/>
          </a:xfrm>
          <a:prstGeom prst="rect">
            <a:avLst/>
          </a:prstGeom>
        </p:spPr>
        <p:txBody>
          <a:bodyPr/>
          <a:lstStyle>
            <a:lvl1pPr marL="0" indent="0">
              <a:lnSpc>
                <a:spcPts val="1900"/>
              </a:lnSpc>
              <a:buClrTx/>
              <a:buSzTx/>
              <a:buFontTx/>
              <a:buNone/>
              <a:defRPr sz="1300" spc="-38"/>
            </a:lvl1pPr>
            <a:lvl2pPr marL="0" indent="342892">
              <a:lnSpc>
                <a:spcPts val="1900"/>
              </a:lnSpc>
              <a:buClrTx/>
              <a:buSzTx/>
              <a:buFontTx/>
              <a:buNone/>
              <a:defRPr sz="1300" spc="-38"/>
            </a:lvl2pPr>
            <a:lvl3pPr marL="0" indent="685782">
              <a:lnSpc>
                <a:spcPts val="1900"/>
              </a:lnSpc>
              <a:buClrTx/>
              <a:buSzTx/>
              <a:buFontTx/>
              <a:buNone/>
              <a:defRPr sz="1300" spc="-38"/>
            </a:lvl3pPr>
            <a:lvl4pPr marL="0" indent="1028675">
              <a:lnSpc>
                <a:spcPts val="1900"/>
              </a:lnSpc>
              <a:buClrTx/>
              <a:buSzTx/>
              <a:buFontTx/>
              <a:buNone/>
              <a:defRPr sz="1300" spc="-38"/>
            </a:lvl4pPr>
            <a:lvl5pPr marL="0" indent="1371565">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
        <p:nvSpPr>
          <p:cNvPr id="49" name="Text Placeholder 2"/>
          <p:cNvSpPr>
            <a:spLocks noGrp="1"/>
          </p:cNvSpPr>
          <p:nvPr>
            <p:ph type="body" sz="quarter" idx="13"/>
          </p:nvPr>
        </p:nvSpPr>
        <p:spPr>
          <a:xfrm>
            <a:off x="3771900" y="2185416"/>
            <a:ext cx="3134816" cy="3511410"/>
          </a:xfrm>
          <a:prstGeom prst="rect">
            <a:avLst/>
          </a:prstGeom>
        </p:spPr>
        <p:txBody>
          <a:bodyPr/>
          <a:lstStyle/>
          <a:p>
            <a:pPr marL="0" indent="0">
              <a:lnSpc>
                <a:spcPts val="1900"/>
              </a:lnSpc>
              <a:buClrTx/>
              <a:buSzTx/>
              <a:buFontTx/>
              <a:buNone/>
              <a:defRPr sz="1300" spc="-100"/>
            </a:pPr>
            <a:endParaRPr/>
          </a:p>
        </p:txBody>
      </p:sp>
      <p:sp>
        <p:nvSpPr>
          <p:cNvPr id="50" name="Title Text"/>
          <p:cNvSpPr txBox="1">
            <a:spLocks noGrp="1"/>
          </p:cNvSpPr>
          <p:nvPr>
            <p:ph type="title"/>
          </p:nvPr>
        </p:nvSpPr>
        <p:spPr>
          <a:xfrm>
            <a:off x="427101" y="1320800"/>
            <a:ext cx="7886701" cy="716085"/>
          </a:xfrm>
          <a:prstGeom prst="rect">
            <a:avLst/>
          </a:prstGeom>
        </p:spPr>
        <p:txBody>
          <a:bodyPr/>
          <a:lstStyle>
            <a:lvl1pPr>
              <a:lnSpc>
                <a:spcPct val="80000"/>
              </a:lnSpc>
            </a:lvl1p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ed List">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8" name="Body Level One…"/>
          <p:cNvSpPr txBox="1">
            <a:spLocks noGrp="1"/>
          </p:cNvSpPr>
          <p:nvPr>
            <p:ph type="body" sz="half" idx="1"/>
          </p:nvPr>
        </p:nvSpPr>
        <p:spPr>
          <a:xfrm>
            <a:off x="425195" y="2185416"/>
            <a:ext cx="6418319" cy="3732426"/>
          </a:xfrm>
          <a:prstGeom prst="rect">
            <a:avLst/>
          </a:prstGeom>
        </p:spPr>
        <p:txBody>
          <a:bodyPr/>
          <a:lstStyle>
            <a:lvl1pPr marL="228600" indent="-228600">
              <a:lnSpc>
                <a:spcPts val="1900"/>
              </a:lnSpc>
              <a:buSzPct val="109000"/>
              <a:defRPr spc="-23"/>
            </a:lvl1pPr>
            <a:lvl2pPr marL="0" indent="342892">
              <a:lnSpc>
                <a:spcPts val="1900"/>
              </a:lnSpc>
              <a:buSzTx/>
              <a:buNone/>
              <a:defRPr spc="-23"/>
            </a:lvl2pPr>
            <a:lvl3pPr marL="0" indent="685782">
              <a:lnSpc>
                <a:spcPts val="1900"/>
              </a:lnSpc>
              <a:buSzTx/>
              <a:buNone/>
              <a:defRPr spc="-23"/>
            </a:lvl3pPr>
            <a:lvl4pPr marL="0" indent="1028675">
              <a:lnSpc>
                <a:spcPts val="1900"/>
              </a:lnSpc>
              <a:buSzTx/>
              <a:buNone/>
              <a:defRPr spc="-23"/>
            </a:lvl4pPr>
            <a:lvl5pPr marL="0" indent="1371565">
              <a:lnSpc>
                <a:spcPts val="1900"/>
              </a:lnSpc>
              <a:buSzTx/>
              <a:buNone/>
              <a:defRPr spc="-23"/>
            </a:lvl5pPr>
          </a:lstStyle>
          <a:p>
            <a:r>
              <a:t>Body Level One</a:t>
            </a:r>
          </a:p>
          <a:p>
            <a:pPr lvl="1"/>
            <a:r>
              <a:t>Body Level Two</a:t>
            </a:r>
          </a:p>
          <a:p>
            <a:pPr lvl="2"/>
            <a:r>
              <a:t>Body Level Three</a:t>
            </a:r>
          </a:p>
          <a:p>
            <a:pPr lvl="3"/>
            <a:r>
              <a:t>Body Level Four</a:t>
            </a:r>
          </a:p>
          <a:p>
            <a:pPr lvl="4"/>
            <a:r>
              <a:t>Body Level Five</a:t>
            </a:r>
          </a:p>
        </p:txBody>
      </p:sp>
      <p:sp>
        <p:nvSpPr>
          <p:cNvPr id="59" name="Title Text"/>
          <p:cNvSpPr txBox="1">
            <a:spLocks noGrp="1"/>
          </p:cNvSpPr>
          <p:nvPr>
            <p:ph type="title"/>
          </p:nvPr>
        </p:nvSpPr>
        <p:spPr>
          <a:xfrm>
            <a:off x="420623" y="1097280"/>
            <a:ext cx="7886701" cy="716085"/>
          </a:xfrm>
          <a:prstGeom prst="rect">
            <a:avLst/>
          </a:prstGeom>
        </p:spPr>
        <p:txBody>
          <a:bodyPr anchor="t"/>
          <a:lstStyle>
            <a:lvl1pPr>
              <a:lnSpc>
                <a:spcPct val="100000"/>
              </a:lnSpc>
              <a:defRPr b="1"/>
            </a:lvl1p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 3 level Bullet List">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7" name="Title Text"/>
          <p:cNvSpPr txBox="1">
            <a:spLocks noGrp="1"/>
          </p:cNvSpPr>
          <p:nvPr>
            <p:ph type="title"/>
          </p:nvPr>
        </p:nvSpPr>
        <p:spPr>
          <a:xfrm>
            <a:off x="427101" y="1320800"/>
            <a:ext cx="7886701" cy="716085"/>
          </a:xfrm>
          <a:prstGeom prst="rect">
            <a:avLst/>
          </a:prstGeom>
        </p:spPr>
        <p:txBody>
          <a:bodyPr/>
          <a:lstStyle>
            <a:lvl1pPr>
              <a:lnSpc>
                <a:spcPct val="80000"/>
              </a:lnSpc>
            </a:lvl1pPr>
          </a:lstStyle>
          <a:p>
            <a:r>
              <a:t>Title Text</a:t>
            </a:r>
          </a:p>
        </p:txBody>
      </p:sp>
      <p:sp>
        <p:nvSpPr>
          <p:cNvPr id="68" name="Body Level One…"/>
          <p:cNvSpPr txBox="1">
            <a:spLocks noGrp="1"/>
          </p:cNvSpPr>
          <p:nvPr>
            <p:ph type="body" idx="1"/>
          </p:nvPr>
        </p:nvSpPr>
        <p:spPr>
          <a:xfrm>
            <a:off x="425197" y="2185416"/>
            <a:ext cx="7259240" cy="3848101"/>
          </a:xfrm>
          <a:prstGeom prst="rect">
            <a:avLst/>
          </a:prstGeom>
        </p:spPr>
        <p:txBody>
          <a:bodyPr/>
          <a:lstStyle>
            <a:lvl1pPr marL="0" indent="0">
              <a:lnSpc>
                <a:spcPts val="1700"/>
              </a:lnSpc>
              <a:buClrTx/>
              <a:buSzTx/>
              <a:buFontTx/>
              <a:buNone/>
              <a:defRPr sz="1200" b="1">
                <a:solidFill>
                  <a:schemeClr val="accent1"/>
                </a:solidFill>
              </a:defRPr>
            </a:lvl1pPr>
            <a:lvl2pPr marL="510540" indent="-167640">
              <a:lnSpc>
                <a:spcPts val="1700"/>
              </a:lnSpc>
              <a:buClrTx/>
              <a:buFontTx/>
              <a:defRPr sz="1200" b="1">
                <a:solidFill>
                  <a:schemeClr val="accent1"/>
                </a:solidFill>
              </a:defRPr>
            </a:lvl2pPr>
            <a:lvl3pPr marL="822960" indent="-137160">
              <a:lnSpc>
                <a:spcPts val="1700"/>
              </a:lnSpc>
              <a:buClrTx/>
              <a:buFontTx/>
              <a:defRPr sz="1200" b="1">
                <a:solidFill>
                  <a:schemeClr val="accent1"/>
                </a:solidFill>
              </a:defRPr>
            </a:lvl3pPr>
            <a:lvl4pPr marL="1186961" indent="-158261">
              <a:lnSpc>
                <a:spcPts val="1700"/>
              </a:lnSpc>
              <a:buClrTx/>
              <a:buFontTx/>
              <a:defRPr sz="1200" b="1">
                <a:solidFill>
                  <a:schemeClr val="accent1"/>
                </a:solidFill>
              </a:defRPr>
            </a:lvl4pPr>
            <a:lvl5pPr marL="1529861" indent="-158261">
              <a:lnSpc>
                <a:spcPts val="1700"/>
              </a:lnSpc>
              <a:buClrTx/>
              <a:buFontTx/>
              <a:defRPr sz="1200" b="1">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ext and Photo">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6" name="Picture Placeholder 2"/>
          <p:cNvSpPr>
            <a:spLocks noGrp="1"/>
          </p:cNvSpPr>
          <p:nvPr>
            <p:ph type="pic" idx="13"/>
          </p:nvPr>
        </p:nvSpPr>
        <p:spPr>
          <a:xfrm>
            <a:off x="3823923" y="873939"/>
            <a:ext cx="5320077" cy="5987236"/>
          </a:xfrm>
          <a:prstGeom prst="rect">
            <a:avLst/>
          </a:prstGeom>
          <a:ln w="9525">
            <a:solidFill>
              <a:srgbClr val="FFFFFF"/>
            </a:solidFill>
            <a:round/>
          </a:ln>
        </p:spPr>
        <p:txBody>
          <a:bodyPr lIns="91439" rIns="91439">
            <a:noAutofit/>
          </a:bodyPr>
          <a:lstStyle/>
          <a:p>
            <a:endParaRPr/>
          </a:p>
        </p:txBody>
      </p:sp>
      <p:sp>
        <p:nvSpPr>
          <p:cNvPr id="77" name="Title Text"/>
          <p:cNvSpPr txBox="1">
            <a:spLocks noGrp="1"/>
          </p:cNvSpPr>
          <p:nvPr>
            <p:ph type="title"/>
          </p:nvPr>
        </p:nvSpPr>
        <p:spPr>
          <a:xfrm>
            <a:off x="427101" y="1320800"/>
            <a:ext cx="3201491" cy="716085"/>
          </a:xfrm>
          <a:prstGeom prst="rect">
            <a:avLst/>
          </a:prstGeom>
        </p:spPr>
        <p:txBody>
          <a:bodyPr/>
          <a:lstStyle>
            <a:lvl1pPr>
              <a:lnSpc>
                <a:spcPct val="80000"/>
              </a:lnSpc>
            </a:lvl1pPr>
          </a:lstStyle>
          <a:p>
            <a:r>
              <a:t>Title Text</a:t>
            </a:r>
          </a:p>
        </p:txBody>
      </p:sp>
      <p:sp>
        <p:nvSpPr>
          <p:cNvPr id="78" name="Body Level One…"/>
          <p:cNvSpPr txBox="1">
            <a:spLocks noGrp="1"/>
          </p:cNvSpPr>
          <p:nvPr>
            <p:ph type="body" sz="quarter" idx="1"/>
          </p:nvPr>
        </p:nvSpPr>
        <p:spPr>
          <a:xfrm>
            <a:off x="427101" y="2189263"/>
            <a:ext cx="3001900" cy="2768328"/>
          </a:xfrm>
          <a:prstGeom prst="rect">
            <a:avLst/>
          </a:prstGeom>
        </p:spPr>
        <p:txBody>
          <a:bodyPr/>
          <a:lstStyle>
            <a:lvl1pPr marL="0" indent="0">
              <a:lnSpc>
                <a:spcPts val="1900"/>
              </a:lnSpc>
              <a:buClrTx/>
              <a:buSzTx/>
              <a:buFontTx/>
              <a:buNone/>
              <a:defRPr sz="1300" spc="-38"/>
            </a:lvl1pPr>
            <a:lvl2pPr marL="0" indent="342892">
              <a:lnSpc>
                <a:spcPts val="1900"/>
              </a:lnSpc>
              <a:buClrTx/>
              <a:buSzTx/>
              <a:buFontTx/>
              <a:buNone/>
              <a:defRPr sz="1300" spc="-38"/>
            </a:lvl2pPr>
            <a:lvl3pPr marL="0" indent="685782">
              <a:lnSpc>
                <a:spcPts val="1900"/>
              </a:lnSpc>
              <a:buClrTx/>
              <a:buSzTx/>
              <a:buFontTx/>
              <a:buNone/>
              <a:defRPr sz="1300" spc="-38"/>
            </a:lvl3pPr>
            <a:lvl4pPr marL="0" indent="1028675">
              <a:lnSpc>
                <a:spcPts val="1900"/>
              </a:lnSpc>
              <a:buClrTx/>
              <a:buSzTx/>
              <a:buFontTx/>
              <a:buNone/>
              <a:defRPr sz="1300" spc="-38"/>
            </a:lvl4pPr>
            <a:lvl5pPr marL="0" indent="1371565">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ext and 3 Photos">
    <p:spTree>
      <p:nvGrpSpPr>
        <p:cNvPr id="1" name=""/>
        <p:cNvGrpSpPr/>
        <p:nvPr/>
      </p:nvGrpSpPr>
      <p:grpSpPr>
        <a:xfrm>
          <a:off x="0" y="0"/>
          <a:ext cx="0" cy="0"/>
          <a:chOff x="0" y="0"/>
          <a:chExt cx="0" cy="0"/>
        </a:xfrm>
      </p:grpSpPr>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6" name="Picture Placeholder 2"/>
          <p:cNvSpPr>
            <a:spLocks noGrp="1"/>
          </p:cNvSpPr>
          <p:nvPr>
            <p:ph type="pic" sz="half" idx="13"/>
          </p:nvPr>
        </p:nvSpPr>
        <p:spPr>
          <a:xfrm>
            <a:off x="3835973" y="873939"/>
            <a:ext cx="5308029" cy="3125460"/>
          </a:xfrm>
          <a:prstGeom prst="rect">
            <a:avLst/>
          </a:prstGeom>
          <a:ln w="9525">
            <a:solidFill>
              <a:srgbClr val="FFFFFF"/>
            </a:solidFill>
            <a:round/>
          </a:ln>
        </p:spPr>
        <p:txBody>
          <a:bodyPr lIns="91439" rIns="91439">
            <a:noAutofit/>
          </a:bodyPr>
          <a:lstStyle/>
          <a:p>
            <a:endParaRPr/>
          </a:p>
        </p:txBody>
      </p:sp>
      <p:sp>
        <p:nvSpPr>
          <p:cNvPr id="87" name="Title Text"/>
          <p:cNvSpPr txBox="1">
            <a:spLocks noGrp="1"/>
          </p:cNvSpPr>
          <p:nvPr>
            <p:ph type="title"/>
          </p:nvPr>
        </p:nvSpPr>
        <p:spPr>
          <a:xfrm>
            <a:off x="427101" y="1320800"/>
            <a:ext cx="3201491" cy="716085"/>
          </a:xfrm>
          <a:prstGeom prst="rect">
            <a:avLst/>
          </a:prstGeom>
        </p:spPr>
        <p:txBody>
          <a:bodyPr/>
          <a:lstStyle>
            <a:lvl1pPr>
              <a:lnSpc>
                <a:spcPct val="80000"/>
              </a:lnSpc>
            </a:lvl1pPr>
          </a:lstStyle>
          <a:p>
            <a:r>
              <a:t>Title Text</a:t>
            </a:r>
          </a:p>
        </p:txBody>
      </p:sp>
      <p:sp>
        <p:nvSpPr>
          <p:cNvPr id="88" name="Picture Placeholder 2"/>
          <p:cNvSpPr>
            <a:spLocks noGrp="1"/>
          </p:cNvSpPr>
          <p:nvPr>
            <p:ph type="pic" sz="quarter" idx="14"/>
          </p:nvPr>
        </p:nvSpPr>
        <p:spPr>
          <a:xfrm>
            <a:off x="3835972" y="3998295"/>
            <a:ext cx="2701893" cy="2857501"/>
          </a:xfrm>
          <a:prstGeom prst="rect">
            <a:avLst/>
          </a:prstGeom>
          <a:ln w="9525">
            <a:solidFill>
              <a:srgbClr val="FFFFFF"/>
            </a:solidFill>
            <a:round/>
          </a:ln>
        </p:spPr>
        <p:txBody>
          <a:bodyPr lIns="91439" rIns="91439">
            <a:noAutofit/>
          </a:bodyPr>
          <a:lstStyle/>
          <a:p>
            <a:endParaRPr/>
          </a:p>
        </p:txBody>
      </p:sp>
      <p:sp>
        <p:nvSpPr>
          <p:cNvPr id="89" name="Picture Placeholder 2"/>
          <p:cNvSpPr>
            <a:spLocks noGrp="1"/>
          </p:cNvSpPr>
          <p:nvPr>
            <p:ph type="pic" sz="quarter" idx="15"/>
          </p:nvPr>
        </p:nvSpPr>
        <p:spPr>
          <a:xfrm>
            <a:off x="6525817" y="3998295"/>
            <a:ext cx="2618185" cy="2857501"/>
          </a:xfrm>
          <a:prstGeom prst="rect">
            <a:avLst/>
          </a:prstGeom>
          <a:ln w="9525">
            <a:solidFill>
              <a:srgbClr val="FFFFFF"/>
            </a:solidFill>
            <a:round/>
          </a:ln>
        </p:spPr>
        <p:txBody>
          <a:bodyPr lIns="91439" rIns="91439">
            <a:noAutofit/>
          </a:bodyPr>
          <a:lstStyle/>
          <a:p>
            <a:endParaRPr/>
          </a:p>
        </p:txBody>
      </p:sp>
      <p:sp>
        <p:nvSpPr>
          <p:cNvPr id="90" name="Body Level One…"/>
          <p:cNvSpPr txBox="1">
            <a:spLocks noGrp="1"/>
          </p:cNvSpPr>
          <p:nvPr>
            <p:ph type="body" sz="quarter" idx="1"/>
          </p:nvPr>
        </p:nvSpPr>
        <p:spPr>
          <a:xfrm>
            <a:off x="427101" y="2189263"/>
            <a:ext cx="3001900" cy="2768328"/>
          </a:xfrm>
          <a:prstGeom prst="rect">
            <a:avLst/>
          </a:prstGeom>
        </p:spPr>
        <p:txBody>
          <a:bodyPr/>
          <a:lstStyle>
            <a:lvl1pPr marL="0" indent="0">
              <a:lnSpc>
                <a:spcPts val="1900"/>
              </a:lnSpc>
              <a:buClrTx/>
              <a:buSzTx/>
              <a:buFontTx/>
              <a:buNone/>
              <a:defRPr sz="1300" spc="-38"/>
            </a:lvl1pPr>
            <a:lvl2pPr marL="0" indent="342892">
              <a:lnSpc>
                <a:spcPts val="1900"/>
              </a:lnSpc>
              <a:buClrTx/>
              <a:buSzTx/>
              <a:buFontTx/>
              <a:buNone/>
              <a:defRPr sz="1300" spc="-38"/>
            </a:lvl2pPr>
            <a:lvl3pPr marL="0" indent="685782">
              <a:lnSpc>
                <a:spcPts val="1900"/>
              </a:lnSpc>
              <a:buClrTx/>
              <a:buSzTx/>
              <a:buFontTx/>
              <a:buNone/>
              <a:defRPr sz="1300" spc="-38"/>
            </a:lvl3pPr>
            <a:lvl4pPr marL="0" indent="1028675">
              <a:lnSpc>
                <a:spcPts val="1900"/>
              </a:lnSpc>
              <a:buClrTx/>
              <a:buSzTx/>
              <a:buFontTx/>
              <a:buNone/>
              <a:defRPr sz="1300" spc="-38"/>
            </a:lvl4pPr>
            <a:lvl5pPr marL="0" indent="1371565">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ull Width Photo">
    <p:spTree>
      <p:nvGrpSpPr>
        <p:cNvPr id="1" name=""/>
        <p:cNvGrpSpPr/>
        <p:nvPr/>
      </p:nvGrpSpPr>
      <p:grpSpPr>
        <a:xfrm>
          <a:off x="0" y="0"/>
          <a:ext cx="0" cy="0"/>
          <a:chOff x="0" y="0"/>
          <a:chExt cx="0" cy="0"/>
        </a:xfrm>
      </p:grpSpPr>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8" name="Picture Placeholder 2"/>
          <p:cNvSpPr>
            <a:spLocks noGrp="1"/>
          </p:cNvSpPr>
          <p:nvPr>
            <p:ph type="pic" idx="13"/>
          </p:nvPr>
        </p:nvSpPr>
        <p:spPr>
          <a:xfrm>
            <a:off x="0" y="883919"/>
            <a:ext cx="9144000" cy="5974081"/>
          </a:xfrm>
          <a:prstGeom prst="rect">
            <a:avLst/>
          </a:prstGeom>
        </p:spPr>
        <p:txBody>
          <a:bodyPr lIns="91439" rIns="91439">
            <a:noAutofit/>
          </a:bodyPr>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Rectangle 6"/>
          <p:cNvGrpSpPr/>
          <p:nvPr/>
        </p:nvGrpSpPr>
        <p:grpSpPr>
          <a:xfrm>
            <a:off x="201478" y="0"/>
            <a:ext cx="8772043" cy="6858000"/>
            <a:chOff x="0" y="0"/>
            <a:chExt cx="8772041" cy="6858000"/>
          </a:xfrm>
        </p:grpSpPr>
        <p:sp>
          <p:nvSpPr>
            <p:cNvPr id="2" name="Rectangle"/>
            <p:cNvSpPr/>
            <p:nvPr/>
          </p:nvSpPr>
          <p:spPr>
            <a:xfrm>
              <a:off x="-1" y="0"/>
              <a:ext cx="8772043" cy="685800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 name="‘-"/>
            <p:cNvSpPr txBox="1"/>
            <p:nvPr/>
          </p:nvSpPr>
          <p:spPr>
            <a:xfrm>
              <a:off x="-1" y="3253669"/>
              <a:ext cx="8772043"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lvl="6" algn="ctr">
                <a:defRPr>
                  <a:solidFill>
                    <a:srgbClr val="FFFFFF"/>
                  </a:solidFill>
                </a:defRPr>
              </a:pPr>
              <a:r>
                <a:t>‘-</a:t>
              </a:r>
            </a:p>
          </p:txBody>
        </p:sp>
      </p:grpSp>
      <p:pic>
        <p:nvPicPr>
          <p:cNvPr id="5" name="Picture 13" descr="Picture 13"/>
          <p:cNvPicPr>
            <a:picLocks noChangeAspect="1"/>
          </p:cNvPicPr>
          <p:nvPr/>
        </p:nvPicPr>
        <p:blipFill>
          <a:blip r:embed="rId14">
            <a:extLst/>
          </a:blip>
          <a:stretch>
            <a:fillRect/>
          </a:stretch>
        </p:blipFill>
        <p:spPr>
          <a:xfrm>
            <a:off x="-11381" y="0"/>
            <a:ext cx="9143998" cy="6858000"/>
          </a:xfrm>
          <a:prstGeom prst="rect">
            <a:avLst/>
          </a:prstGeom>
          <a:ln w="12700">
            <a:miter lim="400000"/>
          </a:ln>
        </p:spPr>
      </p:pic>
      <p:sp>
        <p:nvSpPr>
          <p:cNvPr id="6" name="Slide Number"/>
          <p:cNvSpPr txBox="1">
            <a:spLocks noGrp="1"/>
          </p:cNvSpPr>
          <p:nvPr>
            <p:ph type="sldNum" sz="quarter" idx="2"/>
          </p:nvPr>
        </p:nvSpPr>
        <p:spPr>
          <a:xfrm>
            <a:off x="8554877" y="6357015"/>
            <a:ext cx="273656" cy="264256"/>
          </a:xfrm>
          <a:prstGeom prst="rect">
            <a:avLst/>
          </a:prstGeom>
          <a:ln w="12700">
            <a:miter lim="400000"/>
          </a:ln>
        </p:spPr>
        <p:txBody>
          <a:bodyPr wrap="none" lIns="45719" rIns="45719" anchor="ctr">
            <a:spAutoFit/>
          </a:bodyPr>
          <a:lstStyle>
            <a:lvl1pPr algn="r" defTabSz="685800">
              <a:defRPr sz="1200" b="1"/>
            </a:lvl1pPr>
          </a:lstStyle>
          <a:p>
            <a:fld id="{86CB4B4D-7CA3-9044-876B-883B54F8677D}" type="slidenum">
              <a:t>‹#›</a:t>
            </a:fld>
            <a:endParaRPr/>
          </a:p>
        </p:txBody>
      </p:sp>
      <p:pic>
        <p:nvPicPr>
          <p:cNvPr id="7" name="Picture 2" descr="Picture 2"/>
          <p:cNvPicPr>
            <a:picLocks noChangeAspect="1"/>
          </p:cNvPicPr>
          <p:nvPr/>
        </p:nvPicPr>
        <p:blipFill>
          <a:blip r:embed="rId15">
            <a:extLst/>
          </a:blip>
          <a:stretch>
            <a:fillRect/>
          </a:stretch>
        </p:blipFill>
        <p:spPr>
          <a:xfrm>
            <a:off x="266700" y="321146"/>
            <a:ext cx="3818413" cy="283188"/>
          </a:xfrm>
          <a:prstGeom prst="rect">
            <a:avLst/>
          </a:prstGeom>
          <a:ln w="12700">
            <a:miter lim="400000"/>
          </a:ln>
        </p:spPr>
      </p:pic>
      <p:sp>
        <p:nvSpPr>
          <p:cNvPr id="8" name="Title Text"/>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9"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Georgia"/>
          <a:ea typeface="Georgia"/>
          <a:cs typeface="Georgia"/>
          <a:sym typeface="Georgia"/>
        </a:defRPr>
      </a:lvl1pPr>
      <a:lvl2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Georgia"/>
          <a:ea typeface="Georgia"/>
          <a:cs typeface="Georgia"/>
          <a:sym typeface="Georgia"/>
        </a:defRPr>
      </a:lvl2pPr>
      <a:lvl3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Georgia"/>
          <a:ea typeface="Georgia"/>
          <a:cs typeface="Georgia"/>
          <a:sym typeface="Georgia"/>
        </a:defRPr>
      </a:lvl3pPr>
      <a:lvl4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Georgia"/>
          <a:ea typeface="Georgia"/>
          <a:cs typeface="Georgia"/>
          <a:sym typeface="Georgia"/>
        </a:defRPr>
      </a:lvl4pPr>
      <a:lvl5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Georgia"/>
          <a:ea typeface="Georgia"/>
          <a:cs typeface="Georgia"/>
          <a:sym typeface="Georgia"/>
        </a:defRPr>
      </a:lvl5pPr>
      <a:lvl6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Georgia"/>
          <a:ea typeface="Georgia"/>
          <a:cs typeface="Georgia"/>
          <a:sym typeface="Georgia"/>
        </a:defRPr>
      </a:lvl6pPr>
      <a:lvl7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Georgia"/>
          <a:ea typeface="Georgia"/>
          <a:cs typeface="Georgia"/>
          <a:sym typeface="Georgia"/>
        </a:defRPr>
      </a:lvl7pPr>
      <a:lvl8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Georgia"/>
          <a:ea typeface="Georgia"/>
          <a:cs typeface="Georgia"/>
          <a:sym typeface="Georgia"/>
        </a:defRPr>
      </a:lvl8pPr>
      <a:lvl9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Georgia"/>
          <a:ea typeface="Georgia"/>
          <a:cs typeface="Georgia"/>
          <a:sym typeface="Georgia"/>
        </a:defRPr>
      </a:lvl9pPr>
    </p:titleStyle>
    <p:bodyStyle>
      <a:lvl1pPr marL="171450" marR="0" indent="-171450"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1pPr>
      <a:lvl2pPr marL="514350" marR="0" indent="-171450"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2pPr>
      <a:lvl3pPr marL="8836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3pPr>
      <a:lvl4pPr marL="12265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4pPr>
      <a:lvl5pPr marL="15694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5pPr>
      <a:lvl6pPr marL="19123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6pPr>
      <a:lvl7pPr marL="22552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7pPr>
      <a:lvl8pPr marL="25981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8pPr>
      <a:lvl9pPr marL="29410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9pPr>
    </p:bodyStyle>
    <p:otherStyle>
      <a:lvl1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file:////var/folders/5f/lqndj0_x5wdff3_dztccgm0h0000gp/T/com.microsoft.Word/WebArchiveCopyPasteTempFiles/page1image3813944896"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lide Number Placeholder 6"/>
          <p:cNvSpPr txBox="1">
            <a:spLocks noGrp="1"/>
          </p:cNvSpPr>
          <p:nvPr>
            <p:ph type="sldNum" sz="quarter" idx="2"/>
          </p:nvPr>
        </p:nvSpPr>
        <p:spPr>
          <a:xfrm>
            <a:off x="8639634" y="6357015"/>
            <a:ext cx="188899" cy="2642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133" name="Title 2"/>
          <p:cNvSpPr txBox="1">
            <a:spLocks noGrp="1"/>
          </p:cNvSpPr>
          <p:nvPr>
            <p:ph type="title"/>
          </p:nvPr>
        </p:nvSpPr>
        <p:spPr>
          <a:xfrm>
            <a:off x="426949" y="321146"/>
            <a:ext cx="5738244" cy="3380658"/>
          </a:xfrm>
          <a:prstGeom prst="rect">
            <a:avLst/>
          </a:prstGeom>
        </p:spPr>
        <p:txBody>
          <a:bodyPr anchor="ctr"/>
          <a:lstStyle/>
          <a:p>
            <a:pPr algn="ctr">
              <a:lnSpc>
                <a:spcPct val="100000"/>
              </a:lnSpc>
              <a:spcBef>
                <a:spcPts val="600"/>
              </a:spcBef>
              <a:defRPr sz="2700" b="0" cap="none">
                <a:solidFill>
                  <a:srgbClr val="FFD479"/>
                </a:solidFill>
                <a:latin typeface="Georgia"/>
                <a:ea typeface="Georgia"/>
                <a:cs typeface="Georgia"/>
                <a:sym typeface="Georgia"/>
              </a:defRPr>
            </a:pPr>
            <a:r>
              <a:rPr lang="en-US" sz="3600" dirty="0"/>
              <a:t>Integrating Non-Tenure Track Faculty</a:t>
            </a:r>
            <a:r>
              <a:rPr sz="3600" dirty="0"/>
              <a:t/>
            </a:r>
            <a:br>
              <a:rPr sz="3600" dirty="0"/>
            </a:br>
            <a:endParaRPr sz="3600" dirty="0"/>
          </a:p>
        </p:txBody>
      </p:sp>
      <p:sp>
        <p:nvSpPr>
          <p:cNvPr id="134" name="Robert Granfield,…"/>
          <p:cNvSpPr txBox="1"/>
          <p:nvPr/>
        </p:nvSpPr>
        <p:spPr>
          <a:xfrm>
            <a:off x="1588303" y="4028625"/>
            <a:ext cx="3415536"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defTabSz="685800">
              <a:spcBef>
                <a:spcPts val="600"/>
              </a:spcBef>
              <a:defRPr sz="1900">
                <a:solidFill>
                  <a:srgbClr val="FFD479"/>
                </a:solidFill>
                <a:latin typeface="Georgia"/>
                <a:ea typeface="Georgia"/>
                <a:cs typeface="Georgia"/>
                <a:sym typeface="Georgia"/>
              </a:defRPr>
            </a:pPr>
            <a:r>
              <a:rPr dirty="0"/>
              <a:t>Robert Granfield,</a:t>
            </a:r>
          </a:p>
          <a:p>
            <a:pPr algn="ctr" defTabSz="685800">
              <a:spcBef>
                <a:spcPts val="600"/>
              </a:spcBef>
              <a:defRPr sz="1900">
                <a:solidFill>
                  <a:srgbClr val="FFD479"/>
                </a:solidFill>
                <a:latin typeface="Georgia"/>
                <a:ea typeface="Georgia"/>
                <a:cs typeface="Georgia"/>
                <a:sym typeface="Georgia"/>
              </a:defRPr>
            </a:pPr>
            <a:r>
              <a:rPr dirty="0"/>
              <a:t>Vice Provost for Faculty Affairs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lide Number Placeholder 6"/>
          <p:cNvSpPr txBox="1">
            <a:spLocks noGrp="1"/>
          </p:cNvSpPr>
          <p:nvPr>
            <p:ph type="sldNum" sz="quarter" idx="2"/>
          </p:nvPr>
        </p:nvSpPr>
        <p:spPr>
          <a:xfrm>
            <a:off x="8639634" y="6345864"/>
            <a:ext cx="188899" cy="2642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49" name="Title 2"/>
          <p:cNvSpPr txBox="1">
            <a:spLocks noGrp="1"/>
          </p:cNvSpPr>
          <p:nvPr>
            <p:ph type="title"/>
          </p:nvPr>
        </p:nvSpPr>
        <p:spPr>
          <a:xfrm>
            <a:off x="427101" y="1097280"/>
            <a:ext cx="7886701" cy="599038"/>
          </a:xfrm>
          <a:prstGeom prst="rect">
            <a:avLst/>
          </a:prstGeom>
        </p:spPr>
        <p:txBody>
          <a:bodyPr/>
          <a:lstStyle>
            <a:lvl1pPr>
              <a:defRPr sz="2400"/>
            </a:lvl1pPr>
          </a:lstStyle>
          <a:p>
            <a:pPr algn="ctr"/>
            <a:r>
              <a:rPr lang="en-US" dirty="0"/>
              <a:t>II.  </a:t>
            </a:r>
            <a:r>
              <a:rPr dirty="0"/>
              <a:t>Landscape for NTT Faculty in the Units</a:t>
            </a:r>
          </a:p>
        </p:txBody>
      </p:sp>
      <p:sp>
        <p:nvSpPr>
          <p:cNvPr id="148" name="Text Placeholder 1"/>
          <p:cNvSpPr txBox="1">
            <a:spLocks noGrp="1"/>
          </p:cNvSpPr>
          <p:nvPr>
            <p:ph type="body" sz="half" idx="1"/>
          </p:nvPr>
        </p:nvSpPr>
        <p:spPr>
          <a:xfrm>
            <a:off x="914400" y="2189264"/>
            <a:ext cx="5986729" cy="3790484"/>
          </a:xfrm>
          <a:prstGeom prst="rect">
            <a:avLst/>
          </a:prstGeom>
        </p:spPr>
        <p:txBody>
          <a:bodyPr lIns="45719" rIns="45719" anchor="t">
            <a:normAutofit/>
          </a:bodyPr>
          <a:lstStyle/>
          <a:p>
            <a:pPr marL="228600" indent="-228600">
              <a:lnSpc>
                <a:spcPct val="120000"/>
              </a:lnSpc>
              <a:spcBef>
                <a:spcPts val="600"/>
              </a:spcBef>
              <a:buClr>
                <a:schemeClr val="accent1"/>
              </a:buClr>
              <a:buSzPct val="109000"/>
              <a:buFont typeface="Arial"/>
              <a:buChar char="•"/>
              <a:defRPr spc="-28">
                <a:solidFill>
                  <a:srgbClr val="333333"/>
                </a:solidFill>
              </a:defRPr>
            </a:pPr>
            <a:r>
              <a:rPr sz="1800" dirty="0"/>
              <a:t>Conversations with Deans regarding three dimensions of </a:t>
            </a:r>
            <a:r>
              <a:rPr lang="en-US" sz="1800" dirty="0"/>
              <a:t>non-tenure track (NTT) faculty </a:t>
            </a:r>
            <a:r>
              <a:rPr sz="1800" dirty="0"/>
              <a:t>experience in the units:</a:t>
            </a:r>
          </a:p>
          <a:p>
            <a:pPr marL="485140" lvl="1" indent="-228600">
              <a:lnSpc>
                <a:spcPct val="120000"/>
              </a:lnSpc>
              <a:spcBef>
                <a:spcPts val="600"/>
              </a:spcBef>
              <a:buClr>
                <a:schemeClr val="accent1"/>
              </a:buClr>
              <a:buSzPct val="109000"/>
              <a:buFont typeface="Arial"/>
              <a:buChar char="-"/>
              <a:defRPr spc="-28">
                <a:solidFill>
                  <a:srgbClr val="333333"/>
                </a:solidFill>
              </a:defRPr>
            </a:pPr>
            <a:r>
              <a:rPr lang="en-US" sz="1800" dirty="0"/>
              <a:t>Promotion Process</a:t>
            </a:r>
            <a:endParaRPr sz="1800" dirty="0"/>
          </a:p>
          <a:p>
            <a:pPr marL="485768" lvl="1" indent="-228600">
              <a:lnSpc>
                <a:spcPct val="120000"/>
              </a:lnSpc>
              <a:spcBef>
                <a:spcPts val="600"/>
              </a:spcBef>
              <a:buClr>
                <a:schemeClr val="accent1"/>
              </a:buClr>
              <a:buSzPct val="109000"/>
              <a:buFont typeface="Arial"/>
              <a:buChar char="-"/>
              <a:defRPr spc="-28">
                <a:solidFill>
                  <a:srgbClr val="333333"/>
                </a:solidFill>
              </a:defRPr>
            </a:pPr>
            <a:r>
              <a:rPr sz="1800" dirty="0"/>
              <a:t>Professional Development</a:t>
            </a:r>
          </a:p>
          <a:p>
            <a:pPr marL="485768" lvl="1" indent="-228600">
              <a:lnSpc>
                <a:spcPct val="120000"/>
              </a:lnSpc>
              <a:spcBef>
                <a:spcPts val="600"/>
              </a:spcBef>
              <a:buClr>
                <a:schemeClr val="accent1"/>
              </a:buClr>
              <a:buSzPct val="109000"/>
              <a:buFont typeface="Arial"/>
              <a:buChar char="-"/>
              <a:defRPr spc="-28">
                <a:solidFill>
                  <a:srgbClr val="333333"/>
                </a:solidFill>
              </a:defRPr>
            </a:pPr>
            <a:r>
              <a:rPr sz="1800" dirty="0"/>
              <a:t>Integration in their department/unit</a:t>
            </a:r>
          </a:p>
          <a:p>
            <a:pPr marL="228600" indent="-228600">
              <a:lnSpc>
                <a:spcPct val="120000"/>
              </a:lnSpc>
              <a:spcBef>
                <a:spcPts val="600"/>
              </a:spcBef>
              <a:buClr>
                <a:schemeClr val="accent1"/>
              </a:buClr>
              <a:buSzPct val="109000"/>
              <a:buFont typeface="Arial"/>
              <a:buChar char="•"/>
              <a:defRPr spc="-28">
                <a:solidFill>
                  <a:srgbClr val="333333"/>
                </a:solidFill>
              </a:defRPr>
            </a:pPr>
            <a:r>
              <a:rPr sz="1800" dirty="0"/>
              <a:t>Same question sets for each dean</a:t>
            </a:r>
          </a:p>
          <a:p>
            <a:pPr marL="228600" indent="-228600">
              <a:lnSpc>
                <a:spcPct val="120000"/>
              </a:lnSpc>
              <a:spcBef>
                <a:spcPts val="600"/>
              </a:spcBef>
              <a:buClr>
                <a:schemeClr val="accent1"/>
              </a:buClr>
              <a:buSzPct val="109000"/>
              <a:buFont typeface="Arial"/>
              <a:buChar char="•"/>
              <a:defRPr spc="-28">
                <a:solidFill>
                  <a:srgbClr val="333333"/>
                </a:solidFill>
              </a:defRPr>
            </a:pPr>
            <a:r>
              <a:rPr sz="1800" dirty="0"/>
              <a:t>Qualitative and semi-quantitative analysis</a:t>
            </a:r>
          </a:p>
          <a:p>
            <a:pPr marL="228600" indent="-228600">
              <a:lnSpc>
                <a:spcPct val="120000"/>
              </a:lnSpc>
              <a:spcBef>
                <a:spcPts val="600"/>
              </a:spcBef>
              <a:buClr>
                <a:schemeClr val="accent1"/>
              </a:buClr>
              <a:buSzPct val="109000"/>
              <a:buFont typeface="Arial"/>
              <a:buChar char="•"/>
              <a:defRPr spc="-28">
                <a:solidFill>
                  <a:srgbClr val="333333"/>
                </a:solidFill>
              </a:defRPr>
            </a:pPr>
            <a:r>
              <a:rPr lang="en-US" sz="1800" dirty="0"/>
              <a:t>Collection and review of decanal policies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lide Number Placeholder 6"/>
          <p:cNvSpPr txBox="1">
            <a:spLocks noGrp="1"/>
          </p:cNvSpPr>
          <p:nvPr>
            <p:ph type="sldNum" sz="quarter" idx="2"/>
          </p:nvPr>
        </p:nvSpPr>
        <p:spPr>
          <a:xfrm>
            <a:off x="8639634" y="6357015"/>
            <a:ext cx="188899" cy="2642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49" name="Title 2"/>
          <p:cNvSpPr txBox="1">
            <a:spLocks noGrp="1"/>
          </p:cNvSpPr>
          <p:nvPr>
            <p:ph type="title"/>
          </p:nvPr>
        </p:nvSpPr>
        <p:spPr>
          <a:xfrm>
            <a:off x="427101" y="1097280"/>
            <a:ext cx="7886701" cy="599038"/>
          </a:xfrm>
          <a:prstGeom prst="rect">
            <a:avLst/>
          </a:prstGeom>
        </p:spPr>
        <p:txBody>
          <a:bodyPr/>
          <a:lstStyle>
            <a:lvl1pPr>
              <a:defRPr sz="2400"/>
            </a:lvl1pPr>
          </a:lstStyle>
          <a:p>
            <a:pPr algn="ctr"/>
            <a:r>
              <a:rPr lang="en-US" dirty="0"/>
              <a:t>II.  </a:t>
            </a:r>
            <a:r>
              <a:rPr dirty="0"/>
              <a:t>Landscape for NTT Faculty in the Units</a:t>
            </a:r>
          </a:p>
        </p:txBody>
      </p:sp>
      <p:grpSp>
        <p:nvGrpSpPr>
          <p:cNvPr id="4" name="Group 3" descr="Table showing number of units that include a path to promotion for non-tenure track faculty (all more or less), who initiatitiates the process, what is required and how decided (mixed)" title="Path to promotion">
            <a:extLst>
              <a:ext uri="{FF2B5EF4-FFF2-40B4-BE49-F238E27FC236}">
                <a16:creationId xmlns:a16="http://schemas.microsoft.com/office/drawing/2014/main" id="{52DDBA88-7585-194F-8106-DBABACC631AE}"/>
              </a:ext>
            </a:extLst>
          </p:cNvPr>
          <p:cNvGrpSpPr/>
          <p:nvPr/>
        </p:nvGrpSpPr>
        <p:grpSpPr>
          <a:xfrm>
            <a:off x="212785" y="1602305"/>
            <a:ext cx="4313207" cy="2795619"/>
            <a:chOff x="212785" y="1602305"/>
            <a:chExt cx="4313207" cy="2795619"/>
          </a:xfrm>
        </p:grpSpPr>
        <p:pic>
          <p:nvPicPr>
            <p:cNvPr id="5" name="Picture 4" descr="Table showing number of units that include a path to promotion for non-tenure track faculty (all more or less), who initiatitiates the process, what is required and how decided (mixed)">
              <a:extLst>
                <a:ext uri="{FF2B5EF4-FFF2-40B4-BE49-F238E27FC236}">
                  <a16:creationId xmlns:a16="http://schemas.microsoft.com/office/drawing/2014/main" id="{B773C09C-99BD-9048-990B-4033250ACF7F}"/>
                </a:ext>
              </a:extLst>
            </p:cNvPr>
            <p:cNvPicPr>
              <a:picLocks noChangeAspect="1"/>
            </p:cNvPicPr>
            <p:nvPr/>
          </p:nvPicPr>
          <p:blipFill rotWithShape="1">
            <a:blip r:embed="rId2">
              <a:extLst>
                <a:ext uri="{28A0092B-C50C-407E-A947-70E740481C1C}">
                  <a14:useLocalDpi xmlns:a14="http://schemas.microsoft.com/office/drawing/2010/main" val="0"/>
                </a:ext>
              </a:extLst>
            </a:blip>
            <a:srcRect l="11505" t="12503" r="31698" b="62218"/>
            <a:stretch/>
          </p:blipFill>
          <p:spPr>
            <a:xfrm>
              <a:off x="212785" y="1913515"/>
              <a:ext cx="4313207" cy="2484409"/>
            </a:xfrm>
            <a:prstGeom prst="rect">
              <a:avLst/>
            </a:prstGeom>
          </p:spPr>
        </p:pic>
        <p:sp>
          <p:nvSpPr>
            <p:cNvPr id="10" name="TextBox 9">
              <a:extLst>
                <a:ext uri="{FF2B5EF4-FFF2-40B4-BE49-F238E27FC236}">
                  <a16:creationId xmlns:a16="http://schemas.microsoft.com/office/drawing/2014/main" id="{97A1AE9D-3C72-BE40-A086-4B495358CB6A}"/>
                </a:ext>
              </a:extLst>
            </p:cNvPr>
            <p:cNvSpPr txBox="1"/>
            <p:nvPr/>
          </p:nvSpPr>
          <p:spPr>
            <a:xfrm>
              <a:off x="212785" y="1602305"/>
              <a:ext cx="1632817"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chemeClr val="accent4"/>
                  </a:solidFill>
                  <a:effectLst/>
                  <a:uFillTx/>
                  <a:latin typeface="+mn-lt"/>
                  <a:ea typeface="+mn-ea"/>
                  <a:cs typeface="+mn-cs"/>
                  <a:sym typeface="Arial"/>
                </a:rPr>
                <a:t>Path to Promotion</a:t>
              </a:r>
            </a:p>
          </p:txBody>
        </p:sp>
      </p:grpSp>
      <p:grpSp>
        <p:nvGrpSpPr>
          <p:cNvPr id="3" name="Group 2" descr="Table showing which units offer non-tenure track faculty professional development opportunities including mentoring and complaints (mixed)  " title="Professional Development">
            <a:extLst>
              <a:ext uri="{FF2B5EF4-FFF2-40B4-BE49-F238E27FC236}">
                <a16:creationId xmlns:a16="http://schemas.microsoft.com/office/drawing/2014/main" id="{3636C67D-DECA-654A-884E-73553224307F}"/>
              </a:ext>
            </a:extLst>
          </p:cNvPr>
          <p:cNvGrpSpPr/>
          <p:nvPr/>
        </p:nvGrpSpPr>
        <p:grpSpPr>
          <a:xfrm>
            <a:off x="1270958" y="4615121"/>
            <a:ext cx="3255034" cy="1871482"/>
            <a:chOff x="1270958" y="4615121"/>
            <a:chExt cx="3255034" cy="1871482"/>
          </a:xfrm>
        </p:grpSpPr>
        <p:pic>
          <p:nvPicPr>
            <p:cNvPr id="7" name="Picture 6" descr="Table showing which units offer non-tenure track faculty professional development opportunities including mentoring and complaints (mixed)  ">
              <a:extLst>
                <a:ext uri="{FF2B5EF4-FFF2-40B4-BE49-F238E27FC236}">
                  <a16:creationId xmlns:a16="http://schemas.microsoft.com/office/drawing/2014/main" id="{718723C2-A617-8847-8FC0-B7568E3286EE}"/>
                </a:ext>
              </a:extLst>
            </p:cNvPr>
            <p:cNvPicPr>
              <a:picLocks noChangeAspect="1"/>
            </p:cNvPicPr>
            <p:nvPr/>
          </p:nvPicPr>
          <p:blipFill rotWithShape="1">
            <a:blip r:embed="rId3">
              <a:extLst>
                <a:ext uri="{28A0092B-C50C-407E-A947-70E740481C1C}">
                  <a14:useLocalDpi xmlns:a14="http://schemas.microsoft.com/office/drawing/2010/main" val="0"/>
                </a:ext>
              </a:extLst>
            </a:blip>
            <a:srcRect l="11450" t="12527" r="45019" b="71426"/>
            <a:stretch/>
          </p:blipFill>
          <p:spPr>
            <a:xfrm>
              <a:off x="1270958" y="4933848"/>
              <a:ext cx="3255034" cy="1552755"/>
            </a:xfrm>
            <a:prstGeom prst="rect">
              <a:avLst/>
            </a:prstGeom>
          </p:spPr>
        </p:pic>
        <p:sp>
          <p:nvSpPr>
            <p:cNvPr id="15" name="TextBox 14">
              <a:extLst>
                <a:ext uri="{FF2B5EF4-FFF2-40B4-BE49-F238E27FC236}">
                  <a16:creationId xmlns:a16="http://schemas.microsoft.com/office/drawing/2014/main" id="{E4673F31-45E5-3346-8DA1-88F277F99DD8}"/>
                </a:ext>
              </a:extLst>
            </p:cNvPr>
            <p:cNvSpPr txBox="1"/>
            <p:nvPr/>
          </p:nvSpPr>
          <p:spPr>
            <a:xfrm>
              <a:off x="1270958" y="4615121"/>
              <a:ext cx="2342947"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chemeClr val="accent4"/>
                  </a:solidFill>
                  <a:effectLst/>
                  <a:uFillTx/>
                  <a:latin typeface="+mn-lt"/>
                  <a:ea typeface="+mn-ea"/>
                  <a:cs typeface="+mn-cs"/>
                  <a:sym typeface="Arial"/>
                </a:rPr>
                <a:t>Professional Development</a:t>
              </a:r>
            </a:p>
          </p:txBody>
        </p:sp>
      </p:grpSp>
      <p:grpSp>
        <p:nvGrpSpPr>
          <p:cNvPr id="2" name="Group 1" descr="Table showing how units integrate non-tenure track faculty non-tenure track faculty by including them in department meetings and committees (all), how departments recognize service and expectations for roles (mixed)" title="Integration">
            <a:extLst>
              <a:ext uri="{FF2B5EF4-FFF2-40B4-BE49-F238E27FC236}">
                <a16:creationId xmlns:a16="http://schemas.microsoft.com/office/drawing/2014/main" id="{9A5505C6-FA07-784E-9243-5E51AC12E8AE}"/>
              </a:ext>
            </a:extLst>
          </p:cNvPr>
          <p:cNvGrpSpPr/>
          <p:nvPr/>
        </p:nvGrpSpPr>
        <p:grpSpPr>
          <a:xfrm>
            <a:off x="4706138" y="1590352"/>
            <a:ext cx="4225077" cy="3069356"/>
            <a:chOff x="4706138" y="1590352"/>
            <a:chExt cx="4225077" cy="3069356"/>
          </a:xfrm>
        </p:grpSpPr>
        <p:sp>
          <p:nvSpPr>
            <p:cNvPr id="14" name="TextBox 13">
              <a:extLst>
                <a:ext uri="{FF2B5EF4-FFF2-40B4-BE49-F238E27FC236}">
                  <a16:creationId xmlns:a16="http://schemas.microsoft.com/office/drawing/2014/main" id="{DFF59DEC-250D-4A47-A7FD-30331EE1B652}"/>
                </a:ext>
              </a:extLst>
            </p:cNvPr>
            <p:cNvSpPr txBox="1"/>
            <p:nvPr/>
          </p:nvSpPr>
          <p:spPr>
            <a:xfrm>
              <a:off x="4740308" y="1590352"/>
              <a:ext cx="1002837"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chemeClr val="accent4"/>
                  </a:solidFill>
                  <a:effectLst/>
                  <a:uFillTx/>
                  <a:latin typeface="+mn-lt"/>
                  <a:ea typeface="+mn-ea"/>
                  <a:cs typeface="+mn-cs"/>
                  <a:sym typeface="Arial"/>
                </a:rPr>
                <a:t>Integration</a:t>
              </a:r>
            </a:p>
          </p:txBody>
        </p:sp>
        <p:pic>
          <p:nvPicPr>
            <p:cNvPr id="12" name="Picture 11" descr="Table showing how units integrate non-tenure track faculty non-tenure track faculty by including them in department meetings and committees (all), how departments recognize service and expectations for roles (mixed)">
              <a:extLst>
                <a:ext uri="{FF2B5EF4-FFF2-40B4-BE49-F238E27FC236}">
                  <a16:creationId xmlns:a16="http://schemas.microsoft.com/office/drawing/2014/main" id="{962861EE-C374-5049-BE2A-7126CE562274}"/>
                </a:ext>
              </a:extLst>
            </p:cNvPr>
            <p:cNvPicPr>
              <a:picLocks noChangeAspect="1"/>
            </p:cNvPicPr>
            <p:nvPr/>
          </p:nvPicPr>
          <p:blipFill rotWithShape="1">
            <a:blip r:embed="rId4">
              <a:extLst>
                <a:ext uri="{28A0092B-C50C-407E-A947-70E740481C1C}">
                  <a14:useLocalDpi xmlns:a14="http://schemas.microsoft.com/office/drawing/2010/main" val="0"/>
                </a:ext>
              </a:extLst>
            </a:blip>
            <a:srcRect l="11396" t="12505" r="32959" b="59669"/>
            <a:stretch/>
          </p:blipFill>
          <p:spPr>
            <a:xfrm>
              <a:off x="4706138" y="1925468"/>
              <a:ext cx="4225077" cy="2734240"/>
            </a:xfrm>
            <a:prstGeom prst="rect">
              <a:avLst/>
            </a:prstGeom>
          </p:spPr>
        </p:pic>
      </p:grpSp>
    </p:spTree>
    <p:extLst>
      <p:ext uri="{BB962C8B-B14F-4D97-AF65-F5344CB8AC3E}">
        <p14:creationId xmlns:p14="http://schemas.microsoft.com/office/powerpoint/2010/main" val="1559082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lide Number Placeholder 6"/>
          <p:cNvSpPr txBox="1">
            <a:spLocks noGrp="1"/>
          </p:cNvSpPr>
          <p:nvPr>
            <p:ph type="sldNum" sz="quarter" idx="2"/>
          </p:nvPr>
        </p:nvSpPr>
        <p:spPr>
          <a:xfrm>
            <a:off x="8639634" y="6357015"/>
            <a:ext cx="188899" cy="2642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169" name="Title 2"/>
          <p:cNvSpPr txBox="1">
            <a:spLocks noGrp="1"/>
          </p:cNvSpPr>
          <p:nvPr>
            <p:ph type="title"/>
          </p:nvPr>
        </p:nvSpPr>
        <p:spPr>
          <a:xfrm>
            <a:off x="217209" y="1097280"/>
            <a:ext cx="8482983" cy="599038"/>
          </a:xfrm>
          <a:prstGeom prst="rect">
            <a:avLst/>
          </a:prstGeom>
        </p:spPr>
        <p:txBody>
          <a:bodyPr>
            <a:normAutofit/>
          </a:bodyPr>
          <a:lstStyle>
            <a:lvl1pPr defTabSz="672084">
              <a:defRPr sz="2352"/>
            </a:lvl1pPr>
          </a:lstStyle>
          <a:p>
            <a:pPr algn="ctr"/>
            <a:r>
              <a:rPr sz="2400" dirty="0"/>
              <a:t>II</a:t>
            </a:r>
            <a:r>
              <a:rPr lang="en-US" sz="2400" dirty="0"/>
              <a:t>I</a:t>
            </a:r>
            <a:r>
              <a:rPr sz="2400" dirty="0"/>
              <a:t>.  Promotion Process for NTT Faculty in the Units</a:t>
            </a:r>
          </a:p>
        </p:txBody>
      </p:sp>
      <p:sp>
        <p:nvSpPr>
          <p:cNvPr id="8" name="Text Placeholder 2">
            <a:extLst>
              <a:ext uri="{FF2B5EF4-FFF2-40B4-BE49-F238E27FC236}">
                <a16:creationId xmlns:a16="http://schemas.microsoft.com/office/drawing/2014/main" id="{6F122916-4570-F942-9717-75C539EAEDC7}"/>
              </a:ext>
            </a:extLst>
          </p:cNvPr>
          <p:cNvSpPr txBox="1">
            <a:spLocks noGrp="1"/>
          </p:cNvSpPr>
          <p:nvPr>
            <p:ph type="body" idx="1"/>
          </p:nvPr>
        </p:nvSpPr>
        <p:spPr>
          <a:xfrm>
            <a:off x="526029" y="1645920"/>
            <a:ext cx="7511953" cy="4733504"/>
          </a:xfrm>
          <a:prstGeom prst="rect">
            <a:avLst/>
          </a:prstGeom>
        </p:spPr>
        <p:txBody>
          <a:bodyPr lIns="45719" rIns="45719" anchor="t">
            <a:normAutofit lnSpcReduction="10000"/>
          </a:bodyPr>
          <a:lstStyle/>
          <a:p>
            <a:pPr>
              <a:lnSpc>
                <a:spcPct val="110000"/>
              </a:lnSpc>
              <a:spcBef>
                <a:spcPts val="600"/>
              </a:spcBef>
              <a:buClr>
                <a:schemeClr val="accent1"/>
              </a:buClr>
              <a:buFont typeface="Arial"/>
              <a:defRPr sz="1800" spc="-100"/>
            </a:pPr>
            <a:r>
              <a:rPr lang="en-US" b="1" dirty="0"/>
              <a:t>Units with a robust promotion process:</a:t>
            </a:r>
            <a:endParaRPr dirty="0"/>
          </a:p>
          <a:p>
            <a:pPr marL="457200" lvl="5" indent="-228600">
              <a:lnSpc>
                <a:spcPct val="110000"/>
              </a:lnSpc>
              <a:spcBef>
                <a:spcPts val="600"/>
              </a:spcBef>
              <a:defRPr sz="1800" spc="-100">
                <a:solidFill>
                  <a:srgbClr val="424242"/>
                </a:solidFill>
              </a:defRPr>
            </a:pPr>
            <a:r>
              <a:rPr lang="en-US" dirty="0"/>
              <a:t>Fully developed criteria for different qualified ranks</a:t>
            </a:r>
            <a:endParaRPr dirty="0"/>
          </a:p>
          <a:p>
            <a:pPr marL="457200" lvl="5" indent="-228600">
              <a:lnSpc>
                <a:spcPct val="110000"/>
              </a:lnSpc>
              <a:spcBef>
                <a:spcPts val="0"/>
              </a:spcBef>
              <a:defRPr sz="1800" spc="-100">
                <a:solidFill>
                  <a:srgbClr val="424242"/>
                </a:solidFill>
              </a:defRPr>
            </a:pPr>
            <a:r>
              <a:rPr lang="en-US" dirty="0"/>
              <a:t>Unit-wide consistent policies and practices</a:t>
            </a:r>
            <a:endParaRPr dirty="0"/>
          </a:p>
          <a:p>
            <a:pPr marL="457200" lvl="5" indent="-228600">
              <a:lnSpc>
                <a:spcPct val="110000"/>
              </a:lnSpc>
              <a:spcBef>
                <a:spcPts val="0"/>
              </a:spcBef>
              <a:defRPr sz="1800" spc="-100">
                <a:solidFill>
                  <a:srgbClr val="424242"/>
                </a:solidFill>
              </a:defRPr>
            </a:pPr>
            <a:r>
              <a:rPr lang="en-US" dirty="0"/>
              <a:t>Review by committee established at departmental and unit level</a:t>
            </a:r>
          </a:p>
          <a:p>
            <a:pPr marL="457200" lvl="5" indent="-228600">
              <a:lnSpc>
                <a:spcPct val="110000"/>
              </a:lnSpc>
              <a:spcBef>
                <a:spcPts val="0"/>
              </a:spcBef>
              <a:defRPr sz="1800" spc="-100">
                <a:solidFill>
                  <a:srgbClr val="424242"/>
                </a:solidFill>
              </a:defRPr>
            </a:pPr>
            <a:r>
              <a:rPr lang="en-US" dirty="0"/>
              <a:t>Qualified rank faculty are significantly involved in shaping policies and the review process</a:t>
            </a:r>
          </a:p>
          <a:p>
            <a:pPr>
              <a:lnSpc>
                <a:spcPct val="110000"/>
              </a:lnSpc>
              <a:spcBef>
                <a:spcPts val="1200"/>
              </a:spcBef>
              <a:buClr>
                <a:schemeClr val="accent1"/>
              </a:buClr>
              <a:buFont typeface="Arial"/>
              <a:defRPr sz="1800" spc="-100"/>
            </a:pPr>
            <a:r>
              <a:rPr lang="en-US" b="1" dirty="0"/>
              <a:t>Units with a well-developed promotion process:</a:t>
            </a:r>
            <a:endParaRPr lang="en-US" dirty="0"/>
          </a:p>
          <a:p>
            <a:pPr marL="457200" lvl="5" indent="-228600">
              <a:lnSpc>
                <a:spcPct val="110000"/>
              </a:lnSpc>
              <a:spcBef>
                <a:spcPts val="600"/>
              </a:spcBef>
              <a:defRPr sz="1800" spc="-100">
                <a:solidFill>
                  <a:srgbClr val="424242"/>
                </a:solidFill>
              </a:defRPr>
            </a:pPr>
            <a:r>
              <a:rPr lang="en-US" dirty="0"/>
              <a:t>Fulfills majority or most of the above</a:t>
            </a:r>
          </a:p>
          <a:p>
            <a:pPr marL="457200" lvl="5" indent="-228600">
              <a:lnSpc>
                <a:spcPct val="110000"/>
              </a:lnSpc>
              <a:spcBef>
                <a:spcPts val="0"/>
              </a:spcBef>
              <a:defRPr sz="1800" spc="-100">
                <a:solidFill>
                  <a:srgbClr val="424242"/>
                </a:solidFill>
              </a:defRPr>
            </a:pPr>
            <a:r>
              <a:rPr lang="en-US" dirty="0"/>
              <a:t>Maybe in the process of revisiting or reformulating individual policies or criteria</a:t>
            </a:r>
          </a:p>
          <a:p>
            <a:pPr>
              <a:lnSpc>
                <a:spcPct val="110000"/>
              </a:lnSpc>
              <a:spcBef>
                <a:spcPts val="1200"/>
              </a:spcBef>
              <a:buClr>
                <a:schemeClr val="accent1"/>
              </a:buClr>
              <a:buFont typeface="Arial"/>
              <a:defRPr sz="1800" spc="-100"/>
            </a:pPr>
            <a:r>
              <a:rPr lang="en-US" b="1" dirty="0"/>
              <a:t>Units undertaking broad self-review of promotion process:</a:t>
            </a:r>
            <a:endParaRPr lang="en-US" dirty="0"/>
          </a:p>
          <a:p>
            <a:pPr marL="457200" lvl="5" indent="-228600">
              <a:lnSpc>
                <a:spcPct val="110000"/>
              </a:lnSpc>
              <a:spcBef>
                <a:spcPts val="600"/>
              </a:spcBef>
              <a:defRPr sz="1800" spc="-100">
                <a:solidFill>
                  <a:srgbClr val="424242"/>
                </a:solidFill>
              </a:defRPr>
            </a:pPr>
            <a:r>
              <a:rPr lang="en-US" dirty="0"/>
              <a:t>Committees have been established to gather data on existing policies and practices across the unit</a:t>
            </a:r>
          </a:p>
          <a:p>
            <a:pPr marL="457200" lvl="5" indent="-228600">
              <a:lnSpc>
                <a:spcPct val="110000"/>
              </a:lnSpc>
              <a:spcBef>
                <a:spcPts val="600"/>
              </a:spcBef>
              <a:defRPr sz="1800" spc="-100">
                <a:solidFill>
                  <a:srgbClr val="424242"/>
                </a:solidFill>
              </a:defRPr>
            </a:pPr>
            <a:r>
              <a:rPr lang="en-US" dirty="0"/>
              <a:t>Faculty including qualified ranks are engaged in structured conversation about revision or new establishment of criteria and guidelines for QR promotion</a:t>
            </a:r>
          </a:p>
          <a:p>
            <a:pPr marL="457200" lvl="5" indent="-228600">
              <a:lnSpc>
                <a:spcPct val="110000"/>
              </a:lnSpc>
              <a:spcBef>
                <a:spcPts val="0"/>
              </a:spcBef>
              <a:defRPr sz="1800" spc="-100">
                <a:solidFill>
                  <a:srgbClr val="424242"/>
                </a:solidFill>
              </a:defRPr>
            </a:pP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lide Number Placeholder 6"/>
          <p:cNvSpPr txBox="1">
            <a:spLocks noGrp="1"/>
          </p:cNvSpPr>
          <p:nvPr>
            <p:ph type="sldNum" sz="quarter" idx="2"/>
          </p:nvPr>
        </p:nvSpPr>
        <p:spPr>
          <a:xfrm>
            <a:off x="8639634" y="6357015"/>
            <a:ext cx="188899" cy="2642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169" name="Title 2"/>
          <p:cNvSpPr txBox="1">
            <a:spLocks noGrp="1"/>
          </p:cNvSpPr>
          <p:nvPr>
            <p:ph type="title"/>
          </p:nvPr>
        </p:nvSpPr>
        <p:spPr>
          <a:xfrm>
            <a:off x="427101" y="1097280"/>
            <a:ext cx="8121476" cy="599038"/>
          </a:xfrm>
          <a:prstGeom prst="rect">
            <a:avLst/>
          </a:prstGeom>
        </p:spPr>
        <p:txBody>
          <a:bodyPr/>
          <a:lstStyle>
            <a:lvl1pPr defTabSz="672084">
              <a:defRPr sz="2352"/>
            </a:lvl1pPr>
          </a:lstStyle>
          <a:p>
            <a:pPr algn="ctr"/>
            <a:r>
              <a:rPr dirty="0"/>
              <a:t>I</a:t>
            </a:r>
            <a:r>
              <a:rPr lang="en-US" dirty="0"/>
              <a:t>V</a:t>
            </a:r>
            <a:r>
              <a:rPr dirty="0"/>
              <a:t>.  </a:t>
            </a:r>
            <a:r>
              <a:rPr lang="en-US" dirty="0"/>
              <a:t>Professional Development &amp; Integration</a:t>
            </a:r>
            <a:endParaRPr dirty="0"/>
          </a:p>
        </p:txBody>
      </p:sp>
      <p:sp>
        <p:nvSpPr>
          <p:cNvPr id="5" name="Text Placeholder 2">
            <a:extLst>
              <a:ext uri="{FF2B5EF4-FFF2-40B4-BE49-F238E27FC236}">
                <a16:creationId xmlns:a16="http://schemas.microsoft.com/office/drawing/2014/main" id="{ED8C0B72-4DB6-6846-8E3E-BE229218499B}"/>
              </a:ext>
            </a:extLst>
          </p:cNvPr>
          <p:cNvSpPr txBox="1">
            <a:spLocks/>
          </p:cNvSpPr>
          <p:nvPr/>
        </p:nvSpPr>
        <p:spPr>
          <a:xfrm>
            <a:off x="526029" y="1828800"/>
            <a:ext cx="7644194" cy="460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lvl1pPr marL="0" marR="0" indent="0" algn="l" defTabSz="685800" rtl="0" latinLnBrk="0">
              <a:lnSpc>
                <a:spcPts val="1900"/>
              </a:lnSpc>
              <a:spcBef>
                <a:spcPts val="700"/>
              </a:spcBef>
              <a:spcAft>
                <a:spcPts val="0"/>
              </a:spcAft>
              <a:buClrTx/>
              <a:buSzTx/>
              <a:buFontTx/>
              <a:buNone/>
              <a:tabLst/>
              <a:defRPr sz="1400" b="0" i="0" u="none" strike="noStrike" cap="none" spc="-40" baseline="0">
                <a:ln>
                  <a:noFill/>
                </a:ln>
                <a:solidFill>
                  <a:srgbClr val="424242"/>
                </a:solidFill>
                <a:uFillTx/>
                <a:latin typeface="+mn-lt"/>
                <a:ea typeface="+mn-ea"/>
                <a:cs typeface="+mn-cs"/>
                <a:sym typeface="Arial"/>
              </a:defRPr>
            </a:lvl1pPr>
            <a:lvl2pPr marL="0" marR="0" indent="342892" algn="l" defTabSz="685800" rtl="0" latinLnBrk="0">
              <a:lnSpc>
                <a:spcPts val="1900"/>
              </a:lnSpc>
              <a:spcBef>
                <a:spcPts val="700"/>
              </a:spcBef>
              <a:spcAft>
                <a:spcPts val="0"/>
              </a:spcAft>
              <a:buClrTx/>
              <a:buSzTx/>
              <a:buFontTx/>
              <a:buNone/>
              <a:tabLst/>
              <a:defRPr sz="1400" b="0" i="0" u="none" strike="noStrike" cap="none" spc="-40" baseline="0">
                <a:ln>
                  <a:noFill/>
                </a:ln>
                <a:solidFill>
                  <a:srgbClr val="424242"/>
                </a:solidFill>
                <a:uFillTx/>
                <a:latin typeface="+mn-lt"/>
                <a:ea typeface="+mn-ea"/>
                <a:cs typeface="+mn-cs"/>
                <a:sym typeface="Arial"/>
              </a:defRPr>
            </a:lvl2pPr>
            <a:lvl3pPr marL="0" marR="0" indent="685782" algn="l" defTabSz="685800" rtl="0" latinLnBrk="0">
              <a:lnSpc>
                <a:spcPts val="1900"/>
              </a:lnSpc>
              <a:spcBef>
                <a:spcPts val="700"/>
              </a:spcBef>
              <a:spcAft>
                <a:spcPts val="0"/>
              </a:spcAft>
              <a:buClrTx/>
              <a:buSzTx/>
              <a:buFontTx/>
              <a:buNone/>
              <a:tabLst/>
              <a:defRPr sz="1400" b="0" i="0" u="none" strike="noStrike" cap="none" spc="-40" baseline="0">
                <a:ln>
                  <a:noFill/>
                </a:ln>
                <a:solidFill>
                  <a:srgbClr val="424242"/>
                </a:solidFill>
                <a:uFillTx/>
                <a:latin typeface="+mn-lt"/>
                <a:ea typeface="+mn-ea"/>
                <a:cs typeface="+mn-cs"/>
                <a:sym typeface="Arial"/>
              </a:defRPr>
            </a:lvl3pPr>
            <a:lvl4pPr marL="0" marR="0" indent="1028675" algn="l" defTabSz="685800" rtl="0" latinLnBrk="0">
              <a:lnSpc>
                <a:spcPts val="1900"/>
              </a:lnSpc>
              <a:spcBef>
                <a:spcPts val="700"/>
              </a:spcBef>
              <a:spcAft>
                <a:spcPts val="0"/>
              </a:spcAft>
              <a:buClrTx/>
              <a:buSzTx/>
              <a:buFontTx/>
              <a:buNone/>
              <a:tabLst/>
              <a:defRPr sz="1400" b="0" i="0" u="none" strike="noStrike" cap="none" spc="-40" baseline="0">
                <a:ln>
                  <a:noFill/>
                </a:ln>
                <a:solidFill>
                  <a:srgbClr val="424242"/>
                </a:solidFill>
                <a:uFillTx/>
                <a:latin typeface="+mn-lt"/>
                <a:ea typeface="+mn-ea"/>
                <a:cs typeface="+mn-cs"/>
                <a:sym typeface="Arial"/>
              </a:defRPr>
            </a:lvl4pPr>
            <a:lvl5pPr marL="0" marR="0" indent="1371565" algn="l" defTabSz="685800" rtl="0" latinLnBrk="0">
              <a:lnSpc>
                <a:spcPts val="1900"/>
              </a:lnSpc>
              <a:spcBef>
                <a:spcPts val="700"/>
              </a:spcBef>
              <a:spcAft>
                <a:spcPts val="0"/>
              </a:spcAft>
              <a:buClrTx/>
              <a:buSzTx/>
              <a:buFontTx/>
              <a:buNone/>
              <a:tabLst/>
              <a:defRPr sz="1400" b="0" i="0" u="none" strike="noStrike" cap="none" spc="-40" baseline="0">
                <a:ln>
                  <a:noFill/>
                </a:ln>
                <a:solidFill>
                  <a:srgbClr val="424242"/>
                </a:solidFill>
                <a:uFillTx/>
                <a:latin typeface="+mn-lt"/>
                <a:ea typeface="+mn-ea"/>
                <a:cs typeface="+mn-cs"/>
                <a:sym typeface="Arial"/>
              </a:defRPr>
            </a:lvl5pPr>
            <a:lvl6pPr marL="19123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6pPr>
            <a:lvl7pPr marL="22552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7pPr>
            <a:lvl8pPr marL="25981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8pPr>
            <a:lvl9pPr marL="29410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9pPr>
          </a:lstStyle>
          <a:p>
            <a:pPr hangingPunct="1">
              <a:lnSpc>
                <a:spcPct val="110000"/>
              </a:lnSpc>
              <a:spcBef>
                <a:spcPts val="0"/>
              </a:spcBef>
              <a:buClr>
                <a:schemeClr val="accent1"/>
              </a:buClr>
              <a:buFont typeface="Arial"/>
              <a:buNone/>
              <a:defRPr sz="1800" spc="-100"/>
            </a:pPr>
            <a:r>
              <a:rPr lang="en-US" sz="1800" b="1" spc="-100" dirty="0"/>
              <a:t>Broad range of conditions exist for qualified rank faculty across units:</a:t>
            </a:r>
            <a:endParaRPr lang="en-US" sz="1800" spc="-100" dirty="0"/>
          </a:p>
          <a:p>
            <a:pPr marL="457200" lvl="5" indent="-228600" hangingPunct="1">
              <a:lnSpc>
                <a:spcPct val="110000"/>
              </a:lnSpc>
              <a:spcBef>
                <a:spcPts val="1200"/>
              </a:spcBef>
              <a:defRPr sz="1800" spc="-100">
                <a:solidFill>
                  <a:srgbClr val="424242"/>
                </a:solidFill>
              </a:defRPr>
            </a:pPr>
            <a:r>
              <a:rPr lang="en-US" sz="1800" spc="-100" dirty="0">
                <a:solidFill>
                  <a:srgbClr val="424242"/>
                </a:solidFill>
              </a:rPr>
              <a:t>PD may</a:t>
            </a:r>
          </a:p>
          <a:p>
            <a:pPr marL="857250" lvl="6" indent="-285750" hangingPunct="1">
              <a:lnSpc>
                <a:spcPct val="110000"/>
              </a:lnSpc>
              <a:spcBef>
                <a:spcPts val="0"/>
              </a:spcBef>
              <a:buSzPct val="75000"/>
              <a:buFont typeface="Courier New" panose="02070309020205020404" pitchFamily="49" charset="0"/>
              <a:buChar char="o"/>
              <a:defRPr sz="1800" spc="-100">
                <a:solidFill>
                  <a:srgbClr val="424242"/>
                </a:solidFill>
              </a:defRPr>
            </a:pPr>
            <a:r>
              <a:rPr lang="en-US" sz="1800" spc="-100" dirty="0">
                <a:solidFill>
                  <a:srgbClr val="424242"/>
                </a:solidFill>
              </a:rPr>
              <a:t>Formally be established with concrete annual amount of funding</a:t>
            </a:r>
          </a:p>
          <a:p>
            <a:pPr marL="857250" lvl="6" indent="-285750" hangingPunct="1">
              <a:lnSpc>
                <a:spcPct val="110000"/>
              </a:lnSpc>
              <a:spcBef>
                <a:spcPts val="0"/>
              </a:spcBef>
              <a:buSzPct val="75000"/>
              <a:buFont typeface="Courier New" panose="02070309020205020404" pitchFamily="49" charset="0"/>
              <a:buChar char="o"/>
              <a:defRPr sz="1800" spc="-100">
                <a:solidFill>
                  <a:srgbClr val="424242"/>
                </a:solidFill>
              </a:defRPr>
            </a:pPr>
            <a:r>
              <a:rPr lang="en-US" sz="1800" spc="-100" dirty="0">
                <a:solidFill>
                  <a:srgbClr val="424242"/>
                </a:solidFill>
              </a:rPr>
              <a:t>Be awarded at the discretion of the chair or dean</a:t>
            </a:r>
          </a:p>
          <a:p>
            <a:pPr marL="857250" lvl="6" indent="-285750" hangingPunct="1">
              <a:lnSpc>
                <a:spcPct val="110000"/>
              </a:lnSpc>
              <a:spcBef>
                <a:spcPts val="0"/>
              </a:spcBef>
              <a:buSzPct val="75000"/>
              <a:buFont typeface="Courier New" panose="02070309020205020404" pitchFamily="49" charset="0"/>
              <a:buChar char="o"/>
              <a:defRPr sz="1800" spc="-100">
                <a:solidFill>
                  <a:srgbClr val="424242"/>
                </a:solidFill>
              </a:defRPr>
            </a:pPr>
            <a:r>
              <a:rPr lang="en-US" sz="1800" spc="-100" dirty="0">
                <a:solidFill>
                  <a:srgbClr val="424242"/>
                </a:solidFill>
              </a:rPr>
              <a:t>Greatly vary from department to department within a unit</a:t>
            </a:r>
          </a:p>
          <a:p>
            <a:pPr marL="857250" lvl="6" indent="-285750" hangingPunct="1">
              <a:lnSpc>
                <a:spcPct val="110000"/>
              </a:lnSpc>
              <a:spcBef>
                <a:spcPts val="0"/>
              </a:spcBef>
              <a:buSzPct val="75000"/>
              <a:buFont typeface="Courier New" panose="02070309020205020404" pitchFamily="49" charset="0"/>
              <a:buChar char="o"/>
              <a:defRPr sz="1800" spc="-100">
                <a:solidFill>
                  <a:srgbClr val="424242"/>
                </a:solidFill>
              </a:defRPr>
            </a:pPr>
            <a:r>
              <a:rPr lang="en-US" sz="1800" spc="-100" dirty="0">
                <a:solidFill>
                  <a:srgbClr val="424242"/>
                </a:solidFill>
              </a:rPr>
              <a:t>Only be available for ladder faculty</a:t>
            </a:r>
          </a:p>
          <a:p>
            <a:pPr marL="514350" lvl="5" indent="-285750" hangingPunct="1">
              <a:lnSpc>
                <a:spcPct val="110000"/>
              </a:lnSpc>
              <a:spcBef>
                <a:spcPts val="600"/>
              </a:spcBef>
              <a:defRPr sz="1800" spc="-100">
                <a:solidFill>
                  <a:srgbClr val="424242"/>
                </a:solidFill>
              </a:defRPr>
            </a:pPr>
            <a:r>
              <a:rPr lang="en-US" sz="1800" spc="-100" dirty="0">
                <a:solidFill>
                  <a:srgbClr val="424242"/>
                </a:solidFill>
              </a:rPr>
              <a:t>All faculty appear to be voting, participating in department meetings, and involved in committee work</a:t>
            </a:r>
          </a:p>
          <a:p>
            <a:pPr marL="514350" lvl="5" indent="-285750" hangingPunct="1">
              <a:lnSpc>
                <a:spcPct val="110000"/>
              </a:lnSpc>
              <a:spcBef>
                <a:spcPts val="0"/>
              </a:spcBef>
              <a:defRPr sz="1800" spc="-100">
                <a:solidFill>
                  <a:srgbClr val="424242"/>
                </a:solidFill>
              </a:defRPr>
            </a:pPr>
            <a:r>
              <a:rPr lang="en-US" sz="1800" spc="-100" dirty="0">
                <a:solidFill>
                  <a:srgbClr val="424242"/>
                </a:solidFill>
              </a:rPr>
              <a:t>Level of integration still varies in terms of</a:t>
            </a:r>
          </a:p>
          <a:p>
            <a:pPr marL="857250" lvl="6" indent="-285750" hangingPunct="1">
              <a:lnSpc>
                <a:spcPct val="110000"/>
              </a:lnSpc>
              <a:spcBef>
                <a:spcPts val="0"/>
              </a:spcBef>
              <a:buSzPct val="75000"/>
              <a:buFont typeface="Courier New" panose="02070309020205020404" pitchFamily="49" charset="0"/>
              <a:buChar char="o"/>
              <a:defRPr sz="1800" spc="-100">
                <a:solidFill>
                  <a:srgbClr val="424242"/>
                </a:solidFill>
              </a:defRPr>
            </a:pPr>
            <a:r>
              <a:rPr lang="en-US" sz="1800" spc="-100" dirty="0">
                <a:solidFill>
                  <a:srgbClr val="424242"/>
                </a:solidFill>
              </a:rPr>
              <a:t>Ability to chair committees</a:t>
            </a:r>
          </a:p>
          <a:p>
            <a:pPr marL="857250" lvl="6" indent="-285750" hangingPunct="1">
              <a:lnSpc>
                <a:spcPct val="110000"/>
              </a:lnSpc>
              <a:spcBef>
                <a:spcPts val="0"/>
              </a:spcBef>
              <a:buSzPct val="75000"/>
              <a:buFont typeface="Courier New" panose="02070309020205020404" pitchFamily="49" charset="0"/>
              <a:buChar char="o"/>
              <a:defRPr sz="1800" spc="-100">
                <a:solidFill>
                  <a:srgbClr val="424242"/>
                </a:solidFill>
              </a:defRPr>
            </a:pPr>
            <a:r>
              <a:rPr lang="en-US" sz="1800" spc="-100" dirty="0">
                <a:solidFill>
                  <a:srgbClr val="424242"/>
                </a:solidFill>
              </a:rPr>
              <a:t>Guide student research</a:t>
            </a:r>
          </a:p>
          <a:p>
            <a:pPr marL="857250" lvl="6" indent="-285750" hangingPunct="1">
              <a:lnSpc>
                <a:spcPct val="110000"/>
              </a:lnSpc>
              <a:spcBef>
                <a:spcPts val="0"/>
              </a:spcBef>
              <a:buSzPct val="75000"/>
              <a:buFont typeface="Courier New" panose="02070309020205020404" pitchFamily="49" charset="0"/>
              <a:buChar char="o"/>
              <a:defRPr sz="1800" spc="-100">
                <a:solidFill>
                  <a:srgbClr val="424242"/>
                </a:solidFill>
              </a:defRPr>
            </a:pPr>
            <a:r>
              <a:rPr lang="en-US" sz="1800" spc="-100" dirty="0">
                <a:solidFill>
                  <a:srgbClr val="424242"/>
                </a:solidFill>
              </a:rPr>
              <a:t>Assume leadership roles</a:t>
            </a:r>
          </a:p>
          <a:p>
            <a:pPr marL="857250" lvl="6" indent="-285750" hangingPunct="1">
              <a:lnSpc>
                <a:spcPct val="110000"/>
              </a:lnSpc>
              <a:spcBef>
                <a:spcPts val="0"/>
              </a:spcBef>
              <a:buSzPct val="75000"/>
              <a:buFont typeface="Courier New" panose="02070309020205020404" pitchFamily="49" charset="0"/>
              <a:buChar char="o"/>
              <a:defRPr sz="1800" spc="-100">
                <a:solidFill>
                  <a:srgbClr val="424242"/>
                </a:solidFill>
              </a:defRPr>
            </a:pPr>
            <a:r>
              <a:rPr lang="en-US" sz="1800" spc="-100" dirty="0">
                <a:solidFill>
                  <a:srgbClr val="424242"/>
                </a:solidFill>
              </a:rPr>
              <a:t>Existing culture of individual departments and attitudes towards QR faculty, I.e., "Second-class citizen" issue.</a:t>
            </a:r>
          </a:p>
        </p:txBody>
      </p:sp>
    </p:spTree>
    <p:extLst>
      <p:ext uri="{BB962C8B-B14F-4D97-AF65-F5344CB8AC3E}">
        <p14:creationId xmlns:p14="http://schemas.microsoft.com/office/powerpoint/2010/main" val="16496874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6"/>
          <p:cNvSpPr txBox="1">
            <a:spLocks noGrp="1"/>
          </p:cNvSpPr>
          <p:nvPr>
            <p:ph type="sldNum" sz="quarter" idx="4294967295"/>
          </p:nvPr>
        </p:nvSpPr>
        <p:spPr>
          <a:xfrm>
            <a:off x="8554879" y="6357016"/>
            <a:ext cx="273655" cy="26425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197" name="Title 2"/>
          <p:cNvSpPr txBox="1">
            <a:spLocks noGrp="1"/>
          </p:cNvSpPr>
          <p:nvPr>
            <p:ph type="title"/>
          </p:nvPr>
        </p:nvSpPr>
        <p:spPr>
          <a:xfrm>
            <a:off x="427100" y="1097280"/>
            <a:ext cx="8121478" cy="599039"/>
          </a:xfrm>
          <a:prstGeom prst="rect">
            <a:avLst/>
          </a:prstGeom>
        </p:spPr>
        <p:txBody>
          <a:bodyPr/>
          <a:lstStyle/>
          <a:p>
            <a:pPr algn="ctr" defTabSz="672083">
              <a:defRPr sz="2300"/>
            </a:pPr>
            <a:r>
              <a:rPr dirty="0"/>
              <a:t>V.  Perspectives on </a:t>
            </a:r>
            <a:r>
              <a:rPr dirty="0" err="1"/>
              <a:t>Provost</a:t>
            </a:r>
            <a:r>
              <a:rPr lang="en-US" dirty="0" err="1"/>
              <a:t>i</a:t>
            </a:r>
            <a:r>
              <a:rPr dirty="0" err="1"/>
              <a:t>al</a:t>
            </a:r>
            <a:r>
              <a:rPr dirty="0"/>
              <a:t> Level Review</a:t>
            </a:r>
          </a:p>
        </p:txBody>
      </p:sp>
      <p:sp>
        <p:nvSpPr>
          <p:cNvPr id="198" name="Text Placeholder 2"/>
          <p:cNvSpPr txBox="1">
            <a:spLocks noGrp="1"/>
          </p:cNvSpPr>
          <p:nvPr>
            <p:ph type="body" idx="1"/>
          </p:nvPr>
        </p:nvSpPr>
        <p:spPr>
          <a:xfrm>
            <a:off x="526029" y="2011680"/>
            <a:ext cx="7511953" cy="3790485"/>
          </a:xfrm>
          <a:prstGeom prst="rect">
            <a:avLst/>
          </a:prstGeom>
        </p:spPr>
        <p:txBody>
          <a:bodyPr/>
          <a:lstStyle/>
          <a:p>
            <a:pPr>
              <a:lnSpc>
                <a:spcPct val="100000"/>
              </a:lnSpc>
              <a:spcBef>
                <a:spcPts val="600"/>
              </a:spcBef>
              <a:buClr>
                <a:schemeClr val="accent1"/>
              </a:buClr>
              <a:buFont typeface="Arial"/>
              <a:defRPr sz="1800" spc="-100"/>
            </a:pPr>
            <a:r>
              <a:rPr lang="en-US" b="1" dirty="0"/>
              <a:t>Broad support across units for benefits associated with university-wide review of promotion dossiers:</a:t>
            </a:r>
            <a:endParaRPr dirty="0"/>
          </a:p>
          <a:p>
            <a:pPr marL="457200" lvl="5" indent="-228600">
              <a:lnSpc>
                <a:spcPct val="150000"/>
              </a:lnSpc>
              <a:spcBef>
                <a:spcPts val="600"/>
              </a:spcBef>
              <a:defRPr sz="1800" spc="-100">
                <a:solidFill>
                  <a:srgbClr val="424242"/>
                </a:solidFill>
              </a:defRPr>
            </a:pPr>
            <a:r>
              <a:rPr dirty="0"/>
              <a:t>Increased recognition for individual faculty</a:t>
            </a:r>
          </a:p>
          <a:p>
            <a:pPr marL="457200" lvl="5" indent="-228600">
              <a:lnSpc>
                <a:spcPct val="100000"/>
              </a:lnSpc>
              <a:spcBef>
                <a:spcPts val="600"/>
              </a:spcBef>
              <a:defRPr sz="1800" spc="-100">
                <a:solidFill>
                  <a:srgbClr val="424242"/>
                </a:solidFill>
              </a:defRPr>
            </a:pPr>
            <a:r>
              <a:rPr dirty="0"/>
              <a:t>Raised awareness in general for achievements by faculty in qualified ranks and their contributions to the university mission</a:t>
            </a:r>
          </a:p>
          <a:p>
            <a:pPr marL="457200" lvl="5" indent="-228600">
              <a:lnSpc>
                <a:spcPct val="100000"/>
              </a:lnSpc>
              <a:spcBef>
                <a:spcPts val="600"/>
              </a:spcBef>
              <a:defRPr sz="1800" spc="-100">
                <a:solidFill>
                  <a:srgbClr val="424242"/>
                </a:solidFill>
              </a:defRPr>
            </a:pPr>
            <a:r>
              <a:rPr dirty="0"/>
              <a:t>Improved status of non-tenure track faculty</a:t>
            </a:r>
          </a:p>
          <a:p>
            <a:pPr marL="457200" lvl="5" indent="-228600">
              <a:lnSpc>
                <a:spcPct val="100000"/>
              </a:lnSpc>
              <a:spcBef>
                <a:spcPts val="600"/>
              </a:spcBef>
              <a:defRPr sz="1800" spc="-100">
                <a:solidFill>
                  <a:srgbClr val="424242"/>
                </a:solidFill>
              </a:defRPr>
            </a:pPr>
            <a:r>
              <a:rPr dirty="0"/>
              <a:t>Enhanced reputation for University at Buffalo</a:t>
            </a:r>
          </a:p>
        </p:txBody>
      </p:sp>
    </p:spTree>
    <p:extLst>
      <p:ext uri="{BB962C8B-B14F-4D97-AF65-F5344CB8AC3E}">
        <p14:creationId xmlns:p14="http://schemas.microsoft.com/office/powerpoint/2010/main" val="145417300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lide Number Placeholder 6"/>
          <p:cNvSpPr txBox="1">
            <a:spLocks noGrp="1"/>
          </p:cNvSpPr>
          <p:nvPr>
            <p:ph type="sldNum" sz="quarter" idx="4294967295"/>
          </p:nvPr>
        </p:nvSpPr>
        <p:spPr>
          <a:xfrm>
            <a:off x="8554879" y="6357016"/>
            <a:ext cx="273654" cy="26425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01" name="Title 2"/>
          <p:cNvSpPr txBox="1">
            <a:spLocks noGrp="1"/>
          </p:cNvSpPr>
          <p:nvPr>
            <p:ph type="title"/>
          </p:nvPr>
        </p:nvSpPr>
        <p:spPr>
          <a:xfrm>
            <a:off x="427100" y="1097280"/>
            <a:ext cx="8121478" cy="599039"/>
          </a:xfrm>
          <a:prstGeom prst="rect">
            <a:avLst/>
          </a:prstGeom>
        </p:spPr>
        <p:txBody>
          <a:bodyPr/>
          <a:lstStyle/>
          <a:p>
            <a:pPr algn="ctr" defTabSz="672083">
              <a:defRPr sz="2300"/>
            </a:pPr>
            <a:r>
              <a:rPr dirty="0"/>
              <a:t>V.  Perspectives on </a:t>
            </a:r>
            <a:r>
              <a:rPr dirty="0" err="1"/>
              <a:t>Provost</a:t>
            </a:r>
            <a:r>
              <a:rPr lang="en-US" dirty="0" err="1"/>
              <a:t>i</a:t>
            </a:r>
            <a:r>
              <a:rPr dirty="0" err="1"/>
              <a:t>al</a:t>
            </a:r>
            <a:r>
              <a:rPr dirty="0"/>
              <a:t> Level Review</a:t>
            </a:r>
          </a:p>
        </p:txBody>
      </p:sp>
      <p:sp>
        <p:nvSpPr>
          <p:cNvPr id="202" name="Text Placeholder 2"/>
          <p:cNvSpPr txBox="1">
            <a:spLocks noGrp="1"/>
          </p:cNvSpPr>
          <p:nvPr>
            <p:ph type="body" sz="quarter" idx="1"/>
          </p:nvPr>
        </p:nvSpPr>
        <p:spPr>
          <a:xfrm>
            <a:off x="427100" y="1828800"/>
            <a:ext cx="7431978" cy="1332593"/>
          </a:xfrm>
          <a:prstGeom prst="rect">
            <a:avLst/>
          </a:prstGeom>
        </p:spPr>
        <p:txBody>
          <a:bodyPr lIns="45719" rIns="45719" anchor="t">
            <a:normAutofit lnSpcReduction="10000"/>
          </a:bodyPr>
          <a:lstStyle/>
          <a:p>
            <a:pPr>
              <a:lnSpc>
                <a:spcPct val="100000"/>
              </a:lnSpc>
              <a:spcBef>
                <a:spcPts val="600"/>
              </a:spcBef>
              <a:buClr>
                <a:schemeClr val="accent1"/>
              </a:buClr>
              <a:buFont typeface="Arial"/>
              <a:defRPr sz="1800" spc="-100"/>
            </a:pPr>
            <a:r>
              <a:rPr b="1" dirty="0"/>
              <a:t>Concerns with perceived cost of provost level involvement:</a:t>
            </a:r>
          </a:p>
          <a:p>
            <a:pPr marL="457200" lvl="5" indent="-228600">
              <a:lnSpc>
                <a:spcPct val="100000"/>
              </a:lnSpc>
              <a:spcBef>
                <a:spcPts val="600"/>
              </a:spcBef>
              <a:defRPr sz="1800" spc="-100">
                <a:solidFill>
                  <a:srgbClr val="424242"/>
                </a:solidFill>
              </a:defRPr>
            </a:pPr>
            <a:r>
              <a:rPr dirty="0"/>
              <a:t>Additional layer of process, time and effort for unit to spend on promotion</a:t>
            </a:r>
            <a:r>
              <a:rPr lang="en-US" dirty="0"/>
              <a:t>, i.e. external letters</a:t>
            </a:r>
            <a:endParaRPr dirty="0"/>
          </a:p>
          <a:p>
            <a:pPr marL="457200" lvl="5" indent="-228600">
              <a:lnSpc>
                <a:spcPct val="100000"/>
              </a:lnSpc>
              <a:spcBef>
                <a:spcPts val="600"/>
              </a:spcBef>
              <a:defRPr sz="1800" spc="-100">
                <a:solidFill>
                  <a:srgbClr val="424242"/>
                </a:solidFill>
              </a:defRPr>
            </a:pPr>
            <a:r>
              <a:rPr dirty="0"/>
              <a:t>Added delay and anxiety for faculty</a:t>
            </a:r>
          </a:p>
        </p:txBody>
      </p:sp>
      <p:sp>
        <p:nvSpPr>
          <p:cNvPr id="203" name="Text Placeholder 2"/>
          <p:cNvSpPr txBox="1"/>
          <p:nvPr/>
        </p:nvSpPr>
        <p:spPr>
          <a:xfrm>
            <a:off x="427100" y="3210364"/>
            <a:ext cx="8546422" cy="1614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685800">
              <a:spcBef>
                <a:spcPts val="600"/>
              </a:spcBef>
              <a:buClr>
                <a:schemeClr val="accent1"/>
              </a:buClr>
              <a:buFont typeface="Arial"/>
              <a:defRPr spc="-100">
                <a:solidFill>
                  <a:srgbClr val="424242"/>
                </a:solidFill>
              </a:defRPr>
            </a:pPr>
            <a:r>
              <a:rPr b="1" dirty="0"/>
              <a:t>Concerns with process:</a:t>
            </a:r>
          </a:p>
          <a:p>
            <a:pPr marL="457200" lvl="5" indent="-228600" defTabSz="685800">
              <a:spcBef>
                <a:spcPts val="600"/>
              </a:spcBef>
              <a:buClr>
                <a:schemeClr val="accent1"/>
              </a:buClr>
              <a:buSzPct val="100000"/>
              <a:buFont typeface="Arial"/>
              <a:buChar char="•"/>
              <a:defRPr spc="-100">
                <a:solidFill>
                  <a:srgbClr val="424242"/>
                </a:solidFill>
              </a:defRPr>
            </a:pPr>
            <a:r>
              <a:rPr dirty="0"/>
              <a:t>Make-up of provost level review body</a:t>
            </a:r>
          </a:p>
          <a:p>
            <a:pPr marL="457200" lvl="5" indent="-228600" defTabSz="685800">
              <a:spcBef>
                <a:spcPts val="600"/>
              </a:spcBef>
              <a:buClr>
                <a:schemeClr val="accent1"/>
              </a:buClr>
              <a:buSzPct val="100000"/>
              <a:buFont typeface="Arial"/>
              <a:buChar char="•"/>
              <a:defRPr spc="-100">
                <a:solidFill>
                  <a:srgbClr val="424242"/>
                </a:solidFill>
              </a:defRPr>
            </a:pPr>
            <a:r>
              <a:rPr dirty="0"/>
              <a:t>Qualification and ability of faculty outside the unit to evaluate internal promotion criteria</a:t>
            </a:r>
          </a:p>
          <a:p>
            <a:pPr marL="457200" lvl="5" indent="-228600" defTabSz="685800">
              <a:spcBef>
                <a:spcPts val="600"/>
              </a:spcBef>
              <a:buClr>
                <a:schemeClr val="accent1"/>
              </a:buClr>
              <a:buSzPct val="100000"/>
              <a:buFont typeface="Arial"/>
              <a:buChar char="•"/>
              <a:defRPr spc="-100">
                <a:solidFill>
                  <a:srgbClr val="424242"/>
                </a:solidFill>
              </a:defRPr>
            </a:pPr>
            <a:r>
              <a:rPr dirty="0"/>
              <a:t>Broad diversity of roles and functions of faculty in qualified ranks across units</a:t>
            </a:r>
          </a:p>
        </p:txBody>
      </p:sp>
      <p:sp>
        <p:nvSpPr>
          <p:cNvPr id="204" name="Text Placeholder 2"/>
          <p:cNvSpPr txBox="1"/>
          <p:nvPr/>
        </p:nvSpPr>
        <p:spPr>
          <a:xfrm>
            <a:off x="427100" y="4874240"/>
            <a:ext cx="8546422" cy="1747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normAutofit/>
          </a:bodyPr>
          <a:lstStyle/>
          <a:p>
            <a:pPr defTabSz="685800">
              <a:spcBef>
                <a:spcPts val="600"/>
              </a:spcBef>
              <a:buClr>
                <a:schemeClr val="accent1"/>
              </a:buClr>
              <a:buFont typeface="Arial"/>
              <a:defRPr spc="-100">
                <a:solidFill>
                  <a:srgbClr val="424242"/>
                </a:solidFill>
              </a:defRPr>
            </a:pPr>
            <a:r>
              <a:rPr lang="en-US" b="1" dirty="0"/>
              <a:t>General concerns</a:t>
            </a:r>
            <a:r>
              <a:rPr b="1" dirty="0"/>
              <a:t>:</a:t>
            </a:r>
          </a:p>
          <a:p>
            <a:pPr marL="457200" lvl="5" indent="-228600" defTabSz="685800">
              <a:spcBef>
                <a:spcPts val="600"/>
              </a:spcBef>
              <a:buClr>
                <a:schemeClr val="accent1"/>
              </a:buClr>
              <a:buSzPct val="100000"/>
              <a:buFont typeface="Arial"/>
              <a:buChar char="•"/>
              <a:defRPr spc="-100">
                <a:solidFill>
                  <a:srgbClr val="424242"/>
                </a:solidFill>
              </a:defRPr>
            </a:pPr>
            <a:r>
              <a:rPr dirty="0"/>
              <a:t>What problems would another level of review solve?</a:t>
            </a:r>
          </a:p>
          <a:p>
            <a:pPr marL="457200" lvl="5" indent="-228600" defTabSz="685800">
              <a:spcBef>
                <a:spcPts val="600"/>
              </a:spcBef>
              <a:buClr>
                <a:schemeClr val="accent1"/>
              </a:buClr>
              <a:buSzPct val="100000"/>
              <a:buFont typeface="Arial"/>
              <a:buChar char="•"/>
              <a:defRPr spc="-100">
                <a:solidFill>
                  <a:srgbClr val="424242"/>
                </a:solidFill>
              </a:defRPr>
            </a:pPr>
            <a:r>
              <a:rPr dirty="0"/>
              <a:t>What are the problems it would create?</a:t>
            </a:r>
            <a:r>
              <a:rPr lang="en-US" dirty="0"/>
              <a:t> Create expectations of tenure?</a:t>
            </a:r>
            <a:endParaRPr dirty="0"/>
          </a:p>
          <a:p>
            <a:pPr marL="457200" lvl="5" indent="-228600" defTabSz="685800">
              <a:spcBef>
                <a:spcPts val="600"/>
              </a:spcBef>
              <a:buClr>
                <a:schemeClr val="accent1"/>
              </a:buClr>
              <a:buSzPct val="100000"/>
              <a:buFont typeface="Arial"/>
              <a:buChar char="•"/>
              <a:defRPr spc="-100">
                <a:solidFill>
                  <a:srgbClr val="424242"/>
                </a:solidFill>
              </a:defRPr>
            </a:pPr>
            <a:r>
              <a:rPr dirty="0"/>
              <a:t>Some units feel that their criteria and </a:t>
            </a:r>
            <a:r>
              <a:rPr lang="en-US" dirty="0"/>
              <a:t>robust </a:t>
            </a:r>
            <a:r>
              <a:rPr dirty="0"/>
              <a:t>process are rigorous enough</a:t>
            </a:r>
          </a:p>
        </p:txBody>
      </p:sp>
    </p:spTree>
    <p:extLst>
      <p:ext uri="{BB962C8B-B14F-4D97-AF65-F5344CB8AC3E}">
        <p14:creationId xmlns:p14="http://schemas.microsoft.com/office/powerpoint/2010/main" val="15629281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lide Number Placeholder 6"/>
          <p:cNvSpPr txBox="1">
            <a:spLocks noGrp="1"/>
          </p:cNvSpPr>
          <p:nvPr>
            <p:ph type="sldNum" sz="quarter" idx="4294967295"/>
          </p:nvPr>
        </p:nvSpPr>
        <p:spPr>
          <a:xfrm>
            <a:off x="8554879" y="6357016"/>
            <a:ext cx="273654" cy="26425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07" name="Title 2"/>
          <p:cNvSpPr txBox="1">
            <a:spLocks noGrp="1"/>
          </p:cNvSpPr>
          <p:nvPr>
            <p:ph type="title"/>
          </p:nvPr>
        </p:nvSpPr>
        <p:spPr>
          <a:xfrm>
            <a:off x="427100" y="1097280"/>
            <a:ext cx="8121478" cy="599039"/>
          </a:xfrm>
          <a:prstGeom prst="rect">
            <a:avLst/>
          </a:prstGeom>
        </p:spPr>
        <p:txBody>
          <a:bodyPr/>
          <a:lstStyle>
            <a:lvl1pPr algn="ctr" defTabSz="672083">
              <a:defRPr sz="2300"/>
            </a:lvl1pPr>
          </a:lstStyle>
          <a:p>
            <a:r>
              <a:rPr dirty="0"/>
              <a:t>V</a:t>
            </a:r>
            <a:r>
              <a:rPr lang="en-US" dirty="0"/>
              <a:t>I</a:t>
            </a:r>
            <a:r>
              <a:rPr dirty="0"/>
              <a:t>.  </a:t>
            </a:r>
            <a:r>
              <a:rPr lang="en-US" dirty="0"/>
              <a:t>Possible Scenarios</a:t>
            </a:r>
            <a:endParaRPr dirty="0"/>
          </a:p>
        </p:txBody>
      </p:sp>
      <p:sp>
        <p:nvSpPr>
          <p:cNvPr id="208" name="Text Placeholder 2"/>
          <p:cNvSpPr txBox="1">
            <a:spLocks noGrp="1"/>
          </p:cNvSpPr>
          <p:nvPr>
            <p:ph type="body" idx="1"/>
          </p:nvPr>
        </p:nvSpPr>
        <p:spPr>
          <a:xfrm>
            <a:off x="360572" y="1565974"/>
            <a:ext cx="8772045" cy="5055295"/>
          </a:xfrm>
          <a:prstGeom prst="rect">
            <a:avLst/>
          </a:prstGeom>
        </p:spPr>
        <p:txBody>
          <a:bodyPr>
            <a:normAutofit/>
          </a:bodyPr>
          <a:lstStyle/>
          <a:p>
            <a:pPr>
              <a:lnSpc>
                <a:spcPct val="120000"/>
              </a:lnSpc>
              <a:spcBef>
                <a:spcPts val="600"/>
              </a:spcBef>
              <a:buClr>
                <a:schemeClr val="accent1"/>
              </a:buClr>
              <a:buFont typeface="Arial"/>
              <a:defRPr sz="1800" b="1" spc="-100"/>
            </a:pPr>
            <a:r>
              <a:rPr dirty="0"/>
              <a:t>3 Models for Going Forward:</a:t>
            </a:r>
          </a:p>
          <a:p>
            <a:pPr marL="228600" lvl="5" indent="-320040">
              <a:lnSpc>
                <a:spcPct val="200000"/>
              </a:lnSpc>
              <a:spcBef>
                <a:spcPts val="600"/>
              </a:spcBef>
              <a:buAutoNum type="romanUcPeriod"/>
              <a:defRPr sz="1800" u="sng" spc="-100">
                <a:solidFill>
                  <a:srgbClr val="424242"/>
                </a:solidFill>
              </a:defRPr>
            </a:pPr>
            <a:r>
              <a:rPr dirty="0"/>
              <a:t>Updated status quo:</a:t>
            </a:r>
          </a:p>
          <a:p>
            <a:pPr marL="685800" lvl="6" indent="-228600">
              <a:lnSpc>
                <a:spcPct val="100000"/>
              </a:lnSpc>
              <a:spcBef>
                <a:spcPts val="600"/>
              </a:spcBef>
              <a:defRPr sz="1800" spc="-100">
                <a:solidFill>
                  <a:srgbClr val="424242"/>
                </a:solidFill>
              </a:defRPr>
            </a:pPr>
            <a:r>
              <a:rPr dirty="0"/>
              <a:t>No additional review at the level of the provost</a:t>
            </a:r>
          </a:p>
          <a:p>
            <a:pPr marL="685800" lvl="6" indent="-228600">
              <a:lnSpc>
                <a:spcPct val="100000"/>
              </a:lnSpc>
              <a:spcBef>
                <a:spcPts val="600"/>
              </a:spcBef>
              <a:defRPr sz="1800" spc="-100">
                <a:solidFill>
                  <a:srgbClr val="424242"/>
                </a:solidFill>
              </a:defRPr>
            </a:pPr>
            <a:r>
              <a:rPr dirty="0"/>
              <a:t>Units currently reviewing or reworking their guidelines will finalize efforts &amp; share</a:t>
            </a:r>
          </a:p>
          <a:p>
            <a:pPr marL="685800" lvl="6" indent="-228600">
              <a:lnSpc>
                <a:spcPct val="100000"/>
              </a:lnSpc>
              <a:spcBef>
                <a:spcPts val="600"/>
              </a:spcBef>
              <a:defRPr sz="1800" spc="-100">
                <a:solidFill>
                  <a:srgbClr val="424242"/>
                </a:solidFill>
              </a:defRPr>
            </a:pPr>
            <a:r>
              <a:rPr dirty="0"/>
              <a:t>Eventually, all units will have guidelines accessible online for faculty</a:t>
            </a:r>
            <a:r>
              <a:rPr lang="en-US" dirty="0"/>
              <a:t> across campus</a:t>
            </a:r>
            <a:endParaRPr dirty="0"/>
          </a:p>
          <a:p>
            <a:pPr marL="228600" lvl="4" indent="-320040">
              <a:lnSpc>
                <a:spcPct val="200000"/>
              </a:lnSpc>
              <a:spcBef>
                <a:spcPts val="600"/>
              </a:spcBef>
              <a:buClr>
                <a:schemeClr val="accent1"/>
              </a:buClr>
              <a:buSzPct val="100000"/>
              <a:buFont typeface="Arial"/>
              <a:buAutoNum type="romanUcPeriod" startAt="2"/>
              <a:defRPr sz="1800" u="sng" spc="-100"/>
            </a:pPr>
            <a:r>
              <a:rPr dirty="0"/>
              <a:t>Added layer of rigorous review at </a:t>
            </a:r>
            <a:r>
              <a:rPr lang="en-US" dirty="0"/>
              <a:t>level of the </a:t>
            </a:r>
            <a:r>
              <a:rPr dirty="0"/>
              <a:t>provost:</a:t>
            </a:r>
          </a:p>
          <a:p>
            <a:pPr marL="685800" lvl="5" indent="-228600">
              <a:lnSpc>
                <a:spcPct val="100000"/>
              </a:lnSpc>
              <a:spcBef>
                <a:spcPts val="600"/>
              </a:spcBef>
              <a:defRPr sz="1800" spc="-100">
                <a:solidFill>
                  <a:srgbClr val="424242"/>
                </a:solidFill>
              </a:defRPr>
            </a:pPr>
            <a:r>
              <a:rPr dirty="0"/>
              <a:t>Establish body of faculty, including its composition and oversight, charged with review</a:t>
            </a:r>
          </a:p>
          <a:p>
            <a:pPr marL="685800" lvl="5" indent="-228600">
              <a:lnSpc>
                <a:spcPct val="100000"/>
              </a:lnSpc>
              <a:spcBef>
                <a:spcPts val="600"/>
              </a:spcBef>
              <a:defRPr sz="1800" spc="-100">
                <a:solidFill>
                  <a:srgbClr val="424242"/>
                </a:solidFill>
              </a:defRPr>
            </a:pPr>
            <a:r>
              <a:rPr dirty="0"/>
              <a:t>Establish policies and guidelines for review</a:t>
            </a:r>
            <a:endParaRPr lang="en-US" dirty="0"/>
          </a:p>
          <a:p>
            <a:pPr marL="685800" lvl="5" indent="-228600">
              <a:lnSpc>
                <a:spcPct val="100000"/>
              </a:lnSpc>
              <a:spcBef>
                <a:spcPts val="600"/>
              </a:spcBef>
              <a:defRPr sz="1800" spc="-100">
                <a:solidFill>
                  <a:srgbClr val="424242"/>
                </a:solidFill>
              </a:defRPr>
            </a:pPr>
            <a:r>
              <a:rPr lang="en-US" dirty="0"/>
              <a:t>Define criteria for this layer that allow evaluation while acknowledging diverse faculty experiences and expectations for success in the units</a:t>
            </a:r>
          </a:p>
          <a:p>
            <a:pPr marL="685800" lvl="5" indent="-228600">
              <a:lnSpc>
                <a:spcPct val="100000"/>
              </a:lnSpc>
              <a:spcBef>
                <a:spcPts val="600"/>
              </a:spcBef>
              <a:defRPr sz="1800" spc="-100">
                <a:solidFill>
                  <a:srgbClr val="424242"/>
                </a:solidFill>
              </a:defRPr>
            </a:pPr>
            <a:r>
              <a:rPr lang="en-US" dirty="0"/>
              <a:t>Develop approach for existing differences in dossier content, e.g. external/internal letters</a:t>
            </a:r>
            <a:endParaRPr dirty="0"/>
          </a:p>
          <a:p>
            <a:pPr marL="685800" lvl="5" indent="-228600">
              <a:lnSpc>
                <a:spcPct val="100000"/>
              </a:lnSpc>
              <a:spcBef>
                <a:spcPts val="600"/>
              </a:spcBef>
              <a:defRPr sz="1800" spc="-100">
                <a:solidFill>
                  <a:srgbClr val="424242"/>
                </a:solidFill>
              </a:defRPr>
            </a:pPr>
            <a:r>
              <a:rPr dirty="0"/>
              <a:t>A</a:t>
            </a:r>
            <a:r>
              <a:rPr lang="en-US" dirty="0"/>
              <a:t>nticipate</a:t>
            </a:r>
            <a:r>
              <a:rPr dirty="0"/>
              <a:t> potential conflict between unit and provost decision outcomes</a:t>
            </a:r>
          </a:p>
        </p:txBody>
      </p:sp>
    </p:spTree>
    <p:extLst>
      <p:ext uri="{BB962C8B-B14F-4D97-AF65-F5344CB8AC3E}">
        <p14:creationId xmlns:p14="http://schemas.microsoft.com/office/powerpoint/2010/main" val="33717632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lide Number Placeholder 6"/>
          <p:cNvSpPr txBox="1">
            <a:spLocks noGrp="1"/>
          </p:cNvSpPr>
          <p:nvPr>
            <p:ph type="sldNum" sz="quarter" idx="4294967295"/>
          </p:nvPr>
        </p:nvSpPr>
        <p:spPr>
          <a:xfrm>
            <a:off x="8554879" y="6357016"/>
            <a:ext cx="273654" cy="26425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207" name="Title 2"/>
          <p:cNvSpPr txBox="1">
            <a:spLocks noGrp="1"/>
          </p:cNvSpPr>
          <p:nvPr>
            <p:ph type="title"/>
          </p:nvPr>
        </p:nvSpPr>
        <p:spPr>
          <a:xfrm>
            <a:off x="427100" y="1097280"/>
            <a:ext cx="8121478" cy="599039"/>
          </a:xfrm>
          <a:prstGeom prst="rect">
            <a:avLst/>
          </a:prstGeom>
        </p:spPr>
        <p:txBody>
          <a:bodyPr/>
          <a:lstStyle>
            <a:lvl1pPr algn="ctr" defTabSz="672083">
              <a:defRPr sz="2300"/>
            </a:lvl1pPr>
          </a:lstStyle>
          <a:p>
            <a:r>
              <a:rPr dirty="0"/>
              <a:t>V</a:t>
            </a:r>
            <a:r>
              <a:rPr lang="en-US" dirty="0"/>
              <a:t>I</a:t>
            </a:r>
            <a:r>
              <a:rPr dirty="0"/>
              <a:t>.  </a:t>
            </a:r>
            <a:r>
              <a:rPr lang="en-US" dirty="0"/>
              <a:t>Possible Scenarios</a:t>
            </a:r>
            <a:endParaRPr dirty="0"/>
          </a:p>
        </p:txBody>
      </p:sp>
      <p:sp>
        <p:nvSpPr>
          <p:cNvPr id="208" name="Text Placeholder 2"/>
          <p:cNvSpPr txBox="1">
            <a:spLocks noGrp="1"/>
          </p:cNvSpPr>
          <p:nvPr>
            <p:ph type="body" idx="1"/>
          </p:nvPr>
        </p:nvSpPr>
        <p:spPr>
          <a:xfrm>
            <a:off x="365760" y="2011680"/>
            <a:ext cx="8467961" cy="3053525"/>
          </a:xfrm>
          <a:prstGeom prst="rect">
            <a:avLst/>
          </a:prstGeom>
        </p:spPr>
        <p:txBody>
          <a:bodyPr lIns="45719" rIns="45719" anchor="t">
            <a:normAutofit lnSpcReduction="10000"/>
          </a:bodyPr>
          <a:lstStyle/>
          <a:p>
            <a:pPr lvl="2" indent="-320040">
              <a:lnSpc>
                <a:spcPct val="200000"/>
              </a:lnSpc>
              <a:spcBef>
                <a:spcPts val="600"/>
              </a:spcBef>
              <a:buClr>
                <a:schemeClr val="accent1"/>
              </a:buClr>
              <a:buFont typeface="+mj-lt"/>
              <a:buAutoNum type="romanUcPeriod" startAt="3"/>
              <a:defRPr sz="1800" spc="-100">
                <a:solidFill>
                  <a:srgbClr val="424242"/>
                </a:solidFill>
              </a:defRPr>
            </a:pPr>
            <a:r>
              <a:rPr u="sng" dirty="0"/>
              <a:t>Blended model:</a:t>
            </a:r>
            <a:r>
              <a:rPr dirty="0"/>
              <a:t> unit decision with provost</a:t>
            </a:r>
            <a:r>
              <a:rPr lang="en-US" dirty="0"/>
              <a:t> </a:t>
            </a:r>
            <a:r>
              <a:rPr dirty="0"/>
              <a:t>level recognition</a:t>
            </a:r>
          </a:p>
          <a:p>
            <a:pPr marL="685800" lvl="5" indent="-228600">
              <a:lnSpc>
                <a:spcPct val="150000"/>
              </a:lnSpc>
              <a:spcBef>
                <a:spcPts val="600"/>
              </a:spcBef>
              <a:defRPr sz="1800" spc="-100">
                <a:solidFill>
                  <a:srgbClr val="424242"/>
                </a:solidFill>
              </a:defRPr>
            </a:pPr>
            <a:r>
              <a:rPr dirty="0"/>
              <a:t>Promotion process is complete</a:t>
            </a:r>
            <a:r>
              <a:rPr lang="en-US" dirty="0"/>
              <a:t>d</a:t>
            </a:r>
            <a:r>
              <a:rPr dirty="0"/>
              <a:t> with decision of the cognizant dean</a:t>
            </a:r>
          </a:p>
          <a:p>
            <a:pPr marL="685800" lvl="5" indent="-228600">
              <a:lnSpc>
                <a:spcPct val="100000"/>
              </a:lnSpc>
              <a:spcBef>
                <a:spcPts val="600"/>
              </a:spcBef>
              <a:defRPr sz="1800" spc="-100">
                <a:solidFill>
                  <a:srgbClr val="424242"/>
                </a:solidFill>
              </a:defRPr>
            </a:pPr>
            <a:r>
              <a:rPr dirty="0"/>
              <a:t>All promotion dossiers are forwarded to the provost</a:t>
            </a:r>
            <a:r>
              <a:rPr lang="en-US" dirty="0"/>
              <a:t> for approval</a:t>
            </a:r>
          </a:p>
          <a:p>
            <a:pPr marL="1085850" lvl="6" indent="-285750">
              <a:lnSpc>
                <a:spcPct val="100000"/>
              </a:lnSpc>
              <a:spcBef>
                <a:spcPts val="600"/>
              </a:spcBef>
              <a:buSzPct val="75000"/>
              <a:buFont typeface="Courier New" panose="02070309020205020404" pitchFamily="49" charset="0"/>
              <a:buChar char="o"/>
              <a:defRPr sz="1800" spc="-100">
                <a:solidFill>
                  <a:srgbClr val="424242"/>
                </a:solidFill>
              </a:defRPr>
            </a:pPr>
            <a:r>
              <a:rPr lang="en-US" dirty="0"/>
              <a:t>Possibly: provost maintains exceptional right to assemble ad-hoc group to solicit second opinion and ability to enter in conversation with the unit </a:t>
            </a:r>
          </a:p>
          <a:p>
            <a:pPr marL="685800" lvl="5" indent="-228600">
              <a:lnSpc>
                <a:spcPct val="100000"/>
              </a:lnSpc>
              <a:spcBef>
                <a:spcPts val="600"/>
              </a:spcBef>
              <a:defRPr sz="1800" spc="-100">
                <a:solidFill>
                  <a:srgbClr val="424242"/>
                </a:solidFill>
              </a:defRPr>
            </a:pPr>
            <a:r>
              <a:rPr lang="en-US" dirty="0"/>
              <a:t>Appropriate body will review cases requested by provost and select a limited number for award; submit to provost</a:t>
            </a:r>
          </a:p>
          <a:p>
            <a:pPr marL="685800" lvl="5" indent="-228600">
              <a:lnSpc>
                <a:spcPct val="100000"/>
              </a:lnSpc>
              <a:spcBef>
                <a:spcPts val="600"/>
              </a:spcBef>
              <a:defRPr sz="1800" spc="-100">
                <a:solidFill>
                  <a:srgbClr val="424242"/>
                </a:solidFill>
              </a:defRPr>
            </a:pPr>
            <a:r>
              <a:rPr dirty="0"/>
              <a:t>A</a:t>
            </a:r>
            <a:r>
              <a:rPr lang="en-US" dirty="0"/>
              <a:t>ll </a:t>
            </a:r>
            <a:r>
              <a:rPr dirty="0"/>
              <a:t>promotions and awardees </a:t>
            </a:r>
            <a:r>
              <a:rPr lang="en-US" dirty="0"/>
              <a:t>chosen by the provost </a:t>
            </a:r>
            <a:r>
              <a:rPr dirty="0"/>
              <a:t>will be recognized at </a:t>
            </a:r>
            <a:r>
              <a:rPr lang="en-US" dirty="0"/>
              <a:t>annual </a:t>
            </a:r>
            <a:r>
              <a:rPr dirty="0"/>
              <a:t>event</a:t>
            </a:r>
          </a:p>
        </p:txBody>
      </p:sp>
    </p:spTree>
    <p:extLst>
      <p:ext uri="{BB962C8B-B14F-4D97-AF65-F5344CB8AC3E}">
        <p14:creationId xmlns:p14="http://schemas.microsoft.com/office/powerpoint/2010/main" val="19583325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3EEB-F89C-AD43-81AD-9FFCA1107BCC}"/>
              </a:ext>
            </a:extLst>
          </p:cNvPr>
          <p:cNvSpPr>
            <a:spLocks noGrp="1"/>
          </p:cNvSpPr>
          <p:nvPr>
            <p:ph type="title"/>
          </p:nvPr>
        </p:nvSpPr>
        <p:spPr/>
        <p:txBody>
          <a:bodyPr/>
          <a:lstStyle/>
          <a:p>
            <a:pPr algn="ctr"/>
            <a:r>
              <a:rPr lang="en-US" dirty="0"/>
              <a:t>Possible Recommendations</a:t>
            </a:r>
          </a:p>
        </p:txBody>
      </p:sp>
      <p:sp>
        <p:nvSpPr>
          <p:cNvPr id="3" name="Text Placeholder 2">
            <a:extLst>
              <a:ext uri="{FF2B5EF4-FFF2-40B4-BE49-F238E27FC236}">
                <a16:creationId xmlns:a16="http://schemas.microsoft.com/office/drawing/2014/main" id="{BB1331D1-C699-604B-AC15-BFB5B4E61DA3}"/>
              </a:ext>
            </a:extLst>
          </p:cNvPr>
          <p:cNvSpPr>
            <a:spLocks noGrp="1"/>
          </p:cNvSpPr>
          <p:nvPr>
            <p:ph type="body" idx="1"/>
          </p:nvPr>
        </p:nvSpPr>
        <p:spPr/>
        <p:txBody>
          <a:bodyPr/>
          <a:lstStyle/>
          <a:p>
            <a:pPr lvl="0"/>
            <a:r>
              <a:rPr lang="en-US" dirty="0"/>
              <a:t>Efforts should be made to integrate QF into university-wide activities including New Faculty Orientation, Celebration of Faculty and Staff Excellence, award nominations, departmental meetings, and committees.</a:t>
            </a:r>
          </a:p>
          <a:p>
            <a:pPr lvl="0"/>
            <a:r>
              <a:rPr lang="en-US" dirty="0"/>
              <a:t>All departments should be reminded of the UB mentoring policy and informed that QF are to be provided with mentoring opportunities.</a:t>
            </a:r>
          </a:p>
          <a:p>
            <a:pPr lvl="0"/>
            <a:r>
              <a:rPr lang="en-US" dirty="0"/>
              <a:t>QF should be provided encouragement and opportunity to participate in professional development activities available at the decanal and university levels.</a:t>
            </a:r>
          </a:p>
          <a:p>
            <a:r>
              <a:rPr lang="en-US" dirty="0"/>
              <a:t>An advisory committee of QF should be established, coordinated through the Office of Faculty Affairs, to explore issues related to QF life.</a:t>
            </a:r>
          </a:p>
          <a:p>
            <a:r>
              <a:rPr lang="en-US" dirty="0"/>
              <a:t>Departments should be encouraged to developed “In-house” title:</a:t>
            </a:r>
          </a:p>
          <a:p>
            <a:pPr lvl="1"/>
            <a:r>
              <a:rPr lang="en-US" dirty="0"/>
              <a:t>Professor of Practice</a:t>
            </a:r>
          </a:p>
          <a:p>
            <a:pPr lvl="1"/>
            <a:r>
              <a:rPr lang="en-US" dirty="0"/>
              <a:t>Teaching Professor</a:t>
            </a:r>
          </a:p>
        </p:txBody>
      </p:sp>
    </p:spTree>
    <p:extLst>
      <p:ext uri="{BB962C8B-B14F-4D97-AF65-F5344CB8AC3E}">
        <p14:creationId xmlns:p14="http://schemas.microsoft.com/office/powerpoint/2010/main" val="42453848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AA65-9703-564B-9D4D-3C159CB4AB64}"/>
              </a:ext>
            </a:extLst>
          </p:cNvPr>
          <p:cNvSpPr>
            <a:spLocks noGrp="1"/>
          </p:cNvSpPr>
          <p:nvPr>
            <p:ph type="title"/>
          </p:nvPr>
        </p:nvSpPr>
        <p:spPr/>
        <p:txBody>
          <a:bodyPr/>
          <a:lstStyle/>
          <a:p>
            <a:r>
              <a:rPr lang="en-US" dirty="0"/>
              <a:t>Recommendations: Promotion</a:t>
            </a:r>
          </a:p>
        </p:txBody>
      </p:sp>
      <p:sp>
        <p:nvSpPr>
          <p:cNvPr id="3" name="Text Placeholder 2">
            <a:extLst>
              <a:ext uri="{FF2B5EF4-FFF2-40B4-BE49-F238E27FC236}">
                <a16:creationId xmlns:a16="http://schemas.microsoft.com/office/drawing/2014/main" id="{0FA8A240-248A-FA4A-AB5B-BBC8B03EEA47}"/>
              </a:ext>
            </a:extLst>
          </p:cNvPr>
          <p:cNvSpPr>
            <a:spLocks noGrp="1"/>
          </p:cNvSpPr>
          <p:nvPr>
            <p:ph type="body" idx="1"/>
          </p:nvPr>
        </p:nvSpPr>
        <p:spPr/>
        <p:txBody>
          <a:bodyPr/>
          <a:lstStyle/>
          <a:p>
            <a:r>
              <a:rPr lang="en-US" dirty="0"/>
              <a:t>The university should develop a policy for </a:t>
            </a:r>
            <a:r>
              <a:rPr lang="en-US" dirty="0" err="1"/>
              <a:t>provostial</a:t>
            </a:r>
            <a:r>
              <a:rPr lang="en-US" dirty="0"/>
              <a:t>/presidential level review of dossiers for promotion of QF.  Such a policy would include establishing departmental criteria for promotion within qualified ranks, consistent voting procedures within departments and units, and letters from unit deans making a recommendation to the provost.</a:t>
            </a:r>
          </a:p>
          <a:p>
            <a:r>
              <a:rPr lang="en-US" dirty="0"/>
              <a:t>A </a:t>
            </a:r>
            <a:r>
              <a:rPr lang="en-US" dirty="0" err="1"/>
              <a:t>provostial</a:t>
            </a:r>
            <a:r>
              <a:rPr lang="en-US" dirty="0"/>
              <a:t>/presidential review should be phased in gradually. It is recommended that units submit dossiers to the provost, through the Office of Faculty Affairs, for review and subsequent recommendation to the president.  </a:t>
            </a:r>
          </a:p>
          <a:p>
            <a:r>
              <a:rPr lang="en-US" dirty="0"/>
              <a:t>QF who are approved for promotion should receive an official letter from the President confirming the promotion.</a:t>
            </a:r>
          </a:p>
          <a:p>
            <a:r>
              <a:rPr lang="en-US" dirty="0"/>
              <a:t>If there is a desire to establish a PRB-like review committee for all QF promotion dossiers, a committee consisting of QF, TTF, department chairs should be formed to 1) discuss the pros and cons of such a review committee, 2) consider the structure and composition of the review committee, and 3) recommend procedures that should guide that committee.</a:t>
            </a:r>
          </a:p>
        </p:txBody>
      </p:sp>
    </p:spTree>
    <p:extLst>
      <p:ext uri="{BB962C8B-B14F-4D97-AF65-F5344CB8AC3E}">
        <p14:creationId xmlns:p14="http://schemas.microsoft.com/office/powerpoint/2010/main" val="17771434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283E27-4D0B-2B43-919B-1602D4D4929A}"/>
              </a:ext>
            </a:extLst>
          </p:cNvPr>
          <p:cNvSpPr>
            <a:spLocks noGrp="1"/>
          </p:cNvSpPr>
          <p:nvPr>
            <p:ph type="title"/>
          </p:nvPr>
        </p:nvSpPr>
        <p:spPr/>
        <p:txBody>
          <a:bodyPr/>
          <a:lstStyle/>
          <a:p>
            <a:pPr algn="ctr"/>
            <a:r>
              <a:rPr lang="en-US" dirty="0"/>
              <a:t>Charge</a:t>
            </a:r>
          </a:p>
        </p:txBody>
      </p:sp>
      <p:sp>
        <p:nvSpPr>
          <p:cNvPr id="2" name="Text Placeholder 1">
            <a:extLst>
              <a:ext uri="{FF2B5EF4-FFF2-40B4-BE49-F238E27FC236}">
                <a16:creationId xmlns:a16="http://schemas.microsoft.com/office/drawing/2014/main" id="{7FEFEC82-CB25-BF4D-95F1-FAFC79A005DD}"/>
              </a:ext>
            </a:extLst>
          </p:cNvPr>
          <p:cNvSpPr>
            <a:spLocks noGrp="1"/>
          </p:cNvSpPr>
          <p:nvPr>
            <p:ph type="body" sz="half" idx="1"/>
          </p:nvPr>
        </p:nvSpPr>
        <p:spPr>
          <a:xfrm>
            <a:off x="420623" y="2011680"/>
            <a:ext cx="8302137" cy="3790484"/>
          </a:xfrm>
        </p:spPr>
        <p:txBody>
          <a:bodyPr lIns="45719" rIns="45719" anchor="t">
            <a:normAutofit/>
          </a:bodyPr>
          <a:lstStyle/>
          <a:p>
            <a:pPr marL="742950" indent="-285750">
              <a:lnSpc>
                <a:spcPct val="100000"/>
              </a:lnSpc>
              <a:buFont typeface="Arial" panose="020B0604020202020204" pitchFamily="34" charset="0"/>
              <a:buChar char="•"/>
            </a:pPr>
            <a:r>
              <a:rPr lang="en-US" sz="1800" dirty="0"/>
              <a:t>How faculty roles in qualified ranks are defined and performances are reviewed for promotion across campus</a:t>
            </a:r>
          </a:p>
          <a:p>
            <a:pPr marL="742950" indent="-285750">
              <a:lnSpc>
                <a:spcPct val="100000"/>
              </a:lnSpc>
              <a:buFont typeface="Arial" panose="020B0604020202020204" pitchFamily="34" charset="0"/>
              <a:buChar char="•"/>
            </a:pPr>
            <a:r>
              <a:rPr lang="en-US" sz="1800" dirty="0"/>
              <a:t>What opportunities are available within academic units for development, promotion and departmental and university integration </a:t>
            </a:r>
          </a:p>
          <a:p>
            <a:pPr marL="742950" indent="-285750">
              <a:lnSpc>
                <a:spcPct val="100000"/>
              </a:lnSpc>
              <a:buFont typeface="Arial" panose="020B0604020202020204" pitchFamily="34" charset="0"/>
              <a:buChar char="•"/>
            </a:pPr>
            <a:r>
              <a:rPr lang="en-US" sz="1800" dirty="0"/>
              <a:t>Review practices and policies at comparable institutions to establish best practices</a:t>
            </a:r>
          </a:p>
          <a:p>
            <a:pPr marL="742950" indent="-285750">
              <a:lnSpc>
                <a:spcPct val="100000"/>
              </a:lnSpc>
              <a:buFont typeface="Arial" panose="020B0604020202020204" pitchFamily="34" charset="0"/>
              <a:buChar char="•"/>
            </a:pPr>
            <a:r>
              <a:rPr lang="en-US" sz="1800" dirty="0"/>
              <a:t>Recommend next steps in developing assessment and promotion criteria and in enhancing the integration and professional development of faculty in qualified ranks</a:t>
            </a:r>
          </a:p>
          <a:p>
            <a:endParaRPr lang="en-US" sz="1800" dirty="0"/>
          </a:p>
        </p:txBody>
      </p:sp>
    </p:spTree>
    <p:extLst>
      <p:ext uri="{BB962C8B-B14F-4D97-AF65-F5344CB8AC3E}">
        <p14:creationId xmlns:p14="http://schemas.microsoft.com/office/powerpoint/2010/main" val="30085104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BD2056-B648-0A4D-967C-F2ECBA1F1797}"/>
              </a:ext>
            </a:extLst>
          </p:cNvPr>
          <p:cNvSpPr>
            <a:spLocks noGrp="1"/>
          </p:cNvSpPr>
          <p:nvPr>
            <p:ph type="title"/>
          </p:nvPr>
        </p:nvSpPr>
        <p:spPr/>
        <p:txBody>
          <a:bodyPr>
            <a:normAutofit/>
          </a:bodyPr>
          <a:lstStyle/>
          <a:p>
            <a:pPr algn="ctr"/>
            <a:r>
              <a:rPr lang="en-US" sz="2400" dirty="0"/>
              <a:t>I. Background and Data for UB</a:t>
            </a:r>
          </a:p>
        </p:txBody>
      </p:sp>
      <p:sp>
        <p:nvSpPr>
          <p:cNvPr id="4" name="TextBox 3">
            <a:extLst>
              <a:ext uri="{FF2B5EF4-FFF2-40B4-BE49-F238E27FC236}">
                <a16:creationId xmlns:a16="http://schemas.microsoft.com/office/drawing/2014/main" id="{90196D33-366B-A547-9CA3-781252841CBF}"/>
              </a:ext>
            </a:extLst>
          </p:cNvPr>
          <p:cNvSpPr txBox="1"/>
          <p:nvPr/>
        </p:nvSpPr>
        <p:spPr>
          <a:xfrm>
            <a:off x="420623" y="1929786"/>
            <a:ext cx="323421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424242"/>
                </a:solidFill>
                <a:effectLst/>
                <a:uFillTx/>
                <a:latin typeface="+mn-lt"/>
                <a:ea typeface="+mn-ea"/>
                <a:cs typeface="+mn-cs"/>
                <a:sym typeface="Arial"/>
              </a:rPr>
              <a:t>Qualified faculty titles at UB:</a:t>
            </a:r>
          </a:p>
        </p:txBody>
      </p:sp>
      <p:sp>
        <p:nvSpPr>
          <p:cNvPr id="2" name="Text Placeholder 1">
            <a:extLst>
              <a:ext uri="{FF2B5EF4-FFF2-40B4-BE49-F238E27FC236}">
                <a16:creationId xmlns:a16="http://schemas.microsoft.com/office/drawing/2014/main" id="{FC0FFC60-B4F4-1743-A72F-8B691C04DCF5}"/>
              </a:ext>
            </a:extLst>
          </p:cNvPr>
          <p:cNvSpPr>
            <a:spLocks noGrp="1"/>
          </p:cNvSpPr>
          <p:nvPr>
            <p:ph type="body" sz="half" idx="1"/>
          </p:nvPr>
        </p:nvSpPr>
        <p:spPr>
          <a:xfrm>
            <a:off x="420623" y="2404386"/>
            <a:ext cx="8641184" cy="3790484"/>
          </a:xfrm>
        </p:spPr>
        <p:txBody>
          <a:bodyPr>
            <a:noAutofit/>
          </a:bodyPr>
          <a:lstStyle/>
          <a:p>
            <a:pPr marL="742950" indent="-285750">
              <a:lnSpc>
                <a:spcPct val="100000"/>
              </a:lnSpc>
            </a:pPr>
            <a:r>
              <a:rPr lang="en-US" sz="1800" dirty="0"/>
              <a:t>Full-time</a:t>
            </a:r>
          </a:p>
          <a:p>
            <a:pPr marL="742950" indent="-285750">
              <a:lnSpc>
                <a:spcPct val="100000"/>
              </a:lnSpc>
            </a:pPr>
            <a:r>
              <a:rPr lang="en-US" sz="1800" dirty="0"/>
              <a:t>Includes multiple SUNY titles</a:t>
            </a:r>
          </a:p>
          <a:p>
            <a:pPr marL="1200127" lvl="2" indent="-285750">
              <a:lnSpc>
                <a:spcPct val="100000"/>
              </a:lnSpc>
              <a:buFont typeface="Courier New" panose="02070309020205020404" pitchFamily="49" charset="0"/>
              <a:buChar char="o"/>
            </a:pPr>
            <a:r>
              <a:rPr lang="en-US" sz="1800" dirty="0">
                <a:solidFill>
                  <a:srgbClr val="0070C0"/>
                </a:solidFill>
              </a:rPr>
              <a:t>Lecturers</a:t>
            </a:r>
          </a:p>
          <a:p>
            <a:pPr marL="1200127" lvl="2" indent="-285750">
              <a:lnSpc>
                <a:spcPct val="100000"/>
              </a:lnSpc>
              <a:buFont typeface="Courier New" panose="02070309020205020404" pitchFamily="49" charset="0"/>
              <a:buChar char="o"/>
            </a:pPr>
            <a:r>
              <a:rPr lang="en-US" sz="1800" dirty="0">
                <a:solidFill>
                  <a:srgbClr val="0070C0"/>
                </a:solidFill>
              </a:rPr>
              <a:t>Clinical </a:t>
            </a:r>
            <a:r>
              <a:rPr lang="en-US" sz="1800" dirty="0">
                <a:solidFill>
                  <a:schemeClr val="accent1"/>
                </a:solidFill>
              </a:rPr>
              <a:t>(Assistant Professor, Associate Professor, Professor)</a:t>
            </a:r>
          </a:p>
          <a:p>
            <a:pPr marL="1200127" lvl="2" indent="-285750">
              <a:lnSpc>
                <a:spcPct val="100000"/>
              </a:lnSpc>
              <a:buFont typeface="Courier New" panose="02070309020205020404" pitchFamily="49" charset="0"/>
              <a:buChar char="o"/>
            </a:pPr>
            <a:r>
              <a:rPr lang="en-US" sz="1800" dirty="0">
                <a:solidFill>
                  <a:srgbClr val="0070C0"/>
                </a:solidFill>
              </a:rPr>
              <a:t>Visiting Appointments</a:t>
            </a:r>
          </a:p>
          <a:p>
            <a:pPr marL="1200127" lvl="2" indent="-285750">
              <a:lnSpc>
                <a:spcPct val="100000"/>
              </a:lnSpc>
              <a:buFont typeface="Courier New" panose="02070309020205020404" pitchFamily="49" charset="0"/>
              <a:buChar char="o"/>
            </a:pPr>
            <a:r>
              <a:rPr lang="en-US" sz="1800" dirty="0">
                <a:solidFill>
                  <a:schemeClr val="accent1"/>
                </a:solidFill>
              </a:rPr>
              <a:t>Research (Assistant Professor, Associate Professor, Professor)</a:t>
            </a:r>
          </a:p>
          <a:p>
            <a:pPr marL="742950" indent="-285750">
              <a:lnSpc>
                <a:spcPct val="100000"/>
              </a:lnSpc>
            </a:pPr>
            <a:r>
              <a:rPr lang="en-US" sz="1800" dirty="0"/>
              <a:t>Appointments are for renewable terms to encourage continual quality review but also offering stability, competitive compensation and pay increases over time. Typically 1-3 year renewable contracts</a:t>
            </a:r>
          </a:p>
          <a:p>
            <a:pPr marL="742950" indent="-285750">
              <a:lnSpc>
                <a:spcPct val="100000"/>
              </a:lnSpc>
            </a:pPr>
            <a:r>
              <a:rPr lang="en-US" sz="1800" dirty="0"/>
              <a:t>Teaching obligation is primary for most faculty on qualified lines</a:t>
            </a:r>
          </a:p>
        </p:txBody>
      </p:sp>
    </p:spTree>
    <p:extLst>
      <p:ext uri="{BB962C8B-B14F-4D97-AF65-F5344CB8AC3E}">
        <p14:creationId xmlns:p14="http://schemas.microsoft.com/office/powerpoint/2010/main" val="6350195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lide Number Placeholder 6"/>
          <p:cNvSpPr txBox="1">
            <a:spLocks noGrp="1"/>
          </p:cNvSpPr>
          <p:nvPr>
            <p:ph type="sldNum" sz="quarter" idx="2"/>
          </p:nvPr>
        </p:nvSpPr>
        <p:spPr>
          <a:xfrm>
            <a:off x="8671533" y="6250690"/>
            <a:ext cx="188899" cy="2642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43" name="Title 2"/>
          <p:cNvSpPr txBox="1">
            <a:spLocks noGrp="1"/>
          </p:cNvSpPr>
          <p:nvPr>
            <p:ph type="title"/>
          </p:nvPr>
        </p:nvSpPr>
        <p:spPr>
          <a:xfrm>
            <a:off x="266700" y="1097280"/>
            <a:ext cx="8546421" cy="599038"/>
          </a:xfrm>
          <a:prstGeom prst="rect">
            <a:avLst/>
          </a:prstGeom>
        </p:spPr>
        <p:txBody>
          <a:bodyPr/>
          <a:lstStyle>
            <a:lvl1pPr>
              <a:defRPr sz="2400"/>
            </a:lvl1pPr>
          </a:lstStyle>
          <a:p>
            <a:pPr algn="ctr"/>
            <a:r>
              <a:rPr dirty="0"/>
              <a:t>Institutional Data for Instructional Workload @ UB</a:t>
            </a:r>
          </a:p>
        </p:txBody>
      </p:sp>
      <p:sp>
        <p:nvSpPr>
          <p:cNvPr id="17" name="TextBox 16">
            <a:extLst>
              <a:ext uri="{FF2B5EF4-FFF2-40B4-BE49-F238E27FC236}">
                <a16:creationId xmlns:a16="http://schemas.microsoft.com/office/drawing/2014/main" id="{63B5CD82-1666-9443-8745-2C3140994DD8}"/>
              </a:ext>
            </a:extLst>
          </p:cNvPr>
          <p:cNvSpPr txBox="1"/>
          <p:nvPr/>
        </p:nvSpPr>
        <p:spPr>
          <a:xfrm>
            <a:off x="191393" y="2682320"/>
            <a:ext cx="1020719" cy="584775"/>
          </a:xfrm>
          <a:prstGeom prst="rect">
            <a:avLst/>
          </a:prstGeom>
          <a:noFill/>
        </p:spPr>
        <p:txBody>
          <a:bodyPr wrap="square" rtlCol="0">
            <a:spAutoFit/>
          </a:bodyPr>
          <a:lstStyle/>
          <a:p>
            <a:r>
              <a:rPr lang="en-US" sz="1600" b="1" dirty="0"/>
              <a:t>Tenure Track</a:t>
            </a:r>
          </a:p>
        </p:txBody>
      </p:sp>
      <p:sp>
        <p:nvSpPr>
          <p:cNvPr id="19" name="TextBox 18">
            <a:extLst>
              <a:ext uri="{FF2B5EF4-FFF2-40B4-BE49-F238E27FC236}">
                <a16:creationId xmlns:a16="http://schemas.microsoft.com/office/drawing/2014/main" id="{D1AB2BA0-F888-4145-B125-1CDD0D139F70}"/>
              </a:ext>
            </a:extLst>
          </p:cNvPr>
          <p:cNvSpPr txBox="1"/>
          <p:nvPr/>
        </p:nvSpPr>
        <p:spPr>
          <a:xfrm>
            <a:off x="1809671" y="1578397"/>
            <a:ext cx="1346844" cy="338554"/>
          </a:xfrm>
          <a:prstGeom prst="rect">
            <a:avLst/>
          </a:prstGeom>
          <a:noFill/>
        </p:spPr>
        <p:txBody>
          <a:bodyPr wrap="none" rtlCol="0">
            <a:spAutoFit/>
          </a:bodyPr>
          <a:lstStyle/>
          <a:p>
            <a:r>
              <a:rPr lang="en-US" sz="1600" b="1" dirty="0"/>
              <a:t>Faculty FTE</a:t>
            </a:r>
          </a:p>
        </p:txBody>
      </p:sp>
      <p:graphicFrame>
        <p:nvGraphicFramePr>
          <p:cNvPr id="22" name="Chart 21" title="TT Faculty FTE Chart">
            <a:extLst>
              <a:ext uri="{FF2B5EF4-FFF2-40B4-BE49-F238E27FC236}">
                <a16:creationId xmlns:a16="http://schemas.microsoft.com/office/drawing/2014/main" id="{36C88C1D-3343-D243-8964-91FA6F8460F0}"/>
              </a:ext>
            </a:extLst>
          </p:cNvPr>
          <p:cNvGraphicFramePr/>
          <p:nvPr>
            <p:extLst>
              <p:ext uri="{D42A27DB-BD31-4B8C-83A1-F6EECF244321}">
                <p14:modId xmlns:p14="http://schemas.microsoft.com/office/powerpoint/2010/main" val="1653187577"/>
              </p:ext>
            </p:extLst>
          </p:nvPr>
        </p:nvGraphicFramePr>
        <p:xfrm>
          <a:off x="1060928" y="2090516"/>
          <a:ext cx="2560320" cy="201168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327163F7-995C-E649-917D-3F609AFF5EE3}"/>
              </a:ext>
            </a:extLst>
          </p:cNvPr>
          <p:cNvSpPr txBox="1"/>
          <p:nvPr/>
        </p:nvSpPr>
        <p:spPr>
          <a:xfrm>
            <a:off x="4320989" y="1578397"/>
            <a:ext cx="1300356" cy="338554"/>
          </a:xfrm>
          <a:prstGeom prst="rect">
            <a:avLst/>
          </a:prstGeom>
          <a:noFill/>
        </p:spPr>
        <p:txBody>
          <a:bodyPr wrap="none" rtlCol="0">
            <a:spAutoFit/>
          </a:bodyPr>
          <a:lstStyle/>
          <a:p>
            <a:r>
              <a:rPr lang="en-US" sz="1600" b="1" dirty="0"/>
              <a:t>Student CH</a:t>
            </a:r>
          </a:p>
        </p:txBody>
      </p:sp>
      <p:graphicFrame>
        <p:nvGraphicFramePr>
          <p:cNvPr id="24" name="Chart 23" title="TT Student CH Chart">
            <a:extLst>
              <a:ext uri="{FF2B5EF4-FFF2-40B4-BE49-F238E27FC236}">
                <a16:creationId xmlns:a16="http://schemas.microsoft.com/office/drawing/2014/main" id="{2ED3690F-2D8D-BB4C-96F7-44F2CDF81DA7}"/>
              </a:ext>
            </a:extLst>
          </p:cNvPr>
          <p:cNvGraphicFramePr/>
          <p:nvPr>
            <p:extLst>
              <p:ext uri="{D42A27DB-BD31-4B8C-83A1-F6EECF244321}">
                <p14:modId xmlns:p14="http://schemas.microsoft.com/office/powerpoint/2010/main" val="2022430502"/>
              </p:ext>
            </p:extLst>
          </p:nvPr>
        </p:nvGraphicFramePr>
        <p:xfrm>
          <a:off x="3761539" y="2093766"/>
          <a:ext cx="2560320" cy="201168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35EA2939-C6CA-5742-B779-177BF389682F}"/>
              </a:ext>
            </a:extLst>
          </p:cNvPr>
          <p:cNvSpPr txBox="1"/>
          <p:nvPr/>
        </p:nvSpPr>
        <p:spPr>
          <a:xfrm>
            <a:off x="6944655" y="1574931"/>
            <a:ext cx="1436612" cy="338554"/>
          </a:xfrm>
          <a:prstGeom prst="rect">
            <a:avLst/>
          </a:prstGeom>
          <a:noFill/>
        </p:spPr>
        <p:txBody>
          <a:bodyPr wrap="none" rtlCol="0">
            <a:spAutoFit/>
          </a:bodyPr>
          <a:lstStyle/>
          <a:p>
            <a:r>
              <a:rPr lang="en-US" sz="1600" b="1" dirty="0"/>
              <a:t>SCH per FTE</a:t>
            </a:r>
          </a:p>
        </p:txBody>
      </p:sp>
      <p:graphicFrame>
        <p:nvGraphicFramePr>
          <p:cNvPr id="26" name="Chart 25" title="TT SCH per FTE Chart">
            <a:extLst>
              <a:ext uri="{FF2B5EF4-FFF2-40B4-BE49-F238E27FC236}">
                <a16:creationId xmlns:a16="http://schemas.microsoft.com/office/drawing/2014/main" id="{5F1F5808-6079-9146-BA55-AE348A879FFE}"/>
              </a:ext>
            </a:extLst>
          </p:cNvPr>
          <p:cNvGraphicFramePr/>
          <p:nvPr>
            <p:extLst>
              <p:ext uri="{D42A27DB-BD31-4B8C-83A1-F6EECF244321}">
                <p14:modId xmlns:p14="http://schemas.microsoft.com/office/powerpoint/2010/main" val="3788020025"/>
              </p:ext>
            </p:extLst>
          </p:nvPr>
        </p:nvGraphicFramePr>
        <p:xfrm>
          <a:off x="6462150" y="2087190"/>
          <a:ext cx="2560320" cy="201168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FBFA3108-198E-F742-8D1B-718E292EE5AD}"/>
              </a:ext>
            </a:extLst>
          </p:cNvPr>
          <p:cNvSpPr txBox="1"/>
          <p:nvPr/>
        </p:nvSpPr>
        <p:spPr>
          <a:xfrm>
            <a:off x="191394" y="4417234"/>
            <a:ext cx="1111676" cy="830997"/>
          </a:xfrm>
          <a:prstGeom prst="rect">
            <a:avLst/>
          </a:prstGeom>
          <a:noFill/>
        </p:spPr>
        <p:txBody>
          <a:bodyPr wrap="square" rtlCol="0">
            <a:spAutoFit/>
          </a:bodyPr>
          <a:lstStyle/>
          <a:p>
            <a:r>
              <a:rPr lang="en-US" sz="1600" b="1" dirty="0"/>
              <a:t>Non-Tenure Track</a:t>
            </a:r>
          </a:p>
        </p:txBody>
      </p:sp>
      <p:graphicFrame>
        <p:nvGraphicFramePr>
          <p:cNvPr id="23" name="Chart 22" title="NTT Faculty FTE Chart">
            <a:extLst>
              <a:ext uri="{FF2B5EF4-FFF2-40B4-BE49-F238E27FC236}">
                <a16:creationId xmlns:a16="http://schemas.microsoft.com/office/drawing/2014/main" id="{A7808ED0-9EB8-3749-B8DE-0F702AE027B6}"/>
              </a:ext>
            </a:extLst>
          </p:cNvPr>
          <p:cNvGraphicFramePr/>
          <p:nvPr>
            <p:extLst>
              <p:ext uri="{D42A27DB-BD31-4B8C-83A1-F6EECF244321}">
                <p14:modId xmlns:p14="http://schemas.microsoft.com/office/powerpoint/2010/main" val="2468453019"/>
              </p:ext>
            </p:extLst>
          </p:nvPr>
        </p:nvGraphicFramePr>
        <p:xfrm>
          <a:off x="1060928" y="4159919"/>
          <a:ext cx="2560320" cy="2011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title="NTT Student CH Chart">
            <a:extLst>
              <a:ext uri="{FF2B5EF4-FFF2-40B4-BE49-F238E27FC236}">
                <a16:creationId xmlns:a16="http://schemas.microsoft.com/office/drawing/2014/main" id="{19055507-5D00-334B-9DB3-7E5E9CF87F23}"/>
              </a:ext>
            </a:extLst>
          </p:cNvPr>
          <p:cNvGraphicFramePr/>
          <p:nvPr>
            <p:extLst>
              <p:ext uri="{D42A27DB-BD31-4B8C-83A1-F6EECF244321}">
                <p14:modId xmlns:p14="http://schemas.microsoft.com/office/powerpoint/2010/main" val="887280185"/>
              </p:ext>
            </p:extLst>
          </p:nvPr>
        </p:nvGraphicFramePr>
        <p:xfrm>
          <a:off x="3761539" y="4159919"/>
          <a:ext cx="2560320" cy="20116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title="NTT SCH per FTE Chart">
            <a:extLst>
              <a:ext uri="{FF2B5EF4-FFF2-40B4-BE49-F238E27FC236}">
                <a16:creationId xmlns:a16="http://schemas.microsoft.com/office/drawing/2014/main" id="{4D11813D-54B7-7748-87D8-360CCED10EC7}"/>
              </a:ext>
            </a:extLst>
          </p:cNvPr>
          <p:cNvGraphicFramePr/>
          <p:nvPr>
            <p:extLst>
              <p:ext uri="{D42A27DB-BD31-4B8C-83A1-F6EECF244321}">
                <p14:modId xmlns:p14="http://schemas.microsoft.com/office/powerpoint/2010/main" val="1708919485"/>
              </p:ext>
            </p:extLst>
          </p:nvPr>
        </p:nvGraphicFramePr>
        <p:xfrm>
          <a:off x="6462150" y="4159919"/>
          <a:ext cx="2560320" cy="2011680"/>
        </p:xfrm>
        <a:graphic>
          <a:graphicData uri="http://schemas.openxmlformats.org/drawingml/2006/chart">
            <c:chart xmlns:c="http://schemas.openxmlformats.org/drawingml/2006/chart" xmlns:r="http://schemas.openxmlformats.org/officeDocument/2006/relationships" r:id="rId7"/>
          </a:graphicData>
        </a:graphic>
      </p:graphicFrame>
      <p:sp>
        <p:nvSpPr>
          <p:cNvPr id="144" name="University-wide data collection and analysis by…"/>
          <p:cNvSpPr txBox="1"/>
          <p:nvPr/>
        </p:nvSpPr>
        <p:spPr>
          <a:xfrm>
            <a:off x="1123944" y="6348137"/>
            <a:ext cx="689611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spcBef>
                <a:spcPts val="600"/>
              </a:spcBef>
              <a:defRPr sz="1400" b="1"/>
            </a:pPr>
            <a:r>
              <a:rPr lang="en-US" sz="1200" dirty="0"/>
              <a:t>Data: </a:t>
            </a:r>
            <a:r>
              <a:rPr sz="1200" dirty="0"/>
              <a:t>Office of Institutional Analysis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lide Number Placeholder 6"/>
          <p:cNvSpPr txBox="1">
            <a:spLocks noGrp="1"/>
          </p:cNvSpPr>
          <p:nvPr>
            <p:ph type="sldNum" sz="quarter" idx="2"/>
          </p:nvPr>
        </p:nvSpPr>
        <p:spPr>
          <a:xfrm>
            <a:off x="8639634" y="6357015"/>
            <a:ext cx="188899" cy="26425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52" name="Title 2"/>
          <p:cNvSpPr txBox="1">
            <a:spLocks noGrp="1"/>
          </p:cNvSpPr>
          <p:nvPr>
            <p:ph type="title"/>
          </p:nvPr>
        </p:nvSpPr>
        <p:spPr>
          <a:xfrm>
            <a:off x="427101" y="1097280"/>
            <a:ext cx="7886701" cy="599038"/>
          </a:xfrm>
          <a:prstGeom prst="rect">
            <a:avLst/>
          </a:prstGeom>
        </p:spPr>
        <p:txBody>
          <a:bodyPr/>
          <a:lstStyle>
            <a:lvl1pPr>
              <a:defRPr sz="2400"/>
            </a:lvl1pPr>
          </a:lstStyle>
          <a:p>
            <a:pPr algn="ctr"/>
            <a:r>
              <a:rPr dirty="0"/>
              <a:t>Faculty and Instructional Workload by Unit</a:t>
            </a:r>
          </a:p>
        </p:txBody>
      </p:sp>
      <p:pic>
        <p:nvPicPr>
          <p:cNvPr id="6" name="Picture 5" descr="Table showing number of faculty in each unit and ranks. For accessible table, please contact Faculty Affairs" title="Faculty and Instructional Workload by Unit">
            <a:extLst>
              <a:ext uri="{FF2B5EF4-FFF2-40B4-BE49-F238E27FC236}">
                <a16:creationId xmlns:a16="http://schemas.microsoft.com/office/drawing/2014/main" id="{283AF350-70B2-704D-AA46-D31C447C860B}"/>
              </a:ext>
            </a:extLst>
          </p:cNvPr>
          <p:cNvPicPr>
            <a:picLocks noChangeAspect="1"/>
          </p:cNvPicPr>
          <p:nvPr/>
        </p:nvPicPr>
        <p:blipFill rotWithShape="1">
          <a:blip r:embed="rId2">
            <a:extLst>
              <a:ext uri="{28A0092B-C50C-407E-A947-70E740481C1C}">
                <a14:useLocalDpi xmlns:a14="http://schemas.microsoft.com/office/drawing/2010/main" val="0"/>
              </a:ext>
            </a:extLst>
          </a:blip>
          <a:srcRect l="7460" t="12201" r="7676" b="50000"/>
          <a:stretch/>
        </p:blipFill>
        <p:spPr>
          <a:xfrm>
            <a:off x="320040" y="2011680"/>
            <a:ext cx="8503920" cy="3267816"/>
          </a:xfrm>
          <a:prstGeom prst="rect">
            <a:avLst/>
          </a:prstGeom>
        </p:spPr>
      </p:pic>
      <p:sp>
        <p:nvSpPr>
          <p:cNvPr id="7" name="TextBox 6">
            <a:extLst>
              <a:ext uri="{FF2B5EF4-FFF2-40B4-BE49-F238E27FC236}">
                <a16:creationId xmlns:a16="http://schemas.microsoft.com/office/drawing/2014/main" id="{3F167A8B-BE0D-D34D-941A-881C674A5FD9}"/>
              </a:ext>
            </a:extLst>
          </p:cNvPr>
          <p:cNvSpPr txBox="1"/>
          <p:nvPr/>
        </p:nvSpPr>
        <p:spPr>
          <a:xfrm>
            <a:off x="427101" y="5302471"/>
            <a:ext cx="223875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accent6"/>
                </a:solidFill>
                <a:effectLst/>
                <a:uFillTx/>
                <a:latin typeface="+mn-lt"/>
                <a:ea typeface="+mn-ea"/>
                <a:cs typeface="+mn-cs"/>
                <a:sym typeface="Arial"/>
              </a:rPr>
              <a:t>T/TT – tenured or tenure-track faculty</a:t>
            </a:r>
          </a:p>
          <a:p>
            <a:pPr marL="0" marR="0" indent="0" algn="l" defTabSz="914377"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accent6"/>
                </a:solidFill>
                <a:effectLst/>
                <a:uFillTx/>
                <a:latin typeface="+mn-lt"/>
                <a:ea typeface="+mn-ea"/>
                <a:cs typeface="+mn-cs"/>
                <a:sym typeface="Arial"/>
              </a:rPr>
              <a:t>QR – qualified rank faculty (= non-tenure track)</a:t>
            </a:r>
          </a:p>
          <a:p>
            <a:pPr marL="0" marR="0" indent="0" algn="l" defTabSz="914377" rtl="0" fontAlgn="auto" latinLnBrk="0" hangingPunct="0">
              <a:lnSpc>
                <a:spcPct val="100000"/>
              </a:lnSpc>
              <a:spcBef>
                <a:spcPts val="0"/>
              </a:spcBef>
              <a:spcAft>
                <a:spcPts val="0"/>
              </a:spcAft>
              <a:buClrTx/>
              <a:buSzTx/>
              <a:buFontTx/>
              <a:buNone/>
              <a:tabLst/>
            </a:pPr>
            <a:r>
              <a:rPr lang="en-US" sz="800" dirty="0">
                <a:solidFill>
                  <a:schemeClr val="accent6"/>
                </a:solidFill>
              </a:rPr>
              <a:t>FTE – full-time equivalent</a:t>
            </a:r>
          </a:p>
          <a:p>
            <a:pPr marL="0" marR="0" indent="0" algn="l" defTabSz="914377"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accent6"/>
                </a:solidFill>
                <a:effectLst/>
                <a:uFillTx/>
                <a:latin typeface="+mn-lt"/>
                <a:ea typeface="+mn-ea"/>
                <a:cs typeface="+mn-cs"/>
                <a:sym typeface="Arial"/>
              </a:rPr>
              <a:t>SCH – student credit hour</a:t>
            </a:r>
          </a:p>
        </p:txBody>
      </p:sp>
      <p:sp>
        <p:nvSpPr>
          <p:cNvPr id="8" name="University-wide data collection and analysis by…">
            <a:extLst>
              <a:ext uri="{FF2B5EF4-FFF2-40B4-BE49-F238E27FC236}">
                <a16:creationId xmlns:a16="http://schemas.microsoft.com/office/drawing/2014/main" id="{A36EF1C5-A88F-AF47-91FD-7AE003A302F0}"/>
              </a:ext>
            </a:extLst>
          </p:cNvPr>
          <p:cNvSpPr txBox="1"/>
          <p:nvPr/>
        </p:nvSpPr>
        <p:spPr>
          <a:xfrm>
            <a:off x="1123944" y="6348137"/>
            <a:ext cx="689611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spcBef>
                <a:spcPts val="600"/>
              </a:spcBef>
              <a:defRPr sz="1400" b="1"/>
            </a:pPr>
            <a:r>
              <a:rPr lang="en-US" sz="1200" dirty="0"/>
              <a:t>Data: </a:t>
            </a:r>
            <a:r>
              <a:rPr sz="1200" dirty="0"/>
              <a:t>Office of Institutional Analysis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118FD2-6E91-E14B-A6D2-CB4527EE3DC0}"/>
              </a:ext>
            </a:extLst>
          </p:cNvPr>
          <p:cNvSpPr>
            <a:spLocks noGrp="1"/>
          </p:cNvSpPr>
          <p:nvPr>
            <p:ph type="title"/>
          </p:nvPr>
        </p:nvSpPr>
        <p:spPr>
          <a:xfrm>
            <a:off x="420623" y="1086129"/>
            <a:ext cx="7886701" cy="716085"/>
          </a:xfrm>
        </p:spPr>
        <p:txBody>
          <a:bodyPr anchor="t">
            <a:normAutofit/>
          </a:bodyPr>
          <a:lstStyle/>
          <a:p>
            <a:pPr algn="ctr"/>
            <a:r>
              <a:rPr lang="en-US" sz="2400" dirty="0"/>
              <a:t>The Use of FT, Non-Tenure Track Faculty</a:t>
            </a:r>
          </a:p>
        </p:txBody>
      </p:sp>
      <p:grpSp>
        <p:nvGrpSpPr>
          <p:cNvPr id="5" name="Group 4" descr="Shows percentage of tenured, tenure-track, full time non-tenure-track, part-time, and graduate instructors by institution type. R1 and R2 universities have the largest percentage of full-time and ladder faculty, where as all other kinds of institutions have majorities part-time faculty" title="Distribution of the instructional faculty workforce by appointment and institution type 2016 from AAUP"/>
          <p:cNvGrpSpPr/>
          <p:nvPr/>
        </p:nvGrpSpPr>
        <p:grpSpPr>
          <a:xfrm>
            <a:off x="128118" y="1973554"/>
            <a:ext cx="8695842" cy="4163451"/>
            <a:chOff x="128118" y="1973554"/>
            <a:chExt cx="8695842" cy="4163451"/>
          </a:xfrm>
        </p:grpSpPr>
        <p:pic>
          <p:nvPicPr>
            <p:cNvPr id="1025" name="Picture 1" descr="Shows percentage of tenured, tenure-track, full time non-tenure-track, part-time, and graduate instructors by institution type. R1 and R2 universities have the largest percentage of full-time and ladder faculty, where as all other kinds of institutions have majorities part-time faculty" title="Distribution of the Instructional Faculty Workforce by Appointment and Institution type 2016">
              <a:extLst>
                <a:ext uri="{FF2B5EF4-FFF2-40B4-BE49-F238E27FC236}">
                  <a16:creationId xmlns:a16="http://schemas.microsoft.com/office/drawing/2014/main" id="{C1A0638B-4C25-EC47-978E-350FEB61CCB9}"/>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r="4911"/>
            <a:stretch>
              <a:fillRect/>
            </a:stretch>
          </p:blipFill>
          <p:spPr bwMode="auto">
            <a:xfrm>
              <a:off x="320040" y="1973554"/>
              <a:ext cx="8503920" cy="41634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22239939-E10C-374C-9813-6A41E54DA46C}"/>
                </a:ext>
              </a:extLst>
            </p:cNvPr>
            <p:cNvCxnSpPr>
              <a:cxnSpLocks/>
            </p:cNvCxnSpPr>
            <p:nvPr/>
          </p:nvCxnSpPr>
          <p:spPr>
            <a:xfrm>
              <a:off x="2878735" y="4020130"/>
              <a:ext cx="0" cy="356978"/>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D5A4119C-79FA-654A-A5A9-CB7EC12F3533}"/>
                </a:ext>
              </a:extLst>
            </p:cNvPr>
            <p:cNvCxnSpPr>
              <a:cxnSpLocks/>
            </p:cNvCxnSpPr>
            <p:nvPr/>
          </p:nvCxnSpPr>
          <p:spPr>
            <a:xfrm>
              <a:off x="3781560" y="4147455"/>
              <a:ext cx="0" cy="356978"/>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38664DDF-A839-4841-96B7-EDC07F45F20C}"/>
                </a:ext>
              </a:extLst>
            </p:cNvPr>
            <p:cNvCxnSpPr>
              <a:cxnSpLocks/>
            </p:cNvCxnSpPr>
            <p:nvPr/>
          </p:nvCxnSpPr>
          <p:spPr>
            <a:xfrm>
              <a:off x="4684386" y="4240052"/>
              <a:ext cx="0" cy="356978"/>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EEB7B5E2-4416-0E41-B7AC-638144646FDD}"/>
                </a:ext>
              </a:extLst>
            </p:cNvPr>
            <p:cNvCxnSpPr>
              <a:cxnSpLocks/>
            </p:cNvCxnSpPr>
            <p:nvPr/>
          </p:nvCxnSpPr>
          <p:spPr>
            <a:xfrm>
              <a:off x="5575636" y="4228482"/>
              <a:ext cx="0" cy="356978"/>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674BAC3D-B757-3940-8D1A-04E4362AA89F}"/>
                </a:ext>
              </a:extLst>
            </p:cNvPr>
            <p:cNvCxnSpPr>
              <a:cxnSpLocks/>
            </p:cNvCxnSpPr>
            <p:nvPr/>
          </p:nvCxnSpPr>
          <p:spPr>
            <a:xfrm>
              <a:off x="6478462" y="4101159"/>
              <a:ext cx="0" cy="356978"/>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16DE3E81-EAD6-6F46-B9CB-D6916401BCC0}"/>
                </a:ext>
              </a:extLst>
            </p:cNvPr>
            <p:cNvCxnSpPr>
              <a:cxnSpLocks/>
            </p:cNvCxnSpPr>
            <p:nvPr/>
          </p:nvCxnSpPr>
          <p:spPr>
            <a:xfrm>
              <a:off x="7381287" y="4251634"/>
              <a:ext cx="0" cy="356978"/>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73D9D76A-8672-414F-B2BB-A66846832E53}"/>
                </a:ext>
              </a:extLst>
            </p:cNvPr>
            <p:cNvCxnSpPr>
              <a:cxnSpLocks/>
            </p:cNvCxnSpPr>
            <p:nvPr/>
          </p:nvCxnSpPr>
          <p:spPr>
            <a:xfrm>
              <a:off x="8272538" y="4494696"/>
              <a:ext cx="0" cy="356978"/>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 name="Frame 14">
              <a:extLst>
                <a:ext uri="{FF2B5EF4-FFF2-40B4-BE49-F238E27FC236}">
                  <a16:creationId xmlns:a16="http://schemas.microsoft.com/office/drawing/2014/main" id="{2104B2F6-EDB0-024F-9820-3CA8A31BA261}"/>
                </a:ext>
              </a:extLst>
            </p:cNvPr>
            <p:cNvSpPr/>
            <p:nvPr/>
          </p:nvSpPr>
          <p:spPr>
            <a:xfrm>
              <a:off x="128118" y="3557142"/>
              <a:ext cx="1585731" cy="1016695"/>
            </a:xfrm>
            <a:prstGeom prst="frame">
              <a:avLst/>
            </a:prstGeom>
            <a:noFill/>
            <a:ln w="381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4"/>
                </a:solidFill>
                <a:effectLst/>
                <a:uFillTx/>
                <a:latin typeface="+mn-lt"/>
                <a:ea typeface="+mn-ea"/>
                <a:cs typeface="+mn-cs"/>
                <a:sym typeface="Arial"/>
              </a:endParaRPr>
            </a:p>
          </p:txBody>
        </p:sp>
      </p:grpSp>
    </p:spTree>
    <p:extLst>
      <p:ext uri="{BB962C8B-B14F-4D97-AF65-F5344CB8AC3E}">
        <p14:creationId xmlns:p14="http://schemas.microsoft.com/office/powerpoint/2010/main" val="12294762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A54E-727F-7B49-B1E9-7B5BE90AF8F0}"/>
              </a:ext>
            </a:extLst>
          </p:cNvPr>
          <p:cNvSpPr>
            <a:spLocks noGrp="1"/>
          </p:cNvSpPr>
          <p:nvPr>
            <p:ph type="title"/>
          </p:nvPr>
        </p:nvSpPr>
        <p:spPr/>
        <p:txBody>
          <a:bodyPr/>
          <a:lstStyle/>
          <a:p>
            <a:r>
              <a:rPr lang="en-US" dirty="0"/>
              <a:t>Growth in Full Time Non-Tenure Track</a:t>
            </a:r>
          </a:p>
        </p:txBody>
      </p:sp>
      <p:pic>
        <p:nvPicPr>
          <p:cNvPr id="5" name="Picture 4" descr="Bar graph showing percentage of full-time non-tenure-track faculty across institution types, comparing 2008-9 and 2018-19. Across all types, there is a large increase in the percentage of non-tenure-track faculty">
            <a:extLst>
              <a:ext uri="{FF2B5EF4-FFF2-40B4-BE49-F238E27FC236}">
                <a16:creationId xmlns:a16="http://schemas.microsoft.com/office/drawing/2014/main" id="{B2C26417-870E-204C-89B7-87BFE1430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0111"/>
            <a:ext cx="9144000" cy="3916302"/>
          </a:xfrm>
          <a:prstGeom prst="rect">
            <a:avLst/>
          </a:prstGeom>
        </p:spPr>
      </p:pic>
    </p:spTree>
    <p:extLst>
      <p:ext uri="{BB962C8B-B14F-4D97-AF65-F5344CB8AC3E}">
        <p14:creationId xmlns:p14="http://schemas.microsoft.com/office/powerpoint/2010/main" val="22670843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71A8-D16B-B34C-B747-D0CEF9B23A4E}"/>
              </a:ext>
            </a:extLst>
          </p:cNvPr>
          <p:cNvSpPr>
            <a:spLocks noGrp="1"/>
          </p:cNvSpPr>
          <p:nvPr>
            <p:ph type="title"/>
          </p:nvPr>
        </p:nvSpPr>
        <p:spPr>
          <a:xfrm>
            <a:off x="425195" y="986320"/>
            <a:ext cx="7886701" cy="780834"/>
          </a:xfrm>
        </p:spPr>
        <p:txBody>
          <a:bodyPr/>
          <a:lstStyle/>
          <a:p>
            <a:r>
              <a:rPr lang="en-US" dirty="0"/>
              <a:t>Duke University</a:t>
            </a:r>
          </a:p>
        </p:txBody>
      </p:sp>
      <p:pic>
        <p:nvPicPr>
          <p:cNvPr id="4" name="Picture 3" descr="table showing growth in non-tenure tract faculty, particularly in the humanities, social sciences, divinity, law, medicine, nursing, and public policy" title="Changes in faculty rank distribution at duke by school/division from 2008 to 2017">
            <a:extLst>
              <a:ext uri="{FF2B5EF4-FFF2-40B4-BE49-F238E27FC236}">
                <a16:creationId xmlns:a16="http://schemas.microsoft.com/office/drawing/2014/main" id="{1906CAE0-DC06-2346-89BB-32F8A6065333}"/>
              </a:ext>
            </a:extLst>
          </p:cNvPr>
          <p:cNvPicPr>
            <a:picLocks noChangeAspect="1"/>
          </p:cNvPicPr>
          <p:nvPr/>
        </p:nvPicPr>
        <p:blipFill>
          <a:blip r:embed="rId2"/>
          <a:stretch>
            <a:fillRect/>
          </a:stretch>
        </p:blipFill>
        <p:spPr>
          <a:xfrm>
            <a:off x="0" y="1767154"/>
            <a:ext cx="9144000" cy="4350181"/>
          </a:xfrm>
          <a:prstGeom prst="rect">
            <a:avLst/>
          </a:prstGeom>
        </p:spPr>
      </p:pic>
    </p:spTree>
    <p:extLst>
      <p:ext uri="{BB962C8B-B14F-4D97-AF65-F5344CB8AC3E}">
        <p14:creationId xmlns:p14="http://schemas.microsoft.com/office/powerpoint/2010/main" val="28754584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ED336-8567-424F-AC84-553252E52155}"/>
              </a:ext>
            </a:extLst>
          </p:cNvPr>
          <p:cNvSpPr>
            <a:spLocks noGrp="1"/>
          </p:cNvSpPr>
          <p:nvPr>
            <p:ph type="title"/>
          </p:nvPr>
        </p:nvSpPr>
        <p:spPr/>
        <p:txBody>
          <a:bodyPr>
            <a:normAutofit/>
          </a:bodyPr>
          <a:lstStyle/>
          <a:p>
            <a:r>
              <a:rPr lang="en-US" sz="2400" dirty="0"/>
              <a:t> Concerns of NTT Faculty – UB COACH 2017</a:t>
            </a:r>
          </a:p>
        </p:txBody>
      </p:sp>
      <p:sp>
        <p:nvSpPr>
          <p:cNvPr id="2" name="Text Placeholder 1">
            <a:extLst>
              <a:ext uri="{FF2B5EF4-FFF2-40B4-BE49-F238E27FC236}">
                <a16:creationId xmlns:a16="http://schemas.microsoft.com/office/drawing/2014/main" id="{952C7C01-81E9-4153-B913-8FA36B2ACE78}"/>
              </a:ext>
            </a:extLst>
          </p:cNvPr>
          <p:cNvSpPr>
            <a:spLocks noGrp="1"/>
          </p:cNvSpPr>
          <p:nvPr>
            <p:ph type="body" sz="half" idx="1"/>
          </p:nvPr>
        </p:nvSpPr>
        <p:spPr>
          <a:xfrm>
            <a:off x="1033153" y="2011680"/>
            <a:ext cx="6937191" cy="4151614"/>
          </a:xfrm>
        </p:spPr>
        <p:txBody>
          <a:bodyPr lIns="45719" rIns="45719" anchor="t">
            <a:normAutofit/>
          </a:bodyPr>
          <a:lstStyle/>
          <a:p>
            <a:pPr marL="342900" indent="-342900">
              <a:buFont typeface="Arial"/>
              <a:buChar char="•"/>
            </a:pPr>
            <a:r>
              <a:rPr lang="en-US" sz="1800" dirty="0"/>
              <a:t>Support for Travel</a:t>
            </a:r>
          </a:p>
          <a:p>
            <a:pPr marL="342900" indent="-342900">
              <a:buFont typeface="Arial"/>
              <a:buChar char="•"/>
            </a:pPr>
            <a:r>
              <a:rPr lang="en-US" sz="1800" dirty="0"/>
              <a:t>Availability of Course Release</a:t>
            </a:r>
          </a:p>
          <a:p>
            <a:pPr marL="342900" indent="-342900">
              <a:buFont typeface="Arial"/>
              <a:buChar char="•"/>
            </a:pPr>
            <a:r>
              <a:rPr lang="en-US" sz="1800" dirty="0"/>
              <a:t>Support for Leadership Roles</a:t>
            </a:r>
          </a:p>
          <a:p>
            <a:pPr marL="342900" indent="-342900">
              <a:buFont typeface="Arial"/>
              <a:buChar char="•"/>
            </a:pPr>
            <a:r>
              <a:rPr lang="en-US" sz="1800" dirty="0"/>
              <a:t>Number of Courses Taught</a:t>
            </a:r>
          </a:p>
          <a:p>
            <a:pPr marL="342900" indent="-342900">
              <a:buFont typeface="Arial"/>
              <a:buChar char="•"/>
            </a:pPr>
            <a:r>
              <a:rPr lang="en-US" sz="1800" dirty="0"/>
              <a:t>Balance between Teaching, Research and Service</a:t>
            </a:r>
          </a:p>
          <a:p>
            <a:pPr marL="342900" indent="-342900">
              <a:buFont typeface="Arial"/>
              <a:buChar char="•"/>
            </a:pPr>
            <a:r>
              <a:rPr lang="en-US" sz="1800" dirty="0"/>
              <a:t>Support for Improving Teaching</a:t>
            </a:r>
          </a:p>
          <a:p>
            <a:pPr marL="342900" indent="-342900">
              <a:buFont typeface="Arial"/>
              <a:buChar char="•"/>
            </a:pPr>
            <a:r>
              <a:rPr lang="en-US" sz="1800" dirty="0"/>
              <a:t>Interdisciplinarity</a:t>
            </a:r>
          </a:p>
          <a:p>
            <a:pPr marL="342900" indent="-342900">
              <a:buFont typeface="Arial"/>
              <a:buChar char="•"/>
            </a:pPr>
            <a:r>
              <a:rPr lang="en-US" sz="1800" dirty="0"/>
              <a:t>Effectiveness of Departmental Mentoring</a:t>
            </a:r>
          </a:p>
          <a:p>
            <a:pPr marL="342900" indent="-342900">
              <a:buFont typeface="Arial"/>
              <a:buChar char="•"/>
            </a:pPr>
            <a:r>
              <a:rPr lang="en-US" sz="1800" dirty="0"/>
              <a:t>Mentoring of NTT</a:t>
            </a:r>
          </a:p>
          <a:p>
            <a:pPr marL="342900" indent="-342900">
              <a:buFont typeface="Arial"/>
              <a:buChar char="•"/>
            </a:pPr>
            <a:r>
              <a:rPr lang="en-US" sz="1800" dirty="0"/>
              <a:t>Amount of Interaction with Tenured Faculty</a:t>
            </a:r>
          </a:p>
        </p:txBody>
      </p:sp>
    </p:spTree>
    <p:extLst>
      <p:ext uri="{BB962C8B-B14F-4D97-AF65-F5344CB8AC3E}">
        <p14:creationId xmlns:p14="http://schemas.microsoft.com/office/powerpoint/2010/main" val="3378268298"/>
      </p:ext>
    </p:extLst>
  </p:cSld>
  <p:clrMapOvr>
    <a:masterClrMapping/>
  </p:clrMapOvr>
  <p:transition spd="med"/>
</p:sld>
</file>

<file path=ppt/theme/theme1.xml><?xml version="1.0" encoding="utf-8"?>
<a:theme xmlns:a="http://schemas.openxmlformats.org/drawingml/2006/main" name="UB Powerpoint Template">
  <a:themeElements>
    <a:clrScheme name="UB Powerpoint Template">
      <a:dk1>
        <a:srgbClr val="666666"/>
      </a:dk1>
      <a:lt1>
        <a:srgbClr val="FFFFFF"/>
      </a:lt1>
      <a:dk2>
        <a:srgbClr val="A7A7A7"/>
      </a:dk2>
      <a:lt2>
        <a:srgbClr val="535353"/>
      </a:lt2>
      <a:accent1>
        <a:srgbClr val="005BBB"/>
      </a:accent1>
      <a:accent2>
        <a:srgbClr val="41B6E6"/>
      </a:accent2>
      <a:accent3>
        <a:srgbClr val="E56D54"/>
      </a:accent3>
      <a:accent4>
        <a:srgbClr val="666666"/>
      </a:accent4>
      <a:accent5>
        <a:srgbClr val="007681"/>
      </a:accent5>
      <a:accent6>
        <a:srgbClr val="003E51"/>
      </a:accent6>
      <a:hlink>
        <a:srgbClr val="0000FF"/>
      </a:hlink>
      <a:folHlink>
        <a:srgbClr val="FF00FF"/>
      </a:folHlink>
    </a:clrScheme>
    <a:fontScheme name="UB Powerpoint Template">
      <a:majorFont>
        <a:latin typeface="Helvetica"/>
        <a:ea typeface="Helvetica"/>
        <a:cs typeface="Helvetica"/>
      </a:majorFont>
      <a:minorFont>
        <a:latin typeface="Arial"/>
        <a:ea typeface="Arial"/>
        <a:cs typeface="Arial"/>
      </a:minorFont>
    </a:fontScheme>
    <a:fmtScheme name="UB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B Powerpoint Template">
  <a:themeElements>
    <a:clrScheme name="UB Powerpoint Template">
      <a:dk1>
        <a:srgbClr val="000000"/>
      </a:dk1>
      <a:lt1>
        <a:srgbClr val="FFFFFF"/>
      </a:lt1>
      <a:dk2>
        <a:srgbClr val="A7A7A7"/>
      </a:dk2>
      <a:lt2>
        <a:srgbClr val="535353"/>
      </a:lt2>
      <a:accent1>
        <a:srgbClr val="005BBB"/>
      </a:accent1>
      <a:accent2>
        <a:srgbClr val="41B6E6"/>
      </a:accent2>
      <a:accent3>
        <a:srgbClr val="E56D54"/>
      </a:accent3>
      <a:accent4>
        <a:srgbClr val="666666"/>
      </a:accent4>
      <a:accent5>
        <a:srgbClr val="007681"/>
      </a:accent5>
      <a:accent6>
        <a:srgbClr val="003E51"/>
      </a:accent6>
      <a:hlink>
        <a:srgbClr val="0000FF"/>
      </a:hlink>
      <a:folHlink>
        <a:srgbClr val="FF00FF"/>
      </a:folHlink>
    </a:clrScheme>
    <a:fontScheme name="UB Powerpoint Template">
      <a:majorFont>
        <a:latin typeface="Helvetica"/>
        <a:ea typeface="Helvetica"/>
        <a:cs typeface="Helvetica"/>
      </a:majorFont>
      <a:minorFont>
        <a:latin typeface="Arial"/>
        <a:ea typeface="Arial"/>
        <a:cs typeface="Arial"/>
      </a:minorFont>
    </a:fontScheme>
    <a:fmtScheme name="UB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657</TotalTime>
  <Words>1264</Words>
  <Application>Microsoft Office PowerPoint</Application>
  <PresentationFormat>On-screen Show (4:3)</PresentationFormat>
  <Paragraphs>145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Courier New</vt:lpstr>
      <vt:lpstr>Georgia</vt:lpstr>
      <vt:lpstr>UB Powerpoint Template</vt:lpstr>
      <vt:lpstr>Integrating Non-Tenure Track Faculty </vt:lpstr>
      <vt:lpstr>Charge</vt:lpstr>
      <vt:lpstr>I. Background and Data for UB</vt:lpstr>
      <vt:lpstr>Institutional Data for Instructional Workload @ UB</vt:lpstr>
      <vt:lpstr>Faculty and Instructional Workload by Unit</vt:lpstr>
      <vt:lpstr>The Use of FT, Non-Tenure Track Faculty</vt:lpstr>
      <vt:lpstr>Growth in Full Time Non-Tenure Track</vt:lpstr>
      <vt:lpstr>Duke University</vt:lpstr>
      <vt:lpstr> Concerns of NTT Faculty – UB COACH 2017</vt:lpstr>
      <vt:lpstr>II.  Landscape for NTT Faculty in the Units</vt:lpstr>
      <vt:lpstr>II.  Landscape for NTT Faculty in the Units</vt:lpstr>
      <vt:lpstr>III.  Promotion Process for NTT Faculty in the Units</vt:lpstr>
      <vt:lpstr>IV.  Professional Development &amp; Integration</vt:lpstr>
      <vt:lpstr>V.  Perspectives on Provostial Level Review</vt:lpstr>
      <vt:lpstr>V.  Perspectives on Provostial Level Review</vt:lpstr>
      <vt:lpstr>VI.  Possible Scenarios</vt:lpstr>
      <vt:lpstr>VI.  Possible Scenarios</vt:lpstr>
      <vt:lpstr>Possible Recommendations</vt:lpstr>
      <vt:lpstr>Recommendations: Promotion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on Non-Tenure Track Faculty  Provost Leadership Meeting March 27, 2019</dc:title>
  <dc:creator>Napoli, Patricia</dc:creator>
  <cp:lastModifiedBy>Pfahl, Courtney</cp:lastModifiedBy>
  <cp:revision>173</cp:revision>
  <dcterms:modified xsi:type="dcterms:W3CDTF">2019-11-15T17:38:28Z</dcterms:modified>
</cp:coreProperties>
</file>