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68" r:id="rId5"/>
    <p:sldId id="269" r:id="rId6"/>
    <p:sldId id="271" r:id="rId7"/>
    <p:sldId id="275" r:id="rId8"/>
    <p:sldId id="267" r:id="rId9"/>
    <p:sldId id="270" r:id="rId10"/>
    <p:sldId id="286" r:id="rId11"/>
    <p:sldId id="287" r:id="rId12"/>
    <p:sldId id="272" r:id="rId13"/>
    <p:sldId id="276" r:id="rId14"/>
    <p:sldId id="265" r:id="rId15"/>
    <p:sldId id="277" r:id="rId16"/>
    <p:sldId id="279" r:id="rId17"/>
    <p:sldId id="278" r:id="rId18"/>
    <p:sldId id="259" r:id="rId19"/>
    <p:sldId id="281" r:id="rId20"/>
    <p:sldId id="280" r:id="rId21"/>
    <p:sldId id="282" r:id="rId22"/>
    <p:sldId id="283" r:id="rId23"/>
    <p:sldId id="284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45" autoAdjust="0"/>
    <p:restoredTop sz="94660"/>
  </p:normalViewPr>
  <p:slideViewPr>
    <p:cSldViewPr>
      <p:cViewPr varScale="1">
        <p:scale>
          <a:sx n="132" d="100"/>
          <a:sy n="132" d="100"/>
        </p:scale>
        <p:origin x="-10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35.0k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30.3k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29.9k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28.1k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Term Activated</c:v>
                </c:pt>
                <c:pt idx="1">
                  <c:v>Enrolled in a Section</c:v>
                </c:pt>
                <c:pt idx="2">
                  <c:v>Official Count</c:v>
                </c:pt>
                <c:pt idx="3">
                  <c:v>Regular Enrollment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 formatCode="#,##0">
                  <c:v>35000</c:v>
                </c:pt>
                <c:pt idx="1">
                  <c:v>30261</c:v>
                </c:pt>
                <c:pt idx="2">
                  <c:v>29950</c:v>
                </c:pt>
                <c:pt idx="3">
                  <c:v>27500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19160320"/>
        <c:axId val="90353600"/>
      </c:barChart>
      <c:catAx>
        <c:axId val="119160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0353600"/>
        <c:crosses val="autoZero"/>
        <c:auto val="1"/>
        <c:lblAlgn val="ctr"/>
        <c:lblOffset val="100"/>
        <c:noMultiLvlLbl val="0"/>
      </c:catAx>
      <c:valAx>
        <c:axId val="90353600"/>
        <c:scaling>
          <c:orientation val="minMax"/>
          <c:max val="36000"/>
          <c:min val="0"/>
        </c:scaling>
        <c:delete val="0"/>
        <c:axPos val="l"/>
        <c:numFmt formatCode="#,##0" sourceLinked="1"/>
        <c:majorTickMark val="out"/>
        <c:minorTickMark val="none"/>
        <c:tickLblPos val="nextTo"/>
        <c:crossAx val="1191603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9DAF28-9340-4090-80B9-5CFF383C93EF}" type="doc">
      <dgm:prSet loTypeId="urn:microsoft.com/office/officeart/2008/layout/HexagonCluster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561EE2E-7A22-4051-B06F-BD1E01E267A7}">
      <dgm:prSet phldrT="[Text]"/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en-US" dirty="0" smtClean="0"/>
            <a:t>Ex Officio</a:t>
          </a:r>
          <a:endParaRPr lang="en-US" dirty="0"/>
        </a:p>
      </dgm:t>
    </dgm:pt>
    <dgm:pt modelId="{42EA7FE8-00E9-4DCE-B782-DD0F9DF81257}" type="parTrans" cxnId="{F1E43FC3-89A4-43FF-A128-A2B8496D89B9}">
      <dgm:prSet/>
      <dgm:spPr/>
      <dgm:t>
        <a:bodyPr/>
        <a:lstStyle/>
        <a:p>
          <a:endParaRPr lang="en-US"/>
        </a:p>
      </dgm:t>
    </dgm:pt>
    <dgm:pt modelId="{D0BA4659-B192-4D11-B082-89B068D834DC}" type="sibTrans" cxnId="{F1E43FC3-89A4-43FF-A128-A2B8496D89B9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A07B9F51-5F79-4951-A237-C534F5E505D6}">
      <dgm:prSet phldrT="[Text]"/>
      <dgm:spPr/>
      <dgm:t>
        <a:bodyPr/>
        <a:lstStyle/>
        <a:p>
          <a:r>
            <a:rPr lang="en-US" dirty="0" smtClean="0"/>
            <a:t>Ad </a:t>
          </a:r>
          <a:r>
            <a:rPr lang="en-US" dirty="0" err="1" smtClean="0"/>
            <a:t>Lucem</a:t>
          </a:r>
          <a:endParaRPr lang="en-US" dirty="0"/>
        </a:p>
      </dgm:t>
    </dgm:pt>
    <dgm:pt modelId="{A5285207-D8CB-47F0-9A13-1EE7CEFEA543}" type="parTrans" cxnId="{E96C5413-B5E6-4B08-BD70-8C6757F787BA}">
      <dgm:prSet/>
      <dgm:spPr/>
      <dgm:t>
        <a:bodyPr/>
        <a:lstStyle/>
        <a:p>
          <a:endParaRPr lang="en-US"/>
        </a:p>
      </dgm:t>
    </dgm:pt>
    <dgm:pt modelId="{32C89188-C9E0-475F-A38F-8099F9100EED}" type="sibTrans" cxnId="{E96C5413-B5E6-4B08-BD70-8C6757F787BA}">
      <dgm:prSet/>
      <dgm:spPr/>
      <dgm:t>
        <a:bodyPr/>
        <a:lstStyle/>
        <a:p>
          <a:endParaRPr lang="en-US"/>
        </a:p>
      </dgm:t>
    </dgm:pt>
    <dgm:pt modelId="{F77D5F33-A883-4669-ACE9-D3BABD16F100}">
      <dgm:prSet phldrT="[Text]"/>
      <dgm:spPr/>
      <dgm:t>
        <a:bodyPr/>
        <a:lstStyle/>
        <a:p>
          <a:r>
            <a:rPr lang="en-US" dirty="0" smtClean="0"/>
            <a:t>Data Stewards</a:t>
          </a:r>
          <a:endParaRPr lang="en-US" dirty="0"/>
        </a:p>
      </dgm:t>
    </dgm:pt>
    <dgm:pt modelId="{1C4D0832-8ED2-4438-87A6-2ADD370282BF}" type="parTrans" cxnId="{3BEC3E3D-D4C6-4B9F-BC32-08D5FEDBD8FF}">
      <dgm:prSet/>
      <dgm:spPr/>
      <dgm:t>
        <a:bodyPr/>
        <a:lstStyle/>
        <a:p>
          <a:endParaRPr lang="en-US"/>
        </a:p>
      </dgm:t>
    </dgm:pt>
    <dgm:pt modelId="{AAC1889E-5801-4B62-88CD-5E619B07BBE3}" type="sibTrans" cxnId="{3BEC3E3D-D4C6-4B9F-BC32-08D5FEDBD8FF}">
      <dgm:prSet/>
      <dgm:spPr/>
      <dgm:t>
        <a:bodyPr/>
        <a:lstStyle/>
        <a:p>
          <a:endParaRPr lang="en-US"/>
        </a:p>
      </dgm:t>
    </dgm:pt>
    <dgm:pt modelId="{143B5C53-80C7-449D-AD8A-6BE8A0B4BD0E}" type="pres">
      <dgm:prSet presAssocID="{309DAF28-9340-4090-80B9-5CFF383C93EF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en-US"/>
        </a:p>
      </dgm:t>
    </dgm:pt>
    <dgm:pt modelId="{EA9D7CE6-529F-4304-89F1-C9E91D78749F}" type="pres">
      <dgm:prSet presAssocID="{2561EE2E-7A22-4051-B06F-BD1E01E267A7}" presName="text1" presStyleCnt="0"/>
      <dgm:spPr/>
    </dgm:pt>
    <dgm:pt modelId="{C2AA3588-C8D5-41E8-B995-2782A47ADDB4}" type="pres">
      <dgm:prSet presAssocID="{2561EE2E-7A22-4051-B06F-BD1E01E267A7}" presName="textRepeatNode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A2B890-A1C7-4568-80A8-1813FDE85516}" type="pres">
      <dgm:prSet presAssocID="{2561EE2E-7A22-4051-B06F-BD1E01E267A7}" presName="textaccent1" presStyleCnt="0"/>
      <dgm:spPr/>
    </dgm:pt>
    <dgm:pt modelId="{FC433DA9-84CC-4A2F-AF3B-F7AF3D56CE70}" type="pres">
      <dgm:prSet presAssocID="{2561EE2E-7A22-4051-B06F-BD1E01E267A7}" presName="accentRepeatNode" presStyleLbl="solidAlignAcc1" presStyleIdx="0" presStyleCnt="6"/>
      <dgm:spPr>
        <a:ln>
          <a:solidFill>
            <a:schemeClr val="bg2">
              <a:lumMod val="60000"/>
              <a:lumOff val="40000"/>
            </a:schemeClr>
          </a:solidFill>
        </a:ln>
      </dgm:spPr>
    </dgm:pt>
    <dgm:pt modelId="{564AC105-EC40-4118-BC60-FDC572348EF8}" type="pres">
      <dgm:prSet presAssocID="{D0BA4659-B192-4D11-B082-89B068D834DC}" presName="image1" presStyleCnt="0"/>
      <dgm:spPr/>
    </dgm:pt>
    <dgm:pt modelId="{380F02BC-34D2-4062-BEE8-DCFAE287896A}" type="pres">
      <dgm:prSet presAssocID="{D0BA4659-B192-4D11-B082-89B068D834DC}" presName="imageRepeatNode" presStyleLbl="alignAcc1" presStyleIdx="0" presStyleCnt="3"/>
      <dgm:spPr/>
      <dgm:t>
        <a:bodyPr/>
        <a:lstStyle/>
        <a:p>
          <a:endParaRPr lang="en-US"/>
        </a:p>
      </dgm:t>
    </dgm:pt>
    <dgm:pt modelId="{C05AB071-7E07-47E9-BE3F-E4342357688A}" type="pres">
      <dgm:prSet presAssocID="{D0BA4659-B192-4D11-B082-89B068D834DC}" presName="imageaccent1" presStyleCnt="0"/>
      <dgm:spPr/>
    </dgm:pt>
    <dgm:pt modelId="{9547E5BE-9B8A-4161-A644-BDDDBE1681EA}" type="pres">
      <dgm:prSet presAssocID="{D0BA4659-B192-4D11-B082-89B068D834DC}" presName="accentRepeatNode" presStyleLbl="solidAlignAcc1" presStyleIdx="1" presStyleCnt="6"/>
      <dgm:spPr>
        <a:ln>
          <a:solidFill>
            <a:schemeClr val="bg2">
              <a:lumMod val="75000"/>
            </a:schemeClr>
          </a:solidFill>
        </a:ln>
      </dgm:spPr>
    </dgm:pt>
    <dgm:pt modelId="{1BBAEB6E-0689-4DBD-89B5-CA177AC254CE}" type="pres">
      <dgm:prSet presAssocID="{A07B9F51-5F79-4951-A237-C534F5E505D6}" presName="text2" presStyleCnt="0"/>
      <dgm:spPr/>
    </dgm:pt>
    <dgm:pt modelId="{5B41FF30-52AB-46FF-914D-E6E5DF3BACBD}" type="pres">
      <dgm:prSet presAssocID="{A07B9F51-5F79-4951-A237-C534F5E505D6}" presName="textRepeatNode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842BE-F6C0-4FBA-A1D4-EC48002E055F}" type="pres">
      <dgm:prSet presAssocID="{A07B9F51-5F79-4951-A237-C534F5E505D6}" presName="textaccent2" presStyleCnt="0"/>
      <dgm:spPr/>
    </dgm:pt>
    <dgm:pt modelId="{9736B2F9-E235-438F-BA1B-BA7FD1228A64}" type="pres">
      <dgm:prSet presAssocID="{A07B9F51-5F79-4951-A237-C534F5E505D6}" presName="accentRepeatNode" presStyleLbl="solidAlignAcc1" presStyleIdx="2" presStyleCnt="6"/>
      <dgm:spPr/>
    </dgm:pt>
    <dgm:pt modelId="{8A679B24-3F6E-461F-B429-FE868BFBE7AD}" type="pres">
      <dgm:prSet presAssocID="{32C89188-C9E0-475F-A38F-8099F9100EED}" presName="image2" presStyleCnt="0"/>
      <dgm:spPr/>
    </dgm:pt>
    <dgm:pt modelId="{F648BF0A-4513-4738-9B0A-FEBB052972C4}" type="pres">
      <dgm:prSet presAssocID="{32C89188-C9E0-475F-A38F-8099F9100EED}" presName="imageRepeatNode" presStyleLbl="alignAcc1" presStyleIdx="1" presStyleCnt="3"/>
      <dgm:spPr/>
      <dgm:t>
        <a:bodyPr/>
        <a:lstStyle/>
        <a:p>
          <a:endParaRPr lang="en-US"/>
        </a:p>
      </dgm:t>
    </dgm:pt>
    <dgm:pt modelId="{3D728D22-C782-4FA3-9151-C2F331680E41}" type="pres">
      <dgm:prSet presAssocID="{32C89188-C9E0-475F-A38F-8099F9100EED}" presName="imageaccent2" presStyleCnt="0"/>
      <dgm:spPr/>
    </dgm:pt>
    <dgm:pt modelId="{EE8135BB-CD0D-479A-8791-8D0054DD107A}" type="pres">
      <dgm:prSet presAssocID="{32C89188-C9E0-475F-A38F-8099F9100EED}" presName="accentRepeatNode" presStyleLbl="solidAlignAcc1" presStyleIdx="3" presStyleCnt="6"/>
      <dgm:spPr/>
    </dgm:pt>
    <dgm:pt modelId="{827EFA08-EE41-47A8-AA5B-ABCFF5D13739}" type="pres">
      <dgm:prSet presAssocID="{F77D5F33-A883-4669-ACE9-D3BABD16F100}" presName="text3" presStyleCnt="0"/>
      <dgm:spPr/>
    </dgm:pt>
    <dgm:pt modelId="{CFCE554B-CBFA-4DB7-A6DF-003D29479EF6}" type="pres">
      <dgm:prSet presAssocID="{F77D5F33-A883-4669-ACE9-D3BABD16F100}" presName="textRepeatNode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71DEF1-0EF7-4D7F-8E2B-40B739DDCACF}" type="pres">
      <dgm:prSet presAssocID="{F77D5F33-A883-4669-ACE9-D3BABD16F100}" presName="textaccent3" presStyleCnt="0"/>
      <dgm:spPr/>
    </dgm:pt>
    <dgm:pt modelId="{453EB7C6-2FC2-4514-AF6B-45BB917EE803}" type="pres">
      <dgm:prSet presAssocID="{F77D5F33-A883-4669-ACE9-D3BABD16F100}" presName="accentRepeatNode" presStyleLbl="solidAlignAcc1" presStyleIdx="4" presStyleCnt="6"/>
      <dgm:spPr/>
    </dgm:pt>
    <dgm:pt modelId="{FDA453F6-9AD8-405F-8849-5E480F8BEA29}" type="pres">
      <dgm:prSet presAssocID="{AAC1889E-5801-4B62-88CD-5E619B07BBE3}" presName="image3" presStyleCnt="0"/>
      <dgm:spPr/>
    </dgm:pt>
    <dgm:pt modelId="{46F9234D-0AD2-4713-8B1C-C7FE38A0CC49}" type="pres">
      <dgm:prSet presAssocID="{AAC1889E-5801-4B62-88CD-5E619B07BBE3}" presName="imageRepeatNode" presStyleLbl="alignAcc1" presStyleIdx="2" presStyleCnt="3"/>
      <dgm:spPr/>
      <dgm:t>
        <a:bodyPr/>
        <a:lstStyle/>
        <a:p>
          <a:endParaRPr lang="en-US"/>
        </a:p>
      </dgm:t>
    </dgm:pt>
    <dgm:pt modelId="{E431C59A-B6FA-41B4-9EAD-54917E043C1D}" type="pres">
      <dgm:prSet presAssocID="{AAC1889E-5801-4B62-88CD-5E619B07BBE3}" presName="imageaccent3" presStyleCnt="0"/>
      <dgm:spPr/>
    </dgm:pt>
    <dgm:pt modelId="{51CCE0A2-4FA7-4A9F-9457-7CFD5C83D30B}" type="pres">
      <dgm:prSet presAssocID="{AAC1889E-5801-4B62-88CD-5E619B07BBE3}" presName="accentRepeatNode" presStyleLbl="solidAlignAcc1" presStyleIdx="5" presStyleCnt="6"/>
      <dgm:spPr/>
    </dgm:pt>
  </dgm:ptLst>
  <dgm:cxnLst>
    <dgm:cxn modelId="{4D8F3D6D-275F-4D74-8FAF-41A68D2B5AB2}" type="presOf" srcId="{AAC1889E-5801-4B62-88CD-5E619B07BBE3}" destId="{46F9234D-0AD2-4713-8B1C-C7FE38A0CC49}" srcOrd="0" destOrd="0" presId="urn:microsoft.com/office/officeart/2008/layout/HexagonCluster"/>
    <dgm:cxn modelId="{33B53116-800A-4ED9-9DB1-5673D46681DA}" type="presOf" srcId="{32C89188-C9E0-475F-A38F-8099F9100EED}" destId="{F648BF0A-4513-4738-9B0A-FEBB052972C4}" srcOrd="0" destOrd="0" presId="urn:microsoft.com/office/officeart/2008/layout/HexagonCluster"/>
    <dgm:cxn modelId="{E96C5413-B5E6-4B08-BD70-8C6757F787BA}" srcId="{309DAF28-9340-4090-80B9-5CFF383C93EF}" destId="{A07B9F51-5F79-4951-A237-C534F5E505D6}" srcOrd="1" destOrd="0" parTransId="{A5285207-D8CB-47F0-9A13-1EE7CEFEA543}" sibTransId="{32C89188-C9E0-475F-A38F-8099F9100EED}"/>
    <dgm:cxn modelId="{BEE77981-76BB-4A31-9596-5000A30DA9A7}" type="presOf" srcId="{D0BA4659-B192-4D11-B082-89B068D834DC}" destId="{380F02BC-34D2-4062-BEE8-DCFAE287896A}" srcOrd="0" destOrd="0" presId="urn:microsoft.com/office/officeart/2008/layout/HexagonCluster"/>
    <dgm:cxn modelId="{D69BBC04-D5E9-491E-925E-82D021219129}" type="presOf" srcId="{F77D5F33-A883-4669-ACE9-D3BABD16F100}" destId="{CFCE554B-CBFA-4DB7-A6DF-003D29479EF6}" srcOrd="0" destOrd="0" presId="urn:microsoft.com/office/officeart/2008/layout/HexagonCluster"/>
    <dgm:cxn modelId="{F1E43FC3-89A4-43FF-A128-A2B8496D89B9}" srcId="{309DAF28-9340-4090-80B9-5CFF383C93EF}" destId="{2561EE2E-7A22-4051-B06F-BD1E01E267A7}" srcOrd="0" destOrd="0" parTransId="{42EA7FE8-00E9-4DCE-B782-DD0F9DF81257}" sibTransId="{D0BA4659-B192-4D11-B082-89B068D834DC}"/>
    <dgm:cxn modelId="{392934C8-3433-461B-92BD-968D47C078C8}" type="presOf" srcId="{309DAF28-9340-4090-80B9-5CFF383C93EF}" destId="{143B5C53-80C7-449D-AD8A-6BE8A0B4BD0E}" srcOrd="0" destOrd="0" presId="urn:microsoft.com/office/officeart/2008/layout/HexagonCluster"/>
    <dgm:cxn modelId="{3BEC3E3D-D4C6-4B9F-BC32-08D5FEDBD8FF}" srcId="{309DAF28-9340-4090-80B9-5CFF383C93EF}" destId="{F77D5F33-A883-4669-ACE9-D3BABD16F100}" srcOrd="2" destOrd="0" parTransId="{1C4D0832-8ED2-4438-87A6-2ADD370282BF}" sibTransId="{AAC1889E-5801-4B62-88CD-5E619B07BBE3}"/>
    <dgm:cxn modelId="{F120E168-9788-4367-8C80-C67E3DCA24EE}" type="presOf" srcId="{A07B9F51-5F79-4951-A237-C534F5E505D6}" destId="{5B41FF30-52AB-46FF-914D-E6E5DF3BACBD}" srcOrd="0" destOrd="0" presId="urn:microsoft.com/office/officeart/2008/layout/HexagonCluster"/>
    <dgm:cxn modelId="{B6EC9A5D-A21F-4631-81AC-E1DF647E961E}" type="presOf" srcId="{2561EE2E-7A22-4051-B06F-BD1E01E267A7}" destId="{C2AA3588-C8D5-41E8-B995-2782A47ADDB4}" srcOrd="0" destOrd="0" presId="urn:microsoft.com/office/officeart/2008/layout/HexagonCluster"/>
    <dgm:cxn modelId="{893DBA99-303E-4A64-9BF3-704E808F148B}" type="presParOf" srcId="{143B5C53-80C7-449D-AD8A-6BE8A0B4BD0E}" destId="{EA9D7CE6-529F-4304-89F1-C9E91D78749F}" srcOrd="0" destOrd="0" presId="urn:microsoft.com/office/officeart/2008/layout/HexagonCluster"/>
    <dgm:cxn modelId="{2708D1B1-F182-47A8-B1F3-DF71C4D52872}" type="presParOf" srcId="{EA9D7CE6-529F-4304-89F1-C9E91D78749F}" destId="{C2AA3588-C8D5-41E8-B995-2782A47ADDB4}" srcOrd="0" destOrd="0" presId="urn:microsoft.com/office/officeart/2008/layout/HexagonCluster"/>
    <dgm:cxn modelId="{992A25C1-FBFB-4021-84D9-D64F2A819F35}" type="presParOf" srcId="{143B5C53-80C7-449D-AD8A-6BE8A0B4BD0E}" destId="{EDA2B890-A1C7-4568-80A8-1813FDE85516}" srcOrd="1" destOrd="0" presId="urn:microsoft.com/office/officeart/2008/layout/HexagonCluster"/>
    <dgm:cxn modelId="{321B4E81-A54E-4BE4-A6AB-C335C7908E90}" type="presParOf" srcId="{EDA2B890-A1C7-4568-80A8-1813FDE85516}" destId="{FC433DA9-84CC-4A2F-AF3B-F7AF3D56CE70}" srcOrd="0" destOrd="0" presId="urn:microsoft.com/office/officeart/2008/layout/HexagonCluster"/>
    <dgm:cxn modelId="{C026F5EE-1536-4061-BB67-E8E66AE88C31}" type="presParOf" srcId="{143B5C53-80C7-449D-AD8A-6BE8A0B4BD0E}" destId="{564AC105-EC40-4118-BC60-FDC572348EF8}" srcOrd="2" destOrd="0" presId="urn:microsoft.com/office/officeart/2008/layout/HexagonCluster"/>
    <dgm:cxn modelId="{CF9853D3-0D42-4AEF-9A84-28B866CFF6AF}" type="presParOf" srcId="{564AC105-EC40-4118-BC60-FDC572348EF8}" destId="{380F02BC-34D2-4062-BEE8-DCFAE287896A}" srcOrd="0" destOrd="0" presId="urn:microsoft.com/office/officeart/2008/layout/HexagonCluster"/>
    <dgm:cxn modelId="{1EAA5D77-FF9A-4445-AD46-7F3EE2B16277}" type="presParOf" srcId="{143B5C53-80C7-449D-AD8A-6BE8A0B4BD0E}" destId="{C05AB071-7E07-47E9-BE3F-E4342357688A}" srcOrd="3" destOrd="0" presId="urn:microsoft.com/office/officeart/2008/layout/HexagonCluster"/>
    <dgm:cxn modelId="{6EB782F4-8DD8-4CAF-B865-61735CA69524}" type="presParOf" srcId="{C05AB071-7E07-47E9-BE3F-E4342357688A}" destId="{9547E5BE-9B8A-4161-A644-BDDDBE1681EA}" srcOrd="0" destOrd="0" presId="urn:microsoft.com/office/officeart/2008/layout/HexagonCluster"/>
    <dgm:cxn modelId="{CC298C38-B7BE-4AFA-B958-EDC015BF8AD7}" type="presParOf" srcId="{143B5C53-80C7-449D-AD8A-6BE8A0B4BD0E}" destId="{1BBAEB6E-0689-4DBD-89B5-CA177AC254CE}" srcOrd="4" destOrd="0" presId="urn:microsoft.com/office/officeart/2008/layout/HexagonCluster"/>
    <dgm:cxn modelId="{85675DB6-5C99-49D7-BE9F-1EB069413EE1}" type="presParOf" srcId="{1BBAEB6E-0689-4DBD-89B5-CA177AC254CE}" destId="{5B41FF30-52AB-46FF-914D-E6E5DF3BACBD}" srcOrd="0" destOrd="0" presId="urn:microsoft.com/office/officeart/2008/layout/HexagonCluster"/>
    <dgm:cxn modelId="{E8F44F2E-89FB-4D8F-A1DB-67589ED84092}" type="presParOf" srcId="{143B5C53-80C7-449D-AD8A-6BE8A0B4BD0E}" destId="{407842BE-F6C0-4FBA-A1D4-EC48002E055F}" srcOrd="5" destOrd="0" presId="urn:microsoft.com/office/officeart/2008/layout/HexagonCluster"/>
    <dgm:cxn modelId="{B35F8634-52E9-4FD3-B518-4FB430375DDA}" type="presParOf" srcId="{407842BE-F6C0-4FBA-A1D4-EC48002E055F}" destId="{9736B2F9-E235-438F-BA1B-BA7FD1228A64}" srcOrd="0" destOrd="0" presId="urn:microsoft.com/office/officeart/2008/layout/HexagonCluster"/>
    <dgm:cxn modelId="{2D5278B5-8514-495E-8B25-FC1AA4CDB4CC}" type="presParOf" srcId="{143B5C53-80C7-449D-AD8A-6BE8A0B4BD0E}" destId="{8A679B24-3F6E-461F-B429-FE868BFBE7AD}" srcOrd="6" destOrd="0" presId="urn:microsoft.com/office/officeart/2008/layout/HexagonCluster"/>
    <dgm:cxn modelId="{6B2EE88B-6893-49BA-8541-9F4AA5754FC6}" type="presParOf" srcId="{8A679B24-3F6E-461F-B429-FE868BFBE7AD}" destId="{F648BF0A-4513-4738-9B0A-FEBB052972C4}" srcOrd="0" destOrd="0" presId="urn:microsoft.com/office/officeart/2008/layout/HexagonCluster"/>
    <dgm:cxn modelId="{8FCFF6AB-CB1C-4840-B4B2-EB420B861480}" type="presParOf" srcId="{143B5C53-80C7-449D-AD8A-6BE8A0B4BD0E}" destId="{3D728D22-C782-4FA3-9151-C2F331680E41}" srcOrd="7" destOrd="0" presId="urn:microsoft.com/office/officeart/2008/layout/HexagonCluster"/>
    <dgm:cxn modelId="{A3FDDA2D-BACC-427F-9D62-67C279A60A52}" type="presParOf" srcId="{3D728D22-C782-4FA3-9151-C2F331680E41}" destId="{EE8135BB-CD0D-479A-8791-8D0054DD107A}" srcOrd="0" destOrd="0" presId="urn:microsoft.com/office/officeart/2008/layout/HexagonCluster"/>
    <dgm:cxn modelId="{D045CE26-BEDE-4063-8607-2E1CC47DED11}" type="presParOf" srcId="{143B5C53-80C7-449D-AD8A-6BE8A0B4BD0E}" destId="{827EFA08-EE41-47A8-AA5B-ABCFF5D13739}" srcOrd="8" destOrd="0" presId="urn:microsoft.com/office/officeart/2008/layout/HexagonCluster"/>
    <dgm:cxn modelId="{D10D7042-C54A-4B11-8630-C800B7206FFE}" type="presParOf" srcId="{827EFA08-EE41-47A8-AA5B-ABCFF5D13739}" destId="{CFCE554B-CBFA-4DB7-A6DF-003D29479EF6}" srcOrd="0" destOrd="0" presId="urn:microsoft.com/office/officeart/2008/layout/HexagonCluster"/>
    <dgm:cxn modelId="{567A6FA4-F15F-4DF0-B7CD-B218326540A1}" type="presParOf" srcId="{143B5C53-80C7-449D-AD8A-6BE8A0B4BD0E}" destId="{AB71DEF1-0EF7-4D7F-8E2B-40B739DDCACF}" srcOrd="9" destOrd="0" presId="urn:microsoft.com/office/officeart/2008/layout/HexagonCluster"/>
    <dgm:cxn modelId="{D1C3726D-262F-4E70-9253-DFC02D34D1FF}" type="presParOf" srcId="{AB71DEF1-0EF7-4D7F-8E2B-40B739DDCACF}" destId="{453EB7C6-2FC2-4514-AF6B-45BB917EE803}" srcOrd="0" destOrd="0" presId="urn:microsoft.com/office/officeart/2008/layout/HexagonCluster"/>
    <dgm:cxn modelId="{ACFDEC5A-EAF4-4F7C-A4F9-C4F1C7FBD937}" type="presParOf" srcId="{143B5C53-80C7-449D-AD8A-6BE8A0B4BD0E}" destId="{FDA453F6-9AD8-405F-8849-5E480F8BEA29}" srcOrd="10" destOrd="0" presId="urn:microsoft.com/office/officeart/2008/layout/HexagonCluster"/>
    <dgm:cxn modelId="{3C39A0B1-970C-430B-9B72-E7E24637A81F}" type="presParOf" srcId="{FDA453F6-9AD8-405F-8849-5E480F8BEA29}" destId="{46F9234D-0AD2-4713-8B1C-C7FE38A0CC49}" srcOrd="0" destOrd="0" presId="urn:microsoft.com/office/officeart/2008/layout/HexagonCluster"/>
    <dgm:cxn modelId="{A6159887-046F-4BE7-900B-F8A24172F8A7}" type="presParOf" srcId="{143B5C53-80C7-449D-AD8A-6BE8A0B4BD0E}" destId="{E431C59A-B6FA-41B4-9EAD-54917E043C1D}" srcOrd="11" destOrd="0" presId="urn:microsoft.com/office/officeart/2008/layout/HexagonCluster"/>
    <dgm:cxn modelId="{FFDB989A-0ABD-4A96-84FB-7488D757D371}" type="presParOf" srcId="{E431C59A-B6FA-41B4-9EAD-54917E043C1D}" destId="{51CCE0A2-4FA7-4A9F-9457-7CFD5C83D30B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AA3588-C8D5-41E8-B995-2782A47ADDB4}">
      <dsp:nvSpPr>
        <dsp:cNvPr id="0" name=""/>
        <dsp:cNvSpPr/>
      </dsp:nvSpPr>
      <dsp:spPr>
        <a:xfrm>
          <a:off x="2494418" y="2131123"/>
          <a:ext cx="1505352" cy="1297876"/>
        </a:xfrm>
        <a:prstGeom prst="hexagon">
          <a:avLst>
            <a:gd name="adj" fmla="val 25000"/>
            <a:gd name="vf" fmla="val 115470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Ex Officio</a:t>
          </a:r>
          <a:endParaRPr lang="en-US" sz="2000" kern="1200" dirty="0"/>
        </a:p>
      </dsp:txBody>
      <dsp:txXfrm>
        <a:off x="2728020" y="2332529"/>
        <a:ext cx="1038148" cy="895064"/>
      </dsp:txXfrm>
    </dsp:sp>
    <dsp:sp modelId="{FC433DA9-84CC-4A2F-AF3B-F7AF3D56CE70}">
      <dsp:nvSpPr>
        <dsp:cNvPr id="0" name=""/>
        <dsp:cNvSpPr/>
      </dsp:nvSpPr>
      <dsp:spPr>
        <a:xfrm>
          <a:off x="2533525" y="2704109"/>
          <a:ext cx="176249" cy="15190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0F02BC-34D2-4062-BEE8-DCFAE287896A}">
      <dsp:nvSpPr>
        <dsp:cNvPr id="0" name=""/>
        <dsp:cNvSpPr/>
      </dsp:nvSpPr>
      <dsp:spPr>
        <a:xfrm>
          <a:off x="1207636" y="1434007"/>
          <a:ext cx="1505352" cy="129787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47E5BE-9B8A-4161-A644-BDDDBE1681EA}">
      <dsp:nvSpPr>
        <dsp:cNvPr id="0" name=""/>
        <dsp:cNvSpPr/>
      </dsp:nvSpPr>
      <dsp:spPr>
        <a:xfrm>
          <a:off x="2232454" y="2560434"/>
          <a:ext cx="176249" cy="15190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41FF30-52AB-46FF-914D-E6E5DF3BACBD}">
      <dsp:nvSpPr>
        <dsp:cNvPr id="0" name=""/>
        <dsp:cNvSpPr/>
      </dsp:nvSpPr>
      <dsp:spPr>
        <a:xfrm>
          <a:off x="3776914" y="1418577"/>
          <a:ext cx="1505352" cy="1297876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accent5">
              <a:hueOff val="1628513"/>
              <a:satOff val="5598"/>
              <a:lumOff val="-2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Ad </a:t>
          </a:r>
          <a:r>
            <a:rPr lang="en-US" sz="2000" kern="1200" dirty="0" err="1" smtClean="0"/>
            <a:t>Lucem</a:t>
          </a:r>
          <a:endParaRPr lang="en-US" sz="2000" kern="1200" dirty="0"/>
        </a:p>
      </dsp:txBody>
      <dsp:txXfrm>
        <a:off x="4010516" y="1619983"/>
        <a:ext cx="1038148" cy="895064"/>
      </dsp:txXfrm>
    </dsp:sp>
    <dsp:sp modelId="{9736B2F9-E235-438F-BA1B-BA7FD1228A64}">
      <dsp:nvSpPr>
        <dsp:cNvPr id="0" name=""/>
        <dsp:cNvSpPr/>
      </dsp:nvSpPr>
      <dsp:spPr>
        <a:xfrm>
          <a:off x="4806018" y="2543632"/>
          <a:ext cx="176249" cy="15190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302810"/>
              <a:satOff val="4478"/>
              <a:lumOff val="-21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48BF0A-4513-4738-9B0A-FEBB052972C4}">
      <dsp:nvSpPr>
        <dsp:cNvPr id="0" name=""/>
        <dsp:cNvSpPr/>
      </dsp:nvSpPr>
      <dsp:spPr>
        <a:xfrm>
          <a:off x="5059410" y="2131123"/>
          <a:ext cx="1505352" cy="129787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628513"/>
              <a:satOff val="5598"/>
              <a:lumOff val="-2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8135BB-CD0D-479A-8791-8D0054DD107A}">
      <dsp:nvSpPr>
        <dsp:cNvPr id="0" name=""/>
        <dsp:cNvSpPr/>
      </dsp:nvSpPr>
      <dsp:spPr>
        <a:xfrm>
          <a:off x="5098517" y="2704109"/>
          <a:ext cx="176249" cy="15190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954216"/>
              <a:satOff val="6718"/>
              <a:lumOff val="-32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CE554B-CBFA-4DB7-A6DF-003D29479EF6}">
      <dsp:nvSpPr>
        <dsp:cNvPr id="0" name=""/>
        <dsp:cNvSpPr/>
      </dsp:nvSpPr>
      <dsp:spPr>
        <a:xfrm>
          <a:off x="2494418" y="709117"/>
          <a:ext cx="1505352" cy="1297876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accent5">
              <a:hueOff val="3257026"/>
              <a:satOff val="11196"/>
              <a:lumOff val="-5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Data Stewards</a:t>
          </a:r>
          <a:endParaRPr lang="en-US" sz="2000" kern="1200" dirty="0"/>
        </a:p>
      </dsp:txBody>
      <dsp:txXfrm>
        <a:off x="2728020" y="910523"/>
        <a:ext cx="1038148" cy="895064"/>
      </dsp:txXfrm>
    </dsp:sp>
    <dsp:sp modelId="{453EB7C6-2FC2-4514-AF6B-45BB917EE803}">
      <dsp:nvSpPr>
        <dsp:cNvPr id="0" name=""/>
        <dsp:cNvSpPr/>
      </dsp:nvSpPr>
      <dsp:spPr>
        <a:xfrm>
          <a:off x="3514951" y="737235"/>
          <a:ext cx="176249" cy="15190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2605621"/>
              <a:satOff val="8957"/>
              <a:lumOff val="-429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F9234D-0AD2-4713-8B1C-C7FE38A0CC49}">
      <dsp:nvSpPr>
        <dsp:cNvPr id="0" name=""/>
        <dsp:cNvSpPr/>
      </dsp:nvSpPr>
      <dsp:spPr>
        <a:xfrm>
          <a:off x="3776914" y="0"/>
          <a:ext cx="1505352" cy="129787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257026"/>
              <a:satOff val="11196"/>
              <a:lumOff val="-5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CCE0A2-4FA7-4A9F-9457-7CFD5C83D30B}">
      <dsp:nvSpPr>
        <dsp:cNvPr id="0" name=""/>
        <dsp:cNvSpPr/>
      </dsp:nvSpPr>
      <dsp:spPr>
        <a:xfrm>
          <a:off x="3821378" y="569899"/>
          <a:ext cx="176249" cy="15190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257026"/>
              <a:satOff val="11196"/>
              <a:lumOff val="-53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77C31-0774-48CF-9642-FC9A35AEBA87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2771B-7CBB-48BA-8FB6-DF0883E06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31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0B8F6-02DE-4F34-AB11-2EB82F37A6C5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FB32F-3207-4588-9214-2F2563D69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58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4478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>
                    <a:lumMod val="75000"/>
                  </a:schemeClr>
                </a:solidFill>
                <a:latin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1"/>
          <p:cNvCxnSpPr>
            <a:cxnSpLocks noChangeShapeType="1"/>
          </p:cNvCxnSpPr>
          <p:nvPr/>
        </p:nvCxnSpPr>
        <p:spPr bwMode="auto">
          <a:xfrm>
            <a:off x="838200" y="2362200"/>
            <a:ext cx="7620000" cy="1588"/>
          </a:xfrm>
          <a:prstGeom prst="line">
            <a:avLst/>
          </a:prstGeom>
          <a:noFill/>
          <a:ln w="9525">
            <a:solidFill>
              <a:schemeClr val="bg1"/>
            </a:solidFill>
            <a:prstDash val="dot"/>
            <a:round/>
            <a:headEnd/>
            <a:tailEnd/>
          </a:ln>
        </p:spPr>
      </p:cxnSp>
      <p:cxnSp>
        <p:nvCxnSpPr>
          <p:cNvPr id="5" name="Straight Connector 13"/>
          <p:cNvCxnSpPr>
            <a:cxnSpLocks noChangeShapeType="1"/>
          </p:cNvCxnSpPr>
          <p:nvPr/>
        </p:nvCxnSpPr>
        <p:spPr bwMode="auto">
          <a:xfrm>
            <a:off x="838200" y="2363788"/>
            <a:ext cx="7620000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dot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38387"/>
            <a:ext cx="7772400" cy="1852613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661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429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defRPr b="0" i="1">
                <a:solidFill>
                  <a:srgbClr val="606060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buFont typeface="Arial"/>
              <a:buChar char="•"/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18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18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0647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4040188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7626"/>
            <a:ext cx="4040188" cy="297180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6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57401"/>
            <a:ext cx="4041775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37626"/>
            <a:ext cx="4041775" cy="29718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06060"/>
                </a:solidFill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>
                <a:solidFill>
                  <a:srgbClr val="606060"/>
                </a:solidFill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>
                <a:solidFill>
                  <a:srgbClr val="606060"/>
                </a:solidFill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>
                <a:solidFill>
                  <a:srgbClr val="606060"/>
                </a:solidFill>
              </a:defRPr>
            </a:lvl4pPr>
            <a:lvl5pPr>
              <a:buClr>
                <a:srgbClr val="ECD63F"/>
              </a:buClr>
              <a:buFontTx/>
              <a:buNone/>
              <a:defRPr sz="1600" i="1">
                <a:solidFill>
                  <a:srgbClr val="606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3008313" cy="1295400"/>
          </a:xfrm>
          <a:prstGeom prst="rect">
            <a:avLst/>
          </a:prstGeom>
          <a:solidFill>
            <a:srgbClr val="F49709"/>
          </a:solidFill>
        </p:spPr>
        <p:txBody>
          <a:bodyPr anchor="b"/>
          <a:lstStyle>
            <a:lvl1pPr algn="l">
              <a:defRPr sz="2000" b="0" i="0"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49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606060"/>
                </a:solidFill>
                <a:latin typeface="Georgia"/>
                <a:cs typeface="Georgia"/>
              </a:defRPr>
            </a:lvl1pPr>
            <a:lvl2pPr>
              <a:buClrTx/>
              <a:buFont typeface="Arial"/>
              <a:buChar char="•"/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20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0800"/>
            <a:ext cx="3008313" cy="304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495800"/>
            <a:ext cx="5334000" cy="566738"/>
          </a:xfrm>
          <a:prstGeom prst="rect">
            <a:avLst/>
          </a:prstGeom>
        </p:spPr>
        <p:txBody>
          <a:bodyPr anchor="b"/>
          <a:lstStyle>
            <a:lvl1pPr algn="ctr">
              <a:defRPr sz="2000"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334000" cy="3124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062538"/>
            <a:ext cx="5334000" cy="804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y_seal_alt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ＭＳ Ｐゴシック" pitchFamily="122" charset="-128"/>
          <a:cs typeface="ＭＳ Ｐゴシック" pitchFamily="12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defRPr sz="2400">
          <a:solidFill>
            <a:schemeClr val="bg1"/>
          </a:solidFill>
          <a:latin typeface="+mn-lt"/>
          <a:ea typeface="ＭＳ Ｐゴシック" pitchFamily="122" charset="-128"/>
          <a:cs typeface="ＭＳ Ｐゴシック" pitchFamily="12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33"/>
        </a:buClr>
        <a:buSzPct val="80000"/>
        <a:buFont typeface="Times" charset="0"/>
        <a:buChar char="•"/>
        <a:defRPr sz="2400">
          <a:solidFill>
            <a:schemeClr val="bg1"/>
          </a:solidFill>
          <a:latin typeface="+mn-lt"/>
          <a:ea typeface="ＭＳ Ｐゴシック" pitchFamily="122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95000"/>
        <a:buFont typeface="Times" charset="0"/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Stewardship Committee</a:t>
            </a:r>
            <a:br>
              <a:rPr lang="en-US" dirty="0" smtClean="0"/>
            </a:br>
            <a:r>
              <a:rPr lang="en-US" dirty="0" smtClean="0"/>
              <a:t>Inaugural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February </a:t>
            </a:r>
            <a:r>
              <a:rPr lang="en-US" dirty="0" smtClean="0"/>
              <a:t>2, 2015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7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</a:t>
            </a:r>
            <a:r>
              <a:rPr lang="en-US" dirty="0"/>
              <a:t>and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3429000"/>
          </a:xfrm>
        </p:spPr>
        <p:txBody>
          <a:bodyPr/>
          <a:lstStyle/>
          <a:p>
            <a:pPr marL="0" indent="0"/>
            <a:r>
              <a:rPr lang="en-US" b="1" i="1" dirty="0"/>
              <a:t>Data Ownership </a:t>
            </a:r>
            <a:r>
              <a:rPr lang="en-US" dirty="0"/>
              <a:t>– The University at Buffalo is considered the data owner of all university institutional data; individual units or departments may have stewardship responsibilities for portions of the data.</a:t>
            </a:r>
          </a:p>
          <a:p>
            <a:pPr marL="0" indent="0"/>
            <a:endParaRPr lang="en-US" b="1" i="1" dirty="0"/>
          </a:p>
          <a:p>
            <a:pPr marL="0" indent="0"/>
            <a:r>
              <a:rPr lang="en-US" b="1" i="1" dirty="0"/>
              <a:t>Data Trustees </a:t>
            </a:r>
            <a:r>
              <a:rPr lang="en-US" dirty="0"/>
              <a:t>– Senior leaders of the university (Vice-Presidents, Vice-Provosts, &amp; Deans) who have responsibility for areas that have systems of record; responsible for ensuring that data stewards in their area are compliant with data governance principles.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32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</a:t>
            </a:r>
            <a:r>
              <a:rPr lang="en-US" dirty="0"/>
              <a:t>and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b="1" i="1" dirty="0"/>
              <a:t>Data Stewards </a:t>
            </a:r>
            <a:r>
              <a:rPr lang="en-US" dirty="0"/>
              <a:t>– The responsible university officials who have planning and policy-level responsibilities for data in their functional areas are considered data stewards. Data stewards, as individuals, have management responsibilities for defined elements of institutional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22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dirty="0"/>
              <a:t>Institutional </a:t>
            </a:r>
            <a:r>
              <a:rPr lang="en-US" dirty="0" smtClean="0"/>
              <a:t>Data Initial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3429000"/>
          </a:xfrm>
        </p:spPr>
        <p:txBody>
          <a:bodyPr/>
          <a:lstStyle/>
          <a:p>
            <a:r>
              <a:rPr lang="en-US" dirty="0" smtClean="0"/>
              <a:t>o </a:t>
            </a:r>
            <a:r>
              <a:rPr lang="en-US" dirty="0"/>
              <a:t>Student Records </a:t>
            </a:r>
          </a:p>
          <a:p>
            <a:r>
              <a:rPr lang="en-US" dirty="0"/>
              <a:t>o Financial Aid </a:t>
            </a:r>
          </a:p>
          <a:p>
            <a:r>
              <a:rPr lang="en-US" dirty="0"/>
              <a:t>o Admissions (UG and Grad) </a:t>
            </a:r>
          </a:p>
          <a:p>
            <a:r>
              <a:rPr lang="en-US" dirty="0"/>
              <a:t>o Human Resources – Faculty / Staff (Headcount / FTE) </a:t>
            </a:r>
          </a:p>
          <a:p>
            <a:r>
              <a:rPr lang="en-US" dirty="0"/>
              <a:t>o Finances – Budgets, Expenditures </a:t>
            </a:r>
          </a:p>
          <a:p>
            <a:r>
              <a:rPr lang="en-US" dirty="0"/>
              <a:t>o Research – Grants (counts, </a:t>
            </a:r>
            <a:r>
              <a:rPr lang="en-US" dirty="0" smtClean="0"/>
              <a:t>dollars, allocations) </a:t>
            </a:r>
            <a:endParaRPr lang="en-US" dirty="0"/>
          </a:p>
          <a:p>
            <a:r>
              <a:rPr lang="en-US" dirty="0"/>
              <a:t>o Space – Allocation to Department / Person </a:t>
            </a:r>
          </a:p>
          <a:p>
            <a:r>
              <a:rPr lang="en-US" dirty="0"/>
              <a:t>o Publication / Citation Data – Scholastic Indicators </a:t>
            </a:r>
          </a:p>
          <a:p>
            <a:r>
              <a:rPr lang="en-US" dirty="0"/>
              <a:t>o Organizational Structure – Entity / Hierarchy, Academic Structure </a:t>
            </a: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77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en-US" dirty="0" smtClean="0"/>
              <a:t>Enrollment Data Examples</a:t>
            </a:r>
            <a:endParaRPr lang="en-US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768531"/>
              </p:ext>
            </p:extLst>
          </p:nvPr>
        </p:nvGraphicFramePr>
        <p:xfrm>
          <a:off x="533400" y="1905000"/>
          <a:ext cx="8077200" cy="436655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00200"/>
                <a:gridCol w="3276600"/>
                <a:gridCol w="3200400"/>
              </a:tblGrid>
              <a:tr h="434635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accent2"/>
                          </a:solidFill>
                        </a:rPr>
                        <a:t>Operational</a:t>
                      </a:r>
                      <a:endParaRPr lang="en-US" sz="200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accent2"/>
                          </a:solidFill>
                        </a:rPr>
                        <a:t>Strategic (Official)</a:t>
                      </a:r>
                      <a:endParaRPr lang="en-US" sz="2000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7197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2"/>
                          </a:solidFill>
                        </a:rPr>
                        <a:t>Different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accent2"/>
                          </a:solidFill>
                        </a:rPr>
                        <a:t>Uses</a:t>
                      </a:r>
                      <a:endParaRPr lang="en-US" sz="20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u="sng" cap="small" baseline="0" dirty="0" smtClean="0"/>
                        <a:t>Instructor list</a:t>
                      </a:r>
                      <a:r>
                        <a:rPr lang="en-US" sz="2200" u="none" cap="small" baseline="0" dirty="0" smtClean="0"/>
                        <a:t> </a:t>
                      </a:r>
                      <a:r>
                        <a:rPr lang="en-US" sz="2200" dirty="0" smtClean="0"/>
                        <a:t>used to populate course evaluation system, allow access to class rosters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u="sng" cap="small" baseline="0" dirty="0" smtClean="0"/>
                        <a:t>Instructor list</a:t>
                      </a:r>
                      <a:r>
                        <a:rPr lang="en-US" sz="2200" u="none" cap="small" baseline="0" dirty="0" smtClean="0"/>
                        <a:t> </a:t>
                      </a:r>
                      <a:r>
                        <a:rPr lang="en-US" sz="2200" dirty="0" smtClean="0"/>
                        <a:t>used to calculate faculty workloads, instructional productivity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5882"/>
                      </a:srgbClr>
                    </a:solidFill>
                  </a:tcPr>
                </a:tc>
              </a:tr>
              <a:tr h="210631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accent2"/>
                          </a:solidFill>
                        </a:rPr>
                        <a:t>Different</a:t>
                      </a:r>
                    </a:p>
                    <a:p>
                      <a:pPr algn="ctr"/>
                      <a:r>
                        <a:rPr lang="en-US" sz="2000" b="1" baseline="0" dirty="0" smtClean="0">
                          <a:solidFill>
                            <a:schemeClr val="accent2"/>
                          </a:solidFill>
                        </a:rPr>
                        <a:t>Measures</a:t>
                      </a:r>
                      <a:endParaRPr lang="en-US" sz="2000" b="1" dirty="0"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u="sng" cap="small" baseline="0" dirty="0" smtClean="0">
                          <a:solidFill>
                            <a:schemeClr val="tx1"/>
                          </a:solidFill>
                        </a:rPr>
                        <a:t>Headcount</a:t>
                      </a:r>
                      <a:r>
                        <a:rPr lang="en-US" sz="2200" dirty="0" smtClean="0"/>
                        <a:t> includes students taking a class for credit, auditing, ELI, Gifted-Math, Cross-registered</a:t>
                      </a:r>
                    </a:p>
                    <a:p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u="sng" cap="small" baseline="0" dirty="0" smtClean="0"/>
                        <a:t>Headcoun</a:t>
                      </a:r>
                      <a:r>
                        <a:rPr lang="en-US" sz="2200" cap="small" baseline="0" dirty="0" smtClean="0"/>
                        <a:t>t</a:t>
                      </a:r>
                      <a:r>
                        <a:rPr lang="en-US" sz="2200" dirty="0" smtClean="0"/>
                        <a:t> includes UB students with &gt;0.5 Credit Hours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65882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39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r>
              <a:rPr lang="en-US" dirty="0" smtClean="0"/>
              <a:t>Headcount Definitions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1581474"/>
              </p:ext>
            </p:extLst>
          </p:nvPr>
        </p:nvGraphicFramePr>
        <p:xfrm>
          <a:off x="685800" y="2133600"/>
          <a:ext cx="7772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458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small" dirty="0" smtClean="0"/>
              <a:t>Getting our Work Done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and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cap="small" dirty="0" smtClean="0"/>
              <a:t>Meeting</a:t>
            </a:r>
            <a:r>
              <a:rPr lang="en-US" dirty="0" smtClean="0"/>
              <a:t> O</a:t>
            </a:r>
            <a:r>
              <a:rPr lang="en-US" cap="small" dirty="0" smtClean="0"/>
              <a:t>ur Deadlines</a:t>
            </a:r>
            <a:endParaRPr lang="en-US" cap="smal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1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dirty="0" smtClean="0"/>
              <a:t>Our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419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Prepare report recommending on permanent data management organization and structure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/>
              <a:t>Research other Models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/>
              <a:t>Formalize Definitions/Roles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Identify / inventory key institutional data elements across </a:t>
            </a:r>
            <a:r>
              <a:rPr lang="en-US" dirty="0" smtClean="0"/>
              <a:t>domains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Select </a:t>
            </a:r>
            <a:r>
              <a:rPr lang="en-US" dirty="0"/>
              <a:t>3-5 elements from each </a:t>
            </a:r>
            <a:r>
              <a:rPr lang="en-US" dirty="0" smtClean="0"/>
              <a:t>domain to: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/>
              <a:t>Build </a:t>
            </a:r>
            <a:r>
              <a:rPr lang="en-US" sz="2200" dirty="0"/>
              <a:t>inventory of </a:t>
            </a:r>
            <a:r>
              <a:rPr lang="en-US" sz="2200" dirty="0" smtClean="0"/>
              <a:t>definitions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/>
              <a:t>Define attributes (system of record, transformation, security)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/>
              <a:t>Store materials in accessible repository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/>
              <a:t>Begin  work of conforming UB’s institutional data warehouse to official definitions</a:t>
            </a:r>
            <a:endParaRPr lang="en-US" sz="2200" dirty="0"/>
          </a:p>
          <a:p>
            <a:pPr marL="0" indent="0"/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16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dirty="0" smtClean="0"/>
              <a:t>Deadlines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343400"/>
          </a:xfrm>
        </p:spPr>
        <p:txBody>
          <a:bodyPr/>
          <a:lstStyle/>
          <a:p>
            <a:r>
              <a:rPr lang="en-US" sz="2800" b="1" u="sng" dirty="0" smtClean="0"/>
              <a:t>April </a:t>
            </a:r>
            <a:r>
              <a:rPr lang="en-US" sz="2800" b="1" u="sng" dirty="0"/>
              <a:t>2015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Progress Report to Data Governance Council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Inventory of key institutional data elements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Preliminary definitions for students, degrees, faculty</a:t>
            </a:r>
          </a:p>
          <a:p>
            <a:endParaRPr lang="en-US" dirty="0" smtClean="0"/>
          </a:p>
          <a:p>
            <a:r>
              <a:rPr lang="en-US" sz="2800" b="1" u="sng" dirty="0" smtClean="0"/>
              <a:t>June 2015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Recommendation for permanent data management structure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Define and document 3 to 5 elements from </a:t>
            </a:r>
            <a:r>
              <a:rPr lang="en-US" u="sng" dirty="0" smtClean="0"/>
              <a:t>each</a:t>
            </a:r>
            <a:r>
              <a:rPr lang="en-US" dirty="0" smtClean="0"/>
              <a:t> institutional data domain, begin implementing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68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Pizza </a:t>
            </a:r>
            <a:r>
              <a:rPr lang="en-US" dirty="0" smtClean="0"/>
              <a:t>Rule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+mn-lt"/>
              </a:rPr>
              <a:t>Never </a:t>
            </a:r>
            <a:r>
              <a:rPr lang="en-US" sz="2800" dirty="0">
                <a:latin typeface="+mn-lt"/>
              </a:rPr>
              <a:t>have a meeting where two pizzas couldn't feed the entire </a:t>
            </a:r>
            <a:r>
              <a:rPr lang="en-US" sz="2800" dirty="0" smtClean="0">
                <a:latin typeface="+mn-lt"/>
              </a:rPr>
              <a:t>group.</a:t>
            </a:r>
          </a:p>
          <a:p>
            <a:r>
              <a:rPr lang="en-US" sz="2800" dirty="0">
                <a:latin typeface="+mn-lt"/>
              </a:rPr>
              <a:t>	</a:t>
            </a:r>
            <a:r>
              <a:rPr lang="en-US" sz="2800" dirty="0" smtClean="0">
                <a:latin typeface="+mn-lt"/>
              </a:rPr>
              <a:t>			</a:t>
            </a:r>
          </a:p>
          <a:p>
            <a:r>
              <a:rPr lang="en-US" sz="2800" dirty="0">
                <a:latin typeface="+mn-lt"/>
              </a:rPr>
              <a:t>	</a:t>
            </a:r>
            <a:r>
              <a:rPr lang="en-US" sz="2800" dirty="0" smtClean="0">
                <a:latin typeface="+mn-lt"/>
              </a:rPr>
              <a:t>						Jeff Bezos</a:t>
            </a:r>
            <a:endParaRPr lang="en-US" sz="2800" dirty="0">
              <a:latin typeface="+mn-lt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3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r>
              <a:rPr lang="en-US" i="1" u="sng" dirty="0"/>
              <a:t>Working Team 1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Structure</a:t>
            </a:r>
            <a:r>
              <a:rPr lang="en-US" dirty="0"/>
              <a:t>, Roles and Responsibilities</a:t>
            </a:r>
            <a:r>
              <a:rPr lang="en-US" b="1" u="sng" dirty="0"/>
              <a:t/>
            </a:r>
            <a:br>
              <a:rPr lang="en-US" b="1" u="sng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Craig Abbey – Lead</a:t>
            </a:r>
          </a:p>
          <a:p>
            <a:pPr marL="0" indent="0"/>
            <a:r>
              <a:rPr lang="en-US" dirty="0" smtClean="0"/>
              <a:t>Gary Pacer</a:t>
            </a:r>
          </a:p>
          <a:p>
            <a:pPr marL="0" indent="0"/>
            <a:r>
              <a:rPr lang="en-US" dirty="0" smtClean="0"/>
              <a:t>Laurie Barnum</a:t>
            </a:r>
          </a:p>
          <a:p>
            <a:pPr marL="0" indent="0"/>
            <a:r>
              <a:rPr lang="en-US" dirty="0"/>
              <a:t>Chris Connor</a:t>
            </a:r>
          </a:p>
          <a:p>
            <a:pPr marL="0" indent="0"/>
            <a:r>
              <a:rPr lang="en-US" dirty="0" smtClean="0"/>
              <a:t>Kim </a:t>
            </a:r>
            <a:r>
              <a:rPr lang="en-US" dirty="0" err="1" smtClean="0"/>
              <a:t>Yousey-Elsener</a:t>
            </a:r>
            <a:endParaRPr lang="en-US" dirty="0" smtClean="0"/>
          </a:p>
          <a:p>
            <a:pPr marL="0" indent="0"/>
            <a:endParaRPr lang="en-US" dirty="0"/>
          </a:p>
          <a:p>
            <a:pPr marL="0" indent="0"/>
            <a:r>
              <a:rPr lang="en-US" dirty="0" smtClean="0"/>
              <a:t>Other </a:t>
            </a:r>
            <a:r>
              <a:rPr lang="en-US" dirty="0"/>
              <a:t>Volunteers</a:t>
            </a:r>
            <a:r>
              <a:rPr lang="en-US" dirty="0" smtClean="0"/>
              <a:t>?</a:t>
            </a:r>
          </a:p>
          <a:p>
            <a:pPr marL="0" indent="0"/>
            <a:endParaRPr lang="en-US" dirty="0" smtClean="0"/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63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Introductions &amp; Opening Comments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Orientation – Where are headed?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Organizing to Meet our Deadlines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Discuss Next Steps</a:t>
            </a:r>
          </a:p>
          <a:p>
            <a:pPr marL="0" indent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0358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r>
              <a:rPr lang="en-US" i="1" u="sng" dirty="0"/>
              <a:t>Working Team </a:t>
            </a:r>
            <a:r>
              <a:rPr lang="en-US" i="1" u="sng" dirty="0" smtClean="0"/>
              <a:t>2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Enrollment and Degrees </a:t>
            </a:r>
            <a:r>
              <a:rPr lang="en-US" sz="2400" dirty="0" smtClean="0"/>
              <a:t>(Student Records)</a:t>
            </a:r>
            <a:r>
              <a:rPr lang="en-US" b="1" u="sng" dirty="0"/>
              <a:t/>
            </a:r>
            <a:br>
              <a:rPr lang="en-US" b="1" u="sng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0" indent="0"/>
            <a:r>
              <a:rPr lang="en-US" dirty="0"/>
              <a:t>Kara Saunders - Lead</a:t>
            </a:r>
          </a:p>
          <a:p>
            <a:pPr marL="0" indent="0"/>
            <a:r>
              <a:rPr lang="en-US" dirty="0" smtClean="0"/>
              <a:t>Brian O’Connor</a:t>
            </a:r>
          </a:p>
          <a:p>
            <a:pPr marL="0" indent="0"/>
            <a:r>
              <a:rPr lang="en-US" dirty="0" smtClean="0"/>
              <a:t>Greg Olsen</a:t>
            </a:r>
          </a:p>
          <a:p>
            <a:pPr marL="0" indent="0"/>
            <a:r>
              <a:rPr lang="en-US" dirty="0" smtClean="0"/>
              <a:t>Mark Molnar</a:t>
            </a:r>
          </a:p>
          <a:p>
            <a:pPr marL="0" indent="0"/>
            <a:r>
              <a:rPr lang="en-US" dirty="0" smtClean="0"/>
              <a:t>Lynne </a:t>
            </a:r>
            <a:r>
              <a:rPr lang="en-US" dirty="0" err="1" smtClean="0"/>
              <a:t>Depasquale</a:t>
            </a:r>
            <a:r>
              <a:rPr lang="en-US" dirty="0" smtClean="0"/>
              <a:t> (RP)</a:t>
            </a:r>
            <a:endParaRPr lang="en-US" dirty="0" smtClean="0"/>
          </a:p>
          <a:p>
            <a:pPr marL="0" indent="0"/>
            <a:r>
              <a:rPr lang="en-US" dirty="0" smtClean="0"/>
              <a:t>Troy Joseph (GEMS)</a:t>
            </a:r>
          </a:p>
          <a:p>
            <a:pPr marL="0" indent="0"/>
            <a:r>
              <a:rPr lang="en-US" dirty="0"/>
              <a:t>Leah Feroleto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Other Volunteers?</a:t>
            </a:r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9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r>
              <a:rPr lang="en-US" i="1" u="sng" dirty="0"/>
              <a:t>Working Team </a:t>
            </a:r>
            <a:r>
              <a:rPr lang="en-US" i="1" u="sng" dirty="0" smtClean="0"/>
              <a:t>3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Faculty </a:t>
            </a:r>
            <a:r>
              <a:rPr lang="en-US" sz="2400" dirty="0" smtClean="0"/>
              <a:t>(Human Resources)</a:t>
            </a:r>
            <a:r>
              <a:rPr lang="en-US" b="1" u="sng" dirty="0"/>
              <a:t/>
            </a:r>
            <a:br>
              <a:rPr lang="en-US" b="1" u="sng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Sue Krzystofiak – Lead</a:t>
            </a:r>
          </a:p>
          <a:p>
            <a:pPr marL="0" indent="0"/>
            <a:r>
              <a:rPr lang="en-US" dirty="0" smtClean="0"/>
              <a:t>Tom Okon</a:t>
            </a:r>
          </a:p>
          <a:p>
            <a:pPr marL="0" indent="0"/>
            <a:r>
              <a:rPr lang="en-US" dirty="0" smtClean="0"/>
              <a:t>Gary Pacer</a:t>
            </a:r>
          </a:p>
          <a:p>
            <a:pPr marL="0" indent="0"/>
            <a:r>
              <a:rPr lang="en-US" dirty="0"/>
              <a:t>Lauren Young (OIA)</a:t>
            </a:r>
          </a:p>
          <a:p>
            <a:pPr marL="0" indent="0"/>
            <a:r>
              <a:rPr lang="en-US" dirty="0"/>
              <a:t>Tilman Baumstark (VPFAC</a:t>
            </a:r>
            <a:r>
              <a:rPr lang="en-US" dirty="0" smtClean="0"/>
              <a:t>)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Other </a:t>
            </a:r>
            <a:r>
              <a:rPr lang="en-US" dirty="0"/>
              <a:t>Volunteers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63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dirty="0" smtClean="0"/>
              <a:t>From Everyone…</a:t>
            </a:r>
            <a:br>
              <a:rPr lang="en-US" dirty="0" smtClean="0"/>
            </a:br>
            <a:r>
              <a:rPr lang="en-US" dirty="0" smtClean="0"/>
              <a:t>Inventory Key Institutional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send template for sharing your thoughts on what are the key institutional data that UB: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dirty="0" smtClean="0"/>
              <a:t>…makes decisions from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dirty="0" smtClean="0"/>
              <a:t>…uses to monitor institutional performance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dirty="0" smtClean="0"/>
              <a:t>…needs to define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dirty="0" smtClean="0"/>
              <a:t>…needs to make 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8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Website for sharing materials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February 23</a:t>
            </a:r>
            <a:r>
              <a:rPr lang="en-US" baseline="30000" dirty="0" smtClean="0"/>
              <a:t>rd</a:t>
            </a:r>
            <a:r>
              <a:rPr lang="en-US" dirty="0" smtClean="0"/>
              <a:t> Next Data Stewardship Meeting (Tentative)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Report to Data Trustees on February 26</a:t>
            </a:r>
            <a:r>
              <a:rPr lang="en-US" baseline="30000" dirty="0" smtClean="0"/>
              <a:t>th</a:t>
            </a:r>
          </a:p>
          <a:p>
            <a:pPr marL="0" indent="0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5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dirty="0" smtClean="0"/>
              <a:t>Data Stewardship Committee Membership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1192220"/>
              </p:ext>
            </p:extLst>
          </p:nvPr>
        </p:nvGraphicFramePr>
        <p:xfrm>
          <a:off x="685800" y="2514600"/>
          <a:ext cx="77724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243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small" dirty="0" smtClean="0"/>
              <a:t>How Did We </a:t>
            </a:r>
            <a:r>
              <a:rPr lang="en-US" cap="small" dirty="0"/>
              <a:t>G</a:t>
            </a:r>
            <a:r>
              <a:rPr lang="en-US" cap="small" dirty="0" smtClean="0"/>
              <a:t>et </a:t>
            </a:r>
            <a:r>
              <a:rPr lang="en-US" cap="small" dirty="0"/>
              <a:t>H</a:t>
            </a:r>
            <a:r>
              <a:rPr lang="en-US" cap="small" dirty="0" smtClean="0"/>
              <a:t>ere?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cap="small" dirty="0" smtClean="0"/>
              <a:t>Where Are We </a:t>
            </a:r>
            <a:r>
              <a:rPr lang="en-US" cap="small" dirty="0"/>
              <a:t>H</a:t>
            </a:r>
            <a:r>
              <a:rPr lang="en-US" cap="small" dirty="0" smtClean="0"/>
              <a:t>eaded?</a:t>
            </a:r>
            <a:endParaRPr lang="en-US" cap="smal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2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Brief History…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February 2014 </a:t>
            </a:r>
            <a:r>
              <a:rPr lang="en-US" dirty="0" smtClean="0"/>
              <a:t>– Winter Senior Leadership Retreat</a:t>
            </a:r>
          </a:p>
          <a:p>
            <a:r>
              <a:rPr lang="en-US" b="1" dirty="0" smtClean="0"/>
              <a:t>March 2014 - </a:t>
            </a:r>
            <a:r>
              <a:rPr lang="en-US" dirty="0"/>
              <a:t>Data Governance Executive Oversight </a:t>
            </a:r>
            <a:r>
              <a:rPr lang="en-US" dirty="0" smtClean="0"/>
              <a:t>Group Formed</a:t>
            </a:r>
            <a:endParaRPr lang="en-US" dirty="0"/>
          </a:p>
          <a:p>
            <a:r>
              <a:rPr lang="en-US" b="1" dirty="0" smtClean="0"/>
              <a:t>June 2014 – </a:t>
            </a:r>
            <a:r>
              <a:rPr lang="en-US" dirty="0"/>
              <a:t>Data Governance Principals Agreed Upon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33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2098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“If you wish to converse with me, define your terms.”</a:t>
            </a:r>
          </a:p>
          <a:p>
            <a:endParaRPr lang="en-US" sz="4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			Voltaire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37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Brief History…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February 2014 </a:t>
            </a:r>
            <a:r>
              <a:rPr lang="en-US" dirty="0" smtClean="0"/>
              <a:t>– Winter Senior Leadership Retreat</a:t>
            </a:r>
          </a:p>
          <a:p>
            <a:r>
              <a:rPr lang="en-US" b="1" dirty="0" smtClean="0"/>
              <a:t>March 2014 - </a:t>
            </a:r>
            <a:r>
              <a:rPr lang="en-US" dirty="0"/>
              <a:t>Data Governance Executive Oversight </a:t>
            </a:r>
            <a:r>
              <a:rPr lang="en-US" dirty="0" smtClean="0"/>
              <a:t>Group Formed</a:t>
            </a:r>
            <a:endParaRPr lang="en-US" dirty="0"/>
          </a:p>
          <a:p>
            <a:r>
              <a:rPr lang="en-US" b="1" dirty="0" smtClean="0"/>
              <a:t>June 2014 – </a:t>
            </a:r>
            <a:r>
              <a:rPr lang="en-US" dirty="0"/>
              <a:t>Data Governance Principals Agreed Upon</a:t>
            </a:r>
          </a:p>
          <a:p>
            <a:r>
              <a:rPr lang="en-US" b="1" dirty="0" smtClean="0"/>
              <a:t>July 2014 </a:t>
            </a:r>
            <a:r>
              <a:rPr lang="en-US" b="1" dirty="0"/>
              <a:t>- </a:t>
            </a:r>
            <a:r>
              <a:rPr lang="en-US" dirty="0" smtClean="0"/>
              <a:t>Ad </a:t>
            </a:r>
            <a:r>
              <a:rPr lang="en-US" dirty="0"/>
              <a:t>Hoc Committee on Roles, Procedures and Standards for Data </a:t>
            </a:r>
            <a:r>
              <a:rPr lang="en-US" dirty="0" smtClean="0"/>
              <a:t>Management</a:t>
            </a:r>
          </a:p>
          <a:p>
            <a:r>
              <a:rPr lang="en-US" b="1" dirty="0" smtClean="0"/>
              <a:t>October/November 2014 –</a:t>
            </a:r>
            <a:r>
              <a:rPr lang="en-US" dirty="0" smtClean="0"/>
              <a:t> Memo from </a:t>
            </a:r>
            <a:r>
              <a:rPr lang="en-US" dirty="0"/>
              <a:t>Data Governance Executive Oversight </a:t>
            </a:r>
            <a:r>
              <a:rPr lang="en-US" dirty="0" smtClean="0"/>
              <a:t>Group, Meetings with Provost/President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56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Governance Purpose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President, Provost, Deans, University Leadership and Campus Community in:</a:t>
            </a:r>
          </a:p>
          <a:p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Informing strategic planning for achieving UB2020 and beyond;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Managing daily educational and institutional operations through evidence-based decision-making;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Supporting regulatory, accreditation, governing body, community engagement and other reporting requirements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20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Guiding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Recognition of Primary Data Sources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Unambiguous Transformation of Data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Transparency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Data Quality, Integrity and Security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Systemic and Continuous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Feasible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Alignment of Data Management Approaches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Evaluative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6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B Gray Seal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UB Gray Seal</Template>
  <TotalTime>1694</TotalTime>
  <Words>743</Words>
  <Application>Microsoft Office PowerPoint</Application>
  <PresentationFormat>On-screen Show (4:3)</PresentationFormat>
  <Paragraphs>137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UB Gray Seal</vt:lpstr>
      <vt:lpstr>Data Stewardship Committee Inaugural Meeting</vt:lpstr>
      <vt:lpstr>Today’s Agenda</vt:lpstr>
      <vt:lpstr>Data Stewardship Committee Membership</vt:lpstr>
      <vt:lpstr>How Did We Get Here?  Where Are We Headed?</vt:lpstr>
      <vt:lpstr>A Brief History…</vt:lpstr>
      <vt:lpstr>PowerPoint Presentation</vt:lpstr>
      <vt:lpstr>A Brief History…</vt:lpstr>
      <vt:lpstr>Data Governance Purpose</vt:lpstr>
      <vt:lpstr>Guiding Principles</vt:lpstr>
      <vt:lpstr>Roles and Responsibilities</vt:lpstr>
      <vt:lpstr>Roles and Responsibilities</vt:lpstr>
      <vt:lpstr>Institutional Data Initial Focus</vt:lpstr>
      <vt:lpstr>Enrollment Data Examples</vt:lpstr>
      <vt:lpstr>Headcount Definitions</vt:lpstr>
      <vt:lpstr>Getting our Work Done and Meeting Our Deadlines</vt:lpstr>
      <vt:lpstr>Our Work</vt:lpstr>
      <vt:lpstr>Deadlines</vt:lpstr>
      <vt:lpstr>Two Pizza Rule</vt:lpstr>
      <vt:lpstr>Working Team 1  Structure, Roles and Responsibilities </vt:lpstr>
      <vt:lpstr>Working Team 2  Enrollment and Degrees (Student Records) </vt:lpstr>
      <vt:lpstr>Working Team 3  Faculty (Human Resources) </vt:lpstr>
      <vt:lpstr>From Everyone… Inventory Key Institutional Data</vt:lpstr>
      <vt:lpstr>Next Steps</vt:lpstr>
    </vt:vector>
  </TitlesOfParts>
  <Company>University at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Stewardship Committee Inaugural Meeting</dc:title>
  <dc:creator>Craig W. Abbey</dc:creator>
  <cp:lastModifiedBy>Craig W. Abbey</cp:lastModifiedBy>
  <cp:revision>64</cp:revision>
  <cp:lastPrinted>2015-02-02T19:23:50Z</cp:lastPrinted>
  <dcterms:created xsi:type="dcterms:W3CDTF">2015-01-28T14:52:22Z</dcterms:created>
  <dcterms:modified xsi:type="dcterms:W3CDTF">2015-02-02T20:27:27Z</dcterms:modified>
</cp:coreProperties>
</file>