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303" r:id="rId2"/>
    <p:sldId id="309" r:id="rId3"/>
    <p:sldId id="273" r:id="rId4"/>
    <p:sldId id="310" r:id="rId5"/>
    <p:sldId id="311" r:id="rId6"/>
    <p:sldId id="312" r:id="rId7"/>
    <p:sldId id="313" r:id="rId8"/>
    <p:sldId id="314" r:id="rId9"/>
    <p:sldId id="305" r:id="rId10"/>
    <p:sldId id="304" r:id="rId11"/>
    <p:sldId id="294" r:id="rId12"/>
    <p:sldId id="295" r:id="rId13"/>
    <p:sldId id="296" r:id="rId14"/>
    <p:sldId id="297" r:id="rId15"/>
    <p:sldId id="298" r:id="rId16"/>
    <p:sldId id="299" r:id="rId17"/>
    <p:sldId id="301" r:id="rId18"/>
    <p:sldId id="279" r:id="rId19"/>
    <p:sldId id="315" r:id="rId20"/>
    <p:sldId id="316" r:id="rId21"/>
    <p:sldId id="317" r:id="rId22"/>
    <p:sldId id="306" r:id="rId23"/>
    <p:sldId id="318" r:id="rId24"/>
    <p:sldId id="321" r:id="rId25"/>
    <p:sldId id="322" r:id="rId26"/>
    <p:sldId id="308" r:id="rId27"/>
    <p:sldId id="323" r:id="rId28"/>
    <p:sldId id="324" r:id="rId29"/>
    <p:sldId id="325" r:id="rId30"/>
    <p:sldId id="307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408"/>
    <a:srgbClr val="D5C139"/>
    <a:srgbClr val="0A2196"/>
    <a:srgbClr val="F49709"/>
    <a:srgbClr val="1C6CB5"/>
    <a:srgbClr val="ECD63F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1FD2E-1888-4E81-B8CD-A5E753A7CB55}" type="doc">
      <dgm:prSet loTypeId="urn:microsoft.com/office/officeart/2005/8/layout/pyramid3" loCatId="pyramid" qsTypeId="urn:microsoft.com/office/officeart/2005/8/quickstyle/simple4" qsCatId="simple" csTypeId="urn:microsoft.com/office/officeart/2005/8/colors/accent1_2" csCatId="accent1" phldr="1"/>
      <dgm:spPr/>
    </dgm:pt>
    <dgm:pt modelId="{F6A789E3-5348-44E9-ABB3-19500B7ED2FD}">
      <dgm:prSet phldrT="[Text]" custT="1"/>
      <dgm:spPr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en-US" sz="1500" b="1" dirty="0" smtClean="0"/>
            <a:t>PROSPECTS</a:t>
          </a:r>
          <a:endParaRPr lang="en-US" sz="1500" b="1" dirty="0"/>
        </a:p>
      </dgm:t>
    </dgm:pt>
    <dgm:pt modelId="{71FAC1E3-AAB4-4A2C-BF85-848FD3BEE98C}" type="parTrans" cxnId="{92F8B2DD-3297-4689-BA75-71E6589524CC}">
      <dgm:prSet/>
      <dgm:spPr/>
      <dgm:t>
        <a:bodyPr/>
        <a:lstStyle/>
        <a:p>
          <a:endParaRPr lang="en-US"/>
        </a:p>
      </dgm:t>
    </dgm:pt>
    <dgm:pt modelId="{B2068447-14F0-4032-8C51-103135ED8F6A}" type="sibTrans" cxnId="{92F8B2DD-3297-4689-BA75-71E6589524CC}">
      <dgm:prSet/>
      <dgm:spPr/>
      <dgm:t>
        <a:bodyPr/>
        <a:lstStyle/>
        <a:p>
          <a:endParaRPr lang="en-US"/>
        </a:p>
      </dgm:t>
    </dgm:pt>
    <dgm:pt modelId="{8F3F0AFE-ABF1-4D05-89A2-2A2E3B9FBEF5}">
      <dgm:prSet phldrT="[Text]" custT="1"/>
      <dgm:spPr/>
      <dgm:t>
        <a:bodyPr/>
        <a:lstStyle/>
        <a:p>
          <a:r>
            <a:rPr lang="en-US" sz="1400" b="1" dirty="0" smtClean="0"/>
            <a:t>INQUIRIES</a:t>
          </a:r>
          <a:endParaRPr lang="en-US" sz="1400" b="1" dirty="0"/>
        </a:p>
      </dgm:t>
    </dgm:pt>
    <dgm:pt modelId="{8B302F0E-2009-4ED5-A433-44A51ED79A66}" type="parTrans" cxnId="{C2B6684B-39DE-4B07-A2EA-03D8054B156B}">
      <dgm:prSet/>
      <dgm:spPr/>
      <dgm:t>
        <a:bodyPr/>
        <a:lstStyle/>
        <a:p>
          <a:endParaRPr lang="en-US"/>
        </a:p>
      </dgm:t>
    </dgm:pt>
    <dgm:pt modelId="{EA87332C-4ADB-4CDD-A6F0-16BB36A483E0}" type="sibTrans" cxnId="{C2B6684B-39DE-4B07-A2EA-03D8054B156B}">
      <dgm:prSet/>
      <dgm:spPr/>
      <dgm:t>
        <a:bodyPr/>
        <a:lstStyle/>
        <a:p>
          <a:endParaRPr lang="en-US"/>
        </a:p>
      </dgm:t>
    </dgm:pt>
    <dgm:pt modelId="{20DE6D81-48E2-49D2-BE72-E45BDE260BEB}">
      <dgm:prSet phldrT="[Text]" custT="1"/>
      <dgm:spPr/>
      <dgm:t>
        <a:bodyPr/>
        <a:lstStyle/>
        <a:p>
          <a:r>
            <a:rPr lang="en-US" sz="1400" b="1" dirty="0" smtClean="0"/>
            <a:t>COMPLETED APPS</a:t>
          </a:r>
          <a:endParaRPr lang="en-US" sz="1400" b="1" dirty="0"/>
        </a:p>
      </dgm:t>
    </dgm:pt>
    <dgm:pt modelId="{C33D192F-EE3F-447D-858F-9556D0D3689E}" type="parTrans" cxnId="{EF8ADDFC-2136-4340-9442-24016B21BF03}">
      <dgm:prSet/>
      <dgm:spPr/>
      <dgm:t>
        <a:bodyPr/>
        <a:lstStyle/>
        <a:p>
          <a:endParaRPr lang="en-US"/>
        </a:p>
      </dgm:t>
    </dgm:pt>
    <dgm:pt modelId="{88499ED6-07C8-42BB-A0C6-644457F85AB0}" type="sibTrans" cxnId="{EF8ADDFC-2136-4340-9442-24016B21BF03}">
      <dgm:prSet/>
      <dgm:spPr/>
      <dgm:t>
        <a:bodyPr/>
        <a:lstStyle/>
        <a:p>
          <a:endParaRPr lang="en-US"/>
        </a:p>
      </dgm:t>
    </dgm:pt>
    <dgm:pt modelId="{BDF4CEAE-E4A8-4071-BDF3-C05C2DA69B66}">
      <dgm:prSet phldrT="[Text]" custT="1"/>
      <dgm:spPr/>
      <dgm:t>
        <a:bodyPr/>
        <a:lstStyle/>
        <a:p>
          <a:r>
            <a:rPr lang="en-US" sz="1400" b="1" dirty="0" smtClean="0"/>
            <a:t>ADMITS</a:t>
          </a:r>
          <a:endParaRPr lang="en-US" sz="1400" b="1" dirty="0"/>
        </a:p>
      </dgm:t>
    </dgm:pt>
    <dgm:pt modelId="{D687BE2E-ED82-4A9E-AB56-ADB7A9CD3976}" type="parTrans" cxnId="{B20CFEA6-7462-48C7-B1F9-6C149B10C1E3}">
      <dgm:prSet/>
      <dgm:spPr/>
      <dgm:t>
        <a:bodyPr/>
        <a:lstStyle/>
        <a:p>
          <a:endParaRPr lang="en-US"/>
        </a:p>
      </dgm:t>
    </dgm:pt>
    <dgm:pt modelId="{1C514AE7-63D1-407F-95E3-C2036D18EF1F}" type="sibTrans" cxnId="{B20CFEA6-7462-48C7-B1F9-6C149B10C1E3}">
      <dgm:prSet/>
      <dgm:spPr/>
      <dgm:t>
        <a:bodyPr/>
        <a:lstStyle/>
        <a:p>
          <a:endParaRPr lang="en-US"/>
        </a:p>
      </dgm:t>
    </dgm:pt>
    <dgm:pt modelId="{BFD3B28B-712E-4229-9131-CEAF7D4C9915}">
      <dgm:prSet phldrT="[Text]" custT="1"/>
      <dgm:spPr/>
      <dgm:t>
        <a:bodyPr/>
        <a:lstStyle/>
        <a:p>
          <a:r>
            <a:rPr lang="en-US" sz="1400" b="1" dirty="0" smtClean="0"/>
            <a:t>DEPOSITED</a:t>
          </a:r>
          <a:endParaRPr lang="en-US" sz="1400" b="1" dirty="0"/>
        </a:p>
      </dgm:t>
    </dgm:pt>
    <dgm:pt modelId="{2284A6E0-CB1D-41E4-B883-D9543AA54569}" type="parTrans" cxnId="{081E45CC-8422-481B-8BE2-8876AB866BE8}">
      <dgm:prSet/>
      <dgm:spPr/>
      <dgm:t>
        <a:bodyPr/>
        <a:lstStyle/>
        <a:p>
          <a:endParaRPr lang="en-US"/>
        </a:p>
      </dgm:t>
    </dgm:pt>
    <dgm:pt modelId="{ABE4761D-4D66-4473-B399-8E8351100C91}" type="sibTrans" cxnId="{081E45CC-8422-481B-8BE2-8876AB866BE8}">
      <dgm:prSet/>
      <dgm:spPr/>
      <dgm:t>
        <a:bodyPr/>
        <a:lstStyle/>
        <a:p>
          <a:endParaRPr lang="en-US"/>
        </a:p>
      </dgm:t>
    </dgm:pt>
    <dgm:pt modelId="{1632DDD2-3ECE-4201-818B-41EA127A49A6}">
      <dgm:prSet phldrT="[Text]" custT="1"/>
      <dgm:spPr/>
      <dgm:t>
        <a:bodyPr/>
        <a:lstStyle/>
        <a:p>
          <a:r>
            <a:rPr lang="en-US" sz="1400" b="1" dirty="0" smtClean="0"/>
            <a:t>ENROLLED</a:t>
          </a:r>
          <a:endParaRPr lang="en-US" sz="1400" b="1" dirty="0"/>
        </a:p>
      </dgm:t>
    </dgm:pt>
    <dgm:pt modelId="{21CB3523-991B-4E61-914A-28757E631F0C}" type="parTrans" cxnId="{B4992AAC-EA3A-4076-A213-B939099C4ADC}">
      <dgm:prSet/>
      <dgm:spPr/>
      <dgm:t>
        <a:bodyPr/>
        <a:lstStyle/>
        <a:p>
          <a:endParaRPr lang="en-US"/>
        </a:p>
      </dgm:t>
    </dgm:pt>
    <dgm:pt modelId="{042482AB-2E38-4437-9B95-22C822E5D74D}" type="sibTrans" cxnId="{B4992AAC-EA3A-4076-A213-B939099C4ADC}">
      <dgm:prSet/>
      <dgm:spPr/>
      <dgm:t>
        <a:bodyPr/>
        <a:lstStyle/>
        <a:p>
          <a:endParaRPr lang="en-US"/>
        </a:p>
      </dgm:t>
    </dgm:pt>
    <dgm:pt modelId="{63814CFA-1901-46B4-B267-582F37E03B87}">
      <dgm:prSet phldrT="[Text]" custT="1"/>
      <dgm:spPr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en-US" sz="1400" b="1" dirty="0" smtClean="0"/>
            <a:t>CONTINUING</a:t>
          </a:r>
          <a:endParaRPr lang="en-US" sz="1400" b="1" dirty="0"/>
        </a:p>
      </dgm:t>
    </dgm:pt>
    <dgm:pt modelId="{47532109-4CCA-4C0E-95AF-D37EA24669AA}" type="parTrans" cxnId="{D86497CC-1763-4837-ABBD-CA6801DC0D68}">
      <dgm:prSet/>
      <dgm:spPr/>
      <dgm:t>
        <a:bodyPr/>
        <a:lstStyle/>
        <a:p>
          <a:endParaRPr lang="en-US"/>
        </a:p>
      </dgm:t>
    </dgm:pt>
    <dgm:pt modelId="{CB12A115-1951-4541-A4BF-04ADB86B7B57}" type="sibTrans" cxnId="{D86497CC-1763-4837-ABBD-CA6801DC0D68}">
      <dgm:prSet/>
      <dgm:spPr/>
      <dgm:t>
        <a:bodyPr/>
        <a:lstStyle/>
        <a:p>
          <a:endParaRPr lang="en-US"/>
        </a:p>
      </dgm:t>
    </dgm:pt>
    <dgm:pt modelId="{C0692960-327D-4231-9127-C08ADA2475E0}">
      <dgm:prSet phldrT="[Text]" custT="1"/>
      <dgm:spPr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en-US" sz="1400" b="1" dirty="0" smtClean="0"/>
            <a:t>GRADUATED</a:t>
          </a:r>
          <a:endParaRPr lang="en-US" sz="1400" b="1" dirty="0"/>
        </a:p>
      </dgm:t>
    </dgm:pt>
    <dgm:pt modelId="{587A21B7-6CD6-4B2C-9772-A045C5732432}" type="parTrans" cxnId="{5DC04D49-2341-4F5D-8CF4-A66627B0F68D}">
      <dgm:prSet/>
      <dgm:spPr/>
      <dgm:t>
        <a:bodyPr/>
        <a:lstStyle/>
        <a:p>
          <a:endParaRPr lang="en-US"/>
        </a:p>
      </dgm:t>
    </dgm:pt>
    <dgm:pt modelId="{D2110CF5-B558-4708-9693-606F682945BD}" type="sibTrans" cxnId="{5DC04D49-2341-4F5D-8CF4-A66627B0F68D}">
      <dgm:prSet/>
      <dgm:spPr/>
      <dgm:t>
        <a:bodyPr/>
        <a:lstStyle/>
        <a:p>
          <a:endParaRPr lang="en-US"/>
        </a:p>
      </dgm:t>
    </dgm:pt>
    <dgm:pt modelId="{8A8B341D-EBDF-49D4-AE6B-B0C42633612F}" type="pres">
      <dgm:prSet presAssocID="{0A51FD2E-1888-4E81-B8CD-A5E753A7CB55}" presName="Name0" presStyleCnt="0">
        <dgm:presLayoutVars>
          <dgm:dir/>
          <dgm:animLvl val="lvl"/>
          <dgm:resizeHandles val="exact"/>
        </dgm:presLayoutVars>
      </dgm:prSet>
      <dgm:spPr/>
    </dgm:pt>
    <dgm:pt modelId="{7972D68C-5933-4446-AEEB-AE6F3579418D}" type="pres">
      <dgm:prSet presAssocID="{F6A789E3-5348-44E9-ABB3-19500B7ED2FD}" presName="Name8" presStyleCnt="0"/>
      <dgm:spPr/>
    </dgm:pt>
    <dgm:pt modelId="{86C7CF52-3A16-4551-81ED-6237B416D8C1}" type="pres">
      <dgm:prSet presAssocID="{F6A789E3-5348-44E9-ABB3-19500B7ED2FD}" presName="level" presStyleLbl="node1" presStyleIdx="0" presStyleCnt="8" custLinFactY="-300000" custLinFactNeighborX="2404" custLinFactNeighborY="-376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45CE5-8976-4459-88BB-5651375AFCD9}" type="pres">
      <dgm:prSet presAssocID="{F6A789E3-5348-44E9-ABB3-19500B7ED2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B2380-F501-4B3C-8689-BCADF07B5EA6}" type="pres">
      <dgm:prSet presAssocID="{8F3F0AFE-ABF1-4D05-89A2-2A2E3B9FBEF5}" presName="Name8" presStyleCnt="0"/>
      <dgm:spPr/>
    </dgm:pt>
    <dgm:pt modelId="{F133B413-F7D6-4024-9D3D-722E7878D001}" type="pres">
      <dgm:prSet presAssocID="{8F3F0AFE-ABF1-4D05-89A2-2A2E3B9FBEF5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A5976-8E74-4F30-B85F-07C1654C6F99}" type="pres">
      <dgm:prSet presAssocID="{8F3F0AFE-ABF1-4D05-89A2-2A2E3B9FBE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6646-6F84-4462-BF8D-5F6067FE7705}" type="pres">
      <dgm:prSet presAssocID="{20DE6D81-48E2-49D2-BE72-E45BDE260BEB}" presName="Name8" presStyleCnt="0"/>
      <dgm:spPr/>
    </dgm:pt>
    <dgm:pt modelId="{5A73C7E4-97A5-4221-BF99-C9F7FEE5FEED}" type="pres">
      <dgm:prSet presAssocID="{20DE6D81-48E2-49D2-BE72-E45BDE260BEB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93D5E-E7ED-4247-BFC1-2067B1F66FC1}" type="pres">
      <dgm:prSet presAssocID="{20DE6D81-48E2-49D2-BE72-E45BDE260B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C8176-8928-4763-9C38-948AC91E6C20}" type="pres">
      <dgm:prSet presAssocID="{BDF4CEAE-E4A8-4071-BDF3-C05C2DA69B66}" presName="Name8" presStyleCnt="0"/>
      <dgm:spPr/>
    </dgm:pt>
    <dgm:pt modelId="{26BE0281-30BF-4FC1-B94C-673C679309E0}" type="pres">
      <dgm:prSet presAssocID="{BDF4CEAE-E4A8-4071-BDF3-C05C2DA69B66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D8E8-3B29-4C4F-B58E-3326856A2C57}" type="pres">
      <dgm:prSet presAssocID="{BDF4CEAE-E4A8-4071-BDF3-C05C2DA69B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E13F3-C9A7-4A40-95DF-4DD1DF11FED6}" type="pres">
      <dgm:prSet presAssocID="{BFD3B28B-712E-4229-9131-CEAF7D4C9915}" presName="Name8" presStyleCnt="0"/>
      <dgm:spPr/>
    </dgm:pt>
    <dgm:pt modelId="{977834FE-A3D9-481F-A744-049EE8462BCC}" type="pres">
      <dgm:prSet presAssocID="{BFD3B28B-712E-4229-9131-CEAF7D4C9915}" presName="level" presStyleLbl="node1" presStyleIdx="4" presStyleCnt="8" custScaleX="1023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F87FE-0824-4983-A93C-418E9C436BF7}" type="pres">
      <dgm:prSet presAssocID="{BFD3B28B-712E-4229-9131-CEAF7D4C99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BAD3D-7FA7-47EC-8F81-D53DE67F98EA}" type="pres">
      <dgm:prSet presAssocID="{1632DDD2-3ECE-4201-818B-41EA127A49A6}" presName="Name8" presStyleCnt="0"/>
      <dgm:spPr/>
    </dgm:pt>
    <dgm:pt modelId="{D5C0254B-5333-49EE-AFF3-6BD9BA5FE624}" type="pres">
      <dgm:prSet presAssocID="{1632DDD2-3ECE-4201-818B-41EA127A49A6}" presName="level" presStyleLbl="node1" presStyleIdx="5" presStyleCnt="8" custScaleX="1072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D8297-C923-40B0-8F25-22E801C13CAB}" type="pres">
      <dgm:prSet presAssocID="{1632DDD2-3ECE-4201-818B-41EA127A49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CFAAE-BB5E-41C8-B7A0-59AECB06EF59}" type="pres">
      <dgm:prSet presAssocID="{63814CFA-1901-46B4-B267-582F37E03B87}" presName="Name8" presStyleCnt="0"/>
      <dgm:spPr/>
    </dgm:pt>
    <dgm:pt modelId="{D296EFD0-4985-45C5-B3B7-EDB6E7D27781}" type="pres">
      <dgm:prSet presAssocID="{63814CFA-1901-46B4-B267-582F37E03B87}" presName="level" presStyleLbl="node1" presStyleIdx="6" presStyleCnt="8" custScaleX="1164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9CD23-2D6C-43DF-A752-6A39CCB6D7D4}" type="pres">
      <dgm:prSet presAssocID="{63814CFA-1901-46B4-B267-582F37E03B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BFBB-BB16-48E1-96FE-C3BD85D801A8}" type="pres">
      <dgm:prSet presAssocID="{C0692960-327D-4231-9127-C08ADA2475E0}" presName="Name8" presStyleCnt="0"/>
      <dgm:spPr/>
    </dgm:pt>
    <dgm:pt modelId="{A310B2FF-0A63-40DD-9229-4A50D55C74A5}" type="pres">
      <dgm:prSet presAssocID="{C0692960-327D-4231-9127-C08ADA2475E0}" presName="level" presStyleLbl="node1" presStyleIdx="7" presStyleCnt="8" custScaleX="1476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79E5-0B3C-4EDB-A1E3-3956E27E928F}" type="pres">
      <dgm:prSet presAssocID="{C0692960-327D-4231-9127-C08ADA247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497CC-1763-4837-ABBD-CA6801DC0D68}" srcId="{0A51FD2E-1888-4E81-B8CD-A5E753A7CB55}" destId="{63814CFA-1901-46B4-B267-582F37E03B87}" srcOrd="6" destOrd="0" parTransId="{47532109-4CCA-4C0E-95AF-D37EA24669AA}" sibTransId="{CB12A115-1951-4541-A4BF-04ADB86B7B57}"/>
    <dgm:cxn modelId="{B20CFEA6-7462-48C7-B1F9-6C149B10C1E3}" srcId="{0A51FD2E-1888-4E81-B8CD-A5E753A7CB55}" destId="{BDF4CEAE-E4A8-4071-BDF3-C05C2DA69B66}" srcOrd="3" destOrd="0" parTransId="{D687BE2E-ED82-4A9E-AB56-ADB7A9CD3976}" sibTransId="{1C514AE7-63D1-407F-95E3-C2036D18EF1F}"/>
    <dgm:cxn modelId="{89058946-5463-428D-9675-4A8EA917E964}" type="presOf" srcId="{8F3F0AFE-ABF1-4D05-89A2-2A2E3B9FBEF5}" destId="{F133B413-F7D6-4024-9D3D-722E7878D001}" srcOrd="0" destOrd="0" presId="urn:microsoft.com/office/officeart/2005/8/layout/pyramid3"/>
    <dgm:cxn modelId="{A69EF8BC-C60A-42F2-A217-648AF1996E36}" type="presOf" srcId="{BDF4CEAE-E4A8-4071-BDF3-C05C2DA69B66}" destId="{3E90D8E8-3B29-4C4F-B58E-3326856A2C57}" srcOrd="1" destOrd="0" presId="urn:microsoft.com/office/officeart/2005/8/layout/pyramid3"/>
    <dgm:cxn modelId="{662E22A5-91F2-4851-8C4F-44B1F6A42A7D}" type="presOf" srcId="{F6A789E3-5348-44E9-ABB3-19500B7ED2FD}" destId="{51145CE5-8976-4459-88BB-5651375AFCD9}" srcOrd="1" destOrd="0" presId="urn:microsoft.com/office/officeart/2005/8/layout/pyramid3"/>
    <dgm:cxn modelId="{5583DDEF-B9B1-462F-8CFC-AF3CFFE31448}" type="presOf" srcId="{63814CFA-1901-46B4-B267-582F37E03B87}" destId="{D296EFD0-4985-45C5-B3B7-EDB6E7D27781}" srcOrd="0" destOrd="0" presId="urn:microsoft.com/office/officeart/2005/8/layout/pyramid3"/>
    <dgm:cxn modelId="{C2B6684B-39DE-4B07-A2EA-03D8054B156B}" srcId="{0A51FD2E-1888-4E81-B8CD-A5E753A7CB55}" destId="{8F3F0AFE-ABF1-4D05-89A2-2A2E3B9FBEF5}" srcOrd="1" destOrd="0" parTransId="{8B302F0E-2009-4ED5-A433-44A51ED79A66}" sibTransId="{EA87332C-4ADB-4CDD-A6F0-16BB36A483E0}"/>
    <dgm:cxn modelId="{5F459FF1-CF91-4940-8898-49E2CA068192}" type="presOf" srcId="{0A51FD2E-1888-4E81-B8CD-A5E753A7CB55}" destId="{8A8B341D-EBDF-49D4-AE6B-B0C42633612F}" srcOrd="0" destOrd="0" presId="urn:microsoft.com/office/officeart/2005/8/layout/pyramid3"/>
    <dgm:cxn modelId="{5543459A-2B67-4265-AD7A-48C4585F6BEE}" type="presOf" srcId="{BFD3B28B-712E-4229-9131-CEAF7D4C9915}" destId="{977834FE-A3D9-481F-A744-049EE8462BCC}" srcOrd="0" destOrd="0" presId="urn:microsoft.com/office/officeart/2005/8/layout/pyramid3"/>
    <dgm:cxn modelId="{B29AF0D2-3513-489A-AA07-DA19DB351217}" type="presOf" srcId="{C0692960-327D-4231-9127-C08ADA2475E0}" destId="{7DD679E5-0B3C-4EDB-A1E3-3956E27E928F}" srcOrd="1" destOrd="0" presId="urn:microsoft.com/office/officeart/2005/8/layout/pyramid3"/>
    <dgm:cxn modelId="{4210356F-A034-4667-93F4-5B85DB4A57A1}" type="presOf" srcId="{20DE6D81-48E2-49D2-BE72-E45BDE260BEB}" destId="{5A73C7E4-97A5-4221-BF99-C9F7FEE5FEED}" srcOrd="0" destOrd="0" presId="urn:microsoft.com/office/officeart/2005/8/layout/pyramid3"/>
    <dgm:cxn modelId="{B4992AAC-EA3A-4076-A213-B939099C4ADC}" srcId="{0A51FD2E-1888-4E81-B8CD-A5E753A7CB55}" destId="{1632DDD2-3ECE-4201-818B-41EA127A49A6}" srcOrd="5" destOrd="0" parTransId="{21CB3523-991B-4E61-914A-28757E631F0C}" sibTransId="{042482AB-2E38-4437-9B95-22C822E5D74D}"/>
    <dgm:cxn modelId="{B2682FE0-E707-495E-A14E-6C53A0425878}" type="presOf" srcId="{1632DDD2-3ECE-4201-818B-41EA127A49A6}" destId="{D5C0254B-5333-49EE-AFF3-6BD9BA5FE624}" srcOrd="0" destOrd="0" presId="urn:microsoft.com/office/officeart/2005/8/layout/pyramid3"/>
    <dgm:cxn modelId="{081E45CC-8422-481B-8BE2-8876AB866BE8}" srcId="{0A51FD2E-1888-4E81-B8CD-A5E753A7CB55}" destId="{BFD3B28B-712E-4229-9131-CEAF7D4C9915}" srcOrd="4" destOrd="0" parTransId="{2284A6E0-CB1D-41E4-B883-D9543AA54569}" sibTransId="{ABE4761D-4D66-4473-B399-8E8351100C91}"/>
    <dgm:cxn modelId="{EF8ADDFC-2136-4340-9442-24016B21BF03}" srcId="{0A51FD2E-1888-4E81-B8CD-A5E753A7CB55}" destId="{20DE6D81-48E2-49D2-BE72-E45BDE260BEB}" srcOrd="2" destOrd="0" parTransId="{C33D192F-EE3F-447D-858F-9556D0D3689E}" sibTransId="{88499ED6-07C8-42BB-A0C6-644457F85AB0}"/>
    <dgm:cxn modelId="{907B86B2-0AB6-4976-8D19-3F7FB4B372AD}" type="presOf" srcId="{20DE6D81-48E2-49D2-BE72-E45BDE260BEB}" destId="{F8B93D5E-E7ED-4247-BFC1-2067B1F66FC1}" srcOrd="1" destOrd="0" presId="urn:microsoft.com/office/officeart/2005/8/layout/pyramid3"/>
    <dgm:cxn modelId="{2E9E8274-B574-426C-89A1-E5F28E77673B}" type="presOf" srcId="{F6A789E3-5348-44E9-ABB3-19500B7ED2FD}" destId="{86C7CF52-3A16-4551-81ED-6237B416D8C1}" srcOrd="0" destOrd="0" presId="urn:microsoft.com/office/officeart/2005/8/layout/pyramid3"/>
    <dgm:cxn modelId="{92F8B2DD-3297-4689-BA75-71E6589524CC}" srcId="{0A51FD2E-1888-4E81-B8CD-A5E753A7CB55}" destId="{F6A789E3-5348-44E9-ABB3-19500B7ED2FD}" srcOrd="0" destOrd="0" parTransId="{71FAC1E3-AAB4-4A2C-BF85-848FD3BEE98C}" sibTransId="{B2068447-14F0-4032-8C51-103135ED8F6A}"/>
    <dgm:cxn modelId="{A635DC2A-8CC7-4FB5-AD28-232D6D240DAA}" type="presOf" srcId="{63814CFA-1901-46B4-B267-582F37E03B87}" destId="{F349CD23-2D6C-43DF-A752-6A39CCB6D7D4}" srcOrd="1" destOrd="0" presId="urn:microsoft.com/office/officeart/2005/8/layout/pyramid3"/>
    <dgm:cxn modelId="{5DC04D49-2341-4F5D-8CF4-A66627B0F68D}" srcId="{0A51FD2E-1888-4E81-B8CD-A5E753A7CB55}" destId="{C0692960-327D-4231-9127-C08ADA2475E0}" srcOrd="7" destOrd="0" parTransId="{587A21B7-6CD6-4B2C-9772-A045C5732432}" sibTransId="{D2110CF5-B558-4708-9693-606F682945BD}"/>
    <dgm:cxn modelId="{7B8A195C-D11A-4A88-BE3C-B56DDFE839D9}" type="presOf" srcId="{C0692960-327D-4231-9127-C08ADA2475E0}" destId="{A310B2FF-0A63-40DD-9229-4A50D55C74A5}" srcOrd="0" destOrd="0" presId="urn:microsoft.com/office/officeart/2005/8/layout/pyramid3"/>
    <dgm:cxn modelId="{4E24B542-A7A4-43C7-AF64-2944537C3091}" type="presOf" srcId="{8F3F0AFE-ABF1-4D05-89A2-2A2E3B9FBEF5}" destId="{67AA5976-8E74-4F30-B85F-07C1654C6F99}" srcOrd="1" destOrd="0" presId="urn:microsoft.com/office/officeart/2005/8/layout/pyramid3"/>
    <dgm:cxn modelId="{3834D0CE-C4E2-4C52-8C50-15187AAE4BA1}" type="presOf" srcId="{1632DDD2-3ECE-4201-818B-41EA127A49A6}" destId="{9D2D8297-C923-40B0-8F25-22E801C13CAB}" srcOrd="1" destOrd="0" presId="urn:microsoft.com/office/officeart/2005/8/layout/pyramid3"/>
    <dgm:cxn modelId="{F0813D64-957F-4C2D-B512-8593AE4C819E}" type="presOf" srcId="{BFD3B28B-712E-4229-9131-CEAF7D4C9915}" destId="{CF1F87FE-0824-4983-A93C-418E9C436BF7}" srcOrd="1" destOrd="0" presId="urn:microsoft.com/office/officeart/2005/8/layout/pyramid3"/>
    <dgm:cxn modelId="{B99B689E-AC6F-4D0D-A4C6-9A187019F68A}" type="presOf" srcId="{BDF4CEAE-E4A8-4071-BDF3-C05C2DA69B66}" destId="{26BE0281-30BF-4FC1-B94C-673C679309E0}" srcOrd="0" destOrd="0" presId="urn:microsoft.com/office/officeart/2005/8/layout/pyramid3"/>
    <dgm:cxn modelId="{C5B4CBE1-562C-46E6-B3E2-7F5D5C2193A9}" type="presParOf" srcId="{8A8B341D-EBDF-49D4-AE6B-B0C42633612F}" destId="{7972D68C-5933-4446-AEEB-AE6F3579418D}" srcOrd="0" destOrd="0" presId="urn:microsoft.com/office/officeart/2005/8/layout/pyramid3"/>
    <dgm:cxn modelId="{ED77320E-2BC8-4E85-9134-F2796AB8B36E}" type="presParOf" srcId="{7972D68C-5933-4446-AEEB-AE6F3579418D}" destId="{86C7CF52-3A16-4551-81ED-6237B416D8C1}" srcOrd="0" destOrd="0" presId="urn:microsoft.com/office/officeart/2005/8/layout/pyramid3"/>
    <dgm:cxn modelId="{64CE736A-1021-4CD1-A4B9-E018ABC6989C}" type="presParOf" srcId="{7972D68C-5933-4446-AEEB-AE6F3579418D}" destId="{51145CE5-8976-4459-88BB-5651375AFCD9}" srcOrd="1" destOrd="0" presId="urn:microsoft.com/office/officeart/2005/8/layout/pyramid3"/>
    <dgm:cxn modelId="{D2114F9C-1646-4AC4-9179-E232AC305D57}" type="presParOf" srcId="{8A8B341D-EBDF-49D4-AE6B-B0C42633612F}" destId="{019B2380-F501-4B3C-8689-BCADF07B5EA6}" srcOrd="1" destOrd="0" presId="urn:microsoft.com/office/officeart/2005/8/layout/pyramid3"/>
    <dgm:cxn modelId="{032493EF-52D3-4806-A52E-E007847271CB}" type="presParOf" srcId="{019B2380-F501-4B3C-8689-BCADF07B5EA6}" destId="{F133B413-F7D6-4024-9D3D-722E7878D001}" srcOrd="0" destOrd="0" presId="urn:microsoft.com/office/officeart/2005/8/layout/pyramid3"/>
    <dgm:cxn modelId="{F84FD026-B9D8-47F6-A15A-8DC6EC803D80}" type="presParOf" srcId="{019B2380-F501-4B3C-8689-BCADF07B5EA6}" destId="{67AA5976-8E74-4F30-B85F-07C1654C6F99}" srcOrd="1" destOrd="0" presId="urn:microsoft.com/office/officeart/2005/8/layout/pyramid3"/>
    <dgm:cxn modelId="{C5968654-13E5-4705-A5DF-146C40DF201E}" type="presParOf" srcId="{8A8B341D-EBDF-49D4-AE6B-B0C42633612F}" destId="{6AEF6646-6F84-4462-BF8D-5F6067FE7705}" srcOrd="2" destOrd="0" presId="urn:microsoft.com/office/officeart/2005/8/layout/pyramid3"/>
    <dgm:cxn modelId="{3030EF5F-B68B-4F6C-AEF1-CF29E3663695}" type="presParOf" srcId="{6AEF6646-6F84-4462-BF8D-5F6067FE7705}" destId="{5A73C7E4-97A5-4221-BF99-C9F7FEE5FEED}" srcOrd="0" destOrd="0" presId="urn:microsoft.com/office/officeart/2005/8/layout/pyramid3"/>
    <dgm:cxn modelId="{14CE02F3-6CE2-4B6A-8BAF-251D56154A83}" type="presParOf" srcId="{6AEF6646-6F84-4462-BF8D-5F6067FE7705}" destId="{F8B93D5E-E7ED-4247-BFC1-2067B1F66FC1}" srcOrd="1" destOrd="0" presId="urn:microsoft.com/office/officeart/2005/8/layout/pyramid3"/>
    <dgm:cxn modelId="{87666C52-0437-4A0A-A1B3-F137F37BA355}" type="presParOf" srcId="{8A8B341D-EBDF-49D4-AE6B-B0C42633612F}" destId="{63FC8176-8928-4763-9C38-948AC91E6C20}" srcOrd="3" destOrd="0" presId="urn:microsoft.com/office/officeart/2005/8/layout/pyramid3"/>
    <dgm:cxn modelId="{FB398358-D0E4-4D37-A8BF-E68B50A4891A}" type="presParOf" srcId="{63FC8176-8928-4763-9C38-948AC91E6C20}" destId="{26BE0281-30BF-4FC1-B94C-673C679309E0}" srcOrd="0" destOrd="0" presId="urn:microsoft.com/office/officeart/2005/8/layout/pyramid3"/>
    <dgm:cxn modelId="{E61D1CAE-2EC5-4397-B161-3B59896A4615}" type="presParOf" srcId="{63FC8176-8928-4763-9C38-948AC91E6C20}" destId="{3E90D8E8-3B29-4C4F-B58E-3326856A2C57}" srcOrd="1" destOrd="0" presId="urn:microsoft.com/office/officeart/2005/8/layout/pyramid3"/>
    <dgm:cxn modelId="{C3AAC7C3-CEC6-4769-9440-6CC2E20EA212}" type="presParOf" srcId="{8A8B341D-EBDF-49D4-AE6B-B0C42633612F}" destId="{C26E13F3-C9A7-4A40-95DF-4DD1DF11FED6}" srcOrd="4" destOrd="0" presId="urn:microsoft.com/office/officeart/2005/8/layout/pyramid3"/>
    <dgm:cxn modelId="{FE648A47-9841-4277-AA12-BCD77D4D8D5D}" type="presParOf" srcId="{C26E13F3-C9A7-4A40-95DF-4DD1DF11FED6}" destId="{977834FE-A3D9-481F-A744-049EE8462BCC}" srcOrd="0" destOrd="0" presId="urn:microsoft.com/office/officeart/2005/8/layout/pyramid3"/>
    <dgm:cxn modelId="{997814B5-4F0E-409A-A15C-DAB99151285C}" type="presParOf" srcId="{C26E13F3-C9A7-4A40-95DF-4DD1DF11FED6}" destId="{CF1F87FE-0824-4983-A93C-418E9C436BF7}" srcOrd="1" destOrd="0" presId="urn:microsoft.com/office/officeart/2005/8/layout/pyramid3"/>
    <dgm:cxn modelId="{603D33FC-B620-43C4-A196-CA8FD7E3BF94}" type="presParOf" srcId="{8A8B341D-EBDF-49D4-AE6B-B0C42633612F}" destId="{122BAD3D-7FA7-47EC-8F81-D53DE67F98EA}" srcOrd="5" destOrd="0" presId="urn:microsoft.com/office/officeart/2005/8/layout/pyramid3"/>
    <dgm:cxn modelId="{3CB72A93-5CA7-4498-B307-D609DB3FEF55}" type="presParOf" srcId="{122BAD3D-7FA7-47EC-8F81-D53DE67F98EA}" destId="{D5C0254B-5333-49EE-AFF3-6BD9BA5FE624}" srcOrd="0" destOrd="0" presId="urn:microsoft.com/office/officeart/2005/8/layout/pyramid3"/>
    <dgm:cxn modelId="{B3D6C8B8-D1C0-4275-A5F0-44B742B6A5AE}" type="presParOf" srcId="{122BAD3D-7FA7-47EC-8F81-D53DE67F98EA}" destId="{9D2D8297-C923-40B0-8F25-22E801C13CAB}" srcOrd="1" destOrd="0" presId="urn:microsoft.com/office/officeart/2005/8/layout/pyramid3"/>
    <dgm:cxn modelId="{B49474F6-1E1F-454C-982C-946ABA100C0D}" type="presParOf" srcId="{8A8B341D-EBDF-49D4-AE6B-B0C42633612F}" destId="{F6ECFAAE-BB5E-41C8-B7A0-59AECB06EF59}" srcOrd="6" destOrd="0" presId="urn:microsoft.com/office/officeart/2005/8/layout/pyramid3"/>
    <dgm:cxn modelId="{C7E441FF-0077-41AC-A717-D6446EC5A628}" type="presParOf" srcId="{F6ECFAAE-BB5E-41C8-B7A0-59AECB06EF59}" destId="{D296EFD0-4985-45C5-B3B7-EDB6E7D27781}" srcOrd="0" destOrd="0" presId="urn:microsoft.com/office/officeart/2005/8/layout/pyramid3"/>
    <dgm:cxn modelId="{D2771616-89D2-427D-BA03-41D642B43A85}" type="presParOf" srcId="{F6ECFAAE-BB5E-41C8-B7A0-59AECB06EF59}" destId="{F349CD23-2D6C-43DF-A752-6A39CCB6D7D4}" srcOrd="1" destOrd="0" presId="urn:microsoft.com/office/officeart/2005/8/layout/pyramid3"/>
    <dgm:cxn modelId="{DEFEAF0F-843A-4FF8-88A9-A75F053374F4}" type="presParOf" srcId="{8A8B341D-EBDF-49D4-AE6B-B0C42633612F}" destId="{4041BFBB-BB16-48E1-96FE-C3BD85D801A8}" srcOrd="7" destOrd="0" presId="urn:microsoft.com/office/officeart/2005/8/layout/pyramid3"/>
    <dgm:cxn modelId="{C0757959-A3DD-41B7-86CE-84384331D7D4}" type="presParOf" srcId="{4041BFBB-BB16-48E1-96FE-C3BD85D801A8}" destId="{A310B2FF-0A63-40DD-9229-4A50D55C74A5}" srcOrd="0" destOrd="0" presId="urn:microsoft.com/office/officeart/2005/8/layout/pyramid3"/>
    <dgm:cxn modelId="{F45173B9-913B-42F6-8114-64ED5AFBCD01}" type="presParOf" srcId="{4041BFBB-BB16-48E1-96FE-C3BD85D801A8}" destId="{7DD679E5-0B3C-4EDB-A1E3-3956E27E928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7CF52-3A16-4551-81ED-6237B416D8C1}">
      <dsp:nvSpPr>
        <dsp:cNvPr id="0" name=""/>
        <dsp:cNvSpPr/>
      </dsp:nvSpPr>
      <dsp:spPr>
        <a:xfrm rot="10800000">
          <a:off x="0" y="0"/>
          <a:ext cx="7288848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PROSPECTS</a:t>
          </a:r>
          <a:endParaRPr lang="en-US" sz="1500" b="1" kern="1200" dirty="0"/>
        </a:p>
      </dsp:txBody>
      <dsp:txXfrm rot="-10800000">
        <a:off x="1275548" y="0"/>
        <a:ext cx="4737751" cy="395545"/>
      </dsp:txXfrm>
    </dsp:sp>
    <dsp:sp modelId="{F133B413-F7D6-4024-9D3D-722E7878D001}">
      <dsp:nvSpPr>
        <dsp:cNvPr id="0" name=""/>
        <dsp:cNvSpPr/>
      </dsp:nvSpPr>
      <dsp:spPr>
        <a:xfrm rot="10800000">
          <a:off x="455552" y="395545"/>
          <a:ext cx="6377742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INQUIRIES</a:t>
          </a:r>
          <a:endParaRPr lang="en-US" sz="1400" b="1" kern="1200" dirty="0"/>
        </a:p>
      </dsp:txBody>
      <dsp:txXfrm rot="-10800000">
        <a:off x="1571657" y="395545"/>
        <a:ext cx="4145532" cy="395545"/>
      </dsp:txXfrm>
    </dsp:sp>
    <dsp:sp modelId="{5A73C7E4-97A5-4221-BF99-C9F7FEE5FEED}">
      <dsp:nvSpPr>
        <dsp:cNvPr id="0" name=""/>
        <dsp:cNvSpPr/>
      </dsp:nvSpPr>
      <dsp:spPr>
        <a:xfrm rot="10800000">
          <a:off x="911105" y="791091"/>
          <a:ext cx="5466636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COMPLETED APPS</a:t>
          </a:r>
          <a:endParaRPr lang="en-US" sz="1400" b="1" kern="1200" dirty="0"/>
        </a:p>
      </dsp:txBody>
      <dsp:txXfrm rot="-10800000">
        <a:off x="1867767" y="791091"/>
        <a:ext cx="3553313" cy="395545"/>
      </dsp:txXfrm>
    </dsp:sp>
    <dsp:sp modelId="{26BE0281-30BF-4FC1-B94C-673C679309E0}">
      <dsp:nvSpPr>
        <dsp:cNvPr id="0" name=""/>
        <dsp:cNvSpPr/>
      </dsp:nvSpPr>
      <dsp:spPr>
        <a:xfrm rot="10800000">
          <a:off x="1366658" y="1186636"/>
          <a:ext cx="4555530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ADMITS</a:t>
          </a:r>
          <a:endParaRPr lang="en-US" sz="1400" b="1" kern="1200" dirty="0"/>
        </a:p>
      </dsp:txBody>
      <dsp:txXfrm rot="-10800000">
        <a:off x="2163876" y="1186636"/>
        <a:ext cx="2961094" cy="395545"/>
      </dsp:txXfrm>
    </dsp:sp>
    <dsp:sp modelId="{977834FE-A3D9-481F-A744-049EE8462BCC}">
      <dsp:nvSpPr>
        <dsp:cNvPr id="0" name=""/>
        <dsp:cNvSpPr/>
      </dsp:nvSpPr>
      <dsp:spPr>
        <a:xfrm rot="10800000">
          <a:off x="1779098" y="1582182"/>
          <a:ext cx="3730651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DEPOSITED</a:t>
          </a:r>
          <a:endParaRPr lang="en-US" sz="1400" b="1" kern="1200" dirty="0"/>
        </a:p>
      </dsp:txBody>
      <dsp:txXfrm rot="-10800000">
        <a:off x="2431962" y="1582182"/>
        <a:ext cx="2424923" cy="395545"/>
      </dsp:txXfrm>
    </dsp:sp>
    <dsp:sp modelId="{D5C0254B-5333-49EE-AFF3-6BD9BA5FE624}">
      <dsp:nvSpPr>
        <dsp:cNvPr id="0" name=""/>
        <dsp:cNvSpPr/>
      </dsp:nvSpPr>
      <dsp:spPr>
        <a:xfrm rot="10800000">
          <a:off x="2178818" y="1977727"/>
          <a:ext cx="2931210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ENROLLED</a:t>
          </a:r>
          <a:endParaRPr lang="en-US" sz="1400" b="1" kern="1200" dirty="0"/>
        </a:p>
      </dsp:txBody>
      <dsp:txXfrm rot="-10800000">
        <a:off x="2691780" y="1977727"/>
        <a:ext cx="1905286" cy="395545"/>
      </dsp:txXfrm>
    </dsp:sp>
    <dsp:sp modelId="{D296EFD0-4985-45C5-B3B7-EDB6E7D27781}">
      <dsp:nvSpPr>
        <dsp:cNvPr id="0" name=""/>
        <dsp:cNvSpPr/>
      </dsp:nvSpPr>
      <dsp:spPr>
        <a:xfrm rot="10800000">
          <a:off x="2583176" y="2373273"/>
          <a:ext cx="2122494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CONTINUING</a:t>
          </a:r>
          <a:endParaRPr lang="en-US" sz="1400" b="1" kern="1200" dirty="0"/>
        </a:p>
      </dsp:txBody>
      <dsp:txXfrm rot="-10800000">
        <a:off x="2954613" y="2373273"/>
        <a:ext cx="1379621" cy="395545"/>
      </dsp:txXfrm>
    </dsp:sp>
    <dsp:sp modelId="{A310B2FF-0A63-40DD-9229-4A50D55C74A5}">
      <dsp:nvSpPr>
        <dsp:cNvPr id="0" name=""/>
        <dsp:cNvSpPr/>
      </dsp:nvSpPr>
      <dsp:spPr>
        <a:xfrm rot="10800000">
          <a:off x="2971799" y="2768818"/>
          <a:ext cx="1345248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GRADUATED</a:t>
          </a:r>
          <a:endParaRPr lang="en-US" sz="1400" b="1" kern="1200" dirty="0"/>
        </a:p>
      </dsp:txBody>
      <dsp:txXfrm rot="-10800000">
        <a:off x="2971799" y="2768818"/>
        <a:ext cx="1345248" cy="39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A82570-5538-4E78-80AB-B862E3F8B1F6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055F0-F1AA-41FF-9214-F81346D7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27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7238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32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759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3019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210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034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6993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788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vost.buffalo.edu/APBE/Shared/Unit-Standards-and-Impact-Analysis/USI_00_FDD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iaanalytics.acsu.buffalo.edu/t/PRV/workbooks?project=41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iaanalytics.acsu.buffalo.edu/t/PRV/views/USI_06_PeerBenchmarking/PEERBENCHMARKIN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iaanalytics.acsu.buffalo.edu/t/PRV/views/USI_07_Faculty_Instructional_Workload_Dept/InstructionalWorkload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iaanalytics.acsu.buffalo.edu/t/PRV/views/USI_12_Faculty_Detail_Overview/USI_12_Faculty_Detail_Overview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iaanalytics.acsu.buffalo.edu/t/PRV/views/USI_16_Federal_Grant_Awards/USI_16_Federal_Grant_Award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iaanalytics.acsu.buffalo.edu/t/PRV/views/AcademicAnalyticsFacultyDetail/FacultyBooksandArticle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about_ub/ub_at_a_glanc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views/SchoolofSocialWorkAttrition/AttritionPercentsbyCohort_Progra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ffalo.edu/provost/admin-units/apbe/reports-documents/institutional-analysis-briefs.html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grad.buffalo.edu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ffalo.edu/provost/admin-units/apbe/reports-documents/tableau-analytics/Tableau-Resources.html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myguthr@buffalo.edu" TargetMode="External"/><Relationship Id="rId2" Type="http://schemas.openxmlformats.org/officeDocument/2006/relationships/hyperlink" Target="mailto:leahfero@buffalo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ffalo.edu/provost/admin-units/apbe/reports-documents/tableau-analytics/Tableau-Resources.html" TargetMode="External"/><Relationship Id="rId5" Type="http://schemas.openxmlformats.org/officeDocument/2006/relationships/hyperlink" Target="mailto:mantione@buffalo.edu" TargetMode="External"/><Relationship Id="rId4" Type="http://schemas.openxmlformats.org/officeDocument/2006/relationships/hyperlink" Target="mailto:troyjose@buffalo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inst.org/observations/lanej/2013-02-Are_Colleges_in_the_Northeast_Prepared_for_the_New_Demographic_reality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home/feature_story/obama-speech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hyperlink" Target="http://www.whitehouse.gov/share/college-affordability" TargetMode="External"/><Relationship Id="rId4" Type="http://schemas.openxmlformats.org/officeDocument/2006/relationships/hyperlink" Target="http://chronicle.com/article/Obama-Vows-Action-on-College/141203/?cid=at&amp;utm_source=at&amp;utm_medium=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cost.ed.gov/scorecar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ducause/visualizations/vis1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iaanalytics.acsu.buffalo.edu/t/PRV/workbooks?project=4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Driving Data-Based Decisions in Institutional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153400" cy="4267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University at Buffalo</a:t>
            </a:r>
          </a:p>
          <a:p>
            <a:endParaRPr lang="en-US" dirty="0" smtClean="0"/>
          </a:p>
          <a:p>
            <a:pPr algn="l"/>
            <a:r>
              <a:rPr lang="en-US" dirty="0"/>
              <a:t>Leah </a:t>
            </a:r>
            <a:r>
              <a:rPr lang="en-US" dirty="0" err="1" smtClean="0"/>
              <a:t>Feroleto</a:t>
            </a:r>
            <a:r>
              <a:rPr lang="en-US" dirty="0"/>
              <a:t>	</a:t>
            </a:r>
            <a:r>
              <a:rPr lang="en-US" dirty="0" smtClean="0"/>
              <a:t>School of Social Work</a:t>
            </a:r>
          </a:p>
          <a:p>
            <a:pPr algn="l"/>
            <a:r>
              <a:rPr lang="en-US" dirty="0"/>
              <a:t>Amy </a:t>
            </a:r>
            <a:r>
              <a:rPr lang="en-US" dirty="0" smtClean="0"/>
              <a:t>Guthrie		Institutional Analysis</a:t>
            </a:r>
          </a:p>
          <a:p>
            <a:pPr algn="l"/>
            <a:r>
              <a:rPr lang="en-US" dirty="0" smtClean="0"/>
              <a:t>Troy Joseph		Graduate </a:t>
            </a:r>
            <a:r>
              <a:rPr lang="en-US" dirty="0"/>
              <a:t>Enrollment </a:t>
            </a:r>
            <a:r>
              <a:rPr lang="en-US" dirty="0" smtClean="0"/>
              <a:t>Management</a:t>
            </a:r>
          </a:p>
          <a:p>
            <a:pPr algn="l"/>
            <a:r>
              <a:rPr lang="en-US" dirty="0" smtClean="0"/>
              <a:t>Joseph Mantione 	</a:t>
            </a:r>
            <a:r>
              <a:rPr lang="en-US" dirty="0"/>
              <a:t>Institutional Analysis</a:t>
            </a:r>
          </a:p>
          <a:p>
            <a:pPr algn="l"/>
            <a:endParaRPr lang="en-US" dirty="0"/>
          </a:p>
          <a:p>
            <a:r>
              <a:rPr lang="en-US" dirty="0" smtClean="0"/>
              <a:t>May 14, 2014</a:t>
            </a:r>
          </a:p>
        </p:txBody>
      </p:sp>
    </p:spTree>
    <p:extLst>
      <p:ext uri="{BB962C8B-B14F-4D97-AF65-F5344CB8AC3E}">
        <p14:creationId xmlns:p14="http://schemas.microsoft.com/office/powerpoint/2010/main" val="24545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Unit Standards and Impact (USI)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Understand </a:t>
            </a:r>
            <a:r>
              <a:rPr lang="en-US" sz="2800" dirty="0"/>
              <a:t>the </a:t>
            </a:r>
            <a:r>
              <a:rPr lang="en-US" sz="2800" dirty="0" smtClean="0"/>
              <a:t>contributions of units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Identify </a:t>
            </a:r>
            <a:r>
              <a:rPr lang="en-US" sz="2800" dirty="0"/>
              <a:t>the most important metrics of </a:t>
            </a:r>
            <a:r>
              <a:rPr lang="en-US" sz="2800" dirty="0" smtClean="0"/>
              <a:t>effectiveness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Determine performance targets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Performance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Modify </a:t>
            </a:r>
            <a:r>
              <a:rPr lang="en-US" sz="2800" dirty="0"/>
              <a:t>institutional goals based on </a:t>
            </a:r>
            <a:r>
              <a:rPr lang="en-US" sz="2800" dirty="0" smtClean="0"/>
              <a:t>assessment </a:t>
            </a:r>
            <a:r>
              <a:rPr lang="en-US" sz="2800" dirty="0"/>
              <a:t>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685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Strategic </a:t>
            </a:r>
            <a:r>
              <a:rPr lang="en-US" sz="3000" dirty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Data </a:t>
            </a: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Repository</a:t>
            </a:r>
            <a:endParaRPr lang="en-US" sz="3000" b="1" dirty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026" name="Picture 2" descr="D:\APBE\AAU\USI_00_FD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75" y="1447800"/>
            <a:ext cx="67780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685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Unit </a:t>
            </a:r>
            <a:r>
              <a:rPr lang="en-US" sz="3000" dirty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Standards and Impact </a:t>
            </a: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Analysis</a:t>
            </a:r>
            <a:endParaRPr lang="en-US" sz="3000" b="1" dirty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050" name="Picture 2" descr="C:\Users\mantione.AD\Desktop\AAUDE-AA-US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114550"/>
            <a:ext cx="8943185" cy="44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6858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USI – Peer Benchmarking</a:t>
            </a:r>
            <a:endParaRPr lang="en-US" sz="2000" b="1" dirty="0">
              <a:solidFill>
                <a:srgbClr val="1C6CB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5122" name="Picture 2" descr="C:\Users\mantione.AD\Desktop\AAUDE-USI-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83" y="1419225"/>
            <a:ext cx="7047917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6858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USI – Instructional Workload</a:t>
            </a:r>
            <a:endParaRPr lang="en-US" sz="2000" b="1" dirty="0">
              <a:solidFill>
                <a:srgbClr val="1C6CB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146" name="Picture 2" descr="C:\Users\mantione.AD\Desktop\AAUDE-USI-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524000"/>
            <a:ext cx="6781800" cy="50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685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USI – Faculty Detail Overview</a:t>
            </a:r>
            <a:endParaRPr lang="en-US" sz="2000" b="1" dirty="0">
              <a:solidFill>
                <a:srgbClr val="1C6CB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170" name="Picture 2" descr="C:\Users\mantione.AD\Desktop\AAUDE-USI-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705600" cy="49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685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USI – Federal Grant Awards</a:t>
            </a:r>
            <a:endParaRPr lang="en-US" sz="2000" b="1" dirty="0">
              <a:solidFill>
                <a:srgbClr val="1C6CB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194" name="Picture 2" descr="C:\Users\mantione.AD\Desktop\AAUDE-USI-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799"/>
            <a:ext cx="68688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685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Faculty </a:t>
            </a:r>
            <a:r>
              <a:rPr lang="en-US" sz="3000" dirty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Detail Tableau </a:t>
            </a:r>
            <a:r>
              <a:rPr lang="en-US" sz="3000" dirty="0" smtClean="0">
                <a:solidFill>
                  <a:schemeClr val="bg2"/>
                </a:solidFill>
                <a:latin typeface="Georgia" charset="0"/>
                <a:ea typeface="Georgia" charset="0"/>
                <a:cs typeface="Georgia" charset="0"/>
              </a:rPr>
              <a:t>Reporting</a:t>
            </a:r>
            <a:endParaRPr lang="en-US" sz="3000" b="1" dirty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026" name="Picture 2" descr="D:\APBE\AAU\AAUDE-AA-Tablea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81126"/>
            <a:ext cx="6877050" cy="52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Admissions in Social Work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http://www.socialwork.buffalo.edu/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  <a:ea typeface="Georgia" charset="0"/>
                <a:cs typeface="Georgia" charset="0"/>
              </a:rPr>
              <a:t>The Admissions </a:t>
            </a:r>
            <a:r>
              <a:rPr lang="en-US" dirty="0" smtClean="0">
                <a:latin typeface="+mj-lt"/>
                <a:ea typeface="Georgia" charset="0"/>
                <a:cs typeface="Georgia" charset="0"/>
              </a:rPr>
              <a:t>Funnel: Overview</a:t>
            </a:r>
            <a:endParaRPr lang="en-US" dirty="0">
              <a:latin typeface="+mj-lt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792480" y="1333500"/>
            <a:ext cx="7200900" cy="4846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 </a:t>
            </a:r>
            <a:r>
              <a:rPr lang="en-US" sz="1500" dirty="0"/>
              <a:t>Having longitudinal data at all points in the admissions funnel </a:t>
            </a:r>
            <a:r>
              <a:rPr lang="en-US" sz="1500" dirty="0" smtClean="0"/>
              <a:t>allows you to: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smtClean="0"/>
              <a:t>Develop </a:t>
            </a:r>
            <a:r>
              <a:rPr lang="en-US" sz="1500" dirty="0"/>
              <a:t>effective predictive models for enrollment </a:t>
            </a:r>
            <a:endParaRPr lang="en-US" sz="15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/>
              <a:t>P</a:t>
            </a:r>
            <a:r>
              <a:rPr lang="en-US" sz="1500" dirty="0" smtClean="0"/>
              <a:t>rovide analytic, scientific insight </a:t>
            </a:r>
            <a:r>
              <a:rPr lang="en-US" sz="1500" dirty="0"/>
              <a:t>beyond the pre-admission </a:t>
            </a:r>
            <a:r>
              <a:rPr lang="en-US" sz="1500" dirty="0" smtClean="0"/>
              <a:t>funnel</a:t>
            </a:r>
            <a:endParaRPr lang="en-US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smtClean="0"/>
              <a:t>Perfect a comprehensive </a:t>
            </a:r>
            <a:r>
              <a:rPr lang="en-US" sz="1500" dirty="0"/>
              <a:t>enrollment </a:t>
            </a:r>
            <a:r>
              <a:rPr lang="en-US" sz="1500" dirty="0" smtClean="0"/>
              <a:t>management model that takes </a:t>
            </a:r>
            <a:r>
              <a:rPr lang="en-US" sz="1500" dirty="0"/>
              <a:t>into consideration the front end admissions funnel</a:t>
            </a:r>
            <a:r>
              <a:rPr lang="en-US" sz="1500" dirty="0" smtClean="0"/>
              <a:t>, the prospect pool </a:t>
            </a:r>
            <a:r>
              <a:rPr lang="en-US" sz="1500" dirty="0"/>
              <a:t>and the back </a:t>
            </a:r>
            <a:r>
              <a:rPr lang="en-US" sz="1500" dirty="0" smtClean="0"/>
              <a:t>end, </a:t>
            </a:r>
            <a:r>
              <a:rPr lang="en-US" sz="1500" dirty="0"/>
              <a:t>student retention. </a:t>
            </a:r>
          </a:p>
          <a:p>
            <a:pPr lvl="0" algn="ctr"/>
            <a:r>
              <a:rPr lang="en-US" sz="1600" b="1" i="1" dirty="0" smtClean="0"/>
              <a:t>…It’s </a:t>
            </a:r>
            <a:r>
              <a:rPr lang="en-US" sz="1600" b="1" i="1" dirty="0"/>
              <a:t>a symbiotic </a:t>
            </a:r>
            <a:r>
              <a:rPr lang="en-US" sz="1600" b="1" i="1" dirty="0" smtClean="0"/>
              <a:t>relationship</a:t>
            </a:r>
            <a:endParaRPr lang="en-US" sz="1600" b="1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/>
          </p:nvPr>
        </p:nvGraphicFramePr>
        <p:xfrm>
          <a:off x="849313" y="3320256"/>
          <a:ext cx="7288848" cy="316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0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The University at Buffalo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2" y="1600200"/>
            <a:ext cx="7248207" cy="473202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latin typeface="Gill Sans MT" charset="0"/>
                <a:cs typeface="Gill Sans MT" charset="0"/>
              </a:rPr>
              <a:t>The </a:t>
            </a:r>
            <a:r>
              <a:rPr lang="en-US" sz="1800" dirty="0">
                <a:latin typeface="Gill Sans MT" charset="0"/>
                <a:cs typeface="Gill Sans MT" charset="0"/>
              </a:rPr>
              <a:t>University at Buffalo </a:t>
            </a:r>
            <a:r>
              <a:rPr lang="en-US" sz="1800" dirty="0" smtClean="0">
                <a:latin typeface="Gill Sans MT" charset="0"/>
                <a:cs typeface="Gill Sans MT" charset="0"/>
              </a:rPr>
              <a:t>(UB) is </a:t>
            </a:r>
            <a:r>
              <a:rPr lang="en-US" sz="1800" dirty="0">
                <a:latin typeface="Gill Sans MT" charset="0"/>
                <a:cs typeface="Gill Sans MT" charset="0"/>
              </a:rPr>
              <a:t>the largest university in the State University of New York (SUNY) system.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dirty="0">
                <a:latin typeface="Gill Sans MT" charset="0"/>
                <a:cs typeface="Gill Sans MT" charset="0"/>
              </a:rPr>
              <a:t>Founded: 1846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Premier</a:t>
            </a:r>
            <a:r>
              <a:rPr lang="en-US" sz="1800" dirty="0">
                <a:latin typeface="Gill Sans MT" charset="0"/>
                <a:cs typeface="Gill Sans MT" charset="0"/>
              </a:rPr>
              <a:t>, research-intensive public </a:t>
            </a:r>
            <a:r>
              <a:rPr lang="en-US" sz="1800" dirty="0" smtClean="0">
                <a:latin typeface="Gill Sans MT" charset="0"/>
                <a:cs typeface="Gill Sans MT" charset="0"/>
              </a:rPr>
              <a:t>institution</a:t>
            </a: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Association </a:t>
            </a:r>
            <a:r>
              <a:rPr lang="en-US" sz="1800" dirty="0">
                <a:latin typeface="Gill Sans MT" charset="0"/>
                <a:cs typeface="Gill Sans MT" charset="0"/>
              </a:rPr>
              <a:t>of American Universities (</a:t>
            </a:r>
            <a:r>
              <a:rPr lang="en-US" sz="1800" dirty="0" smtClean="0">
                <a:latin typeface="Gill Sans MT" charset="0"/>
                <a:cs typeface="Gill Sans MT" charset="0"/>
              </a:rPr>
              <a:t>AAU) member</a:t>
            </a: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Enrollment</a:t>
            </a:r>
            <a:r>
              <a:rPr lang="en-US" sz="1800" dirty="0">
                <a:latin typeface="Gill Sans MT" charset="0"/>
                <a:cs typeface="Gill Sans MT" charset="0"/>
              </a:rPr>
              <a:t>: 28,952 (Fall 2012)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	19,506 	undergraduate </a:t>
            </a:r>
          </a:p>
          <a:p>
            <a:r>
              <a:rPr lang="en-US" sz="1800" dirty="0">
                <a:latin typeface="Gill Sans MT" charset="0"/>
                <a:cs typeface="Gill Sans MT" charset="0"/>
              </a:rPr>
              <a:t>	</a:t>
            </a:r>
            <a:r>
              <a:rPr lang="en-US" sz="1800" dirty="0" smtClean="0">
                <a:latin typeface="Gill Sans MT" charset="0"/>
                <a:cs typeface="Gill Sans MT" charset="0"/>
              </a:rPr>
              <a:t>9,446 	graduate </a:t>
            </a:r>
            <a:r>
              <a:rPr lang="en-US" sz="1800" dirty="0">
                <a:latin typeface="Gill Sans MT" charset="0"/>
                <a:cs typeface="Gill Sans MT" charset="0"/>
              </a:rPr>
              <a:t>and professional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dirty="0" smtClean="0">
              <a:latin typeface="Gill Sans MT" charset="0"/>
              <a:cs typeface="Gill Sans MT" charset="0"/>
              <a:hlinkClick r:id="rId3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  <a:hlinkClick r:id="rId3"/>
              </a:rPr>
              <a:t>Source: UB at Glance</a:t>
            </a:r>
            <a:endParaRPr lang="en-US" sz="1800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Enrollment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34733" y="5836920"/>
            <a:ext cx="6851650" cy="69342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School of Social Work Attrition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87918"/>
            <a:ext cx="8115300" cy="41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Enrollment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34733" y="5836920"/>
            <a:ext cx="6851650" cy="69342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1447800"/>
            <a:ext cx="9144000" cy="49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www.buffalo.edu/provost/admin-units/apbe/reports-documents/institutional-analysis-briefs.html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r="34040" b="6628"/>
          <a:stretch/>
        </p:blipFill>
        <p:spPr>
          <a:xfrm>
            <a:off x="0" y="914400"/>
            <a:ext cx="9144000" cy="50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6276"/>
            <a:ext cx="5638800" cy="611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6446"/>
            <a:ext cx="8042937" cy="61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Enrollment 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hlinkClick r:id="rId2"/>
              </a:rPr>
              <a:t>http://grad.buffalo.edu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2" y="978932"/>
            <a:ext cx="9044866" cy="175260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Process 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	Make the data simpler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                    Find the relationships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                            Find the weird stuff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	                              Make predictions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72" y="609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Goals of the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472" y="2743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Graduate Enrollment Management </a:t>
            </a:r>
            <a:r>
              <a:rPr lang="en-US" sz="1600" dirty="0" smtClean="0"/>
              <a:t>Services seeks </a:t>
            </a:r>
            <a:r>
              <a:rPr lang="en-US" sz="1600" dirty="0"/>
              <a:t>to supplement UB strategic reporting with accurate Graduate Education visual </a:t>
            </a:r>
            <a:r>
              <a:rPr lang="en-US" sz="1600" dirty="0" smtClean="0"/>
              <a:t>analytics in </a:t>
            </a:r>
            <a:r>
              <a:rPr lang="en-US" sz="1600" dirty="0"/>
              <a:t>support of </a:t>
            </a:r>
            <a:r>
              <a:rPr lang="en-US" sz="1600" dirty="0" smtClean="0"/>
              <a:t>Institutional </a:t>
            </a:r>
            <a:r>
              <a:rPr lang="en-US" sz="1600" dirty="0"/>
              <a:t>P</a:t>
            </a:r>
            <a:r>
              <a:rPr lang="en-US" sz="1600" dirty="0" smtClean="0"/>
              <a:t>lanning and decision-making</a:t>
            </a:r>
            <a:r>
              <a:rPr lang="en-US" sz="1600" dirty="0"/>
              <a:t>.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337017"/>
            <a:ext cx="4358545" cy="33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" y="2895600"/>
            <a:ext cx="4854606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4701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0"/>
            <a:ext cx="5410200" cy="2371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2718" y="4572000"/>
            <a:ext cx="4392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Combine all our routine reports into </a:t>
            </a:r>
          </a:p>
          <a:p>
            <a:r>
              <a:rPr lang="en-US" sz="1500" dirty="0" smtClean="0"/>
              <a:t> powerful dashboards.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Publish </a:t>
            </a:r>
            <a:r>
              <a:rPr lang="en-US" sz="1500" dirty="0"/>
              <a:t>it so you can filter, highlight and drill </a:t>
            </a:r>
          </a:p>
          <a:p>
            <a:r>
              <a:rPr lang="en-US" sz="1500" dirty="0" smtClean="0"/>
              <a:t>down right </a:t>
            </a:r>
            <a:r>
              <a:rPr lang="en-US" sz="1500" dirty="0"/>
              <a:t>in a browser. 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Update </a:t>
            </a:r>
            <a:r>
              <a:rPr lang="en-US" sz="1500" dirty="0"/>
              <a:t>it in real time. And do it in minutes or </a:t>
            </a:r>
            <a:endParaRPr lang="en-US" sz="1500" dirty="0" smtClean="0"/>
          </a:p>
          <a:p>
            <a:r>
              <a:rPr lang="en-US" sz="1500" dirty="0" smtClean="0"/>
              <a:t>hours</a:t>
            </a:r>
            <a:r>
              <a:rPr lang="en-US" sz="1500" dirty="0"/>
              <a:t>, not </a:t>
            </a:r>
            <a:r>
              <a:rPr lang="en-US" sz="1500" dirty="0" smtClean="0"/>
              <a:t>weeks or months.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733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of Tableau &amp; </a:t>
            </a:r>
          </a:p>
          <a:p>
            <a:pPr algn="ctr"/>
            <a:r>
              <a:rPr lang="en-US" dirty="0" smtClean="0"/>
              <a:t>Tableau Server incorporation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highlighting the dashboard.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brought Tableau to </a:t>
            </a:r>
            <a:r>
              <a:rPr lang="en-US" dirty="0" smtClean="0"/>
              <a:t>UB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www.buffalo.edu/provost/admin-units/apbe/reports-documents/tableau-analytics/Tableau-Resources.html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914400"/>
            <a:ext cx="7772400" cy="1447800"/>
          </a:xfrm>
        </p:spPr>
        <p:txBody>
          <a:bodyPr/>
          <a:lstStyle/>
          <a:p>
            <a:r>
              <a:rPr lang="en-US" dirty="0"/>
              <a:t>Driving Data-Based Decisions in Institutional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534400" cy="4267200"/>
          </a:xfrm>
        </p:spPr>
        <p:txBody>
          <a:bodyPr/>
          <a:lstStyle/>
          <a:p>
            <a:r>
              <a:rPr lang="en-US" dirty="0" smtClean="0"/>
              <a:t>University at Buffalo</a:t>
            </a:r>
          </a:p>
          <a:p>
            <a:endParaRPr lang="en-US" dirty="0" smtClean="0"/>
          </a:p>
          <a:p>
            <a:pPr algn="l"/>
            <a:r>
              <a:rPr lang="en-US" dirty="0"/>
              <a:t>Leah </a:t>
            </a:r>
            <a:r>
              <a:rPr lang="en-US" dirty="0" err="1" smtClean="0"/>
              <a:t>Feroleto</a:t>
            </a:r>
            <a:r>
              <a:rPr lang="en-US" dirty="0"/>
              <a:t>	</a:t>
            </a:r>
            <a:r>
              <a:rPr lang="en-US" dirty="0" smtClean="0">
                <a:hlinkClick r:id="rId2"/>
              </a:rPr>
              <a:t>leahfero@buffalo.edu</a:t>
            </a:r>
            <a:endParaRPr lang="en-US" dirty="0" smtClean="0"/>
          </a:p>
          <a:p>
            <a:pPr algn="l"/>
            <a:r>
              <a:rPr lang="en-US" dirty="0" smtClean="0"/>
              <a:t>Amy Guthrie	</a:t>
            </a:r>
            <a:r>
              <a:rPr lang="en-US" dirty="0"/>
              <a:t>	</a:t>
            </a:r>
            <a:r>
              <a:rPr lang="en-US" dirty="0" smtClean="0">
                <a:hlinkClick r:id="rId3"/>
              </a:rPr>
              <a:t>amyguthr@buffalo.edu</a:t>
            </a:r>
            <a:endParaRPr lang="en-US" dirty="0" smtClean="0"/>
          </a:p>
          <a:p>
            <a:pPr algn="l"/>
            <a:r>
              <a:rPr lang="en-US" dirty="0" smtClean="0"/>
              <a:t>Troy Joseph		</a:t>
            </a:r>
            <a:r>
              <a:rPr lang="en-US" dirty="0" smtClean="0">
                <a:hlinkClick r:id="rId4"/>
              </a:rPr>
              <a:t>troyjose@buffalo.edu</a:t>
            </a:r>
            <a:endParaRPr lang="en-US" dirty="0" smtClean="0"/>
          </a:p>
          <a:p>
            <a:pPr algn="l"/>
            <a:r>
              <a:rPr lang="en-US" dirty="0" smtClean="0"/>
              <a:t>Joseph Mantione </a:t>
            </a:r>
            <a:r>
              <a:rPr lang="en-US" dirty="0"/>
              <a:t>	</a:t>
            </a:r>
            <a:r>
              <a:rPr lang="en-US" dirty="0" smtClean="0">
                <a:hlinkClick r:id="rId5"/>
              </a:rPr>
              <a:t>mantione@buffalo.edu</a:t>
            </a:r>
            <a:endParaRPr lang="en-US" dirty="0" smtClean="0"/>
          </a:p>
          <a:p>
            <a:pPr algn="l"/>
            <a:endParaRPr lang="en-US" dirty="0">
              <a:hlinkClick r:id="rId6"/>
            </a:endParaRPr>
          </a:p>
          <a:p>
            <a:pPr algn="l"/>
            <a:r>
              <a:rPr lang="en-US" dirty="0" smtClean="0">
                <a:hlinkClick r:id="rId6"/>
              </a:rPr>
              <a:t>Analytics powered by Tableau at UB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May 14, 2014</a:t>
            </a:r>
          </a:p>
        </p:txBody>
      </p:sp>
    </p:spTree>
    <p:extLst>
      <p:ext uri="{BB962C8B-B14F-4D97-AF65-F5344CB8AC3E}">
        <p14:creationId xmlns:p14="http://schemas.microsoft.com/office/powerpoint/2010/main" val="41311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ea typeface="Georgia" charset="0"/>
                <a:cs typeface="Georgia" charset="0"/>
              </a:rPr>
              <a:t>Challenges to Higher Education</a:t>
            </a:r>
            <a:endParaRPr lang="en-US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42291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Poor endowment </a:t>
            </a:r>
            <a:r>
              <a:rPr lang="en-US" sz="1800" dirty="0" smtClean="0">
                <a:latin typeface="+mn-lt"/>
              </a:rPr>
              <a:t>returns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Increase in outcome driven accountability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Heightened concerns over </a:t>
            </a:r>
            <a:r>
              <a:rPr lang="en-US" sz="1800" dirty="0" smtClean="0">
                <a:latin typeface="+mn-lt"/>
              </a:rPr>
              <a:t>affordability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Tighter Accreditation </a:t>
            </a:r>
            <a:r>
              <a:rPr lang="en-US" sz="1800" dirty="0" smtClean="0">
                <a:latin typeface="+mn-lt"/>
              </a:rPr>
              <a:t>Regulations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Decreasing  </a:t>
            </a:r>
            <a:r>
              <a:rPr lang="en-US" sz="1800" dirty="0" smtClean="0">
                <a:latin typeface="+mn-lt"/>
              </a:rPr>
              <a:t>Enrollments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Government Spending </a:t>
            </a:r>
            <a:r>
              <a:rPr lang="en-US" sz="1800" dirty="0" smtClean="0">
                <a:latin typeface="+mn-lt"/>
              </a:rPr>
              <a:t>Cuts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Growing public doubt about college </a:t>
            </a:r>
            <a:r>
              <a:rPr lang="en-US" sz="1800" dirty="0" smtClean="0">
                <a:latin typeface="+mn-lt"/>
              </a:rPr>
              <a:t>value</a:t>
            </a:r>
          </a:p>
          <a:p>
            <a:endParaRPr lang="en-US" sz="1800" dirty="0" smtClean="0">
              <a:solidFill>
                <a:srgbClr val="7F7F7F"/>
              </a:solidFill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endParaRPr lang="en-US" sz="1800" dirty="0" smtClean="0">
              <a:solidFill>
                <a:srgbClr val="7F7F7F"/>
              </a:solidFill>
              <a:latin typeface="Gill Sans MT" charset="0"/>
              <a:cs typeface="Gill Sans MT" charset="0"/>
            </a:endParaRPr>
          </a:p>
          <a:p>
            <a:endParaRPr lang="en-US" sz="1800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+mn-lt"/>
                <a:cs typeface="Gill Sans MT" charset="0"/>
              </a:rPr>
              <a:t>Source: </a:t>
            </a:r>
            <a:r>
              <a:rPr lang="en-US" sz="1800" dirty="0">
                <a:latin typeface="+mn-lt"/>
                <a:hlinkClick r:id="rId3"/>
              </a:rPr>
              <a:t>Jason </a:t>
            </a:r>
            <a:r>
              <a:rPr lang="en-US" sz="1800" dirty="0" smtClean="0">
                <a:latin typeface="+mn-lt"/>
                <a:hlinkClick r:id="rId3"/>
              </a:rPr>
              <a:t>Lane - The </a:t>
            </a:r>
            <a:r>
              <a:rPr lang="en-US" sz="1800" dirty="0">
                <a:latin typeface="+mn-lt"/>
                <a:hlinkClick r:id="rId3"/>
              </a:rPr>
              <a:t>Nelson A. Rockefeller Institute of Government University at Albany</a:t>
            </a:r>
            <a:endParaRPr lang="en-US" sz="1800" dirty="0">
              <a:latin typeface="+mn-lt"/>
            </a:endParaRPr>
          </a:p>
          <a:p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228601" y="581819"/>
            <a:ext cx="8610599" cy="10183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ea typeface="Georgia" charset="0"/>
                <a:cs typeface="Georgia" charset="0"/>
              </a:rPr>
              <a:t>President Vows Action on College Costs</a:t>
            </a:r>
            <a:endParaRPr lang="en-US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42291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1800" dirty="0" smtClean="0">
              <a:latin typeface="+mn-lt"/>
            </a:endParaRP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On August 22 President Obama spoke at UB to outline a 4 point strategy to make college more affordable </a:t>
            </a:r>
          </a:p>
          <a:p>
            <a:endParaRPr lang="en-US" sz="1800" dirty="0">
              <a:latin typeface="+mn-lt"/>
              <a:cs typeface="Gill Sans MT" charset="0"/>
            </a:endParaRPr>
          </a:p>
          <a:p>
            <a:r>
              <a:rPr lang="en-US" sz="1800" dirty="0" smtClean="0">
                <a:latin typeface="+mn-lt"/>
                <a:cs typeface="Gill Sans MT" charset="0"/>
              </a:rPr>
              <a:t>Source:	</a:t>
            </a:r>
            <a:r>
              <a:rPr lang="en-US" sz="1800" dirty="0" smtClean="0">
                <a:latin typeface="+mn-lt"/>
                <a:hlinkClick r:id="rId3"/>
              </a:rPr>
              <a:t>Obama </a:t>
            </a:r>
            <a:r>
              <a:rPr lang="en-US" sz="1800" dirty="0">
                <a:latin typeface="+mn-lt"/>
                <a:hlinkClick r:id="rId3"/>
              </a:rPr>
              <a:t>Speaks on Campus, Making UB </a:t>
            </a:r>
            <a:r>
              <a:rPr lang="en-US" sz="1800" dirty="0" smtClean="0">
                <a:latin typeface="+mn-lt"/>
                <a:hlinkClick r:id="rId3"/>
              </a:rPr>
              <a:t>History</a:t>
            </a:r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dirty="0">
                <a:latin typeface="+mn-lt"/>
                <a:hlinkClick r:id="rId4"/>
              </a:rPr>
              <a:t>Obama Vows Action on College </a:t>
            </a:r>
            <a:r>
              <a:rPr lang="en-US" sz="1800" dirty="0" smtClean="0">
                <a:latin typeface="+mn-lt"/>
                <a:hlinkClick r:id="rId4"/>
              </a:rPr>
              <a:t>Costs</a:t>
            </a:r>
            <a:endParaRPr lang="en-US" sz="1800" dirty="0" smtClean="0">
              <a:latin typeface="+mn-lt"/>
            </a:endParaRPr>
          </a:p>
          <a:p>
            <a:r>
              <a:rPr lang="en-US" sz="1800" dirty="0">
                <a:solidFill>
                  <a:srgbClr val="7F7F7F"/>
                </a:solidFill>
                <a:latin typeface="+mn-lt"/>
                <a:cs typeface="Gill Sans MT" charset="0"/>
              </a:rPr>
              <a:t>	</a:t>
            </a:r>
            <a:r>
              <a:rPr lang="en-US" sz="1800" dirty="0" smtClean="0">
                <a:solidFill>
                  <a:srgbClr val="7F7F7F"/>
                </a:solidFill>
                <a:latin typeface="+mn-lt"/>
                <a:cs typeface="Gill Sans MT" charset="0"/>
              </a:rPr>
              <a:t>	</a:t>
            </a:r>
            <a:r>
              <a:rPr lang="en-US" sz="1800" dirty="0" smtClean="0">
                <a:solidFill>
                  <a:srgbClr val="7F7F7F"/>
                </a:solidFill>
                <a:latin typeface="+mn-lt"/>
                <a:cs typeface="Gill Sans MT" charset="0"/>
                <a:hlinkClick r:id="rId5"/>
              </a:rPr>
              <a:t>College Affordability</a:t>
            </a:r>
            <a:endParaRPr lang="en-US" dirty="0">
              <a:solidFill>
                <a:srgbClr val="7F7F7F"/>
              </a:solidFill>
              <a:latin typeface="+mn-lt"/>
              <a:cs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98" y="1723390"/>
            <a:ext cx="4091802" cy="21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76201" y="581819"/>
            <a:ext cx="8775700" cy="604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ea typeface="Georgia" charset="0"/>
                <a:cs typeface="Georgia" charset="0"/>
              </a:rPr>
              <a:t>President Vows Action on College Costs</a:t>
            </a:r>
            <a:endParaRPr lang="en-US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4617720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latin typeface="Gill Sans MT" charset="0"/>
                <a:cs typeface="Gill Sans MT" charset="0"/>
              </a:rPr>
              <a:t>: Tying financial aid to college performance.  Students who receive federal aid would not receive assistance for the next semester’s courses until they have completed their current coursework. </a:t>
            </a: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>
                <a:latin typeface="Gill Sans MT" charset="0"/>
                <a:cs typeface="Gill Sans MT" charset="0"/>
              </a:rPr>
              <a:t>: Promoting innovation and competition among the nation's universities by offering students a greater range of study options, including online courses. </a:t>
            </a: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>
                <a:latin typeface="Gill Sans MT" charset="0"/>
                <a:cs typeface="Gill Sans MT" charset="0"/>
              </a:rPr>
              <a:t>: Easing the burden of student loan debt by allowing all borrowers to cap loan payments at 10 percent of monthly income</a:t>
            </a:r>
            <a:r>
              <a:rPr lang="en-US" sz="1800" dirty="0" smtClean="0">
                <a:latin typeface="Gill Sans MT" charset="0"/>
                <a:cs typeface="Gill Sans MT" charset="0"/>
              </a:rPr>
              <a:t>.</a:t>
            </a: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: Implementing </a:t>
            </a:r>
            <a:r>
              <a:rPr lang="en-US" sz="1800" b="1" dirty="0">
                <a:latin typeface="Gill Sans MT" charset="0"/>
                <a:cs typeface="Gill Sans MT" charset="0"/>
              </a:rPr>
              <a:t>a new rating system </a:t>
            </a:r>
            <a:r>
              <a:rPr lang="en-US" sz="1800" dirty="0" smtClean="0">
                <a:latin typeface="Gill Sans MT" charset="0"/>
                <a:cs typeface="Gill Sans MT" charset="0"/>
              </a:rPr>
              <a:t>that </a:t>
            </a:r>
            <a:r>
              <a:rPr lang="en-US" sz="1800" dirty="0">
                <a:latin typeface="Gill Sans MT" charset="0"/>
                <a:cs typeface="Gill Sans MT" charset="0"/>
              </a:rPr>
              <a:t>rewards colleges and universities for performance. </a:t>
            </a:r>
            <a:r>
              <a:rPr lang="en-US" sz="1800" dirty="0" smtClean="0">
                <a:latin typeface="Gill Sans MT" charset="0"/>
                <a:cs typeface="Gill Sans MT" charset="0"/>
              </a:rPr>
              <a:t> Allow </a:t>
            </a:r>
            <a:r>
              <a:rPr lang="en-US" sz="1800" dirty="0">
                <a:latin typeface="Gill Sans MT" charset="0"/>
                <a:cs typeface="Gill Sans MT" charset="0"/>
              </a:rPr>
              <a:t>students and their families to select schools that provide the “best value.”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://collegecost.ed.gov/scorecard/</a:t>
            </a:r>
            <a:endParaRPr lang="en-US" sz="1800" dirty="0"/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dirty="0">
              <a:solidFill>
                <a:srgbClr val="7F7F7F"/>
              </a:solidFill>
              <a:latin typeface="+mn-lt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228601" y="581819"/>
            <a:ext cx="8623300" cy="604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ea typeface="Georgia" charset="0"/>
                <a:cs typeface="Georgia" charset="0"/>
              </a:rPr>
              <a:t>Why Analytics in Higher Ed? Why Now?</a:t>
            </a:r>
            <a:endParaRPr lang="en-US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42291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1800" dirty="0" smtClean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Improving student outcomes using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assessment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Establishing a partnership between IT and institutional leadership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Assisting faculty with information technology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IT staffing models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ea typeface="Trebuchet MS" charset="0"/>
                <a:cs typeface="Trebuchet MS" charset="0"/>
              </a:rPr>
              <a:t>Analytics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 to support institutional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Funding IT strategically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Access Demand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Service delivery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Sustainable online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IT compliance and risk management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Source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: EDUCAUSE Top Ten Issues 2000 -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2014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InfoGraphic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4080"/>
                </a:solidFill>
                <a:latin typeface="Gill Sans MT"/>
                <a:ea typeface="Georgia" charset="0"/>
                <a:cs typeface="Georgia" charset="0"/>
              </a:rPr>
              <a:t>Why Analytics in Higher Ed? Why Now?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38023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Too much operational data, too little strategic analytics.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OBIEE (Oracle) and iStrategy (Blackboard) power UB's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operational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reporting, and while we leverage their data modeling capacity, they lack the ability to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easily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support the modern visualization efforts  necessary for today's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strategic</a:t>
            </a:r>
            <a:r>
              <a:rPr lang="en-US" sz="1800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policy discussions.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 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challenge is by no means unique to UB.  Institutions throughout higher education face the same problem every day – and it’s only getting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worse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!</a:t>
            </a:r>
          </a:p>
          <a:p>
            <a:endParaRPr lang="en-US" dirty="0">
              <a:solidFill>
                <a:srgbClr val="1C6CB5"/>
              </a:solidFill>
              <a:latin typeface="Trebuchet MS" pitchFamily="34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standards and impact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oiaanalytics.acsu.buffalo.edu/t/PRV/workbooks?project=41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719</Words>
  <Application>Microsoft Office PowerPoint</Application>
  <PresentationFormat>On-screen Show (4:3)</PresentationFormat>
  <Paragraphs>161</Paragraphs>
  <Slides>30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Georgia</vt:lpstr>
      <vt:lpstr>Gill Sans MT</vt:lpstr>
      <vt:lpstr>Times</vt:lpstr>
      <vt:lpstr>Trebuchet MS</vt:lpstr>
      <vt:lpstr>Office Theme</vt:lpstr>
      <vt:lpstr>Driving Data-Based Decisions in Institutional Research</vt:lpstr>
      <vt:lpstr>The University at Buffalo</vt:lpstr>
      <vt:lpstr>How we brought Tableau to UB  http://www.buffalo.edu/provost/admin-units/apbe/reports-documents/tableau-analytics/Tableau-Resources.html </vt:lpstr>
      <vt:lpstr>Challenges to Higher Education</vt:lpstr>
      <vt:lpstr>President Vows Action on College Costs</vt:lpstr>
      <vt:lpstr>President Vows Action on College Costs</vt:lpstr>
      <vt:lpstr>Why Analytics in Higher Ed? Why Now?</vt:lpstr>
      <vt:lpstr>Why Analytics in Higher Ed? Why Now?</vt:lpstr>
      <vt:lpstr>Unit standards and impact  https://oiaanalytics.acsu.buffalo.edu/t/PRV/workbooks?project=41 </vt:lpstr>
      <vt:lpstr>Unit Standards and Impact (USI)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Graduate Admissions in Social Work   http://www.socialwork.buffalo.edu/</vt:lpstr>
      <vt:lpstr>The Admissions Funnel: Overview</vt:lpstr>
      <vt:lpstr>Tableau in Higher Education - Enrollment</vt:lpstr>
      <vt:lpstr>Tableau in Higher Education - Enrollment</vt:lpstr>
      <vt:lpstr>Surveys   http://www.buffalo.edu/provost/admin-units/apbe/reports-documents/institutional-analysis-briefs.html </vt:lpstr>
      <vt:lpstr>PowerPoint Presentation</vt:lpstr>
      <vt:lpstr>PowerPoint Presentation</vt:lpstr>
      <vt:lpstr>PowerPoint Presentation</vt:lpstr>
      <vt:lpstr>Graduate Enrollment Management   http://grad.buffalo.edu/ </vt:lpstr>
      <vt:lpstr>PowerPoint Presentation</vt:lpstr>
      <vt:lpstr>PowerPoint Presentation</vt:lpstr>
      <vt:lpstr>Demo</vt:lpstr>
      <vt:lpstr>Driving Data-Based Decisions in Institutional Research</vt:lpstr>
    </vt:vector>
  </TitlesOfParts>
  <Company>SUNY at Buffalo</Company>
  <LinksUpToDate>false</LinksUpToDate>
  <SharedDoc>false</SharedDoc>
  <HyperlinkBase>http://www.buffalo.edu/provost/admin-units/apbe/departments/oia.html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Data-Based Decisions in Institutional Research</dc:title>
  <dc:creator>mantione@buffalo.edu</dc:creator>
  <cp:lastModifiedBy>mantione</cp:lastModifiedBy>
  <cp:revision>68</cp:revision>
  <cp:lastPrinted>2014-04-04T19:47:42Z</cp:lastPrinted>
  <dcterms:created xsi:type="dcterms:W3CDTF">2011-06-08T13:22:31Z</dcterms:created>
  <dcterms:modified xsi:type="dcterms:W3CDTF">2014-05-08T23:38:29Z</dcterms:modified>
  <cp:category>Tableau</cp:category>
</cp:coreProperties>
</file>