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65" r:id="rId4"/>
    <p:sldId id="258" r:id="rId5"/>
    <p:sldId id="268" r:id="rId6"/>
    <p:sldId id="269" r:id="rId7"/>
    <p:sldId id="267" r:id="rId8"/>
    <p:sldId id="266" r:id="rId9"/>
    <p:sldId id="261" r:id="rId10"/>
    <p:sldId id="260" r:id="rId11"/>
    <p:sldId id="264" r:id="rId12"/>
    <p:sldId id="273" r:id="rId13"/>
    <p:sldId id="275" r:id="rId14"/>
    <p:sldId id="287" r:id="rId15"/>
    <p:sldId id="274" r:id="rId16"/>
    <p:sldId id="276" r:id="rId17"/>
    <p:sldId id="270" r:id="rId18"/>
    <p:sldId id="277" r:id="rId19"/>
    <p:sldId id="280" r:id="rId20"/>
    <p:sldId id="279" r:id="rId21"/>
    <p:sldId id="278" r:id="rId22"/>
    <p:sldId id="281" r:id="rId23"/>
    <p:sldId id="272" r:id="rId24"/>
    <p:sldId id="282" r:id="rId25"/>
    <p:sldId id="285" r:id="rId26"/>
    <p:sldId id="284" r:id="rId27"/>
    <p:sldId id="271" r:id="rId28"/>
    <p:sldId id="286" r:id="rId29"/>
    <p:sldId id="263" r:id="rId30"/>
    <p:sldId id="257" r:id="rId31"/>
    <p:sldId id="259" r:id="rId32"/>
  </p:sldIdLst>
  <p:sldSz cx="9144000" cy="6858000" type="screen4x3"/>
  <p:notesSz cx="6858000" cy="9144000"/>
  <p:embeddedFontLst>
    <p:embeddedFont>
      <p:font typeface="Gill Sans MT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Trebuchet MS" pitchFamily="34" charset="0"/>
      <p:regular r:id="rId43"/>
      <p:bold r:id="rId44"/>
      <p:italic r:id="rId45"/>
      <p:boldItalic r:id="rId46"/>
    </p:embeddedFont>
    <p:embeddedFont>
      <p:font typeface="ＭＳ Ｐゴシック" pitchFamily="34" charset="-128"/>
      <p:regular r:id="rId47"/>
    </p:embeddedFont>
    <p:embeddedFont>
      <p:font typeface="Georgia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36B"/>
    <a:srgbClr val="71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-5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1FD2E-1888-4E81-B8CD-A5E753A7CB55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</dgm:pt>
    <dgm:pt modelId="{F6A789E3-5348-44E9-ABB3-19500B7ED2FD}">
      <dgm:prSet phldrT="[Text]" custT="1"/>
      <dgm:spPr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en-US" sz="1500" b="1" dirty="0" smtClean="0"/>
            <a:t>PROSPECTS</a:t>
          </a:r>
          <a:endParaRPr lang="en-US" sz="1500" b="1" dirty="0"/>
        </a:p>
      </dgm:t>
    </dgm:pt>
    <dgm:pt modelId="{71FAC1E3-AAB4-4A2C-BF85-848FD3BEE98C}" type="parTrans" cxnId="{92F8B2DD-3297-4689-BA75-71E6589524CC}">
      <dgm:prSet/>
      <dgm:spPr/>
      <dgm:t>
        <a:bodyPr/>
        <a:lstStyle/>
        <a:p>
          <a:endParaRPr lang="en-US"/>
        </a:p>
      </dgm:t>
    </dgm:pt>
    <dgm:pt modelId="{B2068447-14F0-4032-8C51-103135ED8F6A}" type="sibTrans" cxnId="{92F8B2DD-3297-4689-BA75-71E6589524CC}">
      <dgm:prSet/>
      <dgm:spPr/>
      <dgm:t>
        <a:bodyPr/>
        <a:lstStyle/>
        <a:p>
          <a:endParaRPr lang="en-US"/>
        </a:p>
      </dgm:t>
    </dgm:pt>
    <dgm:pt modelId="{8F3F0AFE-ABF1-4D05-89A2-2A2E3B9FBEF5}">
      <dgm:prSet phldrT="[Text]" custT="1"/>
      <dgm:spPr/>
      <dgm:t>
        <a:bodyPr/>
        <a:lstStyle/>
        <a:p>
          <a:r>
            <a:rPr lang="en-US" sz="1400" b="1" dirty="0" smtClean="0"/>
            <a:t>INQUIRIES</a:t>
          </a:r>
          <a:endParaRPr lang="en-US" sz="1400" b="1" dirty="0"/>
        </a:p>
      </dgm:t>
    </dgm:pt>
    <dgm:pt modelId="{8B302F0E-2009-4ED5-A433-44A51ED79A66}" type="parTrans" cxnId="{C2B6684B-39DE-4B07-A2EA-03D8054B156B}">
      <dgm:prSet/>
      <dgm:spPr/>
      <dgm:t>
        <a:bodyPr/>
        <a:lstStyle/>
        <a:p>
          <a:endParaRPr lang="en-US"/>
        </a:p>
      </dgm:t>
    </dgm:pt>
    <dgm:pt modelId="{EA87332C-4ADB-4CDD-A6F0-16BB36A483E0}" type="sibTrans" cxnId="{C2B6684B-39DE-4B07-A2EA-03D8054B156B}">
      <dgm:prSet/>
      <dgm:spPr/>
      <dgm:t>
        <a:bodyPr/>
        <a:lstStyle/>
        <a:p>
          <a:endParaRPr lang="en-US"/>
        </a:p>
      </dgm:t>
    </dgm:pt>
    <dgm:pt modelId="{20DE6D81-48E2-49D2-BE72-E45BDE260BEB}">
      <dgm:prSet phldrT="[Text]" custT="1"/>
      <dgm:spPr/>
      <dgm:t>
        <a:bodyPr/>
        <a:lstStyle/>
        <a:p>
          <a:r>
            <a:rPr lang="en-US" sz="1400" b="1" dirty="0" smtClean="0"/>
            <a:t>COMPLETED APPS</a:t>
          </a:r>
          <a:endParaRPr lang="en-US" sz="1400" b="1" dirty="0"/>
        </a:p>
      </dgm:t>
    </dgm:pt>
    <dgm:pt modelId="{C33D192F-EE3F-447D-858F-9556D0D3689E}" type="parTrans" cxnId="{EF8ADDFC-2136-4340-9442-24016B21BF03}">
      <dgm:prSet/>
      <dgm:spPr/>
      <dgm:t>
        <a:bodyPr/>
        <a:lstStyle/>
        <a:p>
          <a:endParaRPr lang="en-US"/>
        </a:p>
      </dgm:t>
    </dgm:pt>
    <dgm:pt modelId="{88499ED6-07C8-42BB-A0C6-644457F85AB0}" type="sibTrans" cxnId="{EF8ADDFC-2136-4340-9442-24016B21BF03}">
      <dgm:prSet/>
      <dgm:spPr/>
      <dgm:t>
        <a:bodyPr/>
        <a:lstStyle/>
        <a:p>
          <a:endParaRPr lang="en-US"/>
        </a:p>
      </dgm:t>
    </dgm:pt>
    <dgm:pt modelId="{BDF4CEAE-E4A8-4071-BDF3-C05C2DA69B66}">
      <dgm:prSet phldrT="[Text]" custT="1"/>
      <dgm:spPr/>
      <dgm:t>
        <a:bodyPr/>
        <a:lstStyle/>
        <a:p>
          <a:r>
            <a:rPr lang="en-US" sz="1400" b="1" dirty="0" smtClean="0"/>
            <a:t>ADMITS</a:t>
          </a:r>
          <a:endParaRPr lang="en-US" sz="1400" b="1" dirty="0"/>
        </a:p>
      </dgm:t>
    </dgm:pt>
    <dgm:pt modelId="{D687BE2E-ED82-4A9E-AB56-ADB7A9CD3976}" type="parTrans" cxnId="{B20CFEA6-7462-48C7-B1F9-6C149B10C1E3}">
      <dgm:prSet/>
      <dgm:spPr/>
      <dgm:t>
        <a:bodyPr/>
        <a:lstStyle/>
        <a:p>
          <a:endParaRPr lang="en-US"/>
        </a:p>
      </dgm:t>
    </dgm:pt>
    <dgm:pt modelId="{1C514AE7-63D1-407F-95E3-C2036D18EF1F}" type="sibTrans" cxnId="{B20CFEA6-7462-48C7-B1F9-6C149B10C1E3}">
      <dgm:prSet/>
      <dgm:spPr/>
      <dgm:t>
        <a:bodyPr/>
        <a:lstStyle/>
        <a:p>
          <a:endParaRPr lang="en-US"/>
        </a:p>
      </dgm:t>
    </dgm:pt>
    <dgm:pt modelId="{BFD3B28B-712E-4229-9131-CEAF7D4C9915}">
      <dgm:prSet phldrT="[Text]" custT="1"/>
      <dgm:spPr/>
      <dgm:t>
        <a:bodyPr/>
        <a:lstStyle/>
        <a:p>
          <a:r>
            <a:rPr lang="en-US" sz="1400" b="1" dirty="0" smtClean="0"/>
            <a:t>DEPOSITED</a:t>
          </a:r>
          <a:endParaRPr lang="en-US" sz="1400" b="1" dirty="0"/>
        </a:p>
      </dgm:t>
    </dgm:pt>
    <dgm:pt modelId="{2284A6E0-CB1D-41E4-B883-D9543AA54569}" type="parTrans" cxnId="{081E45CC-8422-481B-8BE2-8876AB866BE8}">
      <dgm:prSet/>
      <dgm:spPr/>
      <dgm:t>
        <a:bodyPr/>
        <a:lstStyle/>
        <a:p>
          <a:endParaRPr lang="en-US"/>
        </a:p>
      </dgm:t>
    </dgm:pt>
    <dgm:pt modelId="{ABE4761D-4D66-4473-B399-8E8351100C91}" type="sibTrans" cxnId="{081E45CC-8422-481B-8BE2-8876AB866BE8}">
      <dgm:prSet/>
      <dgm:spPr/>
      <dgm:t>
        <a:bodyPr/>
        <a:lstStyle/>
        <a:p>
          <a:endParaRPr lang="en-US"/>
        </a:p>
      </dgm:t>
    </dgm:pt>
    <dgm:pt modelId="{1632DDD2-3ECE-4201-818B-41EA127A49A6}">
      <dgm:prSet phldrT="[Text]" custT="1"/>
      <dgm:spPr/>
      <dgm:t>
        <a:bodyPr/>
        <a:lstStyle/>
        <a:p>
          <a:r>
            <a:rPr lang="en-US" sz="1400" b="1" dirty="0" smtClean="0"/>
            <a:t>ENROLLED</a:t>
          </a:r>
          <a:endParaRPr lang="en-US" sz="1400" b="1" dirty="0"/>
        </a:p>
      </dgm:t>
    </dgm:pt>
    <dgm:pt modelId="{21CB3523-991B-4E61-914A-28757E631F0C}" type="parTrans" cxnId="{B4992AAC-EA3A-4076-A213-B939099C4ADC}">
      <dgm:prSet/>
      <dgm:spPr/>
      <dgm:t>
        <a:bodyPr/>
        <a:lstStyle/>
        <a:p>
          <a:endParaRPr lang="en-US"/>
        </a:p>
      </dgm:t>
    </dgm:pt>
    <dgm:pt modelId="{042482AB-2E38-4437-9B95-22C822E5D74D}" type="sibTrans" cxnId="{B4992AAC-EA3A-4076-A213-B939099C4ADC}">
      <dgm:prSet/>
      <dgm:spPr/>
      <dgm:t>
        <a:bodyPr/>
        <a:lstStyle/>
        <a:p>
          <a:endParaRPr lang="en-US"/>
        </a:p>
      </dgm:t>
    </dgm:pt>
    <dgm:pt modelId="{63814CFA-1901-46B4-B267-582F37E03B87}">
      <dgm:prSet phldrT="[Text]" custT="1"/>
      <dgm:spPr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en-US" sz="1400" b="1" dirty="0" smtClean="0"/>
            <a:t>CONTINUING</a:t>
          </a:r>
          <a:endParaRPr lang="en-US" sz="1400" b="1" dirty="0"/>
        </a:p>
      </dgm:t>
    </dgm:pt>
    <dgm:pt modelId="{47532109-4CCA-4C0E-95AF-D37EA24669AA}" type="parTrans" cxnId="{D86497CC-1763-4837-ABBD-CA6801DC0D68}">
      <dgm:prSet/>
      <dgm:spPr/>
      <dgm:t>
        <a:bodyPr/>
        <a:lstStyle/>
        <a:p>
          <a:endParaRPr lang="en-US"/>
        </a:p>
      </dgm:t>
    </dgm:pt>
    <dgm:pt modelId="{CB12A115-1951-4541-A4BF-04ADB86B7B57}" type="sibTrans" cxnId="{D86497CC-1763-4837-ABBD-CA6801DC0D68}">
      <dgm:prSet/>
      <dgm:spPr/>
      <dgm:t>
        <a:bodyPr/>
        <a:lstStyle/>
        <a:p>
          <a:endParaRPr lang="en-US"/>
        </a:p>
      </dgm:t>
    </dgm:pt>
    <dgm:pt modelId="{C0692960-327D-4231-9127-C08ADA2475E0}">
      <dgm:prSet phldrT="[Text]" custT="1"/>
      <dgm:spPr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en-US" sz="1400" b="1" dirty="0" smtClean="0"/>
            <a:t>GRADUATED</a:t>
          </a:r>
          <a:endParaRPr lang="en-US" sz="1400" b="1" dirty="0"/>
        </a:p>
      </dgm:t>
    </dgm:pt>
    <dgm:pt modelId="{587A21B7-6CD6-4B2C-9772-A045C5732432}" type="parTrans" cxnId="{5DC04D49-2341-4F5D-8CF4-A66627B0F68D}">
      <dgm:prSet/>
      <dgm:spPr/>
      <dgm:t>
        <a:bodyPr/>
        <a:lstStyle/>
        <a:p>
          <a:endParaRPr lang="en-US"/>
        </a:p>
      </dgm:t>
    </dgm:pt>
    <dgm:pt modelId="{D2110CF5-B558-4708-9693-606F682945BD}" type="sibTrans" cxnId="{5DC04D49-2341-4F5D-8CF4-A66627B0F68D}">
      <dgm:prSet/>
      <dgm:spPr/>
      <dgm:t>
        <a:bodyPr/>
        <a:lstStyle/>
        <a:p>
          <a:endParaRPr lang="en-US"/>
        </a:p>
      </dgm:t>
    </dgm:pt>
    <dgm:pt modelId="{8A8B341D-EBDF-49D4-AE6B-B0C42633612F}" type="pres">
      <dgm:prSet presAssocID="{0A51FD2E-1888-4E81-B8CD-A5E753A7CB55}" presName="Name0" presStyleCnt="0">
        <dgm:presLayoutVars>
          <dgm:dir/>
          <dgm:animLvl val="lvl"/>
          <dgm:resizeHandles val="exact"/>
        </dgm:presLayoutVars>
      </dgm:prSet>
      <dgm:spPr/>
    </dgm:pt>
    <dgm:pt modelId="{7972D68C-5933-4446-AEEB-AE6F3579418D}" type="pres">
      <dgm:prSet presAssocID="{F6A789E3-5348-44E9-ABB3-19500B7ED2FD}" presName="Name8" presStyleCnt="0"/>
      <dgm:spPr/>
    </dgm:pt>
    <dgm:pt modelId="{86C7CF52-3A16-4551-81ED-6237B416D8C1}" type="pres">
      <dgm:prSet presAssocID="{F6A789E3-5348-44E9-ABB3-19500B7ED2FD}" presName="level" presStyleLbl="node1" presStyleIdx="0" presStyleCnt="8" custLinFactY="-300000" custLinFactNeighborX="2404" custLinFactNeighborY="-376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45CE5-8976-4459-88BB-5651375AFCD9}" type="pres">
      <dgm:prSet presAssocID="{F6A789E3-5348-44E9-ABB3-19500B7ED2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B2380-F501-4B3C-8689-BCADF07B5EA6}" type="pres">
      <dgm:prSet presAssocID="{8F3F0AFE-ABF1-4D05-89A2-2A2E3B9FBEF5}" presName="Name8" presStyleCnt="0"/>
      <dgm:spPr/>
    </dgm:pt>
    <dgm:pt modelId="{F133B413-F7D6-4024-9D3D-722E7878D001}" type="pres">
      <dgm:prSet presAssocID="{8F3F0AFE-ABF1-4D05-89A2-2A2E3B9FBEF5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A5976-8E74-4F30-B85F-07C1654C6F99}" type="pres">
      <dgm:prSet presAssocID="{8F3F0AFE-ABF1-4D05-89A2-2A2E3B9FBE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6646-6F84-4462-BF8D-5F6067FE7705}" type="pres">
      <dgm:prSet presAssocID="{20DE6D81-48E2-49D2-BE72-E45BDE260BEB}" presName="Name8" presStyleCnt="0"/>
      <dgm:spPr/>
    </dgm:pt>
    <dgm:pt modelId="{5A73C7E4-97A5-4221-BF99-C9F7FEE5FEED}" type="pres">
      <dgm:prSet presAssocID="{20DE6D81-48E2-49D2-BE72-E45BDE260BEB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3D5E-E7ED-4247-BFC1-2067B1F66FC1}" type="pres">
      <dgm:prSet presAssocID="{20DE6D81-48E2-49D2-BE72-E45BDE260B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C8176-8928-4763-9C38-948AC91E6C20}" type="pres">
      <dgm:prSet presAssocID="{BDF4CEAE-E4A8-4071-BDF3-C05C2DA69B66}" presName="Name8" presStyleCnt="0"/>
      <dgm:spPr/>
    </dgm:pt>
    <dgm:pt modelId="{26BE0281-30BF-4FC1-B94C-673C679309E0}" type="pres">
      <dgm:prSet presAssocID="{BDF4CEAE-E4A8-4071-BDF3-C05C2DA69B66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D8E8-3B29-4C4F-B58E-3326856A2C57}" type="pres">
      <dgm:prSet presAssocID="{BDF4CEAE-E4A8-4071-BDF3-C05C2DA69B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E13F3-C9A7-4A40-95DF-4DD1DF11FED6}" type="pres">
      <dgm:prSet presAssocID="{BFD3B28B-712E-4229-9131-CEAF7D4C9915}" presName="Name8" presStyleCnt="0"/>
      <dgm:spPr/>
    </dgm:pt>
    <dgm:pt modelId="{977834FE-A3D9-481F-A744-049EE8462BCC}" type="pres">
      <dgm:prSet presAssocID="{BFD3B28B-712E-4229-9131-CEAF7D4C9915}" presName="level" presStyleLbl="node1" presStyleIdx="4" presStyleCnt="8" custScaleX="1023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F87FE-0824-4983-A93C-418E9C436BF7}" type="pres">
      <dgm:prSet presAssocID="{BFD3B28B-712E-4229-9131-CEAF7D4C99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BAD3D-7FA7-47EC-8F81-D53DE67F98EA}" type="pres">
      <dgm:prSet presAssocID="{1632DDD2-3ECE-4201-818B-41EA127A49A6}" presName="Name8" presStyleCnt="0"/>
      <dgm:spPr/>
    </dgm:pt>
    <dgm:pt modelId="{D5C0254B-5333-49EE-AFF3-6BD9BA5FE624}" type="pres">
      <dgm:prSet presAssocID="{1632DDD2-3ECE-4201-818B-41EA127A49A6}" presName="level" presStyleLbl="node1" presStyleIdx="5" presStyleCnt="8" custScaleX="107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D8297-C923-40B0-8F25-22E801C13CAB}" type="pres">
      <dgm:prSet presAssocID="{1632DDD2-3ECE-4201-818B-41EA127A49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CFAAE-BB5E-41C8-B7A0-59AECB06EF59}" type="pres">
      <dgm:prSet presAssocID="{63814CFA-1901-46B4-B267-582F37E03B87}" presName="Name8" presStyleCnt="0"/>
      <dgm:spPr/>
    </dgm:pt>
    <dgm:pt modelId="{D296EFD0-4985-45C5-B3B7-EDB6E7D27781}" type="pres">
      <dgm:prSet presAssocID="{63814CFA-1901-46B4-B267-582F37E03B87}" presName="level" presStyleLbl="node1" presStyleIdx="6" presStyleCnt="8" custScaleX="1164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9CD23-2D6C-43DF-A752-6A39CCB6D7D4}" type="pres">
      <dgm:prSet presAssocID="{63814CFA-1901-46B4-B267-582F37E03B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BFBB-BB16-48E1-96FE-C3BD85D801A8}" type="pres">
      <dgm:prSet presAssocID="{C0692960-327D-4231-9127-C08ADA2475E0}" presName="Name8" presStyleCnt="0"/>
      <dgm:spPr/>
    </dgm:pt>
    <dgm:pt modelId="{A310B2FF-0A63-40DD-9229-4A50D55C74A5}" type="pres">
      <dgm:prSet presAssocID="{C0692960-327D-4231-9127-C08ADA2475E0}" presName="level" presStyleLbl="node1" presStyleIdx="7" presStyleCnt="8" custScaleX="1476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79E5-0B3C-4EDB-A1E3-3956E27E928F}" type="pres">
      <dgm:prSet presAssocID="{C0692960-327D-4231-9127-C08ADA247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29D73-771C-48F7-90FB-AEFC9753B5A1}" type="presOf" srcId="{BFD3B28B-712E-4229-9131-CEAF7D4C9915}" destId="{CF1F87FE-0824-4983-A93C-418E9C436BF7}" srcOrd="1" destOrd="0" presId="urn:microsoft.com/office/officeart/2005/8/layout/pyramid3"/>
    <dgm:cxn modelId="{D86497CC-1763-4837-ABBD-CA6801DC0D68}" srcId="{0A51FD2E-1888-4E81-B8CD-A5E753A7CB55}" destId="{63814CFA-1901-46B4-B267-582F37E03B87}" srcOrd="6" destOrd="0" parTransId="{47532109-4CCA-4C0E-95AF-D37EA24669AA}" sibTransId="{CB12A115-1951-4541-A4BF-04ADB86B7B57}"/>
    <dgm:cxn modelId="{B20CFEA6-7462-48C7-B1F9-6C149B10C1E3}" srcId="{0A51FD2E-1888-4E81-B8CD-A5E753A7CB55}" destId="{BDF4CEAE-E4A8-4071-BDF3-C05C2DA69B66}" srcOrd="3" destOrd="0" parTransId="{D687BE2E-ED82-4A9E-AB56-ADB7A9CD3976}" sibTransId="{1C514AE7-63D1-407F-95E3-C2036D18EF1F}"/>
    <dgm:cxn modelId="{E4AF1226-0C1F-4274-A2AF-E4F1C6E7CDBE}" type="presOf" srcId="{BDF4CEAE-E4A8-4071-BDF3-C05C2DA69B66}" destId="{3E90D8E8-3B29-4C4F-B58E-3326856A2C57}" srcOrd="1" destOrd="0" presId="urn:microsoft.com/office/officeart/2005/8/layout/pyramid3"/>
    <dgm:cxn modelId="{34BA069E-4D83-4C82-B993-02E91E03BBAF}" type="presOf" srcId="{8F3F0AFE-ABF1-4D05-89A2-2A2E3B9FBEF5}" destId="{67AA5976-8E74-4F30-B85F-07C1654C6F99}" srcOrd="1" destOrd="0" presId="urn:microsoft.com/office/officeart/2005/8/layout/pyramid3"/>
    <dgm:cxn modelId="{C2B6684B-39DE-4B07-A2EA-03D8054B156B}" srcId="{0A51FD2E-1888-4E81-B8CD-A5E753A7CB55}" destId="{8F3F0AFE-ABF1-4D05-89A2-2A2E3B9FBEF5}" srcOrd="1" destOrd="0" parTransId="{8B302F0E-2009-4ED5-A433-44A51ED79A66}" sibTransId="{EA87332C-4ADB-4CDD-A6F0-16BB36A483E0}"/>
    <dgm:cxn modelId="{D49BC3AE-85C8-4A65-B54B-9ADCCDC5B9FA}" type="presOf" srcId="{0A51FD2E-1888-4E81-B8CD-A5E753A7CB55}" destId="{8A8B341D-EBDF-49D4-AE6B-B0C42633612F}" srcOrd="0" destOrd="0" presId="urn:microsoft.com/office/officeart/2005/8/layout/pyramid3"/>
    <dgm:cxn modelId="{0AB3FCD1-02C9-415C-BD10-5D86A60F0515}" type="presOf" srcId="{C0692960-327D-4231-9127-C08ADA2475E0}" destId="{7DD679E5-0B3C-4EDB-A1E3-3956E27E928F}" srcOrd="1" destOrd="0" presId="urn:microsoft.com/office/officeart/2005/8/layout/pyramid3"/>
    <dgm:cxn modelId="{B4992AAC-EA3A-4076-A213-B939099C4ADC}" srcId="{0A51FD2E-1888-4E81-B8CD-A5E753A7CB55}" destId="{1632DDD2-3ECE-4201-818B-41EA127A49A6}" srcOrd="5" destOrd="0" parTransId="{21CB3523-991B-4E61-914A-28757E631F0C}" sibTransId="{042482AB-2E38-4437-9B95-22C822E5D74D}"/>
    <dgm:cxn modelId="{D27A8FE0-3044-4E9B-91EA-E62EB9E42585}" type="presOf" srcId="{63814CFA-1901-46B4-B267-582F37E03B87}" destId="{D296EFD0-4985-45C5-B3B7-EDB6E7D27781}" srcOrd="0" destOrd="0" presId="urn:microsoft.com/office/officeart/2005/8/layout/pyramid3"/>
    <dgm:cxn modelId="{EF8ADDFC-2136-4340-9442-24016B21BF03}" srcId="{0A51FD2E-1888-4E81-B8CD-A5E753A7CB55}" destId="{20DE6D81-48E2-49D2-BE72-E45BDE260BEB}" srcOrd="2" destOrd="0" parTransId="{C33D192F-EE3F-447D-858F-9556D0D3689E}" sibTransId="{88499ED6-07C8-42BB-A0C6-644457F85AB0}"/>
    <dgm:cxn modelId="{081E45CC-8422-481B-8BE2-8876AB866BE8}" srcId="{0A51FD2E-1888-4E81-B8CD-A5E753A7CB55}" destId="{BFD3B28B-712E-4229-9131-CEAF7D4C9915}" srcOrd="4" destOrd="0" parTransId="{2284A6E0-CB1D-41E4-B883-D9543AA54569}" sibTransId="{ABE4761D-4D66-4473-B399-8E8351100C91}"/>
    <dgm:cxn modelId="{7B027A02-51D4-48DA-BF9D-2891DF197EF3}" type="presOf" srcId="{BFD3B28B-712E-4229-9131-CEAF7D4C9915}" destId="{977834FE-A3D9-481F-A744-049EE8462BCC}" srcOrd="0" destOrd="0" presId="urn:microsoft.com/office/officeart/2005/8/layout/pyramid3"/>
    <dgm:cxn modelId="{41A9137D-AF2D-4B32-A818-D55834DD4DCE}" type="presOf" srcId="{1632DDD2-3ECE-4201-818B-41EA127A49A6}" destId="{D5C0254B-5333-49EE-AFF3-6BD9BA5FE624}" srcOrd="0" destOrd="0" presId="urn:microsoft.com/office/officeart/2005/8/layout/pyramid3"/>
    <dgm:cxn modelId="{75A9FE03-CE79-41F1-A7FE-3CA198B2068B}" type="presOf" srcId="{20DE6D81-48E2-49D2-BE72-E45BDE260BEB}" destId="{5A73C7E4-97A5-4221-BF99-C9F7FEE5FEED}" srcOrd="0" destOrd="0" presId="urn:microsoft.com/office/officeart/2005/8/layout/pyramid3"/>
    <dgm:cxn modelId="{92F8B2DD-3297-4689-BA75-71E6589524CC}" srcId="{0A51FD2E-1888-4E81-B8CD-A5E753A7CB55}" destId="{F6A789E3-5348-44E9-ABB3-19500B7ED2FD}" srcOrd="0" destOrd="0" parTransId="{71FAC1E3-AAB4-4A2C-BF85-848FD3BEE98C}" sibTransId="{B2068447-14F0-4032-8C51-103135ED8F6A}"/>
    <dgm:cxn modelId="{2D8FFD2E-EF39-4CFE-9074-C07880B9537A}" type="presOf" srcId="{BDF4CEAE-E4A8-4071-BDF3-C05C2DA69B66}" destId="{26BE0281-30BF-4FC1-B94C-673C679309E0}" srcOrd="0" destOrd="0" presId="urn:microsoft.com/office/officeart/2005/8/layout/pyramid3"/>
    <dgm:cxn modelId="{DC1B90BC-A220-4EC5-92C1-4623753E320B}" type="presOf" srcId="{8F3F0AFE-ABF1-4D05-89A2-2A2E3B9FBEF5}" destId="{F133B413-F7D6-4024-9D3D-722E7878D001}" srcOrd="0" destOrd="0" presId="urn:microsoft.com/office/officeart/2005/8/layout/pyramid3"/>
    <dgm:cxn modelId="{C631DD05-875D-4003-97A9-67CE3AA02E51}" type="presOf" srcId="{63814CFA-1901-46B4-B267-582F37E03B87}" destId="{F349CD23-2D6C-43DF-A752-6A39CCB6D7D4}" srcOrd="1" destOrd="0" presId="urn:microsoft.com/office/officeart/2005/8/layout/pyramid3"/>
    <dgm:cxn modelId="{8ED6CAA8-5135-49E7-8133-217DFCF396BC}" type="presOf" srcId="{F6A789E3-5348-44E9-ABB3-19500B7ED2FD}" destId="{86C7CF52-3A16-4551-81ED-6237B416D8C1}" srcOrd="0" destOrd="0" presId="urn:microsoft.com/office/officeart/2005/8/layout/pyramid3"/>
    <dgm:cxn modelId="{5DC04D49-2341-4F5D-8CF4-A66627B0F68D}" srcId="{0A51FD2E-1888-4E81-B8CD-A5E753A7CB55}" destId="{C0692960-327D-4231-9127-C08ADA2475E0}" srcOrd="7" destOrd="0" parTransId="{587A21B7-6CD6-4B2C-9772-A045C5732432}" sibTransId="{D2110CF5-B558-4708-9693-606F682945BD}"/>
    <dgm:cxn modelId="{88D0BA10-8838-40EF-8B82-303C75FC930A}" type="presOf" srcId="{C0692960-327D-4231-9127-C08ADA2475E0}" destId="{A310B2FF-0A63-40DD-9229-4A50D55C74A5}" srcOrd="0" destOrd="0" presId="urn:microsoft.com/office/officeart/2005/8/layout/pyramid3"/>
    <dgm:cxn modelId="{778597FA-FA70-4FFF-869E-3EC2881155DC}" type="presOf" srcId="{1632DDD2-3ECE-4201-818B-41EA127A49A6}" destId="{9D2D8297-C923-40B0-8F25-22E801C13CAB}" srcOrd="1" destOrd="0" presId="urn:microsoft.com/office/officeart/2005/8/layout/pyramid3"/>
    <dgm:cxn modelId="{EBF51B9A-6C0D-4BF5-ACCF-64A0A794ECCE}" type="presOf" srcId="{F6A789E3-5348-44E9-ABB3-19500B7ED2FD}" destId="{51145CE5-8976-4459-88BB-5651375AFCD9}" srcOrd="1" destOrd="0" presId="urn:microsoft.com/office/officeart/2005/8/layout/pyramid3"/>
    <dgm:cxn modelId="{E9E9BBF6-5F59-4780-9F05-31D54AE9AC86}" type="presOf" srcId="{20DE6D81-48E2-49D2-BE72-E45BDE260BEB}" destId="{F8B93D5E-E7ED-4247-BFC1-2067B1F66FC1}" srcOrd="1" destOrd="0" presId="urn:microsoft.com/office/officeart/2005/8/layout/pyramid3"/>
    <dgm:cxn modelId="{1D3A0BC1-F15B-48A8-BE41-585A5944DF90}" type="presParOf" srcId="{8A8B341D-EBDF-49D4-AE6B-B0C42633612F}" destId="{7972D68C-5933-4446-AEEB-AE6F3579418D}" srcOrd="0" destOrd="0" presId="urn:microsoft.com/office/officeart/2005/8/layout/pyramid3"/>
    <dgm:cxn modelId="{897FA3BA-7722-4148-9EC9-FB759E28B30F}" type="presParOf" srcId="{7972D68C-5933-4446-AEEB-AE6F3579418D}" destId="{86C7CF52-3A16-4551-81ED-6237B416D8C1}" srcOrd="0" destOrd="0" presId="urn:microsoft.com/office/officeart/2005/8/layout/pyramid3"/>
    <dgm:cxn modelId="{5B873864-6652-4676-93A5-074E4EBA73A1}" type="presParOf" srcId="{7972D68C-5933-4446-AEEB-AE6F3579418D}" destId="{51145CE5-8976-4459-88BB-5651375AFCD9}" srcOrd="1" destOrd="0" presId="urn:microsoft.com/office/officeart/2005/8/layout/pyramid3"/>
    <dgm:cxn modelId="{1D4AB0BF-3548-41A4-A57F-F063112A7B06}" type="presParOf" srcId="{8A8B341D-EBDF-49D4-AE6B-B0C42633612F}" destId="{019B2380-F501-4B3C-8689-BCADF07B5EA6}" srcOrd="1" destOrd="0" presId="urn:microsoft.com/office/officeart/2005/8/layout/pyramid3"/>
    <dgm:cxn modelId="{6A9D7824-AA02-4D18-B347-B8ADCD60A1ED}" type="presParOf" srcId="{019B2380-F501-4B3C-8689-BCADF07B5EA6}" destId="{F133B413-F7D6-4024-9D3D-722E7878D001}" srcOrd="0" destOrd="0" presId="urn:microsoft.com/office/officeart/2005/8/layout/pyramid3"/>
    <dgm:cxn modelId="{8237EE33-06C6-4D55-A752-28156B3ACD03}" type="presParOf" srcId="{019B2380-F501-4B3C-8689-BCADF07B5EA6}" destId="{67AA5976-8E74-4F30-B85F-07C1654C6F99}" srcOrd="1" destOrd="0" presId="urn:microsoft.com/office/officeart/2005/8/layout/pyramid3"/>
    <dgm:cxn modelId="{5ACFBFB2-8325-4D12-952D-AA384FE20649}" type="presParOf" srcId="{8A8B341D-EBDF-49D4-AE6B-B0C42633612F}" destId="{6AEF6646-6F84-4462-BF8D-5F6067FE7705}" srcOrd="2" destOrd="0" presId="urn:microsoft.com/office/officeart/2005/8/layout/pyramid3"/>
    <dgm:cxn modelId="{69BE7B24-0843-4FD3-B941-011920EAAB6D}" type="presParOf" srcId="{6AEF6646-6F84-4462-BF8D-5F6067FE7705}" destId="{5A73C7E4-97A5-4221-BF99-C9F7FEE5FEED}" srcOrd="0" destOrd="0" presId="urn:microsoft.com/office/officeart/2005/8/layout/pyramid3"/>
    <dgm:cxn modelId="{9909D26D-4F01-4296-9FD5-499803887552}" type="presParOf" srcId="{6AEF6646-6F84-4462-BF8D-5F6067FE7705}" destId="{F8B93D5E-E7ED-4247-BFC1-2067B1F66FC1}" srcOrd="1" destOrd="0" presId="urn:microsoft.com/office/officeart/2005/8/layout/pyramid3"/>
    <dgm:cxn modelId="{C04E6E57-069C-40A2-B6B8-55A1C79B8B4B}" type="presParOf" srcId="{8A8B341D-EBDF-49D4-AE6B-B0C42633612F}" destId="{63FC8176-8928-4763-9C38-948AC91E6C20}" srcOrd="3" destOrd="0" presId="urn:microsoft.com/office/officeart/2005/8/layout/pyramid3"/>
    <dgm:cxn modelId="{BC853B72-A3F1-44E6-8BF6-24C9293EE991}" type="presParOf" srcId="{63FC8176-8928-4763-9C38-948AC91E6C20}" destId="{26BE0281-30BF-4FC1-B94C-673C679309E0}" srcOrd="0" destOrd="0" presId="urn:microsoft.com/office/officeart/2005/8/layout/pyramid3"/>
    <dgm:cxn modelId="{7C724C0F-C29F-45A6-AF47-AC4C5A3CD860}" type="presParOf" srcId="{63FC8176-8928-4763-9C38-948AC91E6C20}" destId="{3E90D8E8-3B29-4C4F-B58E-3326856A2C57}" srcOrd="1" destOrd="0" presId="urn:microsoft.com/office/officeart/2005/8/layout/pyramid3"/>
    <dgm:cxn modelId="{860174AC-E563-4ADC-935D-8AE0DADDC8D0}" type="presParOf" srcId="{8A8B341D-EBDF-49D4-AE6B-B0C42633612F}" destId="{C26E13F3-C9A7-4A40-95DF-4DD1DF11FED6}" srcOrd="4" destOrd="0" presId="urn:microsoft.com/office/officeart/2005/8/layout/pyramid3"/>
    <dgm:cxn modelId="{2B307B57-BB06-4B0F-A0BE-9D482A6E9B2B}" type="presParOf" srcId="{C26E13F3-C9A7-4A40-95DF-4DD1DF11FED6}" destId="{977834FE-A3D9-481F-A744-049EE8462BCC}" srcOrd="0" destOrd="0" presId="urn:microsoft.com/office/officeart/2005/8/layout/pyramid3"/>
    <dgm:cxn modelId="{CC5579D4-53F6-4B17-A22A-95D1E802BEE9}" type="presParOf" srcId="{C26E13F3-C9A7-4A40-95DF-4DD1DF11FED6}" destId="{CF1F87FE-0824-4983-A93C-418E9C436BF7}" srcOrd="1" destOrd="0" presId="urn:microsoft.com/office/officeart/2005/8/layout/pyramid3"/>
    <dgm:cxn modelId="{1AD8DDC2-795E-45E6-96C8-7029078122B7}" type="presParOf" srcId="{8A8B341D-EBDF-49D4-AE6B-B0C42633612F}" destId="{122BAD3D-7FA7-47EC-8F81-D53DE67F98EA}" srcOrd="5" destOrd="0" presId="urn:microsoft.com/office/officeart/2005/8/layout/pyramid3"/>
    <dgm:cxn modelId="{E27A89B4-9FEA-48C2-9ECB-DBF6F54CBF23}" type="presParOf" srcId="{122BAD3D-7FA7-47EC-8F81-D53DE67F98EA}" destId="{D5C0254B-5333-49EE-AFF3-6BD9BA5FE624}" srcOrd="0" destOrd="0" presId="urn:microsoft.com/office/officeart/2005/8/layout/pyramid3"/>
    <dgm:cxn modelId="{072207E1-5AEF-4154-B576-351CD4C32FC5}" type="presParOf" srcId="{122BAD3D-7FA7-47EC-8F81-D53DE67F98EA}" destId="{9D2D8297-C923-40B0-8F25-22E801C13CAB}" srcOrd="1" destOrd="0" presId="urn:microsoft.com/office/officeart/2005/8/layout/pyramid3"/>
    <dgm:cxn modelId="{3FABA0E5-139D-4663-83E4-EA98DFCA7846}" type="presParOf" srcId="{8A8B341D-EBDF-49D4-AE6B-B0C42633612F}" destId="{F6ECFAAE-BB5E-41C8-B7A0-59AECB06EF59}" srcOrd="6" destOrd="0" presId="urn:microsoft.com/office/officeart/2005/8/layout/pyramid3"/>
    <dgm:cxn modelId="{D81F4395-010B-4530-931E-4A98771DFE3A}" type="presParOf" srcId="{F6ECFAAE-BB5E-41C8-B7A0-59AECB06EF59}" destId="{D296EFD0-4985-45C5-B3B7-EDB6E7D27781}" srcOrd="0" destOrd="0" presId="urn:microsoft.com/office/officeart/2005/8/layout/pyramid3"/>
    <dgm:cxn modelId="{AC20F02D-3EDC-49C9-9901-8EC112863F2B}" type="presParOf" srcId="{F6ECFAAE-BB5E-41C8-B7A0-59AECB06EF59}" destId="{F349CD23-2D6C-43DF-A752-6A39CCB6D7D4}" srcOrd="1" destOrd="0" presId="urn:microsoft.com/office/officeart/2005/8/layout/pyramid3"/>
    <dgm:cxn modelId="{69C03EEB-C934-4459-9B21-F0BB11139B3A}" type="presParOf" srcId="{8A8B341D-EBDF-49D4-AE6B-B0C42633612F}" destId="{4041BFBB-BB16-48E1-96FE-C3BD85D801A8}" srcOrd="7" destOrd="0" presId="urn:microsoft.com/office/officeart/2005/8/layout/pyramid3"/>
    <dgm:cxn modelId="{26D641DB-2508-41D4-929B-611E37242B31}" type="presParOf" srcId="{4041BFBB-BB16-48E1-96FE-C3BD85D801A8}" destId="{A310B2FF-0A63-40DD-9229-4A50D55C74A5}" srcOrd="0" destOrd="0" presId="urn:microsoft.com/office/officeart/2005/8/layout/pyramid3"/>
    <dgm:cxn modelId="{3DF81619-0D79-4065-A878-675DDA9B1BE4}" type="presParOf" srcId="{4041BFBB-BB16-48E1-96FE-C3BD85D801A8}" destId="{7DD679E5-0B3C-4EDB-A1E3-3956E27E928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CF52-3A16-4551-81ED-6237B416D8C1}">
      <dsp:nvSpPr>
        <dsp:cNvPr id="0" name=""/>
        <dsp:cNvSpPr/>
      </dsp:nvSpPr>
      <dsp:spPr>
        <a:xfrm rot="10800000">
          <a:off x="0" y="0"/>
          <a:ext cx="7288848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PROSPECTS</a:t>
          </a:r>
          <a:endParaRPr lang="en-US" sz="1500" b="1" kern="1200" dirty="0"/>
        </a:p>
      </dsp:txBody>
      <dsp:txXfrm rot="-10800000">
        <a:off x="1275548" y="0"/>
        <a:ext cx="4737751" cy="395545"/>
      </dsp:txXfrm>
    </dsp:sp>
    <dsp:sp modelId="{F133B413-F7D6-4024-9D3D-722E7878D001}">
      <dsp:nvSpPr>
        <dsp:cNvPr id="0" name=""/>
        <dsp:cNvSpPr/>
      </dsp:nvSpPr>
      <dsp:spPr>
        <a:xfrm rot="10800000">
          <a:off x="455552" y="395545"/>
          <a:ext cx="6377742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INQUIRIES</a:t>
          </a:r>
          <a:endParaRPr lang="en-US" sz="1400" b="1" kern="1200" dirty="0"/>
        </a:p>
      </dsp:txBody>
      <dsp:txXfrm rot="-10800000">
        <a:off x="1571657" y="395545"/>
        <a:ext cx="4145532" cy="395545"/>
      </dsp:txXfrm>
    </dsp:sp>
    <dsp:sp modelId="{5A73C7E4-97A5-4221-BF99-C9F7FEE5FEED}">
      <dsp:nvSpPr>
        <dsp:cNvPr id="0" name=""/>
        <dsp:cNvSpPr/>
      </dsp:nvSpPr>
      <dsp:spPr>
        <a:xfrm rot="10800000">
          <a:off x="911105" y="791091"/>
          <a:ext cx="5466636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COMPLETED APPS</a:t>
          </a:r>
          <a:endParaRPr lang="en-US" sz="1400" b="1" kern="1200" dirty="0"/>
        </a:p>
      </dsp:txBody>
      <dsp:txXfrm rot="-10800000">
        <a:off x="1867767" y="791091"/>
        <a:ext cx="3553313" cy="395545"/>
      </dsp:txXfrm>
    </dsp:sp>
    <dsp:sp modelId="{26BE0281-30BF-4FC1-B94C-673C679309E0}">
      <dsp:nvSpPr>
        <dsp:cNvPr id="0" name=""/>
        <dsp:cNvSpPr/>
      </dsp:nvSpPr>
      <dsp:spPr>
        <a:xfrm rot="10800000">
          <a:off x="1366658" y="1186636"/>
          <a:ext cx="4555530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ADMITS</a:t>
          </a:r>
          <a:endParaRPr lang="en-US" sz="1400" b="1" kern="1200" dirty="0"/>
        </a:p>
      </dsp:txBody>
      <dsp:txXfrm rot="-10800000">
        <a:off x="2163876" y="1186636"/>
        <a:ext cx="2961094" cy="395545"/>
      </dsp:txXfrm>
    </dsp:sp>
    <dsp:sp modelId="{977834FE-A3D9-481F-A744-049EE8462BCC}">
      <dsp:nvSpPr>
        <dsp:cNvPr id="0" name=""/>
        <dsp:cNvSpPr/>
      </dsp:nvSpPr>
      <dsp:spPr>
        <a:xfrm rot="10800000">
          <a:off x="1779098" y="1582182"/>
          <a:ext cx="3730651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DEPOSITED</a:t>
          </a:r>
          <a:endParaRPr lang="en-US" sz="1400" b="1" kern="1200" dirty="0"/>
        </a:p>
      </dsp:txBody>
      <dsp:txXfrm rot="-10800000">
        <a:off x="2431962" y="1582182"/>
        <a:ext cx="2424923" cy="395545"/>
      </dsp:txXfrm>
    </dsp:sp>
    <dsp:sp modelId="{D5C0254B-5333-49EE-AFF3-6BD9BA5FE624}">
      <dsp:nvSpPr>
        <dsp:cNvPr id="0" name=""/>
        <dsp:cNvSpPr/>
      </dsp:nvSpPr>
      <dsp:spPr>
        <a:xfrm rot="10800000">
          <a:off x="2178818" y="1977727"/>
          <a:ext cx="2931210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ENROLLED</a:t>
          </a:r>
          <a:endParaRPr lang="en-US" sz="1400" b="1" kern="1200" dirty="0"/>
        </a:p>
      </dsp:txBody>
      <dsp:txXfrm rot="-10800000">
        <a:off x="2691780" y="1977727"/>
        <a:ext cx="1905286" cy="395545"/>
      </dsp:txXfrm>
    </dsp:sp>
    <dsp:sp modelId="{D296EFD0-4985-45C5-B3B7-EDB6E7D27781}">
      <dsp:nvSpPr>
        <dsp:cNvPr id="0" name=""/>
        <dsp:cNvSpPr/>
      </dsp:nvSpPr>
      <dsp:spPr>
        <a:xfrm rot="10800000">
          <a:off x="2583176" y="2373273"/>
          <a:ext cx="2122494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CONTINUING</a:t>
          </a:r>
          <a:endParaRPr lang="en-US" sz="1400" b="1" kern="1200" dirty="0"/>
        </a:p>
      </dsp:txBody>
      <dsp:txXfrm rot="-10800000">
        <a:off x="2954613" y="2373273"/>
        <a:ext cx="1379621" cy="395545"/>
      </dsp:txXfrm>
    </dsp:sp>
    <dsp:sp modelId="{A310B2FF-0A63-40DD-9229-4A50D55C74A5}">
      <dsp:nvSpPr>
        <dsp:cNvPr id="0" name=""/>
        <dsp:cNvSpPr/>
      </dsp:nvSpPr>
      <dsp:spPr>
        <a:xfrm rot="10800000">
          <a:off x="2971799" y="2768818"/>
          <a:ext cx="1345248" cy="395545"/>
        </a:xfrm>
        <a:prstGeom prst="trapezoid">
          <a:avLst>
            <a:gd name="adj" fmla="val 115171"/>
          </a:avLst>
        </a:prstGeom>
        <a:gradFill rotWithShape="0">
          <a:gsLst>
            <a:gs pos="0">
              <a:srgbClr val="7190BA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GRADUATED</a:t>
          </a:r>
          <a:endParaRPr lang="en-US" sz="1400" b="1" kern="1200" dirty="0"/>
        </a:p>
      </dsp:txBody>
      <dsp:txXfrm rot="-10800000">
        <a:off x="2971799" y="2768818"/>
        <a:ext cx="1345248" cy="39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AF715F-03AF-0042-9E0D-388FC3D3A37A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©2011 Tableau Software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7DABD4-9462-C046-9C44-CD4DA564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4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5F32999-CDDE-2D4F-814D-4CBBF1D4FFCA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©2011 Tableau Software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7A3EEA-359C-A641-8D6D-846B00CA9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70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3C1F13-7C9F-7640-9488-34D8ADD44EF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©2011 Tableau Software Inc. All rights reserved.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C35BE-51D6-204D-8E01-FFC0576934C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9437" y="3068637"/>
            <a:ext cx="8158163" cy="709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6600"/>
                </a:solidFill>
                <a:latin typeface="Gill Sans MT"/>
              </a:rPr>
              <a:t>Click to edit Master subtitle style</a:t>
            </a:r>
            <a:endParaRPr lang="en-US" dirty="0">
              <a:solidFill>
                <a:srgbClr val="FF6600"/>
              </a:solidFill>
              <a:latin typeface="Gill Sans MT"/>
              <a:cs typeface="Gill Sans M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77850" y="2459037"/>
            <a:ext cx="7772400" cy="6064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 i="0">
                <a:latin typeface="Gill Sans MT"/>
                <a:cs typeface="Gill Sans MT"/>
              </a:defRPr>
            </a:lvl1pPr>
          </a:lstStyle>
          <a:p>
            <a:pPr eaLnBrk="1" hangingPunct="1">
              <a:defRPr/>
            </a:pPr>
            <a:r>
              <a:rPr lang="en-US" b="1" dirty="0" smtClean="0">
                <a:latin typeface="Gill Sans MT"/>
              </a:rPr>
              <a:t>Click to edit Master title style</a:t>
            </a:r>
            <a:endParaRPr lang="en-US" b="1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3992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Footer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040"/>
            <a:ext cx="9144000" cy="158496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22313" y="2586038"/>
            <a:ext cx="7772400" cy="6064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/>
            </a:lvl1pPr>
          </a:lstStyle>
          <a:p>
            <a:pPr eaLnBrk="1" hangingPunct="1">
              <a:defRPr/>
            </a:pPr>
            <a:r>
              <a:rPr lang="en-US" b="1" dirty="0" smtClean="0">
                <a:latin typeface="Gill Sans MT"/>
              </a:rPr>
              <a:t>Click to edit Master title style</a:t>
            </a:r>
            <a:endParaRPr lang="en-US" b="1" dirty="0">
              <a:latin typeface="Gill Sans MT"/>
              <a:cs typeface="Gill Sans M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722313" y="3192463"/>
            <a:ext cx="77724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 eaLnBrk="1" hangingPunct="1"/>
            <a:r>
              <a:rPr lang="en-US" dirty="0" smtClean="0">
                <a:solidFill>
                  <a:srgbClr val="FF6600"/>
                </a:solidFill>
                <a:latin typeface="Gill Sans MT" charset="0"/>
              </a:rPr>
              <a:t>Click to edit Master text styles</a:t>
            </a: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 bwMode="auto">
          <a:xfrm>
            <a:off x="184150" y="6362700"/>
            <a:ext cx="2135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dirty="0">
                <a:solidFill>
                  <a:srgbClr val="D9D9D9"/>
                </a:solidFill>
                <a:latin typeface="Gill Sans MT" charset="0"/>
                <a:cs typeface="Gill Sans MT" charset="0"/>
              </a:rPr>
              <a:t>©</a:t>
            </a:r>
            <a:r>
              <a:rPr lang="en-US" sz="700" dirty="0" smtClean="0">
                <a:solidFill>
                  <a:srgbClr val="D9D9D9"/>
                </a:solidFill>
                <a:latin typeface="Gill Sans MT" charset="0"/>
                <a:cs typeface="Gill Sans MT" charset="0"/>
              </a:rPr>
              <a:t>2013</a:t>
            </a:r>
            <a:r>
              <a:rPr lang="en-US" sz="700" baseline="0" dirty="0" smtClean="0">
                <a:solidFill>
                  <a:srgbClr val="D9D9D9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700" dirty="0" smtClean="0">
                <a:solidFill>
                  <a:srgbClr val="D9D9D9"/>
                </a:solidFill>
                <a:latin typeface="Gill Sans MT" charset="0"/>
                <a:cs typeface="Gill Sans MT" charset="0"/>
              </a:rPr>
              <a:t>Tableau </a:t>
            </a:r>
            <a:r>
              <a:rPr lang="en-US" sz="700" dirty="0">
                <a:solidFill>
                  <a:srgbClr val="D9D9D9"/>
                </a:solidFill>
                <a:latin typeface="Gill Sans MT" charset="0"/>
                <a:cs typeface="Gill Sans MT" charset="0"/>
              </a:rPr>
              <a:t>Software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33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Footer20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040"/>
            <a:ext cx="9144000" cy="158496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MT"/>
                <a:cs typeface="Gill Sans MT"/>
              </a:defRPr>
            </a:lvl1pPr>
          </a:lstStyle>
          <a:p>
            <a:pPr eaLnBrk="1" hangingPunct="1"/>
            <a:r>
              <a:rPr lang="en-US" b="1" dirty="0" smtClean="0">
                <a:latin typeface="Gill Sans MT" charset="0"/>
              </a:rPr>
              <a:t>Click to edit Master title style</a:t>
            </a:r>
            <a:endParaRPr lang="en-US" b="1" dirty="0">
              <a:latin typeface="Gill Sans MT" charset="0"/>
              <a:cs typeface="Gill Sans MT" charset="0"/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idx="1" hasCustomPrompt="1"/>
          </p:nvPr>
        </p:nvSpPr>
        <p:spPr>
          <a:xfrm>
            <a:off x="950913" y="1600200"/>
            <a:ext cx="6851650" cy="2983845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Add Text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3" name="Footer Placeholder 1"/>
          <p:cNvSpPr txBox="1">
            <a:spLocks/>
          </p:cNvSpPr>
          <p:nvPr userDrawn="1"/>
        </p:nvSpPr>
        <p:spPr bwMode="auto">
          <a:xfrm>
            <a:off x="184150" y="6362700"/>
            <a:ext cx="2135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dirty="0">
                <a:solidFill>
                  <a:srgbClr val="D9D9D9"/>
                </a:solidFill>
                <a:latin typeface="Gill Sans MT" charset="0"/>
                <a:cs typeface="Gill Sans MT" charset="0"/>
              </a:rPr>
              <a:t>©</a:t>
            </a:r>
            <a:r>
              <a:rPr lang="en-US" sz="700" dirty="0" smtClean="0">
                <a:solidFill>
                  <a:srgbClr val="D9D9D9"/>
                </a:solidFill>
                <a:latin typeface="Gill Sans MT" charset="0"/>
                <a:cs typeface="Gill Sans MT" charset="0"/>
              </a:rPr>
              <a:t>2013 </a:t>
            </a:r>
            <a:r>
              <a:rPr lang="en-US" sz="700" dirty="0">
                <a:solidFill>
                  <a:srgbClr val="D9D9D9"/>
                </a:solidFill>
                <a:latin typeface="Gill Sans MT" charset="0"/>
                <a:cs typeface="Gill Sans MT" charset="0"/>
              </a:rPr>
              <a:t>Tableau Software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536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2400"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2200" kern="1200">
          <a:solidFill>
            <a:srgbClr val="404040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2000" kern="1200">
          <a:solidFill>
            <a:srgbClr val="404040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kern="1200">
          <a:solidFill>
            <a:srgbClr val="404040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1600" kern="1200">
          <a:solidFill>
            <a:srgbClr val="40404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GraduateAdmissionsDemographicDashboard/ApplicationsDashboar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iaanalytics.acsu.buffalo.edu/t/Demo/views/GraduateAdmissions-GraduateFairReport/GraduateFairReport" TargetMode="External"/><Relationship Id="rId5" Type="http://schemas.openxmlformats.org/officeDocument/2006/relationships/hyperlink" Target="https://oiaanalytics.acsu.buffalo.edu/t/Demo/views/GraduateAdmissions-ProgramSource/InformationSource" TargetMode="External"/><Relationship Id="rId4" Type="http://schemas.openxmlformats.org/officeDocument/2006/relationships/hyperlink" Target="https://oiaanalytics.acsu.buffalo.edu/t/Demo/workbooks/GraduateAdmissionsAnalyt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GraduateAdmissionsDemographicDashboard/ApplicationsDashboar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GraduateAdmissionsAnalyti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GraduateAdmissions-ProgramSource/InformationSour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GraduateAdmissions-GraduateFairReport/GraduateFairRepor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SchoolofSocialWorkAttrition/AttritionPercentsbyCohort_Program" TargetMode="External"/><Relationship Id="rId7" Type="http://schemas.openxmlformats.org/officeDocument/2006/relationships/hyperlink" Target="https://oiaanalytics.acsu.buffalo.edu/t/Demo/workbooks/TimetoDegre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iaanalytics.acsu.buffalo.edu/t/Demo/workbooks/TransferAnalysisDashboards_0" TargetMode="External"/><Relationship Id="rId5" Type="http://schemas.openxmlformats.org/officeDocument/2006/relationships/hyperlink" Target="https://oiaanalytics.acsu.buffalo.edu/t/Demo/workbooks/EnrollmentbyUnit" TargetMode="External"/><Relationship Id="rId4" Type="http://schemas.openxmlformats.org/officeDocument/2006/relationships/hyperlink" Target="https://oiaanalytics.acsu.buffalo.edu/t/Demo/workbooks/Enrollment-Spring2013Dail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views/SchoolofSocialWorkAttrition/AttritionPercentsbyCohort_Progr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Enrollment-Spring2013Dail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EnrollmentbyUni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TransferAnalysisDashboards_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TimetoDegre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ScholarlyBenchmark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iaanalytics.acsu.buffalo.edu/t/Demo/workbooks/GlobalResearchBenchmarkingSystem" TargetMode="External"/><Relationship Id="rId4" Type="http://schemas.openxmlformats.org/officeDocument/2006/relationships/hyperlink" Target="https://oiaanalytics.acsu.buffalo.edu/t/Demo/workbooks/VoluntarySupportofEduca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ScholarlyBenchmark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VoluntarySupportofEducati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iaanalytics.acsu.buffalo.edu/t/Demo/workbooks/GlobalResearchBenchmarkingSyste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pb.buffalo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about_ub/ub_at_a_glanc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inst.org/observations/lanej/2013-02-Are_Colleges_in_the_Northeast_Prepared_for_the_New_Demographic_reality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home/feature_story/obama-speech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www.whitehouse.gov/share/college-affordability" TargetMode="External"/><Relationship Id="rId4" Type="http://schemas.openxmlformats.org/officeDocument/2006/relationships/hyperlink" Target="http://chronicle.com/article/Obama-Vows-Action-on-College/141203/?cid=at&amp;utm_source=at&amp;utm_medium=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cost.ed.gov/scorecar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ducause/visualizations/vis1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7" y="2807493"/>
            <a:ext cx="8158163" cy="70961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+mn-lt"/>
              </a:rPr>
              <a:t>The Final Frontier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Gill Sans MT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79437" y="2226467"/>
            <a:ext cx="8158163" cy="4873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Analytics in Institutional Research:</a:t>
            </a:r>
            <a:endParaRPr lang="en-US" sz="3200" dirty="0">
              <a:latin typeface="Gill Sans MT" charset="0"/>
              <a:cs typeface="Gill Sans M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499" y="3877420"/>
            <a:ext cx="2395538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spc="100" dirty="0">
                <a:solidFill>
                  <a:schemeClr val="bg1">
                    <a:lumMod val="75000"/>
                  </a:schemeClr>
                </a:solidFill>
                <a:latin typeface="Gill Sans MT"/>
                <a:ea typeface="+mn-ea"/>
                <a:cs typeface="Gill Sans MT"/>
              </a:rPr>
              <a:t>PRESENTED BY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98498" y="4093320"/>
            <a:ext cx="47498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University at Buffalo</a:t>
            </a:r>
          </a:p>
          <a:p>
            <a:pPr eaLnBrk="1" hangingPunct="1"/>
            <a:endParaRPr lang="en-US" sz="1800" dirty="0" smtClean="0">
              <a:latin typeface="+mn-lt"/>
            </a:endParaRPr>
          </a:p>
          <a:p>
            <a:pPr eaLnBrk="1" hangingPunct="1"/>
            <a:r>
              <a:rPr lang="en-US" sz="1800" dirty="0" smtClean="0">
                <a:latin typeface="+mn-lt"/>
              </a:rPr>
              <a:t>Leah </a:t>
            </a:r>
            <a:r>
              <a:rPr lang="en-US" sz="1800" dirty="0">
                <a:latin typeface="+mn-lt"/>
              </a:rPr>
              <a:t>Feroleto </a:t>
            </a:r>
            <a:r>
              <a:rPr lang="en-US" sz="1800" dirty="0" smtClean="0">
                <a:latin typeface="+mn-lt"/>
              </a:rPr>
              <a:t>	- </a:t>
            </a:r>
            <a:r>
              <a:rPr lang="en-US" sz="1800" dirty="0">
                <a:latin typeface="+mn-lt"/>
              </a:rPr>
              <a:t>School of Social </a:t>
            </a:r>
            <a:r>
              <a:rPr lang="en-US" sz="1800" dirty="0" smtClean="0">
                <a:latin typeface="+mn-lt"/>
              </a:rPr>
              <a:t>Work</a:t>
            </a:r>
          </a:p>
          <a:p>
            <a:pPr eaLnBrk="1" hangingPunct="1"/>
            <a:r>
              <a:rPr lang="en-US" sz="1800" dirty="0" smtClean="0">
                <a:latin typeface="+mn-lt"/>
              </a:rPr>
              <a:t>Joe </a:t>
            </a:r>
            <a:r>
              <a:rPr lang="en-US" sz="1800" dirty="0">
                <a:latin typeface="+mn-lt"/>
              </a:rPr>
              <a:t>Mantione </a:t>
            </a:r>
            <a:r>
              <a:rPr lang="en-US" sz="1800" dirty="0" smtClean="0">
                <a:latin typeface="+mn-lt"/>
              </a:rPr>
              <a:t>	- </a:t>
            </a:r>
            <a:r>
              <a:rPr lang="en-US" sz="1800" dirty="0">
                <a:latin typeface="+mn-lt"/>
              </a:rPr>
              <a:t>Institutional Analysis</a:t>
            </a:r>
            <a:endParaRPr lang="en-US" sz="1800" dirty="0">
              <a:solidFill>
                <a:schemeClr val="tx2"/>
              </a:solidFill>
              <a:latin typeface="+mn-lt"/>
              <a:cs typeface="Gill Sans MT" charset="0"/>
            </a:endParaRPr>
          </a:p>
          <a:p>
            <a:pPr eaLnBrk="1" hangingPunct="1"/>
            <a:r>
              <a:rPr lang="en-US" sz="1800" dirty="0" smtClean="0">
                <a:latin typeface="+mn-lt"/>
              </a:rPr>
              <a:t>Michele Sedor	- </a:t>
            </a:r>
            <a:r>
              <a:rPr lang="en-US" sz="1800" dirty="0">
                <a:latin typeface="+mn-lt"/>
              </a:rPr>
              <a:t>Institutional </a:t>
            </a:r>
            <a:r>
              <a:rPr lang="en-US" sz="1800" dirty="0" smtClean="0">
                <a:latin typeface="+mn-lt"/>
              </a:rPr>
              <a:t>Analysis</a:t>
            </a:r>
            <a:endParaRPr lang="en-US" sz="18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807493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080"/>
                </a:solidFill>
                <a:latin typeface="Gill Sans MT"/>
                <a:ea typeface="Georgia" charset="0"/>
                <a:cs typeface="Georgia" charset="0"/>
              </a:rPr>
              <a:t>Why Analytics in Higher Ed? Why Now?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2" y="1600200"/>
            <a:ext cx="7149147" cy="4145280"/>
          </a:xfrm>
          <a:prstGeom prst="rect">
            <a:avLst/>
          </a:prstGeom>
        </p:spPr>
        <p:txBody>
          <a:bodyPr/>
          <a:lstStyle/>
          <a:p>
            <a:pPr lvl="0" algn="ctr" defTabSz="914400" eaLnBrk="0" hangingPunct="0">
              <a:spcBef>
                <a:spcPct val="0"/>
              </a:spcBef>
              <a:buClrTx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Data is also coming from a growing list of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external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hosted systems with their own set of challenges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u="sng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Service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				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Vendor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Accreditation Management		Campuslabs - Compliance Assist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Benchmarking			Academic Analytics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Course Evaluations		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ConnectEDU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- Course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Eval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Emergency Notification		Rave 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Events Management		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ComputerSOS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- Special Events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Faculty Annual Reporting		Digital Measures – Activity Insight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Grants Management			COEUS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Recruitment Management	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PeopleAdmin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    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Student Engagement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	Campuslabs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CollegiateLink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Surveys				Campuslabs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– Baseline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ata.gov, IPEDS, NIH, NFS, SUNYIR	State and Federal Government		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1C6CB5"/>
              </a:solidFill>
              <a:latin typeface="Trebuchet MS" pitchFamily="34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Admissions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10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Graduate Admissions - Demographics Dashboard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4"/>
              </a:rPr>
              <a:t>Graduate </a:t>
            </a: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4"/>
              </a:rPr>
              <a:t>Admissions </a:t>
            </a: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4"/>
              </a:rPr>
              <a:t>- Analytics</a:t>
            </a:r>
            <a:endParaRPr lang="en-US" dirty="0" smtClean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5"/>
              </a:rPr>
              <a:t>Graduate </a:t>
            </a: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5"/>
              </a:rPr>
              <a:t>Admissions - Program </a:t>
            </a: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5"/>
              </a:rPr>
              <a:t>Source</a:t>
            </a:r>
            <a:endParaRPr lang="en-US" dirty="0" smtClean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6"/>
              </a:rPr>
              <a:t>Graduate Admissions - Graduate Fair </a:t>
            </a: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6"/>
              </a:rPr>
              <a:t>Report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Admissions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411480" y="5654041"/>
            <a:ext cx="7879080" cy="70104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Graduate Admissions - Demographics Dashboard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459"/>
            <a:ext cx="8542020" cy="41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Admissions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411480" y="5654041"/>
            <a:ext cx="7879080" cy="70104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Graduate Admissions - Analytics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1301893"/>
            <a:ext cx="8354916" cy="42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Georgia" charset="0"/>
                <a:cs typeface="Georgia" charset="0"/>
              </a:rPr>
              <a:t>The Admissions </a:t>
            </a:r>
            <a:r>
              <a:rPr lang="en-US" dirty="0" smtClean="0">
                <a:latin typeface="+mj-lt"/>
                <a:ea typeface="Georgia" charset="0"/>
                <a:cs typeface="Georgia" charset="0"/>
              </a:rPr>
              <a:t>Funnel: Overview</a:t>
            </a:r>
            <a:endParaRPr lang="en-US" dirty="0">
              <a:latin typeface="+mj-lt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792480" y="1333500"/>
            <a:ext cx="7200900" cy="4846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</a:t>
            </a:r>
            <a:r>
              <a:rPr lang="en-US" sz="1500" dirty="0"/>
              <a:t>Having longitudinal data at all points in the admissions funnel </a:t>
            </a:r>
            <a:r>
              <a:rPr lang="en-US" sz="1500" dirty="0" smtClean="0"/>
              <a:t>allows you to: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smtClean="0"/>
              <a:t>Develop </a:t>
            </a:r>
            <a:r>
              <a:rPr lang="en-US" sz="1500" dirty="0"/>
              <a:t>effective predictive models for enrollment </a:t>
            </a:r>
            <a:endParaRPr lang="en-US" sz="15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/>
              <a:t>P</a:t>
            </a:r>
            <a:r>
              <a:rPr lang="en-US" sz="1500" dirty="0" smtClean="0"/>
              <a:t>rovide analytic, scientific insight </a:t>
            </a:r>
            <a:r>
              <a:rPr lang="en-US" sz="1500" dirty="0"/>
              <a:t>beyond the pre-admission </a:t>
            </a:r>
            <a:r>
              <a:rPr lang="en-US" sz="1500" dirty="0" smtClean="0"/>
              <a:t>funnel</a:t>
            </a:r>
            <a:endParaRPr lang="en-US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smtClean="0"/>
              <a:t>Perfect a comprehensive </a:t>
            </a:r>
            <a:r>
              <a:rPr lang="en-US" sz="1500" dirty="0"/>
              <a:t>enrollment </a:t>
            </a:r>
            <a:r>
              <a:rPr lang="en-US" sz="1500" dirty="0" smtClean="0"/>
              <a:t>management model that takes </a:t>
            </a:r>
            <a:r>
              <a:rPr lang="en-US" sz="1500" dirty="0"/>
              <a:t>into consideration the front end admissions funnel</a:t>
            </a:r>
            <a:r>
              <a:rPr lang="en-US" sz="1500" dirty="0" smtClean="0"/>
              <a:t>, the prospect pool </a:t>
            </a:r>
            <a:r>
              <a:rPr lang="en-US" sz="1500" dirty="0"/>
              <a:t>and the back </a:t>
            </a:r>
            <a:r>
              <a:rPr lang="en-US" sz="1500" dirty="0" smtClean="0"/>
              <a:t>end, </a:t>
            </a:r>
            <a:r>
              <a:rPr lang="en-US" sz="1500" dirty="0"/>
              <a:t>student retention. </a:t>
            </a:r>
          </a:p>
          <a:p>
            <a:pPr lvl="0" algn="ctr"/>
            <a:r>
              <a:rPr lang="en-US" sz="1600" b="1" i="1" dirty="0" smtClean="0"/>
              <a:t>…It’s </a:t>
            </a:r>
            <a:r>
              <a:rPr lang="en-US" sz="1600" b="1" i="1" dirty="0"/>
              <a:t>a symbiotic </a:t>
            </a:r>
            <a:r>
              <a:rPr lang="en-US" sz="1600" b="1" i="1" dirty="0" smtClean="0"/>
              <a:t>relationship</a:t>
            </a:r>
            <a:endParaRPr lang="en-US" sz="1600" b="1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3342579"/>
              </p:ext>
            </p:extLst>
          </p:nvPr>
        </p:nvGraphicFramePr>
        <p:xfrm>
          <a:off x="849313" y="3320256"/>
          <a:ext cx="7288848" cy="316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9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Admissions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411480" y="5654041"/>
            <a:ext cx="7879080" cy="70104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Graduate Admissions - Program </a:t>
            </a:r>
            <a:r>
              <a:rPr lang="en-US" dirty="0" smtClean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Source</a:t>
            </a:r>
            <a:endParaRPr lang="en-US" dirty="0" smtClean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068317"/>
            <a:ext cx="8191500" cy="45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Admissions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411480" y="5654041"/>
            <a:ext cx="7879080" cy="70104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Graduate Admissions - Graduate Fair Report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186657"/>
            <a:ext cx="7962900" cy="44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10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School of Social Work Attrition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4"/>
              </a:rPr>
              <a:t>Enrollment - 2013 Spring (Daily)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5"/>
              </a:rPr>
              <a:t>Enrollment by Unit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6"/>
              </a:rPr>
              <a:t>Transfer Analysis Dashboards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7"/>
              </a:rPr>
              <a:t>Time </a:t>
            </a: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7"/>
              </a:rPr>
              <a:t>to Degree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34733" y="5836920"/>
            <a:ext cx="6851650" cy="69342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School of Social Work Attrition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87918"/>
            <a:ext cx="8115300" cy="41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34733" y="5814060"/>
            <a:ext cx="6851650" cy="69342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Enrollment - 2013 Spring (Daily)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765"/>
            <a:ext cx="9144000" cy="37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2800" b="1" dirty="0"/>
              <a:t>Analytics in Institutional </a:t>
            </a:r>
            <a:r>
              <a:rPr lang="en-US" sz="2800" b="1" dirty="0" smtClean="0"/>
              <a:t>Research</a:t>
            </a:r>
            <a:endParaRPr lang="en-US" dirty="0">
              <a:latin typeface="+mj-lt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55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The University at Buffalo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Challenges to Higher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Education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President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Vows Action on College Costs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eorgia" charset="0"/>
                <a:cs typeface="Georgia" charset="0"/>
              </a:rPr>
              <a:t> Why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ea typeface="Georgia" charset="0"/>
                <a:cs typeface="Georgia" charset="0"/>
              </a:rPr>
              <a:t>Analytics in Higher Ed? Why Now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eorgia" charset="0"/>
                <a:cs typeface="Georgia" charset="0"/>
              </a:rPr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Gill Sans MT" charset="0"/>
              </a:rPr>
              <a:t> Tableau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  <a:cs typeface="Gill Sans MT" charset="0"/>
              </a:rPr>
              <a:t>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Gill Sans MT" charset="0"/>
              </a:rPr>
              <a:t>Higher Education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08063" y="5734050"/>
            <a:ext cx="6851650" cy="5905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Enrollment by </a:t>
            </a:r>
            <a:r>
              <a:rPr lang="en-US" dirty="0" smtClean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Unit</a:t>
            </a:r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1262857"/>
            <a:ext cx="8572566" cy="45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34733" y="5806440"/>
            <a:ext cx="6851650" cy="52578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Transfer Analysis Dashboards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3" y="1346695"/>
            <a:ext cx="6537960" cy="45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Enrollment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34733" y="5814060"/>
            <a:ext cx="6851650" cy="69342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Time to Degree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420"/>
            <a:ext cx="9144000" cy="34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Benchmarking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10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Scholarly </a:t>
            </a: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Benchmarking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4"/>
              </a:rPr>
              <a:t>Voluntary Support of Education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1C6CB5"/>
                </a:solidFill>
                <a:ea typeface="Trebuchet MS" charset="0"/>
                <a:cs typeface="Trebuchet MS" charset="0"/>
                <a:hlinkClick r:id="rId5"/>
              </a:rPr>
              <a:t>Global </a:t>
            </a: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5"/>
              </a:rPr>
              <a:t>Research Benchmarking System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Benchmarking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57593" y="5798820"/>
            <a:ext cx="6851650" cy="63246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Scholarly </a:t>
            </a:r>
            <a:r>
              <a:rPr lang="en-US" dirty="0">
                <a:solidFill>
                  <a:srgbClr val="1C6CB5"/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Benchmarking</a:t>
            </a:r>
            <a:endParaRPr lang="en-US" dirty="0">
              <a:solidFill>
                <a:srgbClr val="1C6CB5"/>
              </a:solidFill>
              <a:latin typeface="+mn-lt"/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088"/>
            <a:ext cx="9144000" cy="45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Benchmarking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57593" y="5798820"/>
            <a:ext cx="6851650" cy="63246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Voluntary Support of Education</a:t>
            </a:r>
            <a:endParaRPr lang="en-US" dirty="0">
              <a:solidFill>
                <a:srgbClr val="1C6CB5"/>
              </a:solidFill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40"/>
            <a:ext cx="9144000" cy="45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Tableau in Higher Education - Benchmarking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1057593" y="5798820"/>
            <a:ext cx="6851650" cy="63246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Global Research Benchmarking </a:t>
            </a:r>
            <a:r>
              <a:rPr lang="en-US" dirty="0" smtClean="0">
                <a:solidFill>
                  <a:srgbClr val="1C6CB5"/>
                </a:solidFill>
                <a:ea typeface="Trebuchet MS" charset="0"/>
                <a:cs typeface="Trebuchet MS" charset="0"/>
                <a:hlinkClick r:id="rId3"/>
              </a:rPr>
              <a:t>System</a:t>
            </a:r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53"/>
            <a:ext cx="8851900" cy="48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Wrapping Up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10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ill Sans MT" charset="0"/>
                <a:cs typeface="Gill Sans MT" charset="0"/>
              </a:rPr>
              <a:t>"Now that we're in the era of big data we ought to exploit it to provide better services to students.“ </a:t>
            </a:r>
            <a:endParaRPr lang="en-US" dirty="0" smtClean="0">
              <a:latin typeface="Gill Sans MT" charset="0"/>
              <a:cs typeface="Gill Sans MT" charset="0"/>
            </a:endParaRPr>
          </a:p>
          <a:p>
            <a:r>
              <a:rPr lang="en-US" dirty="0" smtClean="0">
                <a:latin typeface="Gill Sans MT" charset="0"/>
                <a:cs typeface="Gill Sans MT" charset="0"/>
              </a:rPr>
              <a:t>David </a:t>
            </a:r>
            <a:r>
              <a:rPr lang="en-US" dirty="0">
                <a:latin typeface="Gill Sans MT" charset="0"/>
                <a:cs typeface="Gill Sans MT" charset="0"/>
              </a:rPr>
              <a:t>A. Bergeron, </a:t>
            </a:r>
            <a:r>
              <a:rPr lang="en-US" dirty="0" smtClean="0">
                <a:latin typeface="Gill Sans MT" charset="0"/>
                <a:cs typeface="Gill Sans MT" charset="0"/>
              </a:rPr>
              <a:t>Education </a:t>
            </a:r>
            <a:r>
              <a:rPr lang="en-US" dirty="0">
                <a:latin typeface="Gill Sans MT" charset="0"/>
                <a:cs typeface="Gill Sans MT" charset="0"/>
              </a:rPr>
              <a:t>Department </a:t>
            </a:r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Wrapping Up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1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Gill Sans MT" charset="0"/>
                <a:cs typeface="Gill Sans MT" charset="0"/>
              </a:rPr>
              <a:t>Special thanks for their contributions goes to:</a:t>
            </a:r>
          </a:p>
          <a:p>
            <a:r>
              <a:rPr lang="en-US" dirty="0" smtClean="0">
                <a:latin typeface="Gill Sans MT" charset="0"/>
                <a:cs typeface="Gill Sans MT" charset="0"/>
              </a:rPr>
              <a:t> </a:t>
            </a:r>
          </a:p>
          <a:p>
            <a:r>
              <a:rPr lang="en-US" dirty="0" smtClean="0">
                <a:latin typeface="Gill Sans MT" charset="0"/>
                <a:cs typeface="Gill Sans MT" charset="0"/>
              </a:rPr>
              <a:t>Craig Abbey </a:t>
            </a:r>
          </a:p>
          <a:p>
            <a:r>
              <a:rPr lang="en-US" dirty="0" smtClean="0">
                <a:latin typeface="Gill Sans MT" charset="0"/>
                <a:cs typeface="Gill Sans MT" charset="0"/>
              </a:rPr>
              <a:t>Troy Joseph</a:t>
            </a:r>
          </a:p>
          <a:p>
            <a:r>
              <a:rPr lang="en-US" dirty="0" smtClean="0">
                <a:latin typeface="Gill Sans MT" charset="0"/>
                <a:cs typeface="Gill Sans MT" charset="0"/>
              </a:rPr>
              <a:t>Rachel Link</a:t>
            </a:r>
          </a:p>
          <a:p>
            <a:endParaRPr lang="en-US" dirty="0" smtClean="0"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Q&amp;A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2" y="1600200"/>
            <a:ext cx="7591107" cy="3977640"/>
          </a:xfrm>
          <a:prstGeom prst="rect">
            <a:avLst/>
          </a:prstGeom>
        </p:spPr>
        <p:txBody>
          <a:bodyPr/>
          <a:lstStyle/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University at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Buffalo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Leah Feroleto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	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School of Social Work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defTabSz="914400" eaLnBrk="0" hangingPunct="0">
              <a:spcBef>
                <a:spcPct val="0"/>
              </a:spcBef>
              <a:buClrTx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(716)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645-1244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	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leahfero@buffalo.edu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lvl="0" defTabSz="914400" eaLnBrk="0" hangingPunct="0">
              <a:spcBef>
                <a:spcPct val="0"/>
              </a:spcBef>
              <a:buClrTx/>
            </a:pP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Joe Mantione	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Office of Institutional Analysis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defTabSz="914400" eaLnBrk="0" hangingPunct="0">
              <a:spcBef>
                <a:spcPct val="0"/>
              </a:spcBef>
              <a:buClrTx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(716) 645-3938	mantione@buffalo.edu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Michele Sedor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	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Office of Institutional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Analysis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(716)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645-3571	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mmsedor@buffalo.edu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			</a:t>
            </a:r>
          </a:p>
          <a:p>
            <a:pPr lvl="0" defTabSz="914400" eaLnBrk="0" hangingPunct="0">
              <a:spcBef>
                <a:spcPct val="0"/>
              </a:spcBef>
              <a:buClrTx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Presentation and reference materials available at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http://apb.buffalo.edu/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cs typeface="Gill Sans MT" charset="0"/>
              </a:rPr>
              <a:t>The University at Buffalo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2" y="1600200"/>
            <a:ext cx="7248207" cy="473202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latin typeface="Gill Sans MT" charset="0"/>
                <a:cs typeface="Gill Sans MT" charset="0"/>
              </a:rPr>
              <a:t>The </a:t>
            </a:r>
            <a:r>
              <a:rPr lang="en-US" sz="1800" dirty="0">
                <a:latin typeface="Gill Sans MT" charset="0"/>
                <a:cs typeface="Gill Sans MT" charset="0"/>
              </a:rPr>
              <a:t>University at Buffalo </a:t>
            </a:r>
            <a:r>
              <a:rPr lang="en-US" sz="1800" dirty="0" smtClean="0">
                <a:latin typeface="Gill Sans MT" charset="0"/>
                <a:cs typeface="Gill Sans MT" charset="0"/>
              </a:rPr>
              <a:t>(UB) is </a:t>
            </a:r>
            <a:r>
              <a:rPr lang="en-US" sz="1800" dirty="0">
                <a:latin typeface="Gill Sans MT" charset="0"/>
                <a:cs typeface="Gill Sans MT" charset="0"/>
              </a:rPr>
              <a:t>the largest university in the State University of New York (SUNY) system.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>
                <a:latin typeface="Gill Sans MT" charset="0"/>
                <a:cs typeface="Gill Sans MT" charset="0"/>
              </a:rPr>
              <a:t>Founded: 1846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Premier</a:t>
            </a:r>
            <a:r>
              <a:rPr lang="en-US" sz="1800" dirty="0">
                <a:latin typeface="Gill Sans MT" charset="0"/>
                <a:cs typeface="Gill Sans MT" charset="0"/>
              </a:rPr>
              <a:t>, research-intensive public </a:t>
            </a:r>
            <a:r>
              <a:rPr lang="en-US" sz="1800" dirty="0" smtClean="0">
                <a:latin typeface="Gill Sans MT" charset="0"/>
                <a:cs typeface="Gill Sans MT" charset="0"/>
              </a:rPr>
              <a:t>institution</a:t>
            </a: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Association </a:t>
            </a:r>
            <a:r>
              <a:rPr lang="en-US" sz="1800" dirty="0">
                <a:latin typeface="Gill Sans MT" charset="0"/>
                <a:cs typeface="Gill Sans MT" charset="0"/>
              </a:rPr>
              <a:t>of American Universities (</a:t>
            </a:r>
            <a:r>
              <a:rPr lang="en-US" sz="1800" dirty="0" smtClean="0">
                <a:latin typeface="Gill Sans MT" charset="0"/>
                <a:cs typeface="Gill Sans MT" charset="0"/>
              </a:rPr>
              <a:t>AAU) member</a:t>
            </a: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Enrollment</a:t>
            </a:r>
            <a:r>
              <a:rPr lang="en-US" sz="1800" dirty="0">
                <a:latin typeface="Gill Sans MT" charset="0"/>
                <a:cs typeface="Gill Sans MT" charset="0"/>
              </a:rPr>
              <a:t>: 28,952 (Fall 2012)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	19,506 	undergraduate </a:t>
            </a:r>
          </a:p>
          <a:p>
            <a:r>
              <a:rPr lang="en-US" sz="1800" dirty="0">
                <a:latin typeface="Gill Sans MT" charset="0"/>
                <a:cs typeface="Gill Sans MT" charset="0"/>
              </a:rPr>
              <a:t>	</a:t>
            </a:r>
            <a:r>
              <a:rPr lang="en-US" sz="1800" dirty="0" smtClean="0">
                <a:latin typeface="Gill Sans MT" charset="0"/>
                <a:cs typeface="Gill Sans MT" charset="0"/>
              </a:rPr>
              <a:t>9,446 	graduate </a:t>
            </a:r>
            <a:r>
              <a:rPr lang="en-US" sz="1800" dirty="0">
                <a:latin typeface="Gill Sans MT" charset="0"/>
                <a:cs typeface="Gill Sans MT" charset="0"/>
              </a:rPr>
              <a:t>and professional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dirty="0" smtClean="0">
              <a:latin typeface="Gill Sans MT" charset="0"/>
              <a:cs typeface="Gill Sans MT" charset="0"/>
              <a:hlinkClick r:id="rId3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  <a:hlinkClick r:id="rId3"/>
              </a:rPr>
              <a:t>Source: UB at Glance</a:t>
            </a:r>
            <a:endParaRPr lang="en-US" sz="1800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1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722313" y="2586038"/>
            <a:ext cx="7772400" cy="6064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Analytics in Institutional Research</a:t>
            </a:r>
            <a:r>
              <a:rPr lang="en-US" dirty="0" smtClean="0"/>
              <a:t>: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5363" name="Text Placeholder 4"/>
          <p:cNvSpPr>
            <a:spLocks noGrp="1"/>
          </p:cNvSpPr>
          <p:nvPr>
            <p:ph idx="1"/>
          </p:nvPr>
        </p:nvSpPr>
        <p:spPr>
          <a:xfrm>
            <a:off x="722313" y="3192463"/>
            <a:ext cx="7772400" cy="15001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The Final Frontier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Challenges to Higher Education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2291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Poor endowment </a:t>
            </a:r>
            <a:r>
              <a:rPr lang="en-US" sz="1800" dirty="0" smtClean="0">
                <a:latin typeface="+mn-lt"/>
              </a:rPr>
              <a:t>returns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Increase in outcome driven 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Heightened concerns over </a:t>
            </a:r>
            <a:r>
              <a:rPr lang="en-US" sz="1800" dirty="0" smtClean="0">
                <a:latin typeface="+mn-lt"/>
              </a:rPr>
              <a:t>affordability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Tighter Accreditation </a:t>
            </a:r>
            <a:r>
              <a:rPr lang="en-US" sz="1800" dirty="0" smtClean="0">
                <a:latin typeface="+mn-lt"/>
              </a:rPr>
              <a:t>Regulations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Decreasing  </a:t>
            </a:r>
            <a:r>
              <a:rPr lang="en-US" sz="1800" dirty="0" smtClean="0">
                <a:latin typeface="+mn-lt"/>
              </a:rPr>
              <a:t>Enrollments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Government Spending </a:t>
            </a:r>
            <a:r>
              <a:rPr lang="en-US" sz="1800" dirty="0" smtClean="0">
                <a:latin typeface="+mn-lt"/>
              </a:rPr>
              <a:t>Cuts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+mn-lt"/>
              </a:rPr>
              <a:t>Growing public doubt about college </a:t>
            </a:r>
            <a:r>
              <a:rPr lang="en-US" sz="1800" dirty="0" smtClean="0">
                <a:latin typeface="+mn-lt"/>
              </a:rPr>
              <a:t>value</a:t>
            </a:r>
          </a:p>
          <a:p>
            <a:endParaRPr lang="en-US" sz="1800" dirty="0" smtClean="0">
              <a:solidFill>
                <a:srgbClr val="7F7F7F"/>
              </a:solidFill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endParaRPr lang="en-US" sz="1800" dirty="0" smtClean="0">
              <a:solidFill>
                <a:srgbClr val="7F7F7F"/>
              </a:solidFill>
              <a:latin typeface="Gill Sans MT" charset="0"/>
              <a:cs typeface="Gill Sans MT" charset="0"/>
            </a:endParaRPr>
          </a:p>
          <a:p>
            <a:endParaRPr lang="en-US" sz="1800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+mn-lt"/>
                <a:cs typeface="Gill Sans MT" charset="0"/>
              </a:rPr>
              <a:t>Source: </a:t>
            </a:r>
            <a:r>
              <a:rPr lang="en-US" sz="1800" dirty="0">
                <a:latin typeface="+mn-lt"/>
                <a:hlinkClick r:id="rId3"/>
              </a:rPr>
              <a:t>Jason </a:t>
            </a:r>
            <a:r>
              <a:rPr lang="en-US" sz="1800" dirty="0" smtClean="0">
                <a:latin typeface="+mn-lt"/>
                <a:hlinkClick r:id="rId3"/>
              </a:rPr>
              <a:t>Lane - The </a:t>
            </a:r>
            <a:r>
              <a:rPr lang="en-US" sz="1800" dirty="0">
                <a:latin typeface="+mn-lt"/>
                <a:hlinkClick r:id="rId3"/>
              </a:rPr>
              <a:t>Nelson A. Rockefeller Institute of Government University at Albany</a:t>
            </a:r>
            <a:endParaRPr lang="en-US" sz="1800" dirty="0">
              <a:latin typeface="+mn-lt"/>
            </a:endParaRPr>
          </a:p>
          <a:p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President Vows Action on College Costs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2291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On August 22 President Obama spoke at UB to outline a 4 point strategy to make college more affordable </a:t>
            </a:r>
          </a:p>
          <a:p>
            <a:endParaRPr lang="en-US" sz="1800" dirty="0">
              <a:latin typeface="+mn-lt"/>
              <a:cs typeface="Gill Sans MT" charset="0"/>
            </a:endParaRPr>
          </a:p>
          <a:p>
            <a:r>
              <a:rPr lang="en-US" sz="1800" dirty="0" smtClean="0">
                <a:latin typeface="+mn-lt"/>
                <a:cs typeface="Gill Sans MT" charset="0"/>
              </a:rPr>
              <a:t>Source:	</a:t>
            </a:r>
            <a:r>
              <a:rPr lang="en-US" sz="1800" dirty="0" smtClean="0">
                <a:latin typeface="+mn-lt"/>
                <a:hlinkClick r:id="rId3"/>
              </a:rPr>
              <a:t>Obama </a:t>
            </a:r>
            <a:r>
              <a:rPr lang="en-US" sz="1800" dirty="0">
                <a:latin typeface="+mn-lt"/>
                <a:hlinkClick r:id="rId3"/>
              </a:rPr>
              <a:t>Speaks on Campus, Making UB </a:t>
            </a:r>
            <a:r>
              <a:rPr lang="en-US" sz="1800" dirty="0" smtClean="0">
                <a:latin typeface="+mn-lt"/>
                <a:hlinkClick r:id="rId3"/>
              </a:rPr>
              <a:t>History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>
                <a:latin typeface="+mn-lt"/>
                <a:hlinkClick r:id="rId4"/>
              </a:rPr>
              <a:t>Obama Vows Action on College </a:t>
            </a:r>
            <a:r>
              <a:rPr lang="en-US" sz="1800" dirty="0" smtClean="0">
                <a:latin typeface="+mn-lt"/>
                <a:hlinkClick r:id="rId4"/>
              </a:rPr>
              <a:t>Costs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solidFill>
                  <a:srgbClr val="7F7F7F"/>
                </a:solidFill>
                <a:latin typeface="+mn-lt"/>
                <a:cs typeface="Gill Sans MT" charset="0"/>
              </a:rPr>
              <a:t>	</a:t>
            </a:r>
            <a:r>
              <a:rPr lang="en-US" sz="1800" dirty="0" smtClean="0">
                <a:solidFill>
                  <a:srgbClr val="7F7F7F"/>
                </a:solidFill>
                <a:latin typeface="+mn-lt"/>
                <a:cs typeface="Gill Sans MT" charset="0"/>
              </a:rPr>
              <a:t>	</a:t>
            </a:r>
            <a:r>
              <a:rPr lang="en-US" sz="1800" dirty="0" smtClean="0">
                <a:solidFill>
                  <a:srgbClr val="7F7F7F"/>
                </a:solidFill>
                <a:latin typeface="+mn-lt"/>
                <a:cs typeface="Gill Sans MT" charset="0"/>
                <a:hlinkClick r:id="rId5"/>
              </a:rPr>
              <a:t>College Affordability</a:t>
            </a:r>
            <a:endParaRPr lang="en-US" dirty="0">
              <a:solidFill>
                <a:srgbClr val="7F7F7F"/>
              </a:solidFill>
              <a:latin typeface="+mn-lt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8" y="1723390"/>
            <a:ext cx="4091802" cy="21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President Vows Action on College Costs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61772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latin typeface="Gill Sans MT" charset="0"/>
                <a:cs typeface="Gill Sans MT" charset="0"/>
              </a:rPr>
              <a:t>: Tying financial aid to college performance.  Students who receive federal aid would not receive assistance for the next semester’s courses until they have completed their current coursework. </a:t>
            </a: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>
                <a:latin typeface="Gill Sans MT" charset="0"/>
                <a:cs typeface="Gill Sans MT" charset="0"/>
              </a:rPr>
              <a:t>: Promoting innovation and competition among the nation's universities by offering students a greater range of study options, including online courses. </a:t>
            </a: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>
                <a:latin typeface="Gill Sans MT" charset="0"/>
                <a:cs typeface="Gill Sans MT" charset="0"/>
              </a:rPr>
              <a:t>: Easing the burden of student loan debt by allowing all borrowers to cap loan payments at 10 percent of monthly income</a:t>
            </a:r>
            <a:r>
              <a:rPr lang="en-US" sz="1800" dirty="0" smtClean="0">
                <a:latin typeface="Gill Sans MT" charset="0"/>
                <a:cs typeface="Gill Sans MT" charset="0"/>
              </a:rPr>
              <a:t>.</a:t>
            </a:r>
          </a:p>
          <a:p>
            <a:endParaRPr lang="en-US" sz="1800" dirty="0">
              <a:latin typeface="Gill Sans MT" charset="0"/>
              <a:cs typeface="Gill Sans MT" charset="0"/>
            </a:endParaRPr>
          </a:p>
          <a:p>
            <a:r>
              <a:rPr lang="en-US" sz="1800" dirty="0" smtClean="0">
                <a:latin typeface="Gill Sans MT" charset="0"/>
                <a:cs typeface="Gill Sans MT" charset="0"/>
              </a:rPr>
              <a:t>: Implementing </a:t>
            </a:r>
            <a:r>
              <a:rPr lang="en-US" sz="1800" b="1" dirty="0">
                <a:latin typeface="Gill Sans MT" charset="0"/>
                <a:cs typeface="Gill Sans MT" charset="0"/>
              </a:rPr>
              <a:t>a new rating system </a:t>
            </a:r>
            <a:r>
              <a:rPr lang="en-US" sz="1800" dirty="0" smtClean="0">
                <a:latin typeface="Gill Sans MT" charset="0"/>
                <a:cs typeface="Gill Sans MT" charset="0"/>
              </a:rPr>
              <a:t>that </a:t>
            </a:r>
            <a:r>
              <a:rPr lang="en-US" sz="1800" dirty="0">
                <a:latin typeface="Gill Sans MT" charset="0"/>
                <a:cs typeface="Gill Sans MT" charset="0"/>
              </a:rPr>
              <a:t>rewards colleges and universities for performance. </a:t>
            </a:r>
            <a:r>
              <a:rPr lang="en-US" sz="1800" dirty="0" smtClean="0">
                <a:latin typeface="Gill Sans MT" charset="0"/>
                <a:cs typeface="Gill Sans MT" charset="0"/>
              </a:rPr>
              <a:t> Allow </a:t>
            </a:r>
            <a:r>
              <a:rPr lang="en-US" sz="1800" dirty="0">
                <a:latin typeface="Gill Sans MT" charset="0"/>
                <a:cs typeface="Gill Sans MT" charset="0"/>
              </a:rPr>
              <a:t>students and their families to select schools that provide the “best value.” </a:t>
            </a:r>
            <a:endParaRPr lang="en-US" sz="1800" dirty="0" smtClean="0">
              <a:latin typeface="Gill Sans MT" charset="0"/>
              <a:cs typeface="Gill Sans MT" charset="0"/>
            </a:endParaRPr>
          </a:p>
          <a:p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://collegecost.ed.gov/scorecard/</a:t>
            </a:r>
            <a:endParaRPr lang="en-US" sz="1800" dirty="0"/>
          </a:p>
          <a:p>
            <a:endParaRPr lang="en-US" sz="1800" dirty="0" smtClean="0">
              <a:latin typeface="Gill Sans MT" charset="0"/>
              <a:cs typeface="Gill Sans MT" charset="0"/>
            </a:endParaRPr>
          </a:p>
          <a:p>
            <a:endParaRPr lang="en-US" dirty="0">
              <a:solidFill>
                <a:srgbClr val="7F7F7F"/>
              </a:solidFill>
              <a:latin typeface="+mn-lt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ea typeface="Georgia" charset="0"/>
                <a:cs typeface="Georgia" charset="0"/>
              </a:rPr>
              <a:t>Why Analytics in Higher Ed? Why Now?</a:t>
            </a:r>
            <a:endParaRPr lang="en-US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42291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Access Demand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Improving student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Cloud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IT staffing models 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Information security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Funding IT strategically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Sustainable online learning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IT Consumerization and BYOD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Using IT transformatively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ea typeface="Trebuchet MS" charset="0"/>
                <a:cs typeface="Trebuchet MS" charset="0"/>
              </a:rPr>
              <a:t>Analytics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</a:rPr>
              <a:t> to support institutional outcomes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Source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: EDUCAUSE Top Ten Issues 2000 - 2013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Trebuchet MS" charset="0"/>
                <a:cs typeface="Trebuchet MS" charset="0"/>
                <a:hlinkClick r:id="rId3"/>
              </a:rPr>
              <a:t>InfoGraphic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  <a:ea typeface="Trebuchet MS" charset="0"/>
              <a:cs typeface="Trebuchet MS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080"/>
                </a:solidFill>
                <a:latin typeface="Gill Sans MT"/>
                <a:ea typeface="Georgia" charset="0"/>
                <a:cs typeface="Georgia" charset="0"/>
              </a:rPr>
              <a:t>Why Analytics in Higher Ed? Why Now?</a:t>
            </a:r>
            <a:endParaRPr lang="en-US" dirty="0">
              <a:latin typeface="Gill Sans MT" charset="0"/>
              <a:cs typeface="Gill Sans MT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3" y="1600200"/>
            <a:ext cx="6851650" cy="38023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Too much operational data, too little strategic analytics.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OBIEE (Oracle) and iStrategy (Blackboard) power UB's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operational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reporting, and while we leverage their data modeling capacity, they lack the ability to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easily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support the modern visualization efforts  necessary for today's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strategic</a:t>
            </a:r>
            <a:r>
              <a:rPr lang="en-US" sz="1800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policy discussions.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 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challenge is by no means unique to UB.  Institutions throughout higher education face the same problem every day – and it’s only getting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worse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!</a:t>
            </a:r>
          </a:p>
          <a:p>
            <a:endParaRPr lang="en-US" dirty="0">
              <a:solidFill>
                <a:srgbClr val="1C6CB5"/>
              </a:solidFill>
              <a:latin typeface="Trebuchet MS" pitchFamily="34" charset="0"/>
            </a:endParaRPr>
          </a:p>
          <a:p>
            <a:pPr eaLnBrk="1" hangingPunct="1"/>
            <a:endParaRPr lang="en-US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49313" y="581819"/>
            <a:ext cx="8002587" cy="604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4080"/>
                </a:solidFill>
                <a:latin typeface="Gill Sans MT"/>
                <a:ea typeface="Georgia" charset="0"/>
                <a:cs typeface="Georgia" charset="0"/>
              </a:rPr>
              <a:t>Why Analytics in Higher Ed? Why Now?</a:t>
            </a:r>
            <a:endParaRPr lang="en-US" b="1" dirty="0"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7413" name="Content Placeholder 16"/>
          <p:cNvSpPr>
            <a:spLocks noGrp="1"/>
          </p:cNvSpPr>
          <p:nvPr>
            <p:ph type="body" idx="1"/>
          </p:nvPr>
        </p:nvSpPr>
        <p:spPr>
          <a:xfrm>
            <a:off x="950912" y="1600200"/>
            <a:ext cx="7659687" cy="43891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Data comes from ever increasing # of </a:t>
            </a:r>
            <a:r>
              <a:rPr lang="en-US" sz="1800" b="1" u="sng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internal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sources: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 </a:t>
            </a:r>
          </a:p>
          <a:p>
            <a:r>
              <a:rPr lang="en-US" sz="1600" b="1" u="sng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Service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	</a:t>
            </a:r>
            <a:r>
              <a:rPr lang="en-US" sz="1600" b="1" u="sng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Platform</a:t>
            </a:r>
            <a:endParaRPr lang="en-US" sz="1600" b="1" u="sng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 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Business Intelligence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Oracle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Business Intelligence Enterprise Edition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Collaboration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	SharePoint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Database Management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Oracle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/ MS-SQL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Digital Library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	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ContentDM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dSpace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Document Imaging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ImageNow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Geocoding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	ArcGIS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Learning Management System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BlackBoard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OnLine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 Analytical Processing	Blackboard iStrategy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Student Systems		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	PeopleSoft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Web Content Management	Adobe CQ5</a:t>
            </a:r>
          </a:p>
          <a:p>
            <a:pPr eaLnBrk="1" hangingPunct="1"/>
            <a:endParaRPr lang="en-US" sz="1600" dirty="0">
              <a:solidFill>
                <a:srgbClr val="7F7F7F"/>
              </a:solidFill>
              <a:latin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86657"/>
            <a:ext cx="6362700" cy="0"/>
          </a:xfrm>
          <a:prstGeom prst="line">
            <a:avLst/>
          </a:prstGeom>
          <a:ln w="3175" cmpd="sng">
            <a:solidFill>
              <a:srgbClr val="14336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bleau Conference TEmplate_2011-2">
  <a:themeElements>
    <a:clrScheme name="Custom 5">
      <a:dk1>
        <a:srgbClr val="666666"/>
      </a:dk1>
      <a:lt1>
        <a:sysClr val="window" lastClr="FFFFFF"/>
      </a:lt1>
      <a:dk2>
        <a:srgbClr val="0040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1087</Words>
  <Application>Microsoft Office PowerPoint</Application>
  <PresentationFormat>On-screen Show (4:3)</PresentationFormat>
  <Paragraphs>247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Gill Sans MT</vt:lpstr>
      <vt:lpstr>Calibri</vt:lpstr>
      <vt:lpstr>Trebuchet MS</vt:lpstr>
      <vt:lpstr>ＭＳ Ｐゴシック</vt:lpstr>
      <vt:lpstr>Georgia</vt:lpstr>
      <vt:lpstr>Tableau Conference TEmplate_2011-2</vt:lpstr>
      <vt:lpstr>Analytics in Institutional Research:</vt:lpstr>
      <vt:lpstr> Analytics in Institutional Research</vt:lpstr>
      <vt:lpstr>The University at Buffalo</vt:lpstr>
      <vt:lpstr>Challenges to Higher Education</vt:lpstr>
      <vt:lpstr>President Vows Action on College Costs</vt:lpstr>
      <vt:lpstr>President Vows Action on College Costs</vt:lpstr>
      <vt:lpstr>Why Analytics in Higher Ed? Why Now?</vt:lpstr>
      <vt:lpstr>Why Analytics in Higher Ed? Why Now?</vt:lpstr>
      <vt:lpstr>Why Analytics in Higher Ed? Why Now?</vt:lpstr>
      <vt:lpstr>Why Analytics in Higher Ed? Why Now?</vt:lpstr>
      <vt:lpstr>Tableau in Higher Education - Admissions</vt:lpstr>
      <vt:lpstr>Tableau in Higher Education - Admissions</vt:lpstr>
      <vt:lpstr>Tableau in Higher Education - Admissions</vt:lpstr>
      <vt:lpstr>The Admissions Funnel: Overview</vt:lpstr>
      <vt:lpstr>Tableau in Higher Education - Admissions</vt:lpstr>
      <vt:lpstr>Tableau in Higher Education - Admissions</vt:lpstr>
      <vt:lpstr>Tableau in Higher Education - Enrollment</vt:lpstr>
      <vt:lpstr>Tableau in Higher Education - Enrollment</vt:lpstr>
      <vt:lpstr>Tableau in Higher Education - Enrollment</vt:lpstr>
      <vt:lpstr>Tableau in Higher Education - Enrollment</vt:lpstr>
      <vt:lpstr>Tableau in Higher Education - Enrollment</vt:lpstr>
      <vt:lpstr>Tableau in Higher Education - Enrollment</vt:lpstr>
      <vt:lpstr>Tableau in Higher Education - Benchmarking</vt:lpstr>
      <vt:lpstr>Tableau in Higher Education - Benchmarking</vt:lpstr>
      <vt:lpstr>Tableau in Higher Education - Benchmarking</vt:lpstr>
      <vt:lpstr>Tableau in Higher Education - Benchmarking</vt:lpstr>
      <vt:lpstr>Wrapping Up</vt:lpstr>
      <vt:lpstr>Wrapping Up</vt:lpstr>
      <vt:lpstr>Q&amp;A</vt:lpstr>
      <vt:lpstr>Analytics in Institutional Research:</vt:lpstr>
      <vt:lpstr>PowerPoint Presentation</vt:lpstr>
    </vt:vector>
  </TitlesOfParts>
  <Company>Tableau Software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Dana Pake</dc:creator>
  <cp:lastModifiedBy>mantione</cp:lastModifiedBy>
  <cp:revision>54</cp:revision>
  <dcterms:created xsi:type="dcterms:W3CDTF">2012-08-31T16:12:19Z</dcterms:created>
  <dcterms:modified xsi:type="dcterms:W3CDTF">2013-09-05T12:30:00Z</dcterms:modified>
</cp:coreProperties>
</file>