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801" r:id="rId2"/>
  </p:sldMasterIdLst>
  <p:notesMasterIdLst>
    <p:notesMasterId r:id="rId46"/>
  </p:notesMasterIdLst>
  <p:handoutMasterIdLst>
    <p:handoutMasterId r:id="rId47"/>
  </p:handoutMasterIdLst>
  <p:sldIdLst>
    <p:sldId id="407" r:id="rId3"/>
    <p:sldId id="411" r:id="rId4"/>
    <p:sldId id="465" r:id="rId5"/>
    <p:sldId id="418" r:id="rId6"/>
    <p:sldId id="410" r:id="rId7"/>
    <p:sldId id="409" r:id="rId8"/>
    <p:sldId id="419" r:id="rId9"/>
    <p:sldId id="458" r:id="rId10"/>
    <p:sldId id="459" r:id="rId11"/>
    <p:sldId id="460" r:id="rId12"/>
    <p:sldId id="461" r:id="rId13"/>
    <p:sldId id="462" r:id="rId14"/>
    <p:sldId id="463" r:id="rId15"/>
    <p:sldId id="464" r:id="rId16"/>
    <p:sldId id="439" r:id="rId17"/>
    <p:sldId id="470" r:id="rId18"/>
    <p:sldId id="414" r:id="rId19"/>
    <p:sldId id="437" r:id="rId20"/>
    <p:sldId id="442" r:id="rId21"/>
    <p:sldId id="415" r:id="rId22"/>
    <p:sldId id="424" r:id="rId23"/>
    <p:sldId id="423" r:id="rId24"/>
    <p:sldId id="469" r:id="rId25"/>
    <p:sldId id="438" r:id="rId26"/>
    <p:sldId id="443" r:id="rId27"/>
    <p:sldId id="444" r:id="rId28"/>
    <p:sldId id="416" r:id="rId29"/>
    <p:sldId id="455" r:id="rId30"/>
    <p:sldId id="456" r:id="rId31"/>
    <p:sldId id="429" r:id="rId32"/>
    <p:sldId id="432" r:id="rId33"/>
    <p:sldId id="433" r:id="rId34"/>
    <p:sldId id="450" r:id="rId35"/>
    <p:sldId id="451" r:id="rId36"/>
    <p:sldId id="452" r:id="rId37"/>
    <p:sldId id="445" r:id="rId38"/>
    <p:sldId id="448" r:id="rId39"/>
    <p:sldId id="449" r:id="rId40"/>
    <p:sldId id="468" r:id="rId41"/>
    <p:sldId id="466" r:id="rId42"/>
    <p:sldId id="467" r:id="rId43"/>
    <p:sldId id="472" r:id="rId44"/>
    <p:sldId id="441" r:id="rId4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-123" charset="0"/>
        <a:ea typeface="ＭＳ Ｐゴシック" pitchFamily="-123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6CB5"/>
    <a:srgbClr val="ECD63F"/>
    <a:srgbClr val="66CCFF"/>
    <a:srgbClr val="99CCFF"/>
    <a:srgbClr val="CCCCCC"/>
    <a:srgbClr val="F7EEAB"/>
    <a:srgbClr val="D5C1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8" autoAdjust="0"/>
    <p:restoredTop sz="89941" autoAdjust="0"/>
  </p:normalViewPr>
  <p:slideViewPr>
    <p:cSldViewPr>
      <p:cViewPr>
        <p:scale>
          <a:sx n="100" d="100"/>
          <a:sy n="100" d="100"/>
        </p:scale>
        <p:origin x="-2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1884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Asian</c:v>
                </c:pt>
              </c:strCache>
            </c:strRef>
          </c:tx>
          <c:spPr>
            <a:ln w="50800">
              <a:solidFill>
                <a:srgbClr val="D58408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</c:v>
                </c:pt>
                <c:pt idx="14">
                  <c:v>2019-20</c:v>
                </c:pt>
                <c:pt idx="15">
                  <c:v>2020-21</c:v>
                </c:pt>
                <c:pt idx="16">
                  <c:v>2021-22</c:v>
                </c:pt>
              </c:strCache>
            </c:strRef>
          </c:cat>
          <c:val>
            <c:numRef>
              <c:f>Sheet1!$B$2:$B$18</c:f>
              <c:numCache>
                <c:formatCode>#,##0</c:formatCode>
                <c:ptCount val="17"/>
                <c:pt idx="0">
                  <c:v>12023.096395390327</c:v>
                </c:pt>
                <c:pt idx="1">
                  <c:v>12448.786548108992</c:v>
                </c:pt>
                <c:pt idx="2">
                  <c:v>12551.136082118413</c:v>
                </c:pt>
                <c:pt idx="3">
                  <c:v>12233.969122005114</c:v>
                </c:pt>
                <c:pt idx="4">
                  <c:v>12588.253939976681</c:v>
                </c:pt>
                <c:pt idx="5">
                  <c:v>12993.39129777137</c:v>
                </c:pt>
                <c:pt idx="6">
                  <c:v>13331.368986915248</c:v>
                </c:pt>
                <c:pt idx="7">
                  <c:v>13709.420031564401</c:v>
                </c:pt>
                <c:pt idx="8">
                  <c:v>13788.540409801755</c:v>
                </c:pt>
                <c:pt idx="9">
                  <c:v>13651.797905120986</c:v>
                </c:pt>
                <c:pt idx="10">
                  <c:v>13680.272124329245</c:v>
                </c:pt>
                <c:pt idx="11">
                  <c:v>14008.476213898017</c:v>
                </c:pt>
                <c:pt idx="12">
                  <c:v>16109.798144183293</c:v>
                </c:pt>
                <c:pt idx="13">
                  <c:v>15535.918980448443</c:v>
                </c:pt>
                <c:pt idx="14">
                  <c:v>16235.209513711548</c:v>
                </c:pt>
                <c:pt idx="15">
                  <c:v>17261.235812723819</c:v>
                </c:pt>
                <c:pt idx="16">
                  <c:v>17185.585510330002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Black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</c:v>
                </c:pt>
                <c:pt idx="14">
                  <c:v>2019-20</c:v>
                </c:pt>
                <c:pt idx="15">
                  <c:v>2020-21</c:v>
                </c:pt>
                <c:pt idx="16">
                  <c:v>2021-22</c:v>
                </c:pt>
              </c:strCache>
            </c:strRef>
          </c:cat>
          <c:val>
            <c:numRef>
              <c:f>Sheet1!$C$2:$C$18</c:f>
              <c:numCache>
                <c:formatCode>General</c:formatCode>
                <c:ptCount val="17"/>
                <c:pt idx="0">
                  <c:v>24603.484391254962</c:v>
                </c:pt>
                <c:pt idx="1">
                  <c:v>24061.222487994335</c:v>
                </c:pt>
                <c:pt idx="2">
                  <c:v>24188.581873887168</c:v>
                </c:pt>
                <c:pt idx="3">
                  <c:v>23850.005063928074</c:v>
                </c:pt>
                <c:pt idx="4">
                  <c:v>24861.191313771702</c:v>
                </c:pt>
                <c:pt idx="5">
                  <c:v>23890.404777023985</c:v>
                </c:pt>
                <c:pt idx="6">
                  <c:v>22827.129948718932</c:v>
                </c:pt>
                <c:pt idx="7">
                  <c:v>21873.482965282335</c:v>
                </c:pt>
                <c:pt idx="8">
                  <c:v>20617.35155683184</c:v>
                </c:pt>
                <c:pt idx="9">
                  <c:v>20430.596264131556</c:v>
                </c:pt>
                <c:pt idx="10">
                  <c:v>20464.7618701791</c:v>
                </c:pt>
                <c:pt idx="11">
                  <c:v>20056.607219159974</c:v>
                </c:pt>
                <c:pt idx="12">
                  <c:v>20132.878457339571</c:v>
                </c:pt>
                <c:pt idx="13">
                  <c:v>19654.655164023869</c:v>
                </c:pt>
                <c:pt idx="14">
                  <c:v>18965.803352576673</c:v>
                </c:pt>
                <c:pt idx="15">
                  <c:v>18378.615304154944</c:v>
                </c:pt>
                <c:pt idx="16">
                  <c:v>17748.975308673038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Hispanic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</c:v>
                </c:pt>
                <c:pt idx="14">
                  <c:v>2019-20</c:v>
                </c:pt>
                <c:pt idx="15">
                  <c:v>2020-21</c:v>
                </c:pt>
                <c:pt idx="16">
                  <c:v>2021-22</c:v>
                </c:pt>
              </c:strCache>
            </c:strRef>
          </c:cat>
          <c:val>
            <c:numRef>
              <c:f>Sheet1!$D$2:$D$18</c:f>
              <c:numCache>
                <c:formatCode>General</c:formatCode>
                <c:ptCount val="17"/>
                <c:pt idx="0">
                  <c:v>20843.108565547933</c:v>
                </c:pt>
                <c:pt idx="1">
                  <c:v>20875.122118994241</c:v>
                </c:pt>
                <c:pt idx="2">
                  <c:v>21446.367019535912</c:v>
                </c:pt>
                <c:pt idx="3">
                  <c:v>21999.855619654994</c:v>
                </c:pt>
                <c:pt idx="4">
                  <c:v>22510.449980033227</c:v>
                </c:pt>
                <c:pt idx="5">
                  <c:v>22622.31848214132</c:v>
                </c:pt>
                <c:pt idx="6">
                  <c:v>22074.944582173062</c:v>
                </c:pt>
                <c:pt idx="7">
                  <c:v>21963.547042700324</c:v>
                </c:pt>
                <c:pt idx="8">
                  <c:v>21220.238139191915</c:v>
                </c:pt>
                <c:pt idx="9">
                  <c:v>20649.223502005887</c:v>
                </c:pt>
                <c:pt idx="10">
                  <c:v>20932.423253975961</c:v>
                </c:pt>
                <c:pt idx="11">
                  <c:v>20792.333287206915</c:v>
                </c:pt>
                <c:pt idx="12">
                  <c:v>21500.091743731609</c:v>
                </c:pt>
                <c:pt idx="13">
                  <c:v>21824.86618630695</c:v>
                </c:pt>
                <c:pt idx="14">
                  <c:v>21876.892543441456</c:v>
                </c:pt>
                <c:pt idx="15">
                  <c:v>22047.06332453926</c:v>
                </c:pt>
                <c:pt idx="16">
                  <c:v>22635.472585786461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11200"/>
        <c:axId val="35021184"/>
      </c:line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White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Sheet1!$A$2:$A$18</c:f>
              <c:strCache>
                <c:ptCount val="17"/>
                <c:pt idx="0">
                  <c:v>2005-06</c:v>
                </c:pt>
                <c:pt idx="1">
                  <c:v>2006-07</c:v>
                </c:pt>
                <c:pt idx="2">
                  <c:v>2007-08</c:v>
                </c:pt>
                <c:pt idx="3">
                  <c:v>2008-09</c:v>
                </c:pt>
                <c:pt idx="4">
                  <c:v>2009-10</c:v>
                </c:pt>
                <c:pt idx="5">
                  <c:v>2010-11</c:v>
                </c:pt>
                <c:pt idx="6">
                  <c:v>2011-12</c:v>
                </c:pt>
                <c:pt idx="7">
                  <c:v>2012-13</c:v>
                </c:pt>
                <c:pt idx="8">
                  <c:v>2013-14</c:v>
                </c:pt>
                <c:pt idx="9">
                  <c:v>2014-15</c:v>
                </c:pt>
                <c:pt idx="10">
                  <c:v>2015-16</c:v>
                </c:pt>
                <c:pt idx="11">
                  <c:v>2016-17</c:v>
                </c:pt>
                <c:pt idx="12">
                  <c:v>2017-18</c:v>
                </c:pt>
                <c:pt idx="13">
                  <c:v>2018-19</c:v>
                </c:pt>
                <c:pt idx="14">
                  <c:v>2019-20</c:v>
                </c:pt>
                <c:pt idx="15">
                  <c:v>2020-21</c:v>
                </c:pt>
                <c:pt idx="16">
                  <c:v>2021-22</c:v>
                </c:pt>
              </c:strCache>
            </c:strRef>
          </c:cat>
          <c:val>
            <c:numRef>
              <c:f>Sheet1!$E$2:$E$18</c:f>
              <c:numCache>
                <c:formatCode>General</c:formatCode>
                <c:ptCount val="17"/>
                <c:pt idx="0">
                  <c:v>101403.59135525291</c:v>
                </c:pt>
                <c:pt idx="1">
                  <c:v>101325.94673631327</c:v>
                </c:pt>
                <c:pt idx="2">
                  <c:v>101817.7073107014</c:v>
                </c:pt>
                <c:pt idx="3">
                  <c:v>98542.701570813879</c:v>
                </c:pt>
                <c:pt idx="4">
                  <c:v>97397.442866278347</c:v>
                </c:pt>
                <c:pt idx="5">
                  <c:v>94159.112903507397</c:v>
                </c:pt>
                <c:pt idx="6">
                  <c:v>91456.548234840448</c:v>
                </c:pt>
                <c:pt idx="7">
                  <c:v>89381.868605701442</c:v>
                </c:pt>
                <c:pt idx="8">
                  <c:v>87282.305414682982</c:v>
                </c:pt>
                <c:pt idx="9">
                  <c:v>84784.569564829901</c:v>
                </c:pt>
                <c:pt idx="10">
                  <c:v>83864.287876576505</c:v>
                </c:pt>
                <c:pt idx="11">
                  <c:v>82523.406779670957</c:v>
                </c:pt>
                <c:pt idx="12">
                  <c:v>82353.391036490546</c:v>
                </c:pt>
                <c:pt idx="13">
                  <c:v>80142.846599653843</c:v>
                </c:pt>
                <c:pt idx="14">
                  <c:v>78915.045852060168</c:v>
                </c:pt>
                <c:pt idx="15">
                  <c:v>80038.367010934075</c:v>
                </c:pt>
                <c:pt idx="16">
                  <c:v>77451.454115538276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5025280"/>
        <c:axId val="35023104"/>
      </c:lineChart>
      <c:catAx>
        <c:axId val="35011200"/>
        <c:scaling>
          <c:orientation val="minMax"/>
        </c:scaling>
        <c:delete val="0"/>
        <c:axPos val="b"/>
        <c:majorTickMark val="out"/>
        <c:minorTickMark val="none"/>
        <c:tickLblPos val="nextTo"/>
        <c:crossAx val="35021184"/>
        <c:crosses val="autoZero"/>
        <c:auto val="1"/>
        <c:lblAlgn val="ctr"/>
        <c:lblOffset val="100"/>
        <c:noMultiLvlLbl val="0"/>
      </c:catAx>
      <c:valAx>
        <c:axId val="35021184"/>
        <c:scaling>
          <c:orientation val="minMax"/>
          <c:max val="3500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Asian, Black, Hispanic</a:t>
                </a:r>
                <a:endParaRPr lang="en-US" dirty="0"/>
              </a:p>
            </c:rich>
          </c:tx>
          <c:layout/>
          <c:overlay val="0"/>
        </c:title>
        <c:numFmt formatCode="#,##0" sourceLinked="1"/>
        <c:majorTickMark val="out"/>
        <c:minorTickMark val="none"/>
        <c:tickLblPos val="nextTo"/>
        <c:crossAx val="35011200"/>
        <c:crosses val="autoZero"/>
        <c:crossBetween val="between"/>
      </c:valAx>
      <c:valAx>
        <c:axId val="35023104"/>
        <c:scaling>
          <c:orientation val="minMax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White</a:t>
                </a:r>
                <a:endParaRPr lang="en-US" dirty="0"/>
              </a:p>
            </c:rich>
          </c:tx>
          <c:layout/>
          <c:overlay val="0"/>
        </c:title>
        <c:numFmt formatCode="#,##0" sourceLinked="0"/>
        <c:majorTickMark val="out"/>
        <c:minorTickMark val="none"/>
        <c:tickLblPos val="nextTo"/>
        <c:crossAx val="35025280"/>
        <c:crosses val="max"/>
        <c:crossBetween val="between"/>
      </c:valAx>
      <c:catAx>
        <c:axId val="35025280"/>
        <c:scaling>
          <c:orientation val="minMax"/>
        </c:scaling>
        <c:delete val="1"/>
        <c:axPos val="b"/>
        <c:majorTickMark val="out"/>
        <c:minorTickMark val="none"/>
        <c:tickLblPos val="none"/>
        <c:crossAx val="35023104"/>
        <c:crosses val="autoZero"/>
        <c:auto val="1"/>
        <c:lblAlgn val="ctr"/>
        <c:lblOffset val="100"/>
        <c:noMultiLvlLbl val="0"/>
      </c:catAx>
    </c:plotArea>
    <c:legend>
      <c:legendPos val="l"/>
      <c:layout>
        <c:manualLayout>
          <c:xMode val="edge"/>
          <c:yMode val="edge"/>
          <c:x val="0.16306113675445741"/>
          <c:y val="0.59883089613798279"/>
          <c:w val="0.39805823800326884"/>
          <c:h val="0.16424296962879639"/>
        </c:manualLayout>
      </c:layout>
      <c:overlay val="1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4Yr</c:v>
                </c:pt>
              </c:strCache>
            </c:strRef>
          </c:tx>
          <c:spPr>
            <a:solidFill>
              <a:srgbClr val="0A2196"/>
            </a:solidFill>
          </c:spPr>
          <c:invertIfNegative val="0"/>
          <c:dLbls>
            <c:numFmt formatCode="0%" sourceLinked="0"/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Hispanic</c:v>
                </c:pt>
                <c:pt idx="1">
                  <c:v>Black</c:v>
                </c:pt>
                <c:pt idx="2">
                  <c:v>Native Amer.</c:v>
                </c:pt>
                <c:pt idx="3">
                  <c:v>Total</c:v>
                </c:pt>
                <c:pt idx="4">
                  <c:v>Asian</c:v>
                </c:pt>
                <c:pt idx="5">
                  <c:v>Multiracial</c:v>
                </c:pt>
                <c:pt idx="6">
                  <c:v>White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0.3650000000000001</c:v>
                </c:pt>
                <c:pt idx="1">
                  <c:v>0.39600000000000007</c:v>
                </c:pt>
                <c:pt idx="2">
                  <c:v>0.35300000000000004</c:v>
                </c:pt>
                <c:pt idx="3" formatCode="0%">
                  <c:v>0.5</c:v>
                </c:pt>
                <c:pt idx="4">
                  <c:v>0.67800000000000016</c:v>
                </c:pt>
                <c:pt idx="5">
                  <c:v>0.65500000000000014</c:v>
                </c:pt>
                <c:pt idx="6" formatCode="0%">
                  <c:v>0.54500000000000004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2yr</c:v>
                </c:pt>
              </c:strCache>
            </c:strRef>
          </c:tx>
          <c:spPr>
            <a:solidFill>
              <a:srgbClr val="D5C139"/>
            </a:solidFill>
          </c:spPr>
          <c:invertIfNegative val="0"/>
          <c:dLbls>
            <c:numFmt formatCode="0%" sourceLinked="0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Hispanic</c:v>
                </c:pt>
                <c:pt idx="1">
                  <c:v>Black</c:v>
                </c:pt>
                <c:pt idx="2">
                  <c:v>Native Amer.</c:v>
                </c:pt>
                <c:pt idx="3">
                  <c:v>Total</c:v>
                </c:pt>
                <c:pt idx="4">
                  <c:v>Asian</c:v>
                </c:pt>
                <c:pt idx="5">
                  <c:v>Multiracial</c:v>
                </c:pt>
                <c:pt idx="6">
                  <c:v>White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0.36700000000000016</c:v>
                </c:pt>
                <c:pt idx="1">
                  <c:v>0.34700000000000009</c:v>
                </c:pt>
                <c:pt idx="2">
                  <c:v>0.40200000000000002</c:v>
                </c:pt>
                <c:pt idx="3">
                  <c:v>0.32700000000000007</c:v>
                </c:pt>
                <c:pt idx="4">
                  <c:v>0.17100000000000004</c:v>
                </c:pt>
                <c:pt idx="5">
                  <c:v>0.22000000000000008</c:v>
                </c:pt>
                <c:pt idx="6">
                  <c:v>0.33000000000000013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Total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dLbls>
            <c:numFmt formatCode="0%" sourceLinked="0"/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Sheet1!$A$2:$A$8</c:f>
              <c:strCache>
                <c:ptCount val="7"/>
                <c:pt idx="0">
                  <c:v>Hispanic</c:v>
                </c:pt>
                <c:pt idx="1">
                  <c:v>Black</c:v>
                </c:pt>
                <c:pt idx="2">
                  <c:v>Native Amer.</c:v>
                </c:pt>
                <c:pt idx="3">
                  <c:v>Total</c:v>
                </c:pt>
                <c:pt idx="4">
                  <c:v>Asian</c:v>
                </c:pt>
                <c:pt idx="5">
                  <c:v>Multiracial</c:v>
                </c:pt>
                <c:pt idx="6">
                  <c:v>White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0.73200000000000021</c:v>
                </c:pt>
                <c:pt idx="1">
                  <c:v>0.7430000000000001</c:v>
                </c:pt>
                <c:pt idx="2">
                  <c:v>0.75500000000000012</c:v>
                </c:pt>
                <c:pt idx="3">
                  <c:v>0.82700000000000007</c:v>
                </c:pt>
                <c:pt idx="4">
                  <c:v>0.8490000000000002</c:v>
                </c:pt>
                <c:pt idx="5">
                  <c:v>0.87500000000000022</c:v>
                </c:pt>
                <c:pt idx="6">
                  <c:v>0.87500000000000022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34807808"/>
        <c:axId val="34809344"/>
      </c:barChart>
      <c:catAx>
        <c:axId val="34807808"/>
        <c:scaling>
          <c:orientation val="minMax"/>
        </c:scaling>
        <c:delete val="0"/>
        <c:axPos val="l"/>
        <c:majorTickMark val="out"/>
        <c:minorTickMark val="none"/>
        <c:tickLblPos val="nextTo"/>
        <c:crossAx val="34809344"/>
        <c:crosses val="autoZero"/>
        <c:auto val="1"/>
        <c:lblAlgn val="ctr"/>
        <c:lblOffset val="100"/>
        <c:noMultiLvlLbl val="0"/>
      </c:catAx>
      <c:valAx>
        <c:axId val="34809344"/>
        <c:scaling>
          <c:orientation val="minMax"/>
          <c:max val="1"/>
          <c:min val="0"/>
        </c:scaling>
        <c:delete val="0"/>
        <c:axPos val="b"/>
        <c:numFmt formatCode="0%" sourceLinked="0"/>
        <c:majorTickMark val="out"/>
        <c:minorTickMark val="none"/>
        <c:tickLblPos val="nextTo"/>
        <c:crossAx val="34807808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3E74F5-CF77-49B5-B434-177BB9ECEEAB}" type="doc">
      <dgm:prSet loTypeId="urn:microsoft.com/office/officeart/2005/8/layout/radial4" loCatId="relationship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4E9750D-E7ED-4725-B347-8BED4A5119E4}">
      <dgm:prSet phldrT="[Text]"/>
      <dgm:spPr/>
      <dgm:t>
        <a:bodyPr/>
        <a:lstStyle/>
        <a:p>
          <a:r>
            <a:rPr lang="en-US" dirty="0" smtClean="0"/>
            <a:t>Enrollment Management</a:t>
          </a:r>
          <a:endParaRPr lang="en-US" dirty="0"/>
        </a:p>
      </dgm:t>
    </dgm:pt>
    <dgm:pt modelId="{C580023A-403B-4122-8FC4-5A39B681F3DA}" type="parTrans" cxnId="{6E226124-5932-4C13-81B5-4FDA6780567E}">
      <dgm:prSet/>
      <dgm:spPr/>
      <dgm:t>
        <a:bodyPr/>
        <a:lstStyle/>
        <a:p>
          <a:endParaRPr lang="en-US"/>
        </a:p>
      </dgm:t>
    </dgm:pt>
    <dgm:pt modelId="{216883F6-8D3D-4F74-96AF-27276B8139AE}" type="sibTrans" cxnId="{6E226124-5932-4C13-81B5-4FDA6780567E}">
      <dgm:prSet/>
      <dgm:spPr/>
      <dgm:t>
        <a:bodyPr/>
        <a:lstStyle/>
        <a:p>
          <a:endParaRPr lang="en-US"/>
        </a:p>
      </dgm:t>
    </dgm:pt>
    <dgm:pt modelId="{F00FC3A0-6873-42DA-B387-3F017760A9A2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NYS Demographics</a:t>
          </a:r>
          <a:endParaRPr lang="en-US" dirty="0"/>
        </a:p>
      </dgm:t>
    </dgm:pt>
    <dgm:pt modelId="{473B9CB5-EF1C-419F-BAEA-043C31402CDF}" type="parTrans" cxnId="{E47305FC-FA84-4B5A-B970-8DF539186D56}">
      <dgm:prSet/>
      <dgm:spPr/>
      <dgm:t>
        <a:bodyPr/>
        <a:lstStyle/>
        <a:p>
          <a:endParaRPr lang="en-US"/>
        </a:p>
      </dgm:t>
    </dgm:pt>
    <dgm:pt modelId="{8C8D063B-0815-4FA0-BBA3-427D9A973665}" type="sibTrans" cxnId="{E47305FC-FA84-4B5A-B970-8DF539186D56}">
      <dgm:prSet/>
      <dgm:spPr/>
      <dgm:t>
        <a:bodyPr/>
        <a:lstStyle/>
        <a:p>
          <a:endParaRPr lang="en-US"/>
        </a:p>
      </dgm:t>
    </dgm:pt>
    <dgm:pt modelId="{1588FF9D-2B2F-4589-A8E7-20123305416A}">
      <dgm:prSet phldrT="[Text]"/>
      <dgm:spPr>
        <a:solidFill>
          <a:schemeClr val="tx2"/>
        </a:solidFill>
      </dgm:spPr>
      <dgm:t>
        <a:bodyPr/>
        <a:lstStyle/>
        <a:p>
          <a:r>
            <a:rPr lang="en-US" dirty="0" smtClean="0"/>
            <a:t>UB 2020</a:t>
          </a:r>
          <a:endParaRPr lang="en-US" dirty="0"/>
        </a:p>
      </dgm:t>
    </dgm:pt>
    <dgm:pt modelId="{7C6E58AC-4C0A-4737-BA10-7B2C9672A79A}" type="parTrans" cxnId="{4D3B6A1B-7486-4004-9F1A-BCFE453D5A16}">
      <dgm:prSet/>
      <dgm:spPr/>
      <dgm:t>
        <a:bodyPr/>
        <a:lstStyle/>
        <a:p>
          <a:endParaRPr lang="en-US"/>
        </a:p>
      </dgm:t>
    </dgm:pt>
    <dgm:pt modelId="{F2EF692E-149F-4608-96F1-446D12E092E0}" type="sibTrans" cxnId="{4D3B6A1B-7486-4004-9F1A-BCFE453D5A16}">
      <dgm:prSet/>
      <dgm:spPr/>
      <dgm:t>
        <a:bodyPr/>
        <a:lstStyle/>
        <a:p>
          <a:endParaRPr lang="en-US"/>
        </a:p>
      </dgm:t>
    </dgm:pt>
    <dgm:pt modelId="{300C0C07-E2A9-45A7-9182-5B25AA9CCAD6}">
      <dgm:prSet phldrT="[Text]"/>
      <dgm:spPr>
        <a:solidFill>
          <a:schemeClr val="accent6"/>
        </a:solidFill>
      </dgm:spPr>
      <dgm:t>
        <a:bodyPr/>
        <a:lstStyle/>
        <a:p>
          <a:r>
            <a:rPr lang="en-US" dirty="0" smtClean="0"/>
            <a:t>SUNY Budget Model</a:t>
          </a:r>
          <a:endParaRPr lang="en-US" dirty="0"/>
        </a:p>
      </dgm:t>
    </dgm:pt>
    <dgm:pt modelId="{F70474F5-1274-4E67-9BE6-91A5A363612F}" type="parTrans" cxnId="{5FABCAF3-70A2-425D-8142-31898A3CFC23}">
      <dgm:prSet/>
      <dgm:spPr/>
      <dgm:t>
        <a:bodyPr/>
        <a:lstStyle/>
        <a:p>
          <a:endParaRPr lang="en-US"/>
        </a:p>
      </dgm:t>
    </dgm:pt>
    <dgm:pt modelId="{6DBDF332-070A-4E0E-B884-8A3008E68A16}" type="sibTrans" cxnId="{5FABCAF3-70A2-425D-8142-31898A3CFC23}">
      <dgm:prSet/>
      <dgm:spPr/>
      <dgm:t>
        <a:bodyPr/>
        <a:lstStyle/>
        <a:p>
          <a:endParaRPr lang="en-US"/>
        </a:p>
      </dgm:t>
    </dgm:pt>
    <dgm:pt modelId="{87D24D6A-F7BE-417F-A3B7-F0D00F9EA0F5}" type="pres">
      <dgm:prSet presAssocID="{AD3E74F5-CF77-49B5-B434-177BB9ECEEA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58D179-BABF-49B8-BD09-9C4EFE48ABBE}" type="pres">
      <dgm:prSet presAssocID="{84E9750D-E7ED-4725-B347-8BED4A5119E4}" presName="centerShape" presStyleLbl="node0" presStyleIdx="0" presStyleCnt="1"/>
      <dgm:spPr/>
      <dgm:t>
        <a:bodyPr/>
        <a:lstStyle/>
        <a:p>
          <a:endParaRPr lang="en-US"/>
        </a:p>
      </dgm:t>
    </dgm:pt>
    <dgm:pt modelId="{04895AA7-E989-42A6-8C88-0E34908E1F6D}" type="pres">
      <dgm:prSet presAssocID="{473B9CB5-EF1C-419F-BAEA-043C31402CDF}" presName="parTrans" presStyleLbl="bgSibTrans2D1" presStyleIdx="0" presStyleCnt="3"/>
      <dgm:spPr/>
      <dgm:t>
        <a:bodyPr/>
        <a:lstStyle/>
        <a:p>
          <a:endParaRPr lang="en-US"/>
        </a:p>
      </dgm:t>
    </dgm:pt>
    <dgm:pt modelId="{274F6F94-B37C-4475-967D-BF245DC8AE2D}" type="pres">
      <dgm:prSet presAssocID="{F00FC3A0-6873-42DA-B387-3F017760A9A2}" presName="node" presStyleLbl="node1" presStyleIdx="0" presStyleCnt="3" custRadScaleRad="112212" custRadScaleInc="31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606DAF-0F7D-43F6-B5FE-0AA84A4C3D9B}" type="pres">
      <dgm:prSet presAssocID="{7C6E58AC-4C0A-4737-BA10-7B2C9672A79A}" presName="parTrans" presStyleLbl="bgSibTrans2D1" presStyleIdx="1" presStyleCnt="3"/>
      <dgm:spPr/>
      <dgm:t>
        <a:bodyPr/>
        <a:lstStyle/>
        <a:p>
          <a:endParaRPr lang="en-US"/>
        </a:p>
      </dgm:t>
    </dgm:pt>
    <dgm:pt modelId="{84CB8569-3CA9-4387-8D67-23C533AD4604}" type="pres">
      <dgm:prSet presAssocID="{1588FF9D-2B2F-4589-A8E7-20123305416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7212D5-0883-4392-B6D1-A19B5263FB24}" type="pres">
      <dgm:prSet presAssocID="{F70474F5-1274-4E67-9BE6-91A5A363612F}" presName="parTrans" presStyleLbl="bgSibTrans2D1" presStyleIdx="2" presStyleCnt="3"/>
      <dgm:spPr/>
      <dgm:t>
        <a:bodyPr/>
        <a:lstStyle/>
        <a:p>
          <a:endParaRPr lang="en-US"/>
        </a:p>
      </dgm:t>
    </dgm:pt>
    <dgm:pt modelId="{E3F9432A-C487-4BCD-8EB5-569ACD8DA9BF}" type="pres">
      <dgm:prSet presAssocID="{300C0C07-E2A9-45A7-9182-5B25AA9CCAD6}" presName="node" presStyleLbl="node1" presStyleIdx="2" presStyleCnt="3" custRadScaleRad="114762" custRadScaleInc="-16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DA743FE-7E66-4A1A-AADA-451B27B7EFA4}" type="presOf" srcId="{F00FC3A0-6873-42DA-B387-3F017760A9A2}" destId="{274F6F94-B37C-4475-967D-BF245DC8AE2D}" srcOrd="0" destOrd="0" presId="urn:microsoft.com/office/officeart/2005/8/layout/radial4"/>
    <dgm:cxn modelId="{E47305FC-FA84-4B5A-B970-8DF539186D56}" srcId="{84E9750D-E7ED-4725-B347-8BED4A5119E4}" destId="{F00FC3A0-6873-42DA-B387-3F017760A9A2}" srcOrd="0" destOrd="0" parTransId="{473B9CB5-EF1C-419F-BAEA-043C31402CDF}" sibTransId="{8C8D063B-0815-4FA0-BBA3-427D9A973665}"/>
    <dgm:cxn modelId="{A7F1AD25-12E6-400B-9E30-5F45E2402946}" type="presOf" srcId="{300C0C07-E2A9-45A7-9182-5B25AA9CCAD6}" destId="{E3F9432A-C487-4BCD-8EB5-569ACD8DA9BF}" srcOrd="0" destOrd="0" presId="urn:microsoft.com/office/officeart/2005/8/layout/radial4"/>
    <dgm:cxn modelId="{0F0E5D94-096A-42B0-8466-89A2D867A1E5}" type="presOf" srcId="{7C6E58AC-4C0A-4737-BA10-7B2C9672A79A}" destId="{30606DAF-0F7D-43F6-B5FE-0AA84A4C3D9B}" srcOrd="0" destOrd="0" presId="urn:microsoft.com/office/officeart/2005/8/layout/radial4"/>
    <dgm:cxn modelId="{2E517007-8B9B-4874-AC74-3BED4BF0E991}" type="presOf" srcId="{473B9CB5-EF1C-419F-BAEA-043C31402CDF}" destId="{04895AA7-E989-42A6-8C88-0E34908E1F6D}" srcOrd="0" destOrd="0" presId="urn:microsoft.com/office/officeart/2005/8/layout/radial4"/>
    <dgm:cxn modelId="{5FABCAF3-70A2-425D-8142-31898A3CFC23}" srcId="{84E9750D-E7ED-4725-B347-8BED4A5119E4}" destId="{300C0C07-E2A9-45A7-9182-5B25AA9CCAD6}" srcOrd="2" destOrd="0" parTransId="{F70474F5-1274-4E67-9BE6-91A5A363612F}" sibTransId="{6DBDF332-070A-4E0E-B884-8A3008E68A16}"/>
    <dgm:cxn modelId="{4D3B6A1B-7486-4004-9F1A-BCFE453D5A16}" srcId="{84E9750D-E7ED-4725-B347-8BED4A5119E4}" destId="{1588FF9D-2B2F-4589-A8E7-20123305416A}" srcOrd="1" destOrd="0" parTransId="{7C6E58AC-4C0A-4737-BA10-7B2C9672A79A}" sibTransId="{F2EF692E-149F-4608-96F1-446D12E092E0}"/>
    <dgm:cxn modelId="{6E226124-5932-4C13-81B5-4FDA6780567E}" srcId="{AD3E74F5-CF77-49B5-B434-177BB9ECEEAB}" destId="{84E9750D-E7ED-4725-B347-8BED4A5119E4}" srcOrd="0" destOrd="0" parTransId="{C580023A-403B-4122-8FC4-5A39B681F3DA}" sibTransId="{216883F6-8D3D-4F74-96AF-27276B8139AE}"/>
    <dgm:cxn modelId="{45C91D53-675D-438A-B006-6B81A6184B5C}" type="presOf" srcId="{84E9750D-E7ED-4725-B347-8BED4A5119E4}" destId="{3158D179-BABF-49B8-BD09-9C4EFE48ABBE}" srcOrd="0" destOrd="0" presId="urn:microsoft.com/office/officeart/2005/8/layout/radial4"/>
    <dgm:cxn modelId="{3C0E20CB-53DB-4238-A0C3-AAFB0751E21C}" type="presOf" srcId="{1588FF9D-2B2F-4589-A8E7-20123305416A}" destId="{84CB8569-3CA9-4387-8D67-23C533AD4604}" srcOrd="0" destOrd="0" presId="urn:microsoft.com/office/officeart/2005/8/layout/radial4"/>
    <dgm:cxn modelId="{FCC3AC15-CDEA-42F0-AE10-E16E9F0BC71E}" type="presOf" srcId="{F70474F5-1274-4E67-9BE6-91A5A363612F}" destId="{CB7212D5-0883-4392-B6D1-A19B5263FB24}" srcOrd="0" destOrd="0" presId="urn:microsoft.com/office/officeart/2005/8/layout/radial4"/>
    <dgm:cxn modelId="{88E88EC1-8316-4AA6-A0A8-D5167147C6EC}" type="presOf" srcId="{AD3E74F5-CF77-49B5-B434-177BB9ECEEAB}" destId="{87D24D6A-F7BE-417F-A3B7-F0D00F9EA0F5}" srcOrd="0" destOrd="0" presId="urn:microsoft.com/office/officeart/2005/8/layout/radial4"/>
    <dgm:cxn modelId="{E61BF9E6-511A-41E4-9B9A-9B0EC7F72AE7}" type="presParOf" srcId="{87D24D6A-F7BE-417F-A3B7-F0D00F9EA0F5}" destId="{3158D179-BABF-49B8-BD09-9C4EFE48ABBE}" srcOrd="0" destOrd="0" presId="urn:microsoft.com/office/officeart/2005/8/layout/radial4"/>
    <dgm:cxn modelId="{0AE2205E-78BB-4215-B2E6-407C3DFA6AD7}" type="presParOf" srcId="{87D24D6A-F7BE-417F-A3B7-F0D00F9EA0F5}" destId="{04895AA7-E989-42A6-8C88-0E34908E1F6D}" srcOrd="1" destOrd="0" presId="urn:microsoft.com/office/officeart/2005/8/layout/radial4"/>
    <dgm:cxn modelId="{82723189-59DF-4DC0-8261-30E2E6277905}" type="presParOf" srcId="{87D24D6A-F7BE-417F-A3B7-F0D00F9EA0F5}" destId="{274F6F94-B37C-4475-967D-BF245DC8AE2D}" srcOrd="2" destOrd="0" presId="urn:microsoft.com/office/officeart/2005/8/layout/radial4"/>
    <dgm:cxn modelId="{E1E6ED08-EE5F-4B70-95BD-4BA54F315979}" type="presParOf" srcId="{87D24D6A-F7BE-417F-A3B7-F0D00F9EA0F5}" destId="{30606DAF-0F7D-43F6-B5FE-0AA84A4C3D9B}" srcOrd="3" destOrd="0" presId="urn:microsoft.com/office/officeart/2005/8/layout/radial4"/>
    <dgm:cxn modelId="{1FEAFACE-3E05-4EF8-A8EE-9ADEAC6490D8}" type="presParOf" srcId="{87D24D6A-F7BE-417F-A3B7-F0D00F9EA0F5}" destId="{84CB8569-3CA9-4387-8D67-23C533AD4604}" srcOrd="4" destOrd="0" presId="urn:microsoft.com/office/officeart/2005/8/layout/radial4"/>
    <dgm:cxn modelId="{E0E27F7F-487E-4BCA-8FB3-5322E9FE0FC5}" type="presParOf" srcId="{87D24D6A-F7BE-417F-A3B7-F0D00F9EA0F5}" destId="{CB7212D5-0883-4392-B6D1-A19B5263FB24}" srcOrd="5" destOrd="0" presId="urn:microsoft.com/office/officeart/2005/8/layout/radial4"/>
    <dgm:cxn modelId="{5C19EDF0-5727-462E-9825-F78FEE8ED718}" type="presParOf" srcId="{87D24D6A-F7BE-417F-A3B7-F0D00F9EA0F5}" destId="{E3F9432A-C487-4BCD-8EB5-569ACD8DA9B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E1C79FF-F236-45A9-886D-442D37BB67CD}" type="doc">
      <dgm:prSet loTypeId="urn:microsoft.com/office/officeart/2005/8/layout/funnel1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AE4EFA-86AC-4845-B133-6E64FD41C2F6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 smtClean="0"/>
            <a:t>HS GPA’s</a:t>
          </a:r>
          <a:endParaRPr lang="en-US" dirty="0"/>
        </a:p>
      </dgm:t>
    </dgm:pt>
    <dgm:pt modelId="{3D4FE409-B077-4AEB-B70F-B2AE1D986CE4}" type="parTrans" cxnId="{D25E1EEF-D0C0-40D4-A2B0-8A1F17B24597}">
      <dgm:prSet/>
      <dgm:spPr/>
      <dgm:t>
        <a:bodyPr/>
        <a:lstStyle/>
        <a:p>
          <a:endParaRPr lang="en-US"/>
        </a:p>
      </dgm:t>
    </dgm:pt>
    <dgm:pt modelId="{18046234-4695-4FEE-8F06-831C4438C62E}" type="sibTrans" cxnId="{D25E1EEF-D0C0-40D4-A2B0-8A1F17B24597}">
      <dgm:prSet/>
      <dgm:spPr/>
      <dgm:t>
        <a:bodyPr/>
        <a:lstStyle/>
        <a:p>
          <a:endParaRPr lang="en-US"/>
        </a:p>
      </dgm:t>
    </dgm:pt>
    <dgm:pt modelId="{2E938C08-E1BC-43DC-A64F-D93838875968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 smtClean="0"/>
            <a:t>ACT/SAT Test Scores</a:t>
          </a:r>
          <a:endParaRPr lang="en-US" dirty="0"/>
        </a:p>
      </dgm:t>
    </dgm:pt>
    <dgm:pt modelId="{6F58CF3E-91B4-4F08-8376-B56D5B5D886F}" type="parTrans" cxnId="{EEBAAC92-483A-4CE7-B85C-0B173D797704}">
      <dgm:prSet/>
      <dgm:spPr/>
      <dgm:t>
        <a:bodyPr/>
        <a:lstStyle/>
        <a:p>
          <a:endParaRPr lang="en-US"/>
        </a:p>
      </dgm:t>
    </dgm:pt>
    <dgm:pt modelId="{3C0B7ACF-D0DB-4A35-9756-6EECB121942D}" type="sibTrans" cxnId="{EEBAAC92-483A-4CE7-B85C-0B173D797704}">
      <dgm:prSet/>
      <dgm:spPr/>
      <dgm:t>
        <a:bodyPr/>
        <a:lstStyle/>
        <a:p>
          <a:endParaRPr lang="en-US"/>
        </a:p>
      </dgm:t>
    </dgm:pt>
    <dgm:pt modelId="{F76603F8-6675-466B-B2BE-8B21C2908882}">
      <dgm:prSet phldrT="[Text]"/>
      <dgm:spPr/>
      <dgm:t>
        <a:bodyPr/>
        <a:lstStyle/>
        <a:p>
          <a:r>
            <a:rPr lang="en-US" dirty="0" smtClean="0"/>
            <a:t>Other Characteristics</a:t>
          </a:r>
          <a:endParaRPr lang="en-US" dirty="0"/>
        </a:p>
      </dgm:t>
    </dgm:pt>
    <dgm:pt modelId="{F5244B69-CDCA-414A-AB90-8720D91676DE}" type="parTrans" cxnId="{45D2E6E4-769D-4C41-AB0B-FC975AAF5667}">
      <dgm:prSet/>
      <dgm:spPr/>
      <dgm:t>
        <a:bodyPr/>
        <a:lstStyle/>
        <a:p>
          <a:endParaRPr lang="en-US"/>
        </a:p>
      </dgm:t>
    </dgm:pt>
    <dgm:pt modelId="{C48ACBEA-21AD-4DC4-B668-E7D9FB84A6D7}" type="sibTrans" cxnId="{45D2E6E4-769D-4C41-AB0B-FC975AAF5667}">
      <dgm:prSet/>
      <dgm:spPr/>
      <dgm:t>
        <a:bodyPr/>
        <a:lstStyle/>
        <a:p>
          <a:endParaRPr lang="en-US"/>
        </a:p>
      </dgm:t>
    </dgm:pt>
    <dgm:pt modelId="{9D1CF4B3-749F-4D2D-8FC9-5C1521F696E9}">
      <dgm:prSet phldrT="[Text]"/>
      <dgm:spPr/>
      <dgm:t>
        <a:bodyPr/>
        <a:lstStyle/>
        <a:p>
          <a:r>
            <a:rPr lang="en-US" dirty="0" smtClean="0"/>
            <a:t>Accepted</a:t>
          </a:r>
          <a:endParaRPr lang="en-US" dirty="0"/>
        </a:p>
      </dgm:t>
    </dgm:pt>
    <dgm:pt modelId="{73577F07-B1EE-44E7-A418-58B2CDF14F83}" type="parTrans" cxnId="{CEB9A8F5-8D93-4C45-A5B5-702BF80B2D28}">
      <dgm:prSet/>
      <dgm:spPr/>
      <dgm:t>
        <a:bodyPr/>
        <a:lstStyle/>
        <a:p>
          <a:endParaRPr lang="en-US"/>
        </a:p>
      </dgm:t>
    </dgm:pt>
    <dgm:pt modelId="{16C8F370-39A4-42C6-8A64-953DD5CE597F}" type="sibTrans" cxnId="{CEB9A8F5-8D93-4C45-A5B5-702BF80B2D28}">
      <dgm:prSet/>
      <dgm:spPr/>
      <dgm:t>
        <a:bodyPr/>
        <a:lstStyle/>
        <a:p>
          <a:endParaRPr lang="en-US"/>
        </a:p>
      </dgm:t>
    </dgm:pt>
    <dgm:pt modelId="{FA6AB33B-99CD-487B-BDF9-149A7FFABF83}" type="pres">
      <dgm:prSet presAssocID="{6E1C79FF-F236-45A9-886D-442D37BB67C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97DB188-4E96-4EF2-B9B5-0FB4573815C6}" type="pres">
      <dgm:prSet presAssocID="{6E1C79FF-F236-45A9-886D-442D37BB67CD}" presName="ellipse" presStyleLbl="trBgShp" presStyleIdx="0" presStyleCnt="1"/>
      <dgm:spPr/>
    </dgm:pt>
    <dgm:pt modelId="{0860B745-CC8E-495A-85E8-1DD179B40301}" type="pres">
      <dgm:prSet presAssocID="{6E1C79FF-F236-45A9-886D-442D37BB67CD}" presName="arrow1" presStyleLbl="fgShp" presStyleIdx="0" presStyleCnt="1"/>
      <dgm:spPr>
        <a:solidFill>
          <a:schemeClr val="tx2"/>
        </a:solidFill>
      </dgm:spPr>
    </dgm:pt>
    <dgm:pt modelId="{E008F3F1-8B62-4876-B605-E36E792E3B36}" type="pres">
      <dgm:prSet presAssocID="{6E1C79FF-F236-45A9-886D-442D37BB67CD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9CD0EC-26B0-4EA0-8A06-753AC45C2AAC}" type="pres">
      <dgm:prSet presAssocID="{2E938C08-E1BC-43DC-A64F-D93838875968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172C93-966E-4BC2-8CAE-2ACD1FEFC581}" type="pres">
      <dgm:prSet presAssocID="{F76603F8-6675-466B-B2BE-8B21C2908882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13CF6D-C600-43A6-A4B3-5F231F795341}" type="pres">
      <dgm:prSet presAssocID="{9D1CF4B3-749F-4D2D-8FC9-5C1521F696E9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A072AC-A99F-425E-9A45-047EBB18A9DF}" type="pres">
      <dgm:prSet presAssocID="{6E1C79FF-F236-45A9-886D-442D37BB67CD}" presName="funnel" presStyleLbl="trAlignAcc1" presStyleIdx="0" presStyleCnt="1" custLinFactNeighborX="-794" custLinFactNeighborY="-893"/>
      <dgm:spPr/>
      <dgm:t>
        <a:bodyPr/>
        <a:lstStyle/>
        <a:p>
          <a:endParaRPr lang="en-US"/>
        </a:p>
      </dgm:t>
    </dgm:pt>
  </dgm:ptLst>
  <dgm:cxnLst>
    <dgm:cxn modelId="{9A32DF91-AD41-44E7-85A2-7F927858C284}" type="presOf" srcId="{F76603F8-6675-466B-B2BE-8B21C2908882}" destId="{2B9CD0EC-26B0-4EA0-8A06-753AC45C2AAC}" srcOrd="0" destOrd="0" presId="urn:microsoft.com/office/officeart/2005/8/layout/funnel1"/>
    <dgm:cxn modelId="{A8014241-6F2B-41CA-9326-E7DD8B104693}" type="presOf" srcId="{2E938C08-E1BC-43DC-A64F-D93838875968}" destId="{FC172C93-966E-4BC2-8CAE-2ACD1FEFC581}" srcOrd="0" destOrd="0" presId="urn:microsoft.com/office/officeart/2005/8/layout/funnel1"/>
    <dgm:cxn modelId="{45D2E6E4-769D-4C41-AB0B-FC975AAF5667}" srcId="{6E1C79FF-F236-45A9-886D-442D37BB67CD}" destId="{F76603F8-6675-466B-B2BE-8B21C2908882}" srcOrd="2" destOrd="0" parTransId="{F5244B69-CDCA-414A-AB90-8720D91676DE}" sibTransId="{C48ACBEA-21AD-4DC4-B668-E7D9FB84A6D7}"/>
    <dgm:cxn modelId="{EEBAAC92-483A-4CE7-B85C-0B173D797704}" srcId="{6E1C79FF-F236-45A9-886D-442D37BB67CD}" destId="{2E938C08-E1BC-43DC-A64F-D93838875968}" srcOrd="1" destOrd="0" parTransId="{6F58CF3E-91B4-4F08-8376-B56D5B5D886F}" sibTransId="{3C0B7ACF-D0DB-4A35-9756-6EECB121942D}"/>
    <dgm:cxn modelId="{009FBEC8-3F07-46E0-AFA9-DF90C3E57765}" type="presOf" srcId="{6E1C79FF-F236-45A9-886D-442D37BB67CD}" destId="{FA6AB33B-99CD-487B-BDF9-149A7FFABF83}" srcOrd="0" destOrd="0" presId="urn:microsoft.com/office/officeart/2005/8/layout/funnel1"/>
    <dgm:cxn modelId="{CEB9A8F5-8D93-4C45-A5B5-702BF80B2D28}" srcId="{6E1C79FF-F236-45A9-886D-442D37BB67CD}" destId="{9D1CF4B3-749F-4D2D-8FC9-5C1521F696E9}" srcOrd="3" destOrd="0" parTransId="{73577F07-B1EE-44E7-A418-58B2CDF14F83}" sibTransId="{16C8F370-39A4-42C6-8A64-953DD5CE597F}"/>
    <dgm:cxn modelId="{D25E1EEF-D0C0-40D4-A2B0-8A1F17B24597}" srcId="{6E1C79FF-F236-45A9-886D-442D37BB67CD}" destId="{25AE4EFA-86AC-4845-B133-6E64FD41C2F6}" srcOrd="0" destOrd="0" parTransId="{3D4FE409-B077-4AEB-B70F-B2AE1D986CE4}" sibTransId="{18046234-4695-4FEE-8F06-831C4438C62E}"/>
    <dgm:cxn modelId="{2F5B598D-C78A-48E8-A00F-83E328DB9E63}" type="presOf" srcId="{9D1CF4B3-749F-4D2D-8FC9-5C1521F696E9}" destId="{E008F3F1-8B62-4876-B605-E36E792E3B36}" srcOrd="0" destOrd="0" presId="urn:microsoft.com/office/officeart/2005/8/layout/funnel1"/>
    <dgm:cxn modelId="{2D6111DB-FF9F-4E56-BD1C-E0420BE3B33A}" type="presOf" srcId="{25AE4EFA-86AC-4845-B133-6E64FD41C2F6}" destId="{5313CF6D-C600-43A6-A4B3-5F231F795341}" srcOrd="0" destOrd="0" presId="urn:microsoft.com/office/officeart/2005/8/layout/funnel1"/>
    <dgm:cxn modelId="{B54D9CEF-6E9E-42C1-A7B2-B804E2DA62ED}" type="presParOf" srcId="{FA6AB33B-99CD-487B-BDF9-149A7FFABF83}" destId="{797DB188-4E96-4EF2-B9B5-0FB4573815C6}" srcOrd="0" destOrd="0" presId="urn:microsoft.com/office/officeart/2005/8/layout/funnel1"/>
    <dgm:cxn modelId="{C3EC615C-F71A-45C8-BC5F-69BABF5ADC96}" type="presParOf" srcId="{FA6AB33B-99CD-487B-BDF9-149A7FFABF83}" destId="{0860B745-CC8E-495A-85E8-1DD179B40301}" srcOrd="1" destOrd="0" presId="urn:microsoft.com/office/officeart/2005/8/layout/funnel1"/>
    <dgm:cxn modelId="{E10550D3-A33F-4D27-B0B8-7FF51B5FFCCC}" type="presParOf" srcId="{FA6AB33B-99CD-487B-BDF9-149A7FFABF83}" destId="{E008F3F1-8B62-4876-B605-E36E792E3B36}" srcOrd="2" destOrd="0" presId="urn:microsoft.com/office/officeart/2005/8/layout/funnel1"/>
    <dgm:cxn modelId="{B123236F-8AB0-4F75-9967-3FFAD5AC101A}" type="presParOf" srcId="{FA6AB33B-99CD-487B-BDF9-149A7FFABF83}" destId="{2B9CD0EC-26B0-4EA0-8A06-753AC45C2AAC}" srcOrd="3" destOrd="0" presId="urn:microsoft.com/office/officeart/2005/8/layout/funnel1"/>
    <dgm:cxn modelId="{877B0710-514B-4056-B722-1F1690125B03}" type="presParOf" srcId="{FA6AB33B-99CD-487B-BDF9-149A7FFABF83}" destId="{FC172C93-966E-4BC2-8CAE-2ACD1FEFC581}" srcOrd="4" destOrd="0" presId="urn:microsoft.com/office/officeart/2005/8/layout/funnel1"/>
    <dgm:cxn modelId="{D65CA910-7956-47F1-B621-2D414A21BBD5}" type="presParOf" srcId="{FA6AB33B-99CD-487B-BDF9-149A7FFABF83}" destId="{5313CF6D-C600-43A6-A4B3-5F231F795341}" srcOrd="5" destOrd="0" presId="urn:microsoft.com/office/officeart/2005/8/layout/funnel1"/>
    <dgm:cxn modelId="{78F1BACE-12AC-4FEC-B2EE-5F7E807CA071}" type="presParOf" srcId="{FA6AB33B-99CD-487B-BDF9-149A7FFABF83}" destId="{19A072AC-A99F-425E-9A45-047EBB18A9DF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8D179-BABF-49B8-BD09-9C4EFE48ABBE}">
      <dsp:nvSpPr>
        <dsp:cNvPr id="0" name=""/>
        <dsp:cNvSpPr/>
      </dsp:nvSpPr>
      <dsp:spPr>
        <a:xfrm>
          <a:off x="2836926" y="2546837"/>
          <a:ext cx="2098548" cy="209854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Enrollment Management</a:t>
          </a:r>
          <a:endParaRPr lang="en-US" sz="1900" kern="1200" dirty="0"/>
        </a:p>
      </dsp:txBody>
      <dsp:txXfrm>
        <a:off x="3144251" y="2854162"/>
        <a:ext cx="1483898" cy="1483898"/>
      </dsp:txXfrm>
    </dsp:sp>
    <dsp:sp modelId="{04895AA7-E989-42A6-8C88-0E34908E1F6D}">
      <dsp:nvSpPr>
        <dsp:cNvPr id="0" name=""/>
        <dsp:cNvSpPr/>
      </dsp:nvSpPr>
      <dsp:spPr>
        <a:xfrm rot="13014804">
          <a:off x="1180042" y="2005344"/>
          <a:ext cx="197316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74F6F94-B37C-4475-967D-BF245DC8AE2D}">
      <dsp:nvSpPr>
        <dsp:cNvPr id="0" name=""/>
        <dsp:cNvSpPr/>
      </dsp:nvSpPr>
      <dsp:spPr>
        <a:xfrm>
          <a:off x="380998" y="914391"/>
          <a:ext cx="1993620" cy="1594896"/>
        </a:xfrm>
        <a:prstGeom prst="roundRect">
          <a:avLst>
            <a:gd name="adj" fmla="val 10000"/>
          </a:avLst>
        </a:prstGeom>
        <a:solidFill>
          <a:schemeClr val="accent3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NYS Demographics</a:t>
          </a:r>
          <a:endParaRPr lang="en-US" sz="2200" kern="1200" dirty="0"/>
        </a:p>
      </dsp:txBody>
      <dsp:txXfrm>
        <a:off x="427711" y="961104"/>
        <a:ext cx="1900194" cy="1501470"/>
      </dsp:txXfrm>
    </dsp:sp>
    <dsp:sp modelId="{30606DAF-0F7D-43F6-B5FE-0AA84A4C3D9B}">
      <dsp:nvSpPr>
        <dsp:cNvPr id="0" name=""/>
        <dsp:cNvSpPr/>
      </dsp:nvSpPr>
      <dsp:spPr>
        <a:xfrm rot="16200000">
          <a:off x="3060943" y="1326476"/>
          <a:ext cx="1650512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CB8569-3CA9-4387-8D67-23C533AD4604}">
      <dsp:nvSpPr>
        <dsp:cNvPr id="0" name=""/>
        <dsp:cNvSpPr/>
      </dsp:nvSpPr>
      <dsp:spPr>
        <a:xfrm>
          <a:off x="2889389" y="2814"/>
          <a:ext cx="1993620" cy="1594896"/>
        </a:xfrm>
        <a:prstGeom prst="roundRect">
          <a:avLst>
            <a:gd name="adj" fmla="val 10000"/>
          </a:avLst>
        </a:prstGeom>
        <a:solidFill>
          <a:schemeClr val="tx2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UB 2020</a:t>
          </a:r>
          <a:endParaRPr lang="en-US" sz="2200" kern="1200" dirty="0"/>
        </a:p>
      </dsp:txBody>
      <dsp:txXfrm>
        <a:off x="2936102" y="49527"/>
        <a:ext cx="1900194" cy="1501470"/>
      </dsp:txXfrm>
    </dsp:sp>
    <dsp:sp modelId="{CB7212D5-0883-4392-B6D1-A19B5263FB24}">
      <dsp:nvSpPr>
        <dsp:cNvPr id="0" name=""/>
        <dsp:cNvSpPr/>
      </dsp:nvSpPr>
      <dsp:spPr>
        <a:xfrm rot="19442220">
          <a:off x="4637136" y="2011959"/>
          <a:ext cx="2040535" cy="59808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3F9432A-C487-4BCD-8EB5-569ACD8DA9BF}">
      <dsp:nvSpPr>
        <dsp:cNvPr id="0" name=""/>
        <dsp:cNvSpPr/>
      </dsp:nvSpPr>
      <dsp:spPr>
        <a:xfrm>
          <a:off x="5486395" y="914388"/>
          <a:ext cx="1993620" cy="159489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SUNY Budget Model</a:t>
          </a:r>
          <a:endParaRPr lang="en-US" sz="2200" kern="1200" dirty="0"/>
        </a:p>
      </dsp:txBody>
      <dsp:txXfrm>
        <a:off x="5533108" y="961101"/>
        <a:ext cx="1900194" cy="15014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DB188-4E96-4EF2-B9B5-0FB4573815C6}">
      <dsp:nvSpPr>
        <dsp:cNvPr id="0" name=""/>
        <dsp:cNvSpPr/>
      </dsp:nvSpPr>
      <dsp:spPr>
        <a:xfrm>
          <a:off x="605218" y="340042"/>
          <a:ext cx="2211705" cy="768096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60B745-CC8E-495A-85E8-1DD179B40301}">
      <dsp:nvSpPr>
        <dsp:cNvPr id="0" name=""/>
        <dsp:cNvSpPr/>
      </dsp:nvSpPr>
      <dsp:spPr>
        <a:xfrm>
          <a:off x="1500187" y="2220849"/>
          <a:ext cx="428625" cy="274320"/>
        </a:xfrm>
        <a:prstGeom prst="downArrow">
          <a:avLst/>
        </a:prstGeom>
        <a:solidFill>
          <a:schemeClr val="tx2"/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08F3F1-8B62-4876-B605-E36E792E3B36}">
      <dsp:nvSpPr>
        <dsp:cNvPr id="0" name=""/>
        <dsp:cNvSpPr/>
      </dsp:nvSpPr>
      <dsp:spPr>
        <a:xfrm>
          <a:off x="685799" y="2440305"/>
          <a:ext cx="2057400" cy="51435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Accepted</a:t>
          </a:r>
          <a:endParaRPr lang="en-US" sz="1800" kern="1200" dirty="0"/>
        </a:p>
      </dsp:txBody>
      <dsp:txXfrm>
        <a:off x="685799" y="2440305"/>
        <a:ext cx="2057400" cy="514350"/>
      </dsp:txXfrm>
    </dsp:sp>
    <dsp:sp modelId="{2B9CD0EC-26B0-4EA0-8A06-753AC45C2AAC}">
      <dsp:nvSpPr>
        <dsp:cNvPr id="0" name=""/>
        <dsp:cNvSpPr/>
      </dsp:nvSpPr>
      <dsp:spPr>
        <a:xfrm>
          <a:off x="1409318" y="1167460"/>
          <a:ext cx="771525" cy="77152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Other Characteristics</a:t>
          </a:r>
          <a:endParaRPr lang="en-US" sz="600" kern="1200" dirty="0"/>
        </a:p>
      </dsp:txBody>
      <dsp:txXfrm>
        <a:off x="1522305" y="1280447"/>
        <a:ext cx="545551" cy="545551"/>
      </dsp:txXfrm>
    </dsp:sp>
    <dsp:sp modelId="{FC172C93-966E-4BC2-8CAE-2ACD1FEFC581}">
      <dsp:nvSpPr>
        <dsp:cNvPr id="0" name=""/>
        <dsp:cNvSpPr/>
      </dsp:nvSpPr>
      <dsp:spPr>
        <a:xfrm>
          <a:off x="857249" y="588645"/>
          <a:ext cx="771525" cy="771525"/>
        </a:xfrm>
        <a:prstGeom prst="ellipse">
          <a:avLst/>
        </a:prstGeom>
        <a:solidFill>
          <a:schemeClr val="accent5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ACT/SAT Test Scores</a:t>
          </a:r>
          <a:endParaRPr lang="en-US" sz="600" kern="1200" dirty="0"/>
        </a:p>
      </dsp:txBody>
      <dsp:txXfrm>
        <a:off x="970236" y="701632"/>
        <a:ext cx="545551" cy="545551"/>
      </dsp:txXfrm>
    </dsp:sp>
    <dsp:sp modelId="{5313CF6D-C600-43A6-A4B3-5F231F795341}">
      <dsp:nvSpPr>
        <dsp:cNvPr id="0" name=""/>
        <dsp:cNvSpPr/>
      </dsp:nvSpPr>
      <dsp:spPr>
        <a:xfrm>
          <a:off x="1645920" y="402107"/>
          <a:ext cx="771525" cy="771525"/>
        </a:xfrm>
        <a:prstGeom prst="ellipse">
          <a:avLst/>
        </a:prstGeom>
        <a:solidFill>
          <a:schemeClr val="accent3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00" kern="1200" dirty="0" smtClean="0"/>
            <a:t>HS GPA’s</a:t>
          </a:r>
          <a:endParaRPr lang="en-US" sz="600" kern="1200" dirty="0"/>
        </a:p>
      </dsp:txBody>
      <dsp:txXfrm>
        <a:off x="1758907" y="515094"/>
        <a:ext cx="545551" cy="545551"/>
      </dsp:txXfrm>
    </dsp:sp>
    <dsp:sp modelId="{19A072AC-A99F-425E-9A45-047EBB18A9DF}">
      <dsp:nvSpPr>
        <dsp:cNvPr id="0" name=""/>
        <dsp:cNvSpPr/>
      </dsp:nvSpPr>
      <dsp:spPr>
        <a:xfrm>
          <a:off x="495291" y="228597"/>
          <a:ext cx="2400300" cy="1920240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2972421" cy="465138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38" y="2"/>
            <a:ext cx="2972421" cy="465138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9252A232-44D2-457B-B14E-F73906CD6BA3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1" y="8829677"/>
            <a:ext cx="2972421" cy="465138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38" y="8829677"/>
            <a:ext cx="2972421" cy="465138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CBFCAEF5-C02E-4603-924D-E192B71BF5E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862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1" y="2"/>
            <a:ext cx="2972421" cy="465138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38" y="2"/>
            <a:ext cx="2972421" cy="465138"/>
          </a:xfrm>
          <a:prstGeom prst="rect">
            <a:avLst/>
          </a:prstGeom>
        </p:spPr>
        <p:txBody>
          <a:bodyPr vert="horz" lIns="91415" tIns="45707" rIns="91415" bIns="45707" rtlCol="0"/>
          <a:lstStyle>
            <a:lvl1pPr algn="r">
              <a:defRPr sz="1200"/>
            </a:lvl1pPr>
          </a:lstStyle>
          <a:p>
            <a:fld id="{3F96B9CE-C14D-406C-82A7-37B3F0C60B57}" type="datetimeFigureOut">
              <a:rPr lang="en-US" smtClean="0"/>
              <a:pPr/>
              <a:t>11/2/2012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5" tIns="45707" rIns="91415" bIns="4570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3" y="4416436"/>
            <a:ext cx="5485158" cy="4183063"/>
          </a:xfrm>
          <a:prstGeom prst="rect">
            <a:avLst/>
          </a:prstGeom>
        </p:spPr>
        <p:txBody>
          <a:bodyPr vert="horz" lIns="91415" tIns="45707" rIns="91415" bIns="4570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1" y="8829677"/>
            <a:ext cx="2972421" cy="465138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38" y="8829677"/>
            <a:ext cx="2972421" cy="465138"/>
          </a:xfrm>
          <a:prstGeom prst="rect">
            <a:avLst/>
          </a:prstGeom>
        </p:spPr>
        <p:txBody>
          <a:bodyPr vert="horz" lIns="91415" tIns="45707" rIns="91415" bIns="45707" rtlCol="0" anchor="b"/>
          <a:lstStyle>
            <a:lvl1pPr algn="r">
              <a:defRPr sz="1200"/>
            </a:lvl1pPr>
          </a:lstStyle>
          <a:p>
            <a:fld id="{1C5DF15B-3B15-457F-ADD0-223535B796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7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4583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854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9998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5680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86690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70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things First – what do we want to show and where do we get the data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We want to include Inquiries/Applications/Admits/Enrolled/Graduated by county (we restricted this initial project to students with a NY state address or attended a high school within NY state)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We want to show dimensions such as: High School averages/ACT or SAT scores/Race-Ethnicity/General New York State Market Segment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Several sources used to gather info.  Need to insure that formats were consistent and all data contained the HS CEEB (HS county – numeric FIPS code)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Geocoding of street addresses proved a problem (too many records were not matched, so we compromised on a multi level geocoding approach using street address, then zip code and city/state).  In the end, we restricted to New York State until we get more time to track down and resolve other address issues.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Needed to make sure we included all dimensions such as: High School averages/ACT or SAT scores/Race-Ethnicity/General New York State Market Segment.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ArcGIS software learning curve – </a:t>
            </a:r>
            <a:r>
              <a:rPr lang="en-US" dirty="0" smtClean="0"/>
              <a:t>Although not user friendly, we had access to an in-house </a:t>
            </a:r>
            <a:r>
              <a:rPr lang="en-US" dirty="0"/>
              <a:t>expert Sean Brodfuehrer. </a:t>
            </a:r>
            <a:r>
              <a:rPr lang="en-US" dirty="0" smtClean="0"/>
              <a:t>ArcGIS is a powerful tool already available</a:t>
            </a:r>
            <a:r>
              <a:rPr lang="en-US" baseline="0" dirty="0" smtClean="0"/>
              <a:t> through </a:t>
            </a:r>
            <a:r>
              <a:rPr lang="en-US" dirty="0" smtClean="0"/>
              <a:t>university.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758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 things First – what do we want to show and where do we get the data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We want to include Inquiries/Applications/Admits/Enrolled/Graduated by county (we restricted this initial project to students with a NY state address or attended a high school within NY state)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We want to show dimensions such as: High School averages/ACT or SAT scores/Race-Ethnicity/General New York State Market Segment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Several sources used to gather info.  Need to insure that formats were consistent and all data contained the HS CEEB (HS county – numeric FIPS code)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Geocoding of street addresses proved a problem (too many records were not matched, so we compromised on a multi level geocoding approach using street address, then zip code and city/state).  In the end, we restricted to New York State until we get more time to track down and resolve other address issues.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Needed to make sure we included all dimensions such as: High School averages/ACT or SAT scores/Race-Ethnicity/General New York State Market Segment.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/>
              <a:t>ArcGIS software learning curve – utilized in-house expert Sean </a:t>
            </a:r>
            <a:r>
              <a:rPr lang="en-US" dirty="0" err="1"/>
              <a:t>Brodfuehrer</a:t>
            </a:r>
            <a:r>
              <a:rPr lang="en-US" dirty="0"/>
              <a:t>.  Not user friendly, but free and powerful.</a:t>
            </a:r>
            <a:endParaRPr lang="en-US" dirty="0" smtClean="0"/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758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Market segments used by admissions recruiters/advisors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56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56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5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8098">
              <a:defRPr/>
            </a:pPr>
            <a:r>
              <a:rPr lang="en-US" dirty="0" smtClean="0"/>
              <a:t>(</a:t>
            </a:r>
            <a:r>
              <a:rPr lang="en-US" dirty="0" err="1" smtClean="0"/>
              <a:t>arcGIS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10.1)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354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43777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230848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2566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899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561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561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9356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0660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7761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377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878098">
              <a:defRPr/>
            </a:pPr>
            <a:r>
              <a:rPr lang="en-US" dirty="0" smtClean="0"/>
              <a:t>(</a:t>
            </a:r>
            <a:r>
              <a:rPr lang="en-US" dirty="0" err="1" smtClean="0"/>
              <a:t>arcGIS</a:t>
            </a:r>
            <a:r>
              <a:rPr lang="en-US" dirty="0" smtClean="0"/>
              <a:t> </a:t>
            </a:r>
            <a:r>
              <a:rPr lang="en-US" dirty="0" err="1" smtClean="0"/>
              <a:t>ver</a:t>
            </a:r>
            <a:r>
              <a:rPr lang="en-US" dirty="0" smtClean="0"/>
              <a:t> 10.1)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0354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8651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2194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21556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483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571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40968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0631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99819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1691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260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52872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9216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340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05340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399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275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94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Projections thru 2020 by county from New York State Student Report Card data showing high school enrollments K1 thru K12 used to project high school enrollments by county thru 2020</a:t>
            </a:r>
          </a:p>
          <a:p>
            <a:r>
              <a:rPr lang="en-US" dirty="0" smtClean="0"/>
              <a:t>Historical UB applicants as percent of total New York high school graduates assumed to be consistent in future just for this exercise (keep it simple for now)</a:t>
            </a:r>
          </a:p>
          <a:p>
            <a:r>
              <a:rPr lang="en-US" dirty="0" smtClean="0"/>
              <a:t>County (FIPS - </a:t>
            </a:r>
            <a:r>
              <a:rPr lang="en-US" b="1" dirty="0" smtClean="0">
                <a:effectLst/>
              </a:rPr>
              <a:t>Federal Information Processing Standard</a:t>
            </a:r>
            <a:r>
              <a:rPr lang="en-US" dirty="0" smtClean="0"/>
              <a:t>) codes need to be the same in the high school projection table as in the </a:t>
            </a:r>
            <a:r>
              <a:rPr lang="en-US" dirty="0" err="1" smtClean="0"/>
              <a:t>arcGIS</a:t>
            </a:r>
            <a:r>
              <a:rPr lang="en-US" dirty="0" smtClean="0"/>
              <a:t> </a:t>
            </a:r>
            <a:r>
              <a:rPr lang="en-US" dirty="0" err="1" smtClean="0"/>
              <a:t>NYS_County</a:t>
            </a:r>
            <a:r>
              <a:rPr lang="en-US" dirty="0" smtClean="0"/>
              <a:t> table for joining tables to work (numeric codes)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068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15861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5DF15B-3B15-457F-ADD0-223535B796B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579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50800" cap="flat" cmpd="sng" algn="ctr">
            <a:solidFill>
              <a:schemeClr val="bg2"/>
            </a:solidFill>
            <a:prstDash val="solid"/>
            <a:miter lim="800000"/>
            <a:headEnd type="none" w="med" len="med"/>
            <a:tailEnd type="none" w="med" len="med"/>
          </a:ln>
          <a:effectLst>
            <a:outerShdw blurRad="152400" dist="101600" dir="2700000">
              <a:schemeClr val="tx1">
                <a:alpha val="31000"/>
              </a:schemeClr>
            </a:outerShdw>
          </a:effectLst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rgbClr val="808080"/>
                </a:solidFill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defRPr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80808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1C6CB5"/>
              </a:buClr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1C6CB5"/>
              </a:buClr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1C6CB5"/>
              </a:buClr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>
              <a:buClr>
                <a:srgbClr val="1C6CB5"/>
              </a:buClr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1C6CB5"/>
              </a:buClr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1C6CB5"/>
              </a:buClr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chemeClr val="bg2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chemeClr val="bg2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chemeClr val="bg2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chemeClr val="bg2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chemeClr val="bg2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2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chemeClr val="bg2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chemeClr val="bg2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chemeClr val="bg2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D5C139"/>
          </a:solidFill>
        </p:spPr>
        <p:txBody>
          <a:bodyPr anchor="b"/>
          <a:lstStyle>
            <a:lvl1pPr algn="l">
              <a:defRPr sz="2000" b="1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808080"/>
                </a:solidFill>
                <a:latin typeface="Georgia"/>
                <a:cs typeface="Georgia"/>
              </a:defRPr>
            </a:lvl1pPr>
            <a:lvl2pPr>
              <a:buClr>
                <a:srgbClr val="ECD63F"/>
              </a:buClr>
              <a:buFont typeface="Arial"/>
              <a:buChar char="•"/>
              <a:defRPr sz="28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80808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0" y="6581001"/>
            <a:ext cx="457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69A05F3-CDB5-4A5C-A77B-5F21D9714C6E}" type="slidenum">
              <a:rPr lang="en-US" sz="1200" smtClean="0">
                <a:latin typeface="Trebuchet MS" pitchFamily="34" charset="0"/>
              </a:rPr>
              <a:t>‹#›</a:t>
            </a:fld>
            <a:endParaRPr lang="en-US" sz="1200" dirty="0">
              <a:latin typeface="Trebuchet MS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OPPtemp8.jpg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814" r:id="rId2"/>
    <p:sldLayoutId id="2147483793" r:id="rId3"/>
    <p:sldLayoutId id="2147483799" r:id="rId4"/>
    <p:sldLayoutId id="2147483794" r:id="rId5"/>
    <p:sldLayoutId id="2147483795" r:id="rId6"/>
    <p:sldLayoutId id="2147483800" r:id="rId7"/>
    <p:sldLayoutId id="2147483796" r:id="rId8"/>
    <p:sldLayoutId id="2147483797" r:id="rId9"/>
    <p:sldLayoutId id="2147483798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pitchFamily="-123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pitchFamily="-123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13868-175C-4394-9C35-4CE09A3FE45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</a:rPr>
              <a:t>Mapping the Pipeline: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2286000"/>
            <a:ext cx="6400800" cy="1752600"/>
          </a:xfrm>
        </p:spPr>
        <p:txBody>
          <a:bodyPr/>
          <a:lstStyle/>
          <a:p>
            <a:r>
              <a:rPr lang="en-US" sz="3200" dirty="0" smtClean="0">
                <a:solidFill>
                  <a:schemeClr val="tx1"/>
                </a:solidFill>
              </a:rPr>
              <a:t>Changing Demographics and Enrollment Impacts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6" name="Subtitle 4"/>
          <p:cNvSpPr txBox="1">
            <a:spLocks/>
          </p:cNvSpPr>
          <p:nvPr/>
        </p:nvSpPr>
        <p:spPr>
          <a:xfrm>
            <a:off x="990600" y="5029200"/>
            <a:ext cx="6934200" cy="952500"/>
          </a:xfrm>
          <a:prstGeom prst="rect">
            <a:avLst/>
          </a:prstGeom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None/>
              <a:defRPr sz="2400" b="0" i="0">
                <a:solidFill>
                  <a:srgbClr val="808080"/>
                </a:solidFill>
                <a:latin typeface="Trebuchet MS"/>
                <a:ea typeface="ＭＳ Ｐゴシック" pitchFamily="122" charset="-128"/>
                <a:cs typeface="Trebuchet M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33"/>
              </a:buClr>
              <a:buSzPct val="80000"/>
              <a:buFont typeface="Times" pitchFamily="-123" charset="0"/>
              <a:buNone/>
              <a:defRPr sz="24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Pct val="95000"/>
              <a:buFont typeface="Times" pitchFamily="-123" charset="0"/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None/>
              <a:defRPr sz="2000">
                <a:solidFill>
                  <a:schemeClr val="bg1"/>
                </a:solidFill>
                <a:latin typeface="+mn-lt"/>
                <a:ea typeface="ＭＳ Ｐゴシック" pitchFamily="122" charset="-128"/>
              </a:defRPr>
            </a:lvl9pPr>
          </a:lstStyle>
          <a:p>
            <a:r>
              <a:rPr lang="en-US" sz="2800" dirty="0" smtClean="0">
                <a:solidFill>
                  <a:srgbClr val="1C6CB5"/>
                </a:solidFill>
              </a:rPr>
              <a:t>Michael Randall and Craig W. Abbey</a:t>
            </a:r>
          </a:p>
          <a:p>
            <a:r>
              <a:rPr lang="en-US" sz="1600" dirty="0" smtClean="0">
                <a:solidFill>
                  <a:srgbClr val="1C6CB5"/>
                </a:solidFill>
              </a:rPr>
              <a:t>(Special thanks to Sean Brodfuehrer for ArcGIS technical assistance)</a:t>
            </a:r>
            <a:endParaRPr lang="en-US" sz="1600" dirty="0">
              <a:solidFill>
                <a:srgbClr val="1C6C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82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 bwMode="auto">
          <a:xfrm>
            <a:off x="0" y="1524000"/>
            <a:ext cx="9144000" cy="533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3200" dirty="0" smtClean="0"/>
              <a:t>Erie County, New York and the US</a:t>
            </a:r>
            <a:endParaRPr lang="en-US" sz="32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</p:nvPr>
        </p:nvGraphicFramePr>
        <p:xfrm>
          <a:off x="381000" y="1600200"/>
          <a:ext cx="8382000" cy="50495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/>
                <a:gridCol w="1981200"/>
                <a:gridCol w="2057400"/>
                <a:gridCol w="1752600"/>
              </a:tblGrid>
              <a:tr h="434615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Erie County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New York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86538" marR="1865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US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186538" marR="186538"/>
                </a:tc>
              </a:tr>
              <a:tr h="80262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Population Change 2000 to 2010</a:t>
                      </a:r>
                      <a:endParaRPr lang="en-US" sz="1600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-3.3%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9.7%</a:t>
                      </a:r>
                      <a:endParaRPr lang="en-US" dirty="0"/>
                    </a:p>
                  </a:txBody>
                  <a:tcPr marL="186538" marR="186538" anchor="ctr"/>
                </a:tc>
              </a:tr>
              <a:tr h="4346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% Foreign</a:t>
                      </a:r>
                      <a:r>
                        <a:rPr lang="en-US" sz="1600" baseline="0" dirty="0" smtClean="0"/>
                        <a:t> Born</a:t>
                      </a:r>
                      <a:endParaRPr lang="en-US" sz="1600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5.6%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21.3%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12.4%</a:t>
                      </a:r>
                      <a:endParaRPr lang="en-US" dirty="0"/>
                    </a:p>
                  </a:txBody>
                  <a:tcPr marL="186538" marR="186538" anchor="ctr"/>
                </a:tc>
              </a:tr>
              <a:tr h="802620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Language other than English Spoken at Home</a:t>
                      </a:r>
                      <a:endParaRPr lang="en-US" sz="1600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9.1%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28.5%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19.6%</a:t>
                      </a:r>
                      <a:endParaRPr lang="en-US" dirty="0"/>
                    </a:p>
                  </a:txBody>
                  <a:tcPr marL="186538" marR="186538" anchor="ctr"/>
                </a:tc>
              </a:tr>
              <a:tr h="4346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Female</a:t>
                      </a:r>
                      <a:endParaRPr lang="en-US" sz="1600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51.8%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51.6%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50.8%</a:t>
                      </a:r>
                      <a:endParaRPr lang="en-US" dirty="0"/>
                    </a:p>
                  </a:txBody>
                  <a:tcPr marL="186538" marR="186538" anchor="ctr"/>
                </a:tc>
              </a:tr>
              <a:tr h="5618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White, Non-Hispanic</a:t>
                      </a:r>
                      <a:endParaRPr lang="en-US" sz="1600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77.7%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58.3%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63.7%</a:t>
                      </a:r>
                      <a:endParaRPr lang="en-US" dirty="0"/>
                    </a:p>
                  </a:txBody>
                  <a:tcPr marL="186538" marR="186538" anchor="ctr"/>
                </a:tc>
              </a:tr>
              <a:tr h="434615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Black</a:t>
                      </a:r>
                      <a:endParaRPr lang="en-US" sz="1600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13.5%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15.9%</a:t>
                      </a:r>
                      <a:endParaRPr lang="en-US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12.6%</a:t>
                      </a:r>
                      <a:endParaRPr lang="en-US" dirty="0"/>
                    </a:p>
                  </a:txBody>
                  <a:tcPr marL="186538" marR="186538" anchor="ctr"/>
                </a:tc>
              </a:tr>
              <a:tr h="561833"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/>
                        <a:t>Hispanic of any race</a:t>
                      </a:r>
                      <a:endParaRPr lang="en-US" sz="1600" dirty="0"/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4.5%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17.6%</a:t>
                      </a:r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16.3%</a:t>
                      </a:r>
                    </a:p>
                  </a:txBody>
                  <a:tcPr marL="186538" marR="186538" anchor="ctr"/>
                </a:tc>
              </a:tr>
              <a:tr h="561833">
                <a:tc>
                  <a:txBody>
                    <a:bodyPr/>
                    <a:lstStyle/>
                    <a:p>
                      <a:pPr marL="0" algn="l" defTabSz="457200" rtl="0" eaLnBrk="1" fontAlgn="t" latinLnBrk="0" hangingPunct="1"/>
                      <a:r>
                        <a:rPr lang="en-US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  % Population under 18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457200" rtl="0" eaLnBrk="1" fontAlgn="t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21.6%</a:t>
                      </a: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22.3%</a:t>
                      </a:r>
                    </a:p>
                  </a:txBody>
                  <a:tcPr marL="186538" marR="186538" anchor="ctr"/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24%</a:t>
                      </a:r>
                    </a:p>
                  </a:txBody>
                  <a:tcPr marL="186538" marR="18653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226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New York’s Minority Population</a:t>
            </a:r>
            <a:endParaRPr lang="en-US" sz="3200" dirty="0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0491" y="1828800"/>
            <a:ext cx="7874859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510724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 Bureau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568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Changing Make-up of NY High School Graduates</a:t>
            </a:r>
            <a:endParaRPr lang="en-US" sz="28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0403792"/>
              </p:ext>
            </p:extLst>
          </p:nvPr>
        </p:nvGraphicFramePr>
        <p:xfrm>
          <a:off x="304800" y="1295400"/>
          <a:ext cx="88392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6550223"/>
            <a:ext cx="1371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WICHE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6540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1828800"/>
            <a:ext cx="9144000" cy="5029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1066800"/>
          </a:xfrm>
        </p:spPr>
        <p:txBody>
          <a:bodyPr/>
          <a:lstStyle/>
          <a:p>
            <a:pPr algn="ctr"/>
            <a:r>
              <a:rPr lang="en-US" sz="2800" dirty="0" smtClean="0"/>
              <a:t>SUNY State-Operated Campus Enrollment and % College Age Hispanic Population by County </a:t>
            </a:r>
            <a:endParaRPr lang="en-US" sz="2800" dirty="0"/>
          </a:p>
        </p:txBody>
      </p:sp>
      <p:pic>
        <p:nvPicPr>
          <p:cNvPr id="25602" name="Picture 2" descr="Hispanic Percentage and  SUNY Colleges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752600"/>
            <a:ext cx="6477000" cy="4898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6400800"/>
            <a:ext cx="457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Source: US Census Bureau &amp; IPEDS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54500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College Going Rate by Racial/Ethic Group</a:t>
            </a:r>
            <a:endParaRPr lang="en-US" sz="3200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2311270"/>
              </p:ext>
            </p:extLst>
          </p:nvPr>
        </p:nvGraphicFramePr>
        <p:xfrm>
          <a:off x="390525" y="1828800"/>
          <a:ext cx="8763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5717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Data gathering and preparation issues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2209800"/>
          </a:xfrm>
        </p:spPr>
        <p:txBody>
          <a:bodyPr/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Consistent Formats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Geocoding Issues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Include all dimensions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ArcGIS software learning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Clr>
                <a:schemeClr val="tx2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51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Geocoding Resolution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57200"/>
          </a:xfrm>
        </p:spPr>
        <p:txBody>
          <a:bodyPr/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sz="2000" dirty="0" smtClean="0"/>
              <a:t>Fix Unmatched records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48" r="1"/>
          <a:stretch/>
        </p:blipFill>
        <p:spPr>
          <a:xfrm>
            <a:off x="0" y="1995011"/>
            <a:ext cx="9144000" cy="48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183"/>
            <a:ext cx="8229600" cy="5026217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/>
          <a:lstStyle/>
          <a:p>
            <a:pPr algn="ctr"/>
            <a:r>
              <a:rPr lang="en-US" sz="2800" dirty="0" smtClean="0"/>
              <a:t>Projected High School Graduates by County - 2013</a:t>
            </a:r>
            <a:endParaRPr lang="en-US" sz="2800" dirty="0"/>
          </a:p>
        </p:txBody>
      </p:sp>
      <p:grpSp>
        <p:nvGrpSpPr>
          <p:cNvPr id="30" name="Group 29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3" name="TextBox 2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3" name="Straight Arrow Connector 12"/>
            <p:cNvCxnSpPr>
              <a:stCxn id="3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5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24" name="Straight Arrow Connector 23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27" name="Straight Arrow Connector 26"/>
            <p:cNvCxnSpPr>
              <a:stCxn id="26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490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Projected High School Graduates by County - 2020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184"/>
            <a:ext cx="8229600" cy="5026216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5" name="TextBox 14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7" name="Straight Arrow Connector 16"/>
            <p:cNvCxnSpPr>
              <a:stCxn id="15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16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20" name="Straight Arrow Connector 19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22" name="Straight Arrow Connector 21"/>
            <p:cNvCxnSpPr>
              <a:stCxn id="21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0078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182"/>
            <a:ext cx="8229600" cy="5026218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133600" y="4094202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(1,322)</a:t>
            </a:r>
          </a:p>
          <a:p>
            <a:pPr algn="ctr"/>
            <a:r>
              <a:rPr lang="en-US" sz="1000" dirty="0" smtClean="0"/>
              <a:t>-8.7%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397031" y="2620743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/>
              <a:t>(2,022)</a:t>
            </a:r>
          </a:p>
          <a:p>
            <a:pPr algn="ctr"/>
            <a:r>
              <a:rPr lang="en-US" dirty="0"/>
              <a:t>-7.8%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38100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/>
              <a:t>(2,929)</a:t>
            </a:r>
          </a:p>
          <a:p>
            <a:pPr algn="ctr"/>
            <a:r>
              <a:rPr lang="en-US" dirty="0"/>
              <a:t>-9.8%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934200" y="6075402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Metro</a:t>
            </a:r>
          </a:p>
          <a:p>
            <a:pPr algn="ctr"/>
            <a:r>
              <a:rPr lang="en-US" dirty="0"/>
              <a:t>(1,786)</a:t>
            </a:r>
          </a:p>
          <a:p>
            <a:pPr algn="ctr"/>
            <a:r>
              <a:rPr lang="en-US" dirty="0"/>
              <a:t>-1.7%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399" y="1676400"/>
            <a:ext cx="297180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333399"/>
                </a:solidFill>
                <a:latin typeface="Georgia" pitchFamily="18" charset="0"/>
              </a:rPr>
              <a:t>High school graduates projected to decline ~7% through 2020</a:t>
            </a:r>
            <a:endParaRPr lang="en-US" sz="1600" b="1" dirty="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838200"/>
          </a:xfrm>
        </p:spPr>
        <p:txBody>
          <a:bodyPr/>
          <a:lstStyle/>
          <a:p>
            <a:pPr algn="ctr"/>
            <a:r>
              <a:rPr lang="en-US" sz="2800" dirty="0" smtClean="0"/>
              <a:t>Changes in Projected High School Graduates by County 2013 to 2020</a:t>
            </a:r>
            <a:endParaRPr lang="en-US" sz="2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1" name="TextBox 10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8818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Presentation 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629400" cy="3048000"/>
          </a:xfrm>
          <a:ln>
            <a:noFill/>
          </a:ln>
        </p:spPr>
        <p:txBody>
          <a:bodyPr/>
          <a:lstStyle/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Overview of University of Buffalo (context)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Basic steps needed to utilize GIS (geographic information systems) software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Tips on preparing data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Viewing results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Analyzing results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dirty="0" smtClean="0"/>
              <a:t>Next steps</a:t>
            </a:r>
          </a:p>
          <a:p>
            <a:pPr>
              <a:buClr>
                <a:schemeClr val="tx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2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533400"/>
          </a:xfrm>
        </p:spPr>
        <p:txBody>
          <a:bodyPr/>
          <a:lstStyle/>
          <a:p>
            <a:pPr algn="ctr"/>
            <a:r>
              <a:rPr lang="en-US" sz="2800" dirty="0" smtClean="0"/>
              <a:t>Applicants by County – Fall 2003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3183"/>
            <a:ext cx="8229598" cy="5026217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97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533400"/>
          </a:xfrm>
        </p:spPr>
        <p:txBody>
          <a:bodyPr/>
          <a:lstStyle/>
          <a:p>
            <a:pPr algn="ctr"/>
            <a:r>
              <a:rPr lang="en-US" sz="2800" dirty="0" smtClean="0"/>
              <a:t>Applicants by County –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603185"/>
            <a:ext cx="8229597" cy="5026215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7250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Applicants by County – Changes Fall 2003 to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2" y="1603185"/>
            <a:ext cx="8229597" cy="5026215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86000" y="40386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(498)</a:t>
            </a:r>
          </a:p>
          <a:p>
            <a:pPr algn="ctr"/>
            <a:r>
              <a:rPr lang="en-US" sz="1000" dirty="0" smtClean="0"/>
              <a:t>-12.1%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0574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 smtClean="0"/>
              <a:t>121</a:t>
            </a:r>
            <a:endParaRPr lang="en-US" dirty="0"/>
          </a:p>
          <a:p>
            <a:pPr algn="ctr"/>
            <a:r>
              <a:rPr lang="en-US" dirty="0" smtClean="0"/>
              <a:t>9.7%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1000" y="38862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 smtClean="0"/>
              <a:t>(232)</a:t>
            </a:r>
            <a:endParaRPr lang="en-US" dirty="0"/>
          </a:p>
          <a:p>
            <a:pPr algn="ctr"/>
            <a:r>
              <a:rPr lang="en-US" dirty="0" smtClean="0"/>
              <a:t>-7.2%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048500" y="6019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Metro</a:t>
            </a:r>
          </a:p>
          <a:p>
            <a:pPr algn="ctr"/>
            <a:r>
              <a:rPr lang="en-US" dirty="0" smtClean="0"/>
              <a:t>3,057</a:t>
            </a:r>
            <a:endParaRPr lang="en-US" dirty="0"/>
          </a:p>
          <a:p>
            <a:pPr algn="ctr"/>
            <a:r>
              <a:rPr lang="en-US" dirty="0" smtClean="0"/>
              <a:t>41.9%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8181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762000"/>
          </a:xfrm>
        </p:spPr>
        <p:txBody>
          <a:bodyPr/>
          <a:lstStyle/>
          <a:p>
            <a:pPr algn="ctr"/>
            <a:r>
              <a:rPr lang="en-US" sz="2800" dirty="0" smtClean="0"/>
              <a:t>Applicants by County</a:t>
            </a:r>
            <a:br>
              <a:rPr lang="en-US" sz="2800" dirty="0" smtClean="0"/>
            </a:br>
            <a:r>
              <a:rPr lang="en-US" sz="2800" dirty="0" smtClean="0"/>
              <a:t>Underrepresented Minority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603186"/>
            <a:ext cx="8229595" cy="5026214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7927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85800"/>
          </a:xfrm>
        </p:spPr>
        <p:txBody>
          <a:bodyPr/>
          <a:lstStyle/>
          <a:p>
            <a:pPr algn="ctr"/>
            <a:r>
              <a:rPr lang="en-US" sz="2800" dirty="0" smtClean="0"/>
              <a:t>Projected UB applicants 2013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184"/>
            <a:ext cx="8229600" cy="5026216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0444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Projected UB applicants 2020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182"/>
            <a:ext cx="8229600" cy="5026218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7527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1143000"/>
          </a:xfrm>
        </p:spPr>
        <p:txBody>
          <a:bodyPr/>
          <a:lstStyle/>
          <a:p>
            <a:pPr algn="ctr"/>
            <a:r>
              <a:rPr lang="en-US" sz="2800" dirty="0" smtClean="0"/>
              <a:t>Changes in Projected High School Graduates by County Applying to UB 2013 to 2020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3182"/>
            <a:ext cx="8229600" cy="5026218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167749" y="4054673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(259)</a:t>
            </a:r>
          </a:p>
          <a:p>
            <a:pPr algn="ctr"/>
            <a:r>
              <a:rPr lang="en-US" sz="1000" dirty="0" smtClean="0"/>
              <a:t>-7.6%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5408378" y="2765106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/>
              <a:t>(79)</a:t>
            </a:r>
          </a:p>
          <a:p>
            <a:pPr algn="ctr"/>
            <a:r>
              <a:rPr lang="en-US" dirty="0"/>
              <a:t>-6.7%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742551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/>
              <a:t>(255)</a:t>
            </a:r>
          </a:p>
          <a:p>
            <a:pPr algn="ctr"/>
            <a:r>
              <a:rPr lang="en-US" dirty="0"/>
              <a:t>-8.0%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0" y="60579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Metro</a:t>
            </a:r>
          </a:p>
          <a:p>
            <a:pPr algn="ctr"/>
            <a:r>
              <a:rPr lang="en-US" sz="1000" dirty="0" smtClean="0"/>
              <a:t>(184)</a:t>
            </a:r>
          </a:p>
          <a:p>
            <a:pPr algn="ctr"/>
            <a:r>
              <a:rPr lang="en-US" sz="1000" dirty="0" smtClean="0"/>
              <a:t>-1.8%</a:t>
            </a:r>
            <a:endParaRPr lang="en-US" sz="1000" dirty="0"/>
          </a:p>
        </p:txBody>
      </p:sp>
      <p:grpSp>
        <p:nvGrpSpPr>
          <p:cNvPr id="8" name="Group 7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9" name="TextBox 8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>
              <a:stCxn id="9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4" name="Straight Arrow Connector 13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6" name="Straight Arrow Connector 15"/>
            <p:cNvCxnSpPr>
              <a:stCxn id="15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993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Accepts by County – Fall 2003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026217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0891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Accepts by County –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026218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4627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Accepts by County Change– Fall 2003 to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026217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4114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(422)</a:t>
            </a:r>
          </a:p>
          <a:p>
            <a:pPr algn="ctr"/>
            <a:r>
              <a:rPr lang="en-US" sz="1000" dirty="0" smtClean="0"/>
              <a:t>-15.3%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397031" y="26670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 smtClean="0"/>
              <a:t>37</a:t>
            </a:r>
            <a:endParaRPr lang="en-US" dirty="0"/>
          </a:p>
          <a:p>
            <a:pPr algn="ctr"/>
            <a:r>
              <a:rPr lang="en-US" dirty="0" smtClean="0"/>
              <a:t>4.0%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742551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 smtClean="0"/>
              <a:t>(381)</a:t>
            </a:r>
            <a:endParaRPr lang="en-US" dirty="0"/>
          </a:p>
          <a:p>
            <a:pPr algn="ctr"/>
            <a:r>
              <a:rPr lang="en-US" dirty="0" smtClean="0"/>
              <a:t>-16.8%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53250" y="6019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Metro</a:t>
            </a:r>
          </a:p>
          <a:p>
            <a:pPr algn="ctr"/>
            <a:r>
              <a:rPr lang="en-US" sz="1000" dirty="0" smtClean="0"/>
              <a:t>1,151</a:t>
            </a:r>
          </a:p>
          <a:p>
            <a:pPr algn="ctr"/>
            <a:r>
              <a:rPr lang="en-US" sz="1000" dirty="0" smtClean="0"/>
              <a:t>28.8%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70501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609600"/>
          </a:xfrm>
        </p:spPr>
        <p:txBody>
          <a:bodyPr/>
          <a:lstStyle/>
          <a:p>
            <a:r>
              <a:rPr lang="en-US" sz="3200" dirty="0" smtClean="0"/>
              <a:t>Overview of University at Buffalo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828800"/>
            <a:ext cx="8610600" cy="4343400"/>
          </a:xfrm>
          <a:ln>
            <a:noFill/>
          </a:ln>
        </p:spPr>
        <p:txBody>
          <a:bodyPr/>
          <a:lstStyle/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Founded in 1846, now part of State University of New York system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Member of Association of American Universities (AAU)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$353 million (FY 2011) in research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28,860 students (Fall 2011)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7,515 degrees (full set of programs including DDS/MD/JD/Pharm D/DPT/DNP)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6,622 full-time equivalent employees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1.4 billion (FY 2011) Annual Budget</a:t>
            </a:r>
          </a:p>
          <a:p>
            <a:pPr marL="342900" indent="-342900" algn="l">
              <a:buClr>
                <a:schemeClr val="tx1"/>
              </a:buClr>
              <a:buFont typeface="Arial" pitchFamily="34" charset="0"/>
              <a:buChar char="•"/>
            </a:pPr>
            <a:r>
              <a:rPr lang="en-US" sz="2000" dirty="0" smtClean="0"/>
              <a:t>Division I, Mid-American Conference Athletics</a:t>
            </a:r>
          </a:p>
          <a:p>
            <a:pPr>
              <a:buClr>
                <a:schemeClr val="tx1"/>
              </a:buClr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8955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Enrolled by County – Fall 2003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1603184"/>
            <a:ext cx="8229598" cy="5026216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7965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Enrolled by County –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3" y="1603185"/>
            <a:ext cx="8229595" cy="5026215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008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609600"/>
          </a:xfrm>
        </p:spPr>
        <p:txBody>
          <a:bodyPr/>
          <a:lstStyle/>
          <a:p>
            <a:pPr algn="ctr"/>
            <a:r>
              <a:rPr lang="en-US" sz="2800" dirty="0" smtClean="0"/>
              <a:t>Enrolled by County – Changes Fall 2003 to Fall 2012</a:t>
            </a:r>
            <a:endParaRPr lang="en-US" sz="2800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29600" cy="5026218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09800" y="4114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(296)</a:t>
            </a:r>
          </a:p>
          <a:p>
            <a:pPr algn="ctr"/>
            <a:r>
              <a:rPr lang="en-US" sz="1000" dirty="0" smtClean="0"/>
              <a:t>-22.2%</a:t>
            </a:r>
            <a:endParaRPr lang="en-US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2650866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 smtClean="0"/>
              <a:t>(7)</a:t>
            </a:r>
            <a:endParaRPr lang="en-US" dirty="0"/>
          </a:p>
          <a:p>
            <a:pPr algn="ctr"/>
            <a:r>
              <a:rPr lang="en-US" dirty="0" smtClean="0"/>
              <a:t>-2.7%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3742551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 smtClean="0"/>
              <a:t>(314)</a:t>
            </a:r>
            <a:endParaRPr lang="en-US" dirty="0"/>
          </a:p>
          <a:p>
            <a:pPr algn="ctr"/>
            <a:r>
              <a:rPr lang="en-US" dirty="0" smtClean="0"/>
              <a:t>-36.6%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53250" y="6019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Metro</a:t>
            </a:r>
          </a:p>
          <a:p>
            <a:pPr algn="ctr"/>
            <a:r>
              <a:rPr lang="en-US" sz="1000" dirty="0" smtClean="0"/>
              <a:t>276</a:t>
            </a:r>
          </a:p>
          <a:p>
            <a:pPr algn="ctr"/>
            <a:r>
              <a:rPr lang="en-US" sz="1000" dirty="0" smtClean="0"/>
              <a:t>31.5%</a:t>
            </a:r>
            <a:endParaRPr lang="en-US" sz="1000" dirty="0"/>
          </a:p>
        </p:txBody>
      </p:sp>
      <p:grpSp>
        <p:nvGrpSpPr>
          <p:cNvPr id="10" name="Group 9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1" name="TextBox 10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3" name="Straight Arrow Connector 12"/>
            <p:cNvCxnSpPr>
              <a:stCxn id="11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12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8" name="Straight Arrow Connector 17"/>
            <p:cNvCxnSpPr>
              <a:stCxn id="17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339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High School Average - Fall 2003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1603187"/>
            <a:ext cx="8229593" cy="5026213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805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High School Average -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1603187"/>
            <a:ext cx="8229593" cy="5026213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8780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Change in High School Average – Fall 2003 to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1603188"/>
            <a:ext cx="8229590" cy="5026212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4114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1.62</a:t>
            </a:r>
          </a:p>
          <a:p>
            <a:pPr algn="ctr"/>
            <a:r>
              <a:rPr lang="en-US" sz="1000" dirty="0" smtClean="0"/>
              <a:t>1.8%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486400" y="22860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 smtClean="0"/>
              <a:t>1.29</a:t>
            </a:r>
            <a:endParaRPr lang="en-US" dirty="0"/>
          </a:p>
          <a:p>
            <a:pPr algn="ctr"/>
            <a:r>
              <a:rPr lang="en-US" dirty="0" smtClean="0"/>
              <a:t>1.5%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742551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 smtClean="0"/>
              <a:t>.64</a:t>
            </a:r>
            <a:endParaRPr lang="en-US" dirty="0"/>
          </a:p>
          <a:p>
            <a:pPr algn="ctr"/>
            <a:r>
              <a:rPr lang="en-US" dirty="0" smtClean="0"/>
              <a:t>.7%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53250" y="6019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Metro</a:t>
            </a:r>
          </a:p>
          <a:p>
            <a:pPr algn="ctr"/>
            <a:r>
              <a:rPr lang="en-US" sz="1000" dirty="0" smtClean="0"/>
              <a:t>1.52</a:t>
            </a:r>
          </a:p>
          <a:p>
            <a:pPr algn="ctr"/>
            <a:r>
              <a:rPr lang="en-US" sz="1000" dirty="0" smtClean="0"/>
              <a:t>1.8%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310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Average SAT scores - Fall 2003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1603187"/>
            <a:ext cx="8229592" cy="5026213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8298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Average SAT scores -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4" y="1603188"/>
            <a:ext cx="8229592" cy="5026212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5910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Change in Average SAT scores - Fall 2003 to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5" y="1603189"/>
            <a:ext cx="8229590" cy="5026211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4114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10.26</a:t>
            </a:r>
            <a:endParaRPr lang="en-US" sz="1000" dirty="0"/>
          </a:p>
          <a:p>
            <a:pPr algn="ctr"/>
            <a:r>
              <a:rPr lang="en-US" sz="1000" dirty="0" smtClean="0"/>
              <a:t>.9%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370278" y="26670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 smtClean="0"/>
              <a:t>(11)</a:t>
            </a:r>
            <a:endParaRPr lang="en-US" dirty="0"/>
          </a:p>
          <a:p>
            <a:pPr algn="ctr"/>
            <a:r>
              <a:rPr lang="en-US" dirty="0" smtClean="0"/>
              <a:t>-1.0%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742551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/>
              <a:t>(</a:t>
            </a:r>
            <a:r>
              <a:rPr lang="en-US" dirty="0" smtClean="0"/>
              <a:t>18.9)</a:t>
            </a:r>
            <a:endParaRPr lang="en-US" dirty="0"/>
          </a:p>
          <a:p>
            <a:pPr algn="ctr"/>
            <a:r>
              <a:rPr lang="en-US" dirty="0" smtClean="0"/>
              <a:t>-1.7%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53250" y="6019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Metro</a:t>
            </a:r>
          </a:p>
          <a:p>
            <a:pPr algn="ctr"/>
            <a:r>
              <a:rPr lang="en-US" sz="1000" dirty="0" smtClean="0"/>
              <a:t>(19.3)</a:t>
            </a:r>
          </a:p>
          <a:p>
            <a:pPr algn="ctr"/>
            <a:r>
              <a:rPr lang="en-US" sz="1000" dirty="0" smtClean="0"/>
              <a:t>-1.8%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Yield rates -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1603190"/>
            <a:ext cx="8229589" cy="5026210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5" name="Group 4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6" name="TextBox 5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8" name="Straight Arrow Connector 7"/>
            <p:cNvCxnSpPr>
              <a:stCxn id="6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7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1" name="Straight Arrow Connector 10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3" name="Straight Arrow Connector 12"/>
            <p:cNvCxnSpPr>
              <a:stCxn id="12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2419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14400"/>
            <a:ext cx="9134475" cy="533400"/>
          </a:xfrm>
        </p:spPr>
        <p:txBody>
          <a:bodyPr/>
          <a:lstStyle/>
          <a:p>
            <a:pPr algn="ctr"/>
            <a:r>
              <a:rPr lang="en-US" sz="3200" dirty="0" smtClean="0"/>
              <a:t>Background &amp; Environment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3206787"/>
              </p:ext>
            </p:extLst>
          </p:nvPr>
        </p:nvGraphicFramePr>
        <p:xfrm>
          <a:off x="685800" y="1828800"/>
          <a:ext cx="7772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9738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Change in Yield rates - Fall 2003 to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1603189"/>
            <a:ext cx="8229589" cy="5026211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4114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(3.9)</a:t>
            </a:r>
            <a:endParaRPr lang="en-US" sz="1000" dirty="0"/>
          </a:p>
          <a:p>
            <a:pPr algn="ctr"/>
            <a:r>
              <a:rPr lang="en-US" sz="1000" dirty="0" smtClean="0"/>
              <a:t>-8.1%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5562600" y="2875002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 smtClean="0"/>
              <a:t>(1.8)</a:t>
            </a:r>
            <a:endParaRPr lang="en-US" dirty="0"/>
          </a:p>
          <a:p>
            <a:pPr algn="ctr"/>
            <a:r>
              <a:rPr lang="en-US" dirty="0" smtClean="0"/>
              <a:t>-6.5%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33800" y="3865602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 smtClean="0"/>
              <a:t>(9.0)</a:t>
            </a:r>
            <a:endParaRPr lang="en-US" dirty="0"/>
          </a:p>
          <a:p>
            <a:pPr algn="ctr"/>
            <a:r>
              <a:rPr lang="en-US" dirty="0" smtClean="0"/>
              <a:t>-23.8%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53250" y="6019800"/>
            <a:ext cx="6096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Metro</a:t>
            </a:r>
          </a:p>
          <a:p>
            <a:pPr algn="ctr"/>
            <a:r>
              <a:rPr lang="en-US" sz="1000" dirty="0" smtClean="0"/>
              <a:t>.5</a:t>
            </a:r>
          </a:p>
          <a:p>
            <a:pPr algn="ctr"/>
            <a:r>
              <a:rPr lang="en-US" sz="1000" dirty="0" smtClean="0"/>
              <a:t>2.1%</a:t>
            </a:r>
            <a:endParaRPr lang="en-US" sz="1000" dirty="0"/>
          </a:p>
        </p:txBody>
      </p:sp>
      <p:grpSp>
        <p:nvGrpSpPr>
          <p:cNvPr id="9" name="Group 8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66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Applicant to Enrolled Conversion Ratio Fall 2012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6" y="1603190"/>
            <a:ext cx="8229589" cy="5026210"/>
          </a:xfrm>
          <a:prstGeom prst="rect">
            <a:avLst/>
          </a:prstGeom>
          <a:ln w="6350" cap="sq">
            <a:solidFill>
              <a:schemeClr val="bg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2209800" y="403857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West</a:t>
            </a:r>
          </a:p>
          <a:p>
            <a:pPr algn="ctr"/>
            <a:r>
              <a:rPr lang="en-US" sz="1000" dirty="0" smtClean="0"/>
              <a:t>3.5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0" y="2790765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East</a:t>
            </a:r>
          </a:p>
          <a:p>
            <a:pPr algn="ctr"/>
            <a:r>
              <a:rPr lang="en-US" dirty="0" smtClean="0"/>
              <a:t>5.5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1400" y="38862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000"/>
            </a:lvl1pPr>
          </a:lstStyle>
          <a:p>
            <a:pPr algn="ctr"/>
            <a:r>
              <a:rPr lang="en-US" dirty="0"/>
              <a:t>Central</a:t>
            </a:r>
          </a:p>
          <a:p>
            <a:pPr algn="ctr"/>
            <a:r>
              <a:rPr lang="en-US" dirty="0" smtClean="0"/>
              <a:t>5.5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19900" y="6096000"/>
            <a:ext cx="609600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/>
              <a:t>Metro</a:t>
            </a:r>
          </a:p>
          <a:p>
            <a:pPr algn="ctr"/>
            <a:r>
              <a:rPr lang="en-US" sz="1000" dirty="0" smtClean="0"/>
              <a:t>9.0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457325" y="3042105"/>
            <a:ext cx="5801911" cy="3015795"/>
            <a:chOff x="1524000" y="2883098"/>
            <a:chExt cx="5801911" cy="3015795"/>
          </a:xfrm>
        </p:grpSpPr>
        <p:sp>
          <p:nvSpPr>
            <p:cNvPr id="10" name="TextBox 9"/>
            <p:cNvSpPr txBox="1"/>
            <p:nvPr/>
          </p:nvSpPr>
          <p:spPr>
            <a:xfrm>
              <a:off x="1524000" y="3535204"/>
              <a:ext cx="595035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Buffalo</a:t>
              </a:r>
              <a:endParaRPr lang="en-US" sz="10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97414" y="2883098"/>
              <a:ext cx="75533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Rochester</a:t>
              </a:r>
              <a:endParaRPr lang="en-US" sz="1000" dirty="0"/>
            </a:p>
          </p:txBody>
        </p:sp>
        <p:cxnSp>
          <p:nvCxnSpPr>
            <p:cNvPr id="12" name="Straight Arrow Connector 11"/>
            <p:cNvCxnSpPr>
              <a:stCxn id="10" idx="3"/>
            </p:cNvCxnSpPr>
            <p:nvPr/>
          </p:nvCxnSpPr>
          <p:spPr bwMode="auto">
            <a:xfrm>
              <a:off x="2119035" y="3658315"/>
              <a:ext cx="335866" cy="123110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11" idx="3"/>
            </p:cNvCxnSpPr>
            <p:nvPr/>
          </p:nvCxnSpPr>
          <p:spPr bwMode="auto">
            <a:xfrm>
              <a:off x="2952750" y="3006209"/>
              <a:ext cx="371163" cy="528995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6743700" y="4038600"/>
              <a:ext cx="582211" cy="246221"/>
            </a:xfrm>
            <a:prstGeom prst="rect">
              <a:avLst/>
            </a:prstGeom>
            <a:ln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/>
                <a:t>Albany</a:t>
              </a:r>
              <a:endParaRPr lang="en-US" sz="1000" dirty="0"/>
            </a:p>
          </p:txBody>
        </p:sp>
        <p:cxnSp>
          <p:nvCxnSpPr>
            <p:cNvPr id="15" name="Straight Arrow Connector 14"/>
            <p:cNvCxnSpPr/>
            <p:nvPr/>
          </p:nvCxnSpPr>
          <p:spPr bwMode="auto">
            <a:xfrm flipH="1" flipV="1">
              <a:off x="6162675" y="4049554"/>
              <a:ext cx="581025" cy="123111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/>
          </p:nvSpPr>
          <p:spPr>
            <a:xfrm>
              <a:off x="4724400" y="5511285"/>
              <a:ext cx="739306" cy="246221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en-US" sz="1000" dirty="0" smtClean="0">
                  <a:latin typeface="+mj-lt"/>
                </a:rPr>
                <a:t>New York</a:t>
              </a:r>
              <a:endParaRPr lang="en-US" sz="1000" dirty="0">
                <a:latin typeface="+mj-lt"/>
              </a:endParaRPr>
            </a:p>
          </p:txBody>
        </p:sp>
        <p:cxnSp>
          <p:nvCxnSpPr>
            <p:cNvPr id="17" name="Straight Arrow Connector 16"/>
            <p:cNvCxnSpPr>
              <a:stCxn id="16" idx="3"/>
            </p:cNvCxnSpPr>
            <p:nvPr/>
          </p:nvCxnSpPr>
          <p:spPr bwMode="auto">
            <a:xfrm>
              <a:off x="5463706" y="5634396"/>
              <a:ext cx="556094" cy="264497"/>
            </a:xfrm>
            <a:prstGeom prst="straightConnector1">
              <a:avLst/>
            </a:prstGeom>
            <a:ln w="19050">
              <a:headEnd type="none" w="med" len="med"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332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</p:spPr>
        <p:txBody>
          <a:bodyPr/>
          <a:lstStyle/>
          <a:p>
            <a:pPr algn="ctr"/>
            <a:r>
              <a:rPr lang="en-US" sz="2800" dirty="0" smtClean="0"/>
              <a:t>Summary of findings</a:t>
            </a:r>
            <a:endParaRPr lang="en-US" sz="2800" dirty="0"/>
          </a:p>
        </p:txBody>
      </p:sp>
      <p:graphicFrame>
        <p:nvGraphicFramePr>
          <p:cNvPr id="11" name="Content Placeholder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833702"/>
              </p:ext>
            </p:extLst>
          </p:nvPr>
        </p:nvGraphicFramePr>
        <p:xfrm>
          <a:off x="304797" y="1828798"/>
          <a:ext cx="8382002" cy="43434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063"/>
                <a:gridCol w="516894"/>
                <a:gridCol w="519084"/>
                <a:gridCol w="466519"/>
                <a:gridCol w="446806"/>
                <a:gridCol w="429285"/>
                <a:gridCol w="446806"/>
                <a:gridCol w="376719"/>
                <a:gridCol w="446806"/>
                <a:gridCol w="359198"/>
                <a:gridCol w="446806"/>
                <a:gridCol w="359198"/>
                <a:gridCol w="446806"/>
                <a:gridCol w="359198"/>
                <a:gridCol w="446806"/>
                <a:gridCol w="359198"/>
                <a:gridCol w="446806"/>
                <a:gridCol w="359198"/>
                <a:gridCol w="446806"/>
              </a:tblGrid>
              <a:tr h="315650">
                <a:tc gridSpan="11">
                  <a:txBody>
                    <a:bodyPr/>
                    <a:lstStyle/>
                    <a:p>
                      <a:pPr algn="l" fontAlgn="b"/>
                      <a:r>
                        <a:rPr lang="en-US" sz="1100" b="1" u="none" strike="noStrike" dirty="0">
                          <a:effectLst/>
                        </a:rPr>
                        <a:t>Market Segment changes </a:t>
                      </a:r>
                      <a:r>
                        <a:rPr lang="en-US" sz="1100" b="1" u="none" strike="noStrike" dirty="0" smtClean="0">
                          <a:effectLst/>
                        </a:rPr>
                        <a:t>Applications/Accepts/Enrolled  2003 </a:t>
                      </a:r>
                      <a:r>
                        <a:rPr lang="en-US" sz="1100" b="1" u="none" strike="noStrike" dirty="0">
                          <a:effectLst/>
                        </a:rPr>
                        <a:t>to </a:t>
                      </a:r>
                      <a:r>
                        <a:rPr lang="en-US" sz="1100" b="1" u="none" strike="noStrike" dirty="0" smtClean="0">
                          <a:effectLst/>
                        </a:rPr>
                        <a:t>2012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</a:tr>
              <a:tr h="31565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</a:tr>
              <a:tr h="450930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High School Graduate Projections 2013 to 2020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High School Graduate Projections applying to UB 2013 to 2020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4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Historical UB Info 2003 to 2012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66808"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Applications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Acceptances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Enrolled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Yields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HS Averages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SAT Averages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Applicant to Enroll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16115"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>
                          <a:effectLst/>
                        </a:rPr>
                        <a:t>Market Segment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800" b="1" u="none" strike="noStrike" dirty="0" smtClean="0">
                          <a:effectLst/>
                        </a:rPr>
                        <a:t>% </a:t>
                      </a:r>
                      <a:r>
                        <a:rPr lang="en-US" sz="800" b="1" u="none" strike="noStrike" dirty="0" err="1" smtClean="0">
                          <a:effectLst/>
                        </a:rPr>
                        <a:t>Chg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Central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(2,929)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-9.8%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 (225)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-8.0%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     (232)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-7.2%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(381)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-16.8%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(314)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-36.6%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-0.090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-23.8%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0.6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0.7%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-19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-1.7%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1.734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46.3%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East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(2,022)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-7.8%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    (79)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-6.7%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 121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9.7%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  37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4.0%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  (7)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-2.7%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-0.018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-6.5%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1.3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1.5%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-11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-1.0%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0.623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12.8%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Metro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(1,786)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-1.7%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 (184)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3,057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41.9%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1,151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28.8%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276 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31.5%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0.005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2.1%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1.5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-19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0.659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7.9%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>
                          <a:effectLst/>
                        </a:rPr>
                        <a:t>West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(1,322)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-8.7%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 (259)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-7.6%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   (498)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-12.1%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   (422)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-15.3%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  (296)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-22.2%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-0.039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-8.1%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1.6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1.8%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10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0.9%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>
                          <a:effectLst/>
                        </a:rPr>
                        <a:t>0.399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12.9%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1565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All NYS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    (8,059)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-4.6%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     (747)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-4.2%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  2,448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15.4%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   385 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3.9%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u="none" strike="noStrike" dirty="0">
                          <a:effectLst/>
                        </a:rPr>
                        <a:t>  (341)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-10.3%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-0.045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-13.6%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1.1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1.2%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-13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-1.2%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1.366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800" b="1" u="none" strike="noStrike" dirty="0">
                          <a:effectLst/>
                        </a:rPr>
                        <a:t>28.6%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098" marR="6098" marT="6098" marB="0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912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200"/>
            <a:ext cx="9144000" cy="533400"/>
          </a:xfrm>
          <a:noFill/>
        </p:spPr>
        <p:txBody>
          <a:bodyPr/>
          <a:lstStyle/>
          <a:p>
            <a:pPr algn="ctr"/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267200"/>
          </a:xfrm>
        </p:spPr>
        <p:txBody>
          <a:bodyPr/>
          <a:lstStyle/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Refine High School projections for better estimates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Add in Financial dimension (e.g. average gross need, Pell grant, TAP, Other School, Loans)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Add in domestic out of state perspective and international </a:t>
            </a:r>
            <a:r>
              <a:rPr lang="en-US" dirty="0" smtClean="0"/>
              <a:t>students</a:t>
            </a:r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Add in retention/graduation perspective</a:t>
            </a:r>
            <a:endParaRPr lang="en-US" dirty="0" smtClean="0"/>
          </a:p>
          <a:p>
            <a:pPr>
              <a:buClr>
                <a:schemeClr val="tx2"/>
              </a:buClr>
              <a:buFont typeface="Arial" pitchFamily="34" charset="0"/>
              <a:buChar char="•"/>
            </a:pPr>
            <a:r>
              <a:rPr lang="en-US" dirty="0" smtClean="0"/>
              <a:t>Add in students next career info (go to grad school locations, get a job locations, go on to other school locations)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60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Enrollment Pipeline</a:t>
            </a:r>
            <a:endParaRPr lang="en-US" sz="3200" dirty="0"/>
          </a:p>
        </p:txBody>
      </p:sp>
      <p:sp>
        <p:nvSpPr>
          <p:cNvPr id="8" name="Trapezoid 7"/>
          <p:cNvSpPr/>
          <p:nvPr/>
        </p:nvSpPr>
        <p:spPr bwMode="auto">
          <a:xfrm rot="10800000">
            <a:off x="2362200" y="1747837"/>
            <a:ext cx="4419600" cy="904875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+mj-lt"/>
              </a:rPr>
              <a:t>Hig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h School Grads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3" name="Trapezoid 42"/>
          <p:cNvSpPr/>
          <p:nvPr/>
        </p:nvSpPr>
        <p:spPr bwMode="auto">
          <a:xfrm rot="10800000">
            <a:off x="2628898" y="2590800"/>
            <a:ext cx="3886200" cy="904875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Inquiries</a:t>
            </a: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4" name="Trapezoid 43"/>
          <p:cNvSpPr/>
          <p:nvPr/>
        </p:nvSpPr>
        <p:spPr bwMode="auto">
          <a:xfrm rot="10800000">
            <a:off x="2933701" y="3448048"/>
            <a:ext cx="3270310" cy="91440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UB applications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5" name="Trapezoid 44"/>
          <p:cNvSpPr/>
          <p:nvPr/>
        </p:nvSpPr>
        <p:spPr bwMode="auto">
          <a:xfrm rot="10800000">
            <a:off x="3349662" y="4305300"/>
            <a:ext cx="2438400" cy="762000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Accepted</a:t>
            </a:r>
            <a:endParaRPr kumimoji="0" lang="en-US" sz="28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6" name="Trapezoid 45"/>
          <p:cNvSpPr/>
          <p:nvPr/>
        </p:nvSpPr>
        <p:spPr bwMode="auto">
          <a:xfrm rot="10800000">
            <a:off x="3785658" y="5000625"/>
            <a:ext cx="1566408" cy="790577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Enrolled</a:t>
            </a:r>
            <a:endParaRPr kumimoji="0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47" name="Trapezoid 46"/>
          <p:cNvSpPr/>
          <p:nvPr/>
        </p:nvSpPr>
        <p:spPr bwMode="auto">
          <a:xfrm rot="10800000">
            <a:off x="4108596" y="5724522"/>
            <a:ext cx="926988" cy="723902"/>
          </a:xfrm>
          <a:prstGeom prst="trapezoid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  <a:scene3d>
              <a:camera prst="orthographicFront">
                <a:rot lat="0" lon="0" rev="10800000"/>
              </a:camera>
              <a:lightRig rig="threePt" dir="t"/>
            </a:scene3d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Times" pitchFamily="18" charset="0"/>
              </a:rPr>
              <a:t>Grad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579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533400"/>
          </a:xfrm>
        </p:spPr>
        <p:txBody>
          <a:bodyPr/>
          <a:lstStyle/>
          <a:p>
            <a:pPr algn="ctr"/>
            <a:r>
              <a:rPr lang="en-US" sz="3200" dirty="0" smtClean="0"/>
              <a:t>Admissions Decisions</a:t>
            </a:r>
            <a:endParaRPr lang="en-US" sz="3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3267119"/>
              </p:ext>
            </p:extLst>
          </p:nvPr>
        </p:nvGraphicFramePr>
        <p:xfrm>
          <a:off x="-228600" y="2057400"/>
          <a:ext cx="3429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133600"/>
            <a:ext cx="6096000" cy="2984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965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4400"/>
            <a:ext cx="9144000" cy="685800"/>
          </a:xfrm>
        </p:spPr>
        <p:txBody>
          <a:bodyPr/>
          <a:lstStyle/>
          <a:p>
            <a:pPr algn="ctr"/>
            <a:r>
              <a:rPr lang="en-US" sz="3200" dirty="0" smtClean="0"/>
              <a:t>Projecting High School Graduates</a:t>
            </a:r>
            <a:endParaRPr lang="en-US" sz="32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2" y="1676400"/>
            <a:ext cx="8331088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19199" y="4343400"/>
            <a:ext cx="66784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333399"/>
                </a:solidFill>
                <a:latin typeface="Georgia" pitchFamily="18" charset="0"/>
              </a:rPr>
              <a:t>High school graduates projected to decline ~7% through 2020</a:t>
            </a:r>
            <a:endParaRPr lang="en-US" sz="1600" b="1" dirty="0">
              <a:solidFill>
                <a:srgbClr val="333399"/>
              </a:solidFill>
              <a:latin typeface="Georg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5943600"/>
            <a:ext cx="42146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Source of Projections: NYS Student Report Card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786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cb11cn122_ny_totalpop_2010ma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609600"/>
            <a:ext cx="8086164" cy="6248400"/>
          </a:xfrm>
        </p:spPr>
      </p:pic>
      <p:sp>
        <p:nvSpPr>
          <p:cNvPr id="7" name="Rectangle 6"/>
          <p:cNvSpPr/>
          <p:nvPr/>
        </p:nvSpPr>
        <p:spPr bwMode="auto">
          <a:xfrm>
            <a:off x="8382000" y="609600"/>
            <a:ext cx="762000" cy="624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09600"/>
            <a:ext cx="762000" cy="624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27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b11cn122_ny_perchange_2010ma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33400" y="616526"/>
            <a:ext cx="8077200" cy="6241474"/>
          </a:xfrm>
        </p:spPr>
      </p:pic>
      <p:sp>
        <p:nvSpPr>
          <p:cNvPr id="5" name="Rectangle 4"/>
          <p:cNvSpPr/>
          <p:nvPr/>
        </p:nvSpPr>
        <p:spPr bwMode="auto">
          <a:xfrm>
            <a:off x="8382000" y="609600"/>
            <a:ext cx="762000" cy="624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609600"/>
            <a:ext cx="762000" cy="6248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28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B Official">
      <a:dk1>
        <a:sysClr val="windowText" lastClr="000000"/>
      </a:dk1>
      <a:lt1>
        <a:sysClr val="window" lastClr="FFFFFF"/>
      </a:lt1>
      <a:dk2>
        <a:srgbClr val="005BBF"/>
      </a:dk2>
      <a:lt2>
        <a:srgbClr val="8C8984"/>
      </a:lt2>
      <a:accent1>
        <a:srgbClr val="75AADB"/>
      </a:accent1>
      <a:accent2>
        <a:srgbClr val="878905"/>
      </a:accent2>
      <a:accent3>
        <a:srgbClr val="EDB512"/>
      </a:accent3>
      <a:accent4>
        <a:srgbClr val="82B8C9"/>
      </a:accent4>
      <a:accent5>
        <a:srgbClr val="D9CC61"/>
      </a:accent5>
      <a:accent6>
        <a:srgbClr val="54401F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5943</TotalTime>
  <Words>1804</Words>
  <Application>Microsoft Office PowerPoint</Application>
  <PresentationFormat>On-screen Show (4:3)</PresentationFormat>
  <Paragraphs>517</Paragraphs>
  <Slides>43</Slides>
  <Notes>43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43</vt:i4>
      </vt:variant>
    </vt:vector>
  </HeadingPairs>
  <TitlesOfParts>
    <vt:vector size="45" baseType="lpstr">
      <vt:lpstr>Office Theme</vt:lpstr>
      <vt:lpstr>Custom Design</vt:lpstr>
      <vt:lpstr>Mapping the Pipeline:</vt:lpstr>
      <vt:lpstr>Presentation Outline</vt:lpstr>
      <vt:lpstr>Overview of University at Buffalo</vt:lpstr>
      <vt:lpstr>Background &amp; Environment</vt:lpstr>
      <vt:lpstr>Enrollment Pipeline</vt:lpstr>
      <vt:lpstr>Admissions Decisions</vt:lpstr>
      <vt:lpstr>Projecting High School Graduates</vt:lpstr>
      <vt:lpstr>PowerPoint Presentation</vt:lpstr>
      <vt:lpstr>PowerPoint Presentation</vt:lpstr>
      <vt:lpstr>Erie County, New York and the US</vt:lpstr>
      <vt:lpstr>New York’s Minority Population</vt:lpstr>
      <vt:lpstr>Changing Make-up of NY High School Graduates</vt:lpstr>
      <vt:lpstr>SUNY State-Operated Campus Enrollment and % College Age Hispanic Population by County </vt:lpstr>
      <vt:lpstr>College Going Rate by Racial/Ethic Group</vt:lpstr>
      <vt:lpstr>Data gathering and preparation issues</vt:lpstr>
      <vt:lpstr>Geocoding Resolution</vt:lpstr>
      <vt:lpstr>Projected High School Graduates by County - 2013</vt:lpstr>
      <vt:lpstr>Projected High School Graduates by County - 2020</vt:lpstr>
      <vt:lpstr>Changes in Projected High School Graduates by County 2013 to 2020</vt:lpstr>
      <vt:lpstr>Applicants by County – Fall 2003</vt:lpstr>
      <vt:lpstr>Applicants by County – Fall 2012</vt:lpstr>
      <vt:lpstr>Applicants by County – Changes Fall 2003 to Fall 2012</vt:lpstr>
      <vt:lpstr>Applicants by County Underrepresented Minority Fall 2012</vt:lpstr>
      <vt:lpstr>Projected UB applicants 2013</vt:lpstr>
      <vt:lpstr>Projected UB applicants 2020</vt:lpstr>
      <vt:lpstr>Changes in Projected High School Graduates by County Applying to UB 2013 to 2020</vt:lpstr>
      <vt:lpstr>Accepts by County – Fall 2003</vt:lpstr>
      <vt:lpstr>Accepts by County – Fall 2012</vt:lpstr>
      <vt:lpstr>Accepts by County Change– Fall 2003 to Fall 2012</vt:lpstr>
      <vt:lpstr>Enrolled by County – Fall 2003</vt:lpstr>
      <vt:lpstr>Enrolled by County – Fall 2012</vt:lpstr>
      <vt:lpstr>Enrolled by County – Changes Fall 2003 to Fall 2012</vt:lpstr>
      <vt:lpstr>High School Average - Fall 2003</vt:lpstr>
      <vt:lpstr>High School Average - Fall 2012</vt:lpstr>
      <vt:lpstr>Change in High School Average – Fall 2003 to Fall 2012</vt:lpstr>
      <vt:lpstr>Average SAT scores - Fall 2003</vt:lpstr>
      <vt:lpstr>Average SAT scores - Fall 2012</vt:lpstr>
      <vt:lpstr>Change in Average SAT scores - Fall 2003 to Fall 2012</vt:lpstr>
      <vt:lpstr>Yield rates - Fall 2012</vt:lpstr>
      <vt:lpstr>Change in Yield rates - Fall 2003 to Fall 2012</vt:lpstr>
      <vt:lpstr>Applicant to Enrolled Conversion Ratio Fall 2012</vt:lpstr>
      <vt:lpstr>Summary of findings</vt:lpstr>
      <vt:lpstr>Next steps</vt:lpstr>
    </vt:vector>
  </TitlesOfParts>
  <Company>SUNY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Michael Randall</cp:lastModifiedBy>
  <cp:revision>476</cp:revision>
  <cp:lastPrinted>2012-11-01T16:28:29Z</cp:lastPrinted>
  <dcterms:created xsi:type="dcterms:W3CDTF">2009-05-14T15:47:03Z</dcterms:created>
  <dcterms:modified xsi:type="dcterms:W3CDTF">2012-11-02T17:08:55Z</dcterms:modified>
</cp:coreProperties>
</file>