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handoutMasterIdLst>
    <p:handoutMasterId r:id="rId38"/>
  </p:handoutMasterIdLst>
  <p:sldIdLst>
    <p:sldId id="312" r:id="rId2"/>
    <p:sldId id="313" r:id="rId3"/>
    <p:sldId id="327" r:id="rId4"/>
    <p:sldId id="326" r:id="rId5"/>
    <p:sldId id="347" r:id="rId6"/>
    <p:sldId id="323" r:id="rId7"/>
    <p:sldId id="321" r:id="rId8"/>
    <p:sldId id="314" r:id="rId9"/>
    <p:sldId id="315" r:id="rId10"/>
    <p:sldId id="316" r:id="rId11"/>
    <p:sldId id="318" r:id="rId12"/>
    <p:sldId id="319" r:id="rId13"/>
    <p:sldId id="320" r:id="rId14"/>
    <p:sldId id="324" r:id="rId15"/>
    <p:sldId id="325" r:id="rId16"/>
    <p:sldId id="328" r:id="rId17"/>
    <p:sldId id="330" r:id="rId18"/>
    <p:sldId id="334" r:id="rId19"/>
    <p:sldId id="331" r:id="rId20"/>
    <p:sldId id="332" r:id="rId21"/>
    <p:sldId id="333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8" r:id="rId33"/>
    <p:sldId id="345" r:id="rId34"/>
    <p:sldId id="346" r:id="rId35"/>
    <p:sldId id="349" r:id="rId36"/>
    <p:sldId id="350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196"/>
    <a:srgbClr val="1C6CB5"/>
    <a:srgbClr val="F49709"/>
    <a:srgbClr val="D58408"/>
    <a:srgbClr val="D5C139"/>
    <a:srgbClr val="ECD63F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E4B66-A8EA-4F63-8A18-EFA188744D86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B063A-1472-4048-A7C9-D9BF9B9A2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45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5" name="Straight Connector 13"/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60606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rgbClr val="606060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rgbClr val="606060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rgbClr val="606060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rgbClr val="60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F49709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06060"/>
                </a:solidFill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seal_alt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4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Snapshot in the Dark: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Adding Dimensionality to Census Data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After the Fact</a:t>
            </a:r>
            <a:endParaRPr lang="en-US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2016 HEDW</a:t>
            </a:r>
            <a:endParaRPr lang="en-US" sz="20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4/5/2016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8:00 </a:t>
            </a:r>
            <a:r>
              <a:rPr lang="en-US" sz="2000" dirty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A</a:t>
            </a:r>
            <a:r>
              <a:rPr lang="en-US" sz="20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M (Regency Ballroom A/B/C)</a:t>
            </a:r>
            <a:endParaRPr lang="en-US" sz="20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Jonathan </a:t>
            </a: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Havey</a:t>
            </a: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Information Analyst </a:t>
            </a: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SUNY Buffalo Office of Institutional Analysis</a:t>
            </a: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Going back into the Mine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Missing Majors</a:t>
            </a: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How scandalous. Somebody must have erred.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Not really: It’s just that campus reporting needs </a:t>
            </a: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and state/federal </a:t>
            </a: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reporting responsibilities </a:t>
            </a: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don’t necessarily </a:t>
            </a: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line up</a:t>
            </a: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Units typically want all majors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accounted for.</a:t>
            </a: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5104" y="3801816"/>
            <a:ext cx="2484236" cy="2207111"/>
            <a:chOff x="3383164" y="3048896"/>
            <a:chExt cx="2484236" cy="2207111"/>
          </a:xfrm>
          <a:noFill/>
        </p:grpSpPr>
        <p:pic>
          <p:nvPicPr>
            <p:cNvPr id="6" name="Picture 2" descr="C:\Users\Jon\AppData\Local\Microsoft\Windows\Temporary Internet Files\Content.IE5\J54SWL19\pointing-finger-left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268" y="3048896"/>
              <a:ext cx="1617463" cy="760207"/>
            </a:xfrm>
            <a:prstGeom prst="rect">
              <a:avLst/>
            </a:prstGeom>
            <a:grpFill/>
            <a:extLst/>
          </p:spPr>
        </p:pic>
        <p:pic>
          <p:nvPicPr>
            <p:cNvPr id="7" name="Picture 2" descr="C:\Users\Jon\AppData\Local\Microsoft\Windows\Temporary Internet Files\Content.IE5\J54SWL19\pointing-finger-left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01813" y="4495800"/>
              <a:ext cx="1617463" cy="760207"/>
            </a:xfrm>
            <a:prstGeom prst="rect">
              <a:avLst/>
            </a:prstGeom>
            <a:grpFill/>
            <a:extLst/>
          </p:spPr>
        </p:pic>
        <p:pic>
          <p:nvPicPr>
            <p:cNvPr id="8" name="Picture 2" descr="C:\Users\Jon\AppData\Local\Microsoft\Windows\Temporary Internet Files\Content.IE5\J54SWL19\pointing-finger-left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78565" y="3611765"/>
              <a:ext cx="1617463" cy="760207"/>
            </a:xfrm>
            <a:prstGeom prst="rect">
              <a:avLst/>
            </a:prstGeom>
            <a:grpFill/>
            <a:extLst/>
          </p:spPr>
        </p:pic>
        <p:pic>
          <p:nvPicPr>
            <p:cNvPr id="9" name="Picture 2" descr="C:\Users\Jon\AppData\Local\Microsoft\Windows\Temporary Internet Files\Content.IE5\J54SWL19\pointing-finger-left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954536" y="3857627"/>
              <a:ext cx="1617463" cy="760207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32952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Going back into the Mine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Missing Majors</a:t>
            </a: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In this case, we were lucky. The ETL that underlies our state and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official reporting begins with snapshots of 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many</a:t>
            </a: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PeopleSoft tables in a minimally filtered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and transformed state.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These “core tables” retain much unused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detail that can be used to “round out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picture” for major and other data. 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4953000"/>
            <a:ext cx="1476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Going back into the Mine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Missing Majors</a:t>
            </a: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Each transformation of data in the core tables is 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also</a:t>
            </a: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 in the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snapshot. For example, the table with active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majors/minors is the source for another table—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still considered a core table—in which the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minors are filtered and the majors ranked.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These ranked student major/minor data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are</a:t>
            </a: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transformed further downstream.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72000"/>
            <a:ext cx="3048000" cy="16240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69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Going back into the Mine</a:t>
            </a: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Summary</a:t>
            </a: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ETL for our state and federal reporting snapshots many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PeopleSoft tables and the steps in the transformation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in our core and stage processes.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This supplies a rich mine of data that is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“effectively effective-dated” on the Census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date. We recommend this approach!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4572000"/>
            <a:ext cx="2466975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Recreating a Moment in Time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Finding additional student attributes 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For data that is not part of the snapshot, PeopleSoft’s effective-dating and action-dating makes extending dimensionality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much easier than it would be otherwise.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If data is not part of the snapshot, you can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still dip into the effective-dated source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data</a:t>
            </a: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to recreate a moment in time. </a:t>
            </a: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55" y="3947155"/>
            <a:ext cx="2682245" cy="268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Recreating a Moment in Time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Finding additional student attributes 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Three examples: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1.) Membership in a </a:t>
            </a: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tudent Group tracking interest in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our “Finish in Four” guaranteed graduation program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as of the Census </a:t>
            </a: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ate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2.) Number of major changes since the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previous Census Date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3.) Permanent address when entering on a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new level of study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Recreating a Moment in Time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Finding additional student attributes 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Membership in “Finish in Four” guaranteed graduation program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PeopleSoft Student Group memberships are assigned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an effective date and status of active or inactive.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existence of an effective dated row with a status of active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before the Census Date together with the non-existence of an intervening inactivate row signals membership in the Group.</a:t>
            </a: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Recreating a Moment in Time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Finding additional student attributes 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This campus-specific program is very </a:t>
            </a: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important to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Senior 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Administrators at SUNY Buffalo, and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ability to create reports that split a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Census or Degree cohort along these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lines is very important.</a:t>
            </a: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87660"/>
            <a:ext cx="2385060" cy="23850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72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Recreating a Moment in Time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Finding additional student attributes 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Major Changes since last Census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Our snapshot data includes the maximum effective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dated (within the Census Term) major data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for an active student. Intervening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transactions are understandably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filtered out at this step. (You can’t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snapshot</a:t>
            </a: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whole database.)</a:t>
            </a: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95800"/>
            <a:ext cx="2238574" cy="170131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8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Recreating a Moment in Time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Finding additional student attributes 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Major Changes since last Census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However, effective Date and Effective Sequence in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</a:t>
            </a: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PeopleSoft “Program/Plan Stack” enable a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tallying of major changes and additions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since a previous Census Date.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Two cheers for effective dating.</a:t>
            </a: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Overview</a:t>
            </a:r>
            <a:endParaRPr lang="en-US" sz="2000" dirty="0" smtClean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SUNY Buffalo’s Office of Institutional Analysis is responsible for the university’s state and federal reporting.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We also provide strategic reports to senior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administration and many reports to units.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These latter reports often rely on </a:t>
            </a: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data </a:t>
            </a: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that is not part of  the snapshot.</a:t>
            </a: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6" y="4419600"/>
            <a:ext cx="2143424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Recreating a Moment in Time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Finding additional student attributes 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Major Changes since last Census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Somewhat less straightforward to derive,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this attribute requires comparison of different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groups of effective dated rows to find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different major codes with identical key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values except for effective date (or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sequence on the same date).</a:t>
            </a: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Recreating a Moment in Time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Finding additional student attributes 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Major Changes since last Census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combination of Census Dates and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effective-dated major changes provides the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needed granularity to derive the number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of major changes between snapshots.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 b="15385"/>
          <a:stretch/>
        </p:blipFill>
        <p:spPr>
          <a:xfrm>
            <a:off x="6096000" y="4495800"/>
            <a:ext cx="2476500" cy="17526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Recreating a Moment in Time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Finding additional student attributes 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“Entry Permanent Address”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In these days of intensive enrollment management,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 student’s origin—ultimate, or upon a change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in degree level—is important for gauging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success of targeted recruitment.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But “permanent” addresses can change.</a:t>
            </a: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Recreating a Moment in Time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Finding additional student attributes 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Entry Permanent Address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It will come as no surprise that PeopleSoft </a:t>
            </a: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uses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effective dating for addresses as well</a:t>
            </a: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Schools define types—Permanent, Mailing,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etc.—and each change within those types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is effective dated.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Recreating a Moment in Time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Finding additional student attributes 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“Entry Permanent Address”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When a change in Career is recorded in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 snapshot, the maximum-effective dated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address of a particular type as of that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Census Date is readily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queried.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Recreating a Moment in Time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Finding additional student attributes 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Summary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When our ETL does not capture all dated activity,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delivered PeopleSoft effective dating often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helps re-create a moment in time.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Audits remain a last resort. For example,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an audit table is needed to find a student’s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first registration for a term.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When Dates are Hiding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End of One Term is the Beginning of Another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Our pilot project to extend dimensionality to Census Data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also included extending back in time seven years before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PeopleSoft went live.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Our configuration of Academic Structure in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PeopleSoft allowed us to map legacy major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and degree coding to the new system with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great precision.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When Dates are Hiding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End of One Term is the Beginning of Another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Major Mapping: “Arts and Sciences Bachelor of Arts in English”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Program: 27R3</a:t>
            </a:r>
          </a:p>
          <a:p>
            <a:pPr lvl="1">
              <a:lnSpc>
                <a:spcPct val="150000"/>
              </a:lnSpc>
            </a:pPr>
            <a:endParaRPr lang="en-US" sz="2000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27=College of Arts and Sciences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R=Regular Degree Type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3=Degree Level Bachelors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485900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5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When Dates are Hiding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End of One Term is the Beginning of Another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Major Mapping: “Arts and Sciences Bachelor of Arts in English”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Plan: 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ENG010R0A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ENG=Department </a:t>
            </a: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(English)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010=B.A. (vs 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B.S./other </a:t>
            </a: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degree types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R=Regular rather than combined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0=Enumerative sequence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A=Accepted major (vs. Intended)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57600"/>
            <a:ext cx="1485900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When Dates are Hiding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End of One Term is the Beginning of Another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This configuration aided conversion of legacy data and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subsequent mapping of Legacy official snapshots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to PeopleSoft categories. We can reconstruct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 major at Census—where we have it.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Elements of PeopleSoft Academic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Structure correspond to legacy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data elements, by design.</a:t>
            </a: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Overview (continued)</a:t>
            </a:r>
            <a:endParaRPr lang="en-US" sz="2000" dirty="0" smtClean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While operational reporting typically requires the most current data, strategic reports to Senior leadership usually need to be synchronized with Census dates for consistency. 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For example, an analysis of the SAT scores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of enrolled students over ten Fall semesters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should have the </a:t>
            </a: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same totals as </a:t>
            </a: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reports on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enrollment by class year over that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same period.</a:t>
            </a: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When Dates are Hiding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End of One Term is the Beginning of Another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Legacy captured up to two majors 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and two </a:t>
            </a: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minors. This is pretty good, but we 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need </a:t>
            </a: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full picture to be consistent.</a:t>
            </a:r>
          </a:p>
          <a:p>
            <a:pPr lvl="1">
              <a:lnSpc>
                <a:spcPct val="150000"/>
              </a:lnSpc>
            </a:pPr>
            <a:endParaRPr lang="en-US" sz="2000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Operational Legacy Data was not effective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dated, and </a:t>
            </a: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he major data available is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similar to an “end of term” snapshot—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not consistent with our Census date.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endParaRPr lang="en-US" sz="2000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When Dates are Hiding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End of One Term is the Beginning of Another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Legacy operational data also had only two majors to work with,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but the conversion of legacy data went out to more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than two majors by merging major data with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transcript data—inferring and interpolating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based on enrollment and degree data.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 serviceable five majors/minors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model can be populated this way.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When Dates are Hiding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End of One Term is the Beginning of Another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Data mining revealed that major 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changes </a:t>
            </a: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and additions have been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relatively rare in the first three 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weeks of a term,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so the major “in effect” at the end of the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immediately previous term will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have to suffice.</a:t>
            </a: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endParaRPr lang="en-US" sz="2000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234" y="4419600"/>
            <a:ext cx="22002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When Dates are Hiding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Travelling back in Time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When creating our union of legacy and PeopleSoft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official data, we found that levels of transfer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credit—hence cumulative credit</a:t>
            </a: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—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were much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lower in Legacy days.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Turns out, transfer articulation was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performed in DARS and migrated to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main system after Census.</a:t>
            </a: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When Dates are Hiding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Travelling back in Time</a:t>
            </a: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In PeopleSoft, the integrated nature of the system has allowed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us to process transfer credit faster.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Solution: In legacy data, we assume that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articulated 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transfer credit can be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attributed to the first enrolled term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after a term of no study—until there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is another term of no study.</a:t>
            </a: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Conclusion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endParaRPr lang="en-US" sz="2000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Official enrollment reporting generally uses Census data for consistency.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Official data may lack needed dimensionality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for other types of strategic reporting.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When changing ERPs, chronological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depth can also be a challenge.</a:t>
            </a: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Questions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endParaRPr lang="en-US" sz="2000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Overview (continued)</a:t>
            </a:r>
            <a:endParaRPr lang="en-US" sz="2000" dirty="0" smtClean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Our PeopleSoft Campus Solutions implementation (branded HUB) went live in 2011.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As with other ERP implementations, our ETL for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state and federal reporting had to be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retooled due to a new ER model.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Under the conditions, simply meeting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r</a:t>
            </a: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eporting obligations was a huge job.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962400"/>
            <a:ext cx="134874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Overview (concluded)</a:t>
            </a:r>
            <a:endParaRPr lang="en-US" sz="2000" dirty="0" smtClean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ETL for State and Federal reporting was successful and a data warehouse view based on it was popular with query writers.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No gap in meeting our reporting obligations occurred.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However, demand for more dimensionality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increased—together with extension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back in time to the pre-PeopleSoft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epoch.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00" y="4267200"/>
            <a:ext cx="2625318" cy="1962320"/>
          </a:xfrm>
          <a:prstGeom prst="rect">
            <a:avLst/>
          </a:prstGeom>
          <a:solidFill>
            <a:schemeClr val="accent1"/>
          </a:solidFill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058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Overview (concluded)</a:t>
            </a:r>
            <a:endParaRPr lang="en-US" sz="2000" dirty="0" smtClean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Two challenges for our pilot project to extend the dimensionality: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1.) Synchronizing the additional data elements with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Census Dates 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2.) Converting legacy snapshot data to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PeopleSoft and adding additional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legacy data elements to the union</a:t>
            </a:r>
          </a:p>
          <a:p>
            <a:pPr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6858000" y="4384893"/>
            <a:ext cx="762000" cy="2057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Left-Right Arrow 3"/>
          <p:cNvSpPr/>
          <p:nvPr/>
        </p:nvSpPr>
        <p:spPr bwMode="auto">
          <a:xfrm>
            <a:off x="6210300" y="3734061"/>
            <a:ext cx="2057400" cy="6477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Going back into the Mine</a:t>
            </a:r>
            <a:endParaRPr lang="en-US" sz="3200" dirty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Adding Major Dimensionality</a:t>
            </a: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New York State allows two majors to be reported: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ACADEMIC PROGRAM – </a:t>
            </a:r>
            <a:r>
              <a:rPr lang="en-US" sz="2000" b="1" dirty="0" smtClean="0"/>
              <a:t>PRIMARY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ACADEMIC PROGRAM – </a:t>
            </a:r>
            <a:r>
              <a:rPr lang="en-US" sz="2000" b="1" dirty="0" smtClean="0"/>
              <a:t>SECONDARY</a:t>
            </a:r>
          </a:p>
          <a:p>
            <a:pPr lvl="1">
              <a:lnSpc>
                <a:spcPct val="150000"/>
              </a:lnSpc>
            </a:pPr>
            <a:endParaRPr lang="en-US" sz="2000" b="1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Minors are not reported </a:t>
            </a: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Non-degree-seeking students are considered not in a Program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Going back into the Mine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Missing Majors</a:t>
            </a:r>
          </a:p>
          <a:p>
            <a:pPr algn="ctr">
              <a:lnSpc>
                <a:spcPct val="150000"/>
              </a:lnSpc>
            </a:pPr>
            <a:endParaRPr lang="en-US" sz="2000" dirty="0" smtClean="0">
              <a:solidFill>
                <a:srgbClr val="0A2196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Furthermore, our implementation results in a  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Secondary Academic Program </a:t>
            </a: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being reported only when one of two conditions are met:</a:t>
            </a:r>
          </a:p>
          <a:p>
            <a:pPr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he second major is in a separate school or college, e.g., </a:t>
            </a: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Computer Science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 in our College of Engineering combined with </a:t>
            </a: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Math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 in our College of Arts and Sciences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The major is part of a second degree type, such as a </a:t>
            </a: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Masters in Education</a:t>
            </a:r>
            <a:r>
              <a:rPr lang="en-US" sz="2000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 and a </a:t>
            </a: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Certificate in Music Education</a:t>
            </a: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57200" y="914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Going back into the Mine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A2196"/>
                </a:solidFill>
                <a:latin typeface="Georgia" charset="0"/>
                <a:ea typeface="Georgia" charset="0"/>
                <a:cs typeface="Georgia" charset="0"/>
              </a:rPr>
              <a:t>Missing Majors</a:t>
            </a: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1C6CB5"/>
                </a:solidFill>
                <a:latin typeface="Georgia" charset="0"/>
                <a:ea typeface="Georgia" charset="0"/>
                <a:cs typeface="Georgia" charset="0"/>
              </a:rPr>
              <a:t>For the most recently completed term, we are seeing some loss of richness in detail for 8.50% of our students</a:t>
            </a: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i="1" dirty="0" smtClean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1C6CB5"/>
              </a:solidFill>
              <a:latin typeface="Georgia" charset="0"/>
              <a:ea typeface="Georgia" charset="0"/>
              <a:cs typeface="Georgia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86200"/>
            <a:ext cx="8467725" cy="2686050"/>
          </a:xfrm>
          <a:prstGeom prst="rect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54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4371</TotalTime>
  <Words>1827</Words>
  <Application>Microsoft Office PowerPoint</Application>
  <PresentationFormat>On-screen Show (4:3)</PresentationFormat>
  <Paragraphs>442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Georgia</vt:lpstr>
      <vt:lpstr>Times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Havey, Jonathan</cp:lastModifiedBy>
  <cp:revision>688</cp:revision>
  <cp:lastPrinted>2015-08-05T20:17:17Z</cp:lastPrinted>
  <dcterms:created xsi:type="dcterms:W3CDTF">2011-06-08T13:22:31Z</dcterms:created>
  <dcterms:modified xsi:type="dcterms:W3CDTF">2016-04-12T13:17:23Z</dcterms:modified>
</cp:coreProperties>
</file>