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303" r:id="rId2"/>
    <p:sldId id="304" r:id="rId3"/>
    <p:sldId id="305" r:id="rId4"/>
    <p:sldId id="306" r:id="rId5"/>
    <p:sldId id="307" r:id="rId6"/>
    <p:sldId id="308" r:id="rId7"/>
    <p:sldId id="310" r:id="rId8"/>
    <p:sldId id="285" r:id="rId9"/>
    <p:sldId id="286" r:id="rId10"/>
    <p:sldId id="288" r:id="rId11"/>
    <p:sldId id="289" r:id="rId12"/>
    <p:sldId id="290" r:id="rId13"/>
    <p:sldId id="287" r:id="rId14"/>
    <p:sldId id="291" r:id="rId15"/>
    <p:sldId id="292" r:id="rId16"/>
    <p:sldId id="293" r:id="rId17"/>
    <p:sldId id="273" r:id="rId18"/>
    <p:sldId id="274" r:id="rId19"/>
    <p:sldId id="276" r:id="rId20"/>
    <p:sldId id="277" r:id="rId21"/>
    <p:sldId id="278" r:id="rId22"/>
    <p:sldId id="279" r:id="rId23"/>
    <p:sldId id="280" r:id="rId24"/>
    <p:sldId id="281" r:id="rId25"/>
    <p:sldId id="282" r:id="rId26"/>
    <p:sldId id="283" r:id="rId27"/>
    <p:sldId id="296" r:id="rId28"/>
    <p:sldId id="298" r:id="rId29"/>
    <p:sldId id="295" r:id="rId30"/>
    <p:sldId id="302" r:id="rId31"/>
    <p:sldId id="299" r:id="rId32"/>
    <p:sldId id="300" r:id="rId33"/>
    <p:sldId id="301" r:id="rId34"/>
    <p:sldId id="297" r:id="rId35"/>
    <p:sldId id="309"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CB5"/>
    <a:srgbClr val="0A2196"/>
    <a:srgbClr val="F49709"/>
    <a:srgbClr val="D58408"/>
    <a:srgbClr val="D5C139"/>
    <a:srgbClr val="ECD63F"/>
    <a:srgbClr val="CCCC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5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838200" y="2362200"/>
            <a:ext cx="7620000" cy="1588"/>
          </a:xfrm>
          <a:prstGeom prst="line">
            <a:avLst/>
          </a:prstGeom>
          <a:noFill/>
          <a:ln w="9525">
            <a:solidFill>
              <a:schemeClr val="bg1"/>
            </a:solidFill>
            <a:prstDash val="dot"/>
            <a:round/>
            <a:headEnd/>
            <a:tailEnd/>
          </a:ln>
        </p:spPr>
      </p:cxnSp>
      <p:cxnSp>
        <p:nvCxnSpPr>
          <p:cNvPr id="5" name="Straight Connector 13"/>
          <p:cNvCxnSpPr>
            <a:cxnSpLocks noChangeShapeType="1"/>
          </p:cNvCxnSpPr>
          <p:nvPr userDrawn="1"/>
        </p:nvCxnSpPr>
        <p:spPr bwMode="auto">
          <a:xfrm>
            <a:off x="838200" y="2363788"/>
            <a:ext cx="7620000" cy="1587"/>
          </a:xfrm>
          <a:prstGeom prst="line">
            <a:avLst/>
          </a:prstGeom>
          <a:noFill/>
          <a:ln w="9525">
            <a:solidFill>
              <a:schemeClr val="tx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rgbClr val="606060"/>
                </a:solidFi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606060"/>
                </a:solidFill>
                <a:latin typeface="Trebuchet MS"/>
                <a:cs typeface="Trebuchet MS"/>
              </a:defRPr>
            </a:lvl2pPr>
            <a:lvl3pPr>
              <a:buClrTx/>
              <a:buFont typeface="Arial"/>
              <a:buChar char="•"/>
              <a:defRPr sz="2000" b="0" i="0">
                <a:solidFill>
                  <a:srgbClr val="606060"/>
                </a:solidFill>
                <a:latin typeface="Trebuchet MS"/>
                <a:cs typeface="Trebuchet MS"/>
              </a:defRPr>
            </a:lvl3pPr>
            <a:lvl4pPr>
              <a:buClrTx/>
              <a:buFont typeface="Arial"/>
              <a:buChar char="•"/>
              <a:defRPr sz="1800" b="0" i="0">
                <a:solidFill>
                  <a:srgbClr val="606060"/>
                </a:solidFill>
                <a:latin typeface="Trebuchet MS"/>
                <a:cs typeface="Trebuchet MS"/>
              </a:defRPr>
            </a:lvl4pPr>
            <a:lvl5pPr>
              <a:buClr>
                <a:srgbClr val="ECD63F"/>
              </a:buClr>
              <a:buFontTx/>
              <a:buNone/>
              <a:defRPr sz="1800" b="0" i="1">
                <a:solidFill>
                  <a:srgbClr val="60606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808080"/>
                </a:solidFill>
                <a:latin typeface="Trebuchet MS"/>
                <a:cs typeface="Trebuchet MS"/>
              </a:defRPr>
            </a:lvl2pPr>
            <a:lvl3pPr>
              <a:buClrTx/>
              <a:buFont typeface="Arial"/>
              <a:buChar char="•"/>
              <a:defRPr sz="2000" b="0" i="0">
                <a:solidFill>
                  <a:srgbClr val="808080"/>
                </a:solidFill>
                <a:latin typeface="Trebuchet MS"/>
                <a:cs typeface="Trebuchet MS"/>
              </a:defRPr>
            </a:lvl3pPr>
            <a:lvl4pPr>
              <a:buClrTx/>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rgbClr val="606060"/>
                </a:solidFill>
                <a:latin typeface="Trebuchet MS"/>
                <a:cs typeface="Trebuchet MS"/>
              </a:defRPr>
            </a:lvl1pPr>
            <a:lvl2pPr>
              <a:buClr>
                <a:srgbClr val="ECD63F"/>
              </a:buClr>
              <a:buFont typeface="Arial"/>
              <a:buChar char="•"/>
              <a:defRPr sz="2000" b="0" i="0">
                <a:solidFill>
                  <a:srgbClr val="606060"/>
                </a:solidFill>
                <a:latin typeface="Trebuchet MS"/>
                <a:cs typeface="Trebuchet MS"/>
              </a:defRPr>
            </a:lvl2pPr>
            <a:lvl3pPr>
              <a:buClr>
                <a:srgbClr val="ECD63F"/>
              </a:buClr>
              <a:buFont typeface="Arial"/>
              <a:buChar char="•"/>
              <a:defRPr sz="1800" b="0" i="0">
                <a:solidFill>
                  <a:srgbClr val="606060"/>
                </a:solidFill>
                <a:latin typeface="Trebuchet MS"/>
                <a:cs typeface="Trebuchet MS"/>
              </a:defRPr>
            </a:lvl3pPr>
            <a:lvl4pPr>
              <a:buClr>
                <a:srgbClr val="ECD63F"/>
              </a:buClr>
              <a:buFont typeface="Arial"/>
              <a:buChar char="•"/>
              <a:defRPr sz="1600" b="0" i="0">
                <a:solidFill>
                  <a:srgbClr val="606060"/>
                </a:solidFill>
                <a:latin typeface="Trebuchet MS"/>
                <a:cs typeface="Trebuchet MS"/>
              </a:defRPr>
            </a:lvl4pPr>
            <a:lvl5pPr>
              <a:buClr>
                <a:srgbClr val="ECD63F"/>
              </a:buClr>
              <a:buFontTx/>
              <a:buNone/>
              <a:defRPr sz="1600" b="0" i="1">
                <a:solidFill>
                  <a:srgbClr val="606060"/>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rgbClr val="606060"/>
                </a:solidFill>
              </a:defRPr>
            </a:lvl1pPr>
            <a:lvl2pPr>
              <a:buClr>
                <a:srgbClr val="ECD63F"/>
              </a:buClr>
              <a:buFont typeface="Arial"/>
              <a:buChar char="•"/>
              <a:defRPr sz="2000">
                <a:solidFill>
                  <a:srgbClr val="606060"/>
                </a:solidFill>
              </a:defRPr>
            </a:lvl2pPr>
            <a:lvl3pPr>
              <a:buClr>
                <a:srgbClr val="ECD63F"/>
              </a:buClr>
              <a:buFont typeface="Arial"/>
              <a:buChar char="•"/>
              <a:defRPr sz="1800">
                <a:solidFill>
                  <a:srgbClr val="606060"/>
                </a:solidFill>
              </a:defRPr>
            </a:lvl3pPr>
            <a:lvl4pPr>
              <a:buClr>
                <a:srgbClr val="ECD63F"/>
              </a:buClr>
              <a:buFont typeface="Arial"/>
              <a:buChar char="•"/>
              <a:defRPr sz="1600">
                <a:solidFill>
                  <a:srgbClr val="606060"/>
                </a:solidFill>
              </a:defRPr>
            </a:lvl4pPr>
            <a:lvl5pPr>
              <a:buClr>
                <a:srgbClr val="ECD63F"/>
              </a:buClr>
              <a:buFontTx/>
              <a:buNone/>
              <a:defRPr sz="1600" i="1">
                <a:solidFill>
                  <a:srgbClr val="606060"/>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F49709"/>
          </a:solidFill>
        </p:spPr>
        <p:txBody>
          <a:bodyPr anchor="b"/>
          <a:lstStyle>
            <a:lvl1pPr algn="l">
              <a:defRPr sz="2000" b="0"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606060"/>
                </a:solidFill>
                <a:latin typeface="Georgia"/>
                <a:cs typeface="Georgia"/>
              </a:defRPr>
            </a:lvl1pPr>
            <a:lvl2pPr>
              <a:buClrTx/>
              <a:buFont typeface="Arial"/>
              <a:buChar char="•"/>
              <a:defRPr sz="2800" b="0" i="0">
                <a:solidFill>
                  <a:srgbClr val="606060"/>
                </a:solidFill>
                <a:latin typeface="Trebuchet MS"/>
                <a:cs typeface="Trebuchet MS"/>
              </a:defRPr>
            </a:lvl2pPr>
            <a:lvl3pPr>
              <a:buClrTx/>
              <a:buFont typeface="Arial"/>
              <a:buChar char="•"/>
              <a:defRPr sz="2400" b="0" i="0">
                <a:solidFill>
                  <a:srgbClr val="606060"/>
                </a:solidFill>
                <a:latin typeface="Trebuchet MS"/>
                <a:cs typeface="Trebuchet MS"/>
              </a:defRPr>
            </a:lvl3pPr>
            <a:lvl4pPr>
              <a:buClrTx/>
              <a:buFont typeface="Arial"/>
              <a:buChar char="•"/>
              <a:defRPr sz="2000" b="0" i="0">
                <a:solidFill>
                  <a:srgbClr val="606060"/>
                </a:solidFill>
                <a:latin typeface="Trebuchet MS"/>
                <a:cs typeface="Trebuchet MS"/>
              </a:defRPr>
            </a:lvl4pPr>
            <a:lvl5pPr>
              <a:buClr>
                <a:srgbClr val="ECD63F"/>
              </a:buClr>
              <a:buFontTx/>
              <a:buNone/>
              <a:defRPr sz="2000" b="0" i="1">
                <a:solidFill>
                  <a:srgbClr val="606060"/>
                </a:solidFill>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606060"/>
                </a:solidFill>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ln>
            <a:headEnd type="none" w="med" len="med"/>
            <a:tailEnd type="none" w="med" len="med"/>
          </a:ln>
        </p:spPr>
        <p:style>
          <a:lnRef idx="3">
            <a:schemeClr val="lt1"/>
          </a:lnRef>
          <a:fillRef idx="1">
            <a:schemeClr val="accent3"/>
          </a:fillRef>
          <a:effectRef idx="1">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y_seal_alt.jpg"/>
          <p:cNvPicPr>
            <a:picLocks noChangeAspect="1"/>
          </p:cNvPicPr>
          <p:nvPr userDrawn="1"/>
        </p:nvPicPr>
        <p:blipFill>
          <a:blip r:embed="rId10"/>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44" r:id="rId3"/>
    <p:sldLayoutId id="2147483839" r:id="rId4"/>
    <p:sldLayoutId id="2147483840" r:id="rId5"/>
    <p:sldLayoutId id="2147483841" r:id="rId6"/>
    <p:sldLayoutId id="2147483842" r:id="rId7"/>
    <p:sldLayoutId id="2147483843" r:id="rId8"/>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3081" y="1600200"/>
            <a:ext cx="5912709" cy="4893647"/>
          </a:xfrm>
          <a:prstGeom prst="rect">
            <a:avLst/>
          </a:prstGeom>
          <a:noFill/>
        </p:spPr>
        <p:txBody>
          <a:bodyPr wrap="none" rtlCol="0">
            <a:spAutoFit/>
          </a:bodyPr>
          <a:lstStyle/>
          <a:p>
            <a:pPr algn="ctr"/>
            <a:endParaRPr lang="en-US" dirty="0" smtClean="0"/>
          </a:p>
          <a:p>
            <a:pPr algn="ctr"/>
            <a:r>
              <a:rPr lang="en-US" dirty="0" smtClean="0"/>
              <a:t>“Herding Effective-dated Cats”</a:t>
            </a:r>
          </a:p>
          <a:p>
            <a:pPr algn="ctr"/>
            <a:r>
              <a:rPr lang="en-US" dirty="0" smtClean="0"/>
              <a:t>Challenges for a Student-term Data Model</a:t>
            </a:r>
          </a:p>
          <a:p>
            <a:pPr algn="ctr"/>
            <a:r>
              <a:rPr lang="en-US" dirty="0"/>
              <a:t>i</a:t>
            </a:r>
            <a:r>
              <a:rPr lang="en-US" dirty="0" smtClean="0"/>
              <a:t>n a Decentralized Business Environment</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r>
              <a:rPr lang="en-US" dirty="0" smtClean="0"/>
              <a:t>Jonathan Havey</a:t>
            </a:r>
          </a:p>
          <a:p>
            <a:pPr algn="ctr"/>
            <a:r>
              <a:rPr lang="en-US" dirty="0" smtClean="0"/>
              <a:t>Information Analyst</a:t>
            </a:r>
          </a:p>
          <a:p>
            <a:pPr algn="ctr"/>
            <a:r>
              <a:rPr lang="en-US" dirty="0"/>
              <a:t>SUNY Buffalo </a:t>
            </a:r>
            <a:r>
              <a:rPr lang="en-US" dirty="0" smtClean="0"/>
              <a:t>Office of Institutional Analysis</a:t>
            </a:r>
          </a:p>
          <a:p>
            <a:pPr algn="ctr"/>
            <a:endParaRPr lang="en-US" dirty="0"/>
          </a:p>
        </p:txBody>
      </p:sp>
    </p:spTree>
    <p:extLst>
      <p:ext uri="{BB962C8B-B14F-4D97-AF65-F5344CB8AC3E}">
        <p14:creationId xmlns:p14="http://schemas.microsoft.com/office/powerpoint/2010/main" val="275413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825" y="914400"/>
            <a:ext cx="7924800" cy="2308324"/>
          </a:xfrm>
          <a:prstGeom prst="rect">
            <a:avLst/>
          </a:prstGeom>
          <a:noFill/>
        </p:spPr>
        <p:txBody>
          <a:bodyPr wrap="square" rtlCol="0">
            <a:spAutoFit/>
          </a:bodyPr>
          <a:lstStyle/>
          <a:p>
            <a:r>
              <a:rPr lang="en-US" dirty="0" smtClean="0"/>
              <a:t>Oftentimes, Early Decision Applicants will change their minds and request to be considered for regular admissions. When they do so, their membership in the Early Decision Student Group is inactivated by adding a new row: </a:t>
            </a:r>
            <a:endParaRPr lang="en-US" dirty="0"/>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6999"/>
            <a:ext cx="6324600" cy="3914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355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825" y="914400"/>
            <a:ext cx="7924800" cy="1938992"/>
          </a:xfrm>
          <a:prstGeom prst="rect">
            <a:avLst/>
          </a:prstGeom>
          <a:noFill/>
        </p:spPr>
        <p:txBody>
          <a:bodyPr wrap="square" rtlCol="0">
            <a:spAutoFit/>
          </a:bodyPr>
          <a:lstStyle/>
          <a:p>
            <a:r>
              <a:rPr lang="en-US" dirty="0" smtClean="0"/>
              <a:t>An additional source of inactivations in the Early Decision Student Group is incomplete applications at the time of the Early Decision deadline. These applicants are rolled into the Regular Decision pool.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499" y="2590800"/>
            <a:ext cx="6567452" cy="40725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6222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825" y="1219200"/>
            <a:ext cx="7924800" cy="6370975"/>
          </a:xfrm>
          <a:prstGeom prst="rect">
            <a:avLst/>
          </a:prstGeom>
          <a:noFill/>
        </p:spPr>
        <p:txBody>
          <a:bodyPr wrap="square" rtlCol="0">
            <a:spAutoFit/>
          </a:bodyPr>
          <a:lstStyle/>
          <a:p>
            <a:r>
              <a:rPr lang="en-US" dirty="0" smtClean="0"/>
              <a:t>Data mining revealed that the “gap” between our Early Decision totals captured in the Fall and the numbers we were seeing on our report in the Spring were due to the dating of the Early Decision Student Group inactivations. Possible solutions included:</a:t>
            </a:r>
          </a:p>
          <a:p>
            <a:endParaRPr lang="en-US" dirty="0"/>
          </a:p>
          <a:p>
            <a:pPr marL="800100" lvl="1" indent="-342900">
              <a:buFont typeface="Arial" panose="020B0604020202020204" pitchFamily="34" charset="0"/>
              <a:buChar char="•"/>
            </a:pPr>
            <a:r>
              <a:rPr lang="en-US" dirty="0" smtClean="0"/>
              <a:t>Changing our effective dating practices (major business process change for admissions office)</a:t>
            </a:r>
          </a:p>
          <a:p>
            <a:pPr marL="800100" lvl="1" indent="-342900">
              <a:buFont typeface="Arial" panose="020B0604020202020204" pitchFamily="34" charset="0"/>
              <a:buChar char="•"/>
            </a:pPr>
            <a:r>
              <a:rPr lang="en-US" dirty="0" smtClean="0"/>
              <a:t>Customizing the Student Groups model to capture any Student Group membership falling out of range—many undesirable effects</a:t>
            </a:r>
          </a:p>
          <a:p>
            <a:pPr marL="800100" lvl="1" indent="-342900">
              <a:buFont typeface="Arial" panose="020B0604020202020204" pitchFamily="34" charset="0"/>
              <a:buChar char="•"/>
            </a:pPr>
            <a:r>
              <a:rPr lang="en-US" dirty="0" smtClean="0"/>
              <a:t>Pointing the OBIEE report to source data for Student Groups</a:t>
            </a:r>
          </a:p>
          <a:p>
            <a:endParaRPr lang="en-US" dirty="0"/>
          </a:p>
          <a:p>
            <a:pPr marL="342900" indent="-342900">
              <a:buFont typeface="Arial" panose="020B0604020202020204"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217379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553450" cy="4154984"/>
          </a:xfrm>
          <a:prstGeom prst="rect">
            <a:avLst/>
          </a:prstGeom>
          <a:noFill/>
        </p:spPr>
        <p:txBody>
          <a:bodyPr wrap="square" rtlCol="0">
            <a:spAutoFit/>
          </a:bodyPr>
          <a:lstStyle/>
          <a:p>
            <a:pPr algn="ctr"/>
            <a:r>
              <a:rPr lang="en-US" dirty="0" smtClean="0"/>
              <a:t>Challenge 1: Solution</a:t>
            </a:r>
          </a:p>
          <a:p>
            <a:endParaRPr lang="en-US" dirty="0"/>
          </a:p>
          <a:p>
            <a:r>
              <a:rPr lang="en-US" dirty="0" smtClean="0"/>
              <a:t>This particular challenge was met by creating a new Historical Student Groups dimension in the OBIEE .</a:t>
            </a:r>
            <a:r>
              <a:rPr lang="en-US" dirty="0" err="1" smtClean="0"/>
              <a:t>rpd</a:t>
            </a:r>
            <a:r>
              <a:rPr lang="en-US" dirty="0" smtClean="0"/>
              <a:t>. For a given Student </a:t>
            </a:r>
            <a:r>
              <a:rPr lang="en-US" dirty="0"/>
              <a:t>G</a:t>
            </a:r>
            <a:r>
              <a:rPr lang="en-US" dirty="0" smtClean="0"/>
              <a:t>roup membership, an Activate and Inactivate Date is calculated. Using these columns in expressions allows a true date-to-date comparison of Early Decision </a:t>
            </a:r>
            <a:r>
              <a:rPr lang="en-US" dirty="0"/>
              <a:t>a</a:t>
            </a:r>
            <a:r>
              <a:rPr lang="en-US" dirty="0" smtClean="0"/>
              <a:t>pplicant totals</a:t>
            </a:r>
            <a:r>
              <a:rPr lang="en-US" dirty="0" smtClean="0"/>
              <a:t>, no matter when the inactivation happened. </a:t>
            </a:r>
            <a:r>
              <a:rPr lang="en-US" dirty="0" smtClean="0"/>
              <a:t>(Each row of dates below belongs to an individual applicant.) Here</a:t>
            </a:r>
            <a:r>
              <a:rPr lang="en-US" dirty="0" smtClean="0"/>
              <a:t>, we bypassed the logic in the </a:t>
            </a:r>
            <a:r>
              <a:rPr lang="en-US" dirty="0" err="1" smtClean="0"/>
              <a:t>BbA</a:t>
            </a:r>
            <a:r>
              <a:rPr lang="en-US" dirty="0" smtClean="0"/>
              <a:t> models by using the PeopleSoft source table. Downside: This solves the problem in OBIEE only</a:t>
            </a: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200650"/>
            <a:ext cx="641985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154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r>
              <a:rPr lang="en-US" sz="1800" b="1" dirty="0" smtClean="0">
                <a:solidFill>
                  <a:srgbClr val="000000"/>
                </a:solidFill>
                <a:latin typeface="Georgia" pitchFamily="18" charset="0"/>
                <a:ea typeface="Trebuchet MS" charset="0"/>
                <a:cs typeface="Trebuchet MS" charset="0"/>
              </a:rPr>
              <a:t>Challenge 2: Applicants that won’t Go Away</a:t>
            </a:r>
          </a:p>
          <a:p>
            <a:pPr algn="ctr">
              <a:lnSpc>
                <a:spcPct val="150000"/>
              </a:lnSpc>
            </a:pPr>
            <a:endParaRPr lang="en-US" sz="1800" dirty="0" smtClean="0">
              <a:solidFill>
                <a:srgbClr val="000000"/>
              </a:solidFill>
              <a:latin typeface="Georgia" pitchFamily="18" charset="0"/>
              <a:ea typeface="Trebuchet MS" charset="0"/>
              <a:cs typeface="Trebuchet MS" charset="0"/>
            </a:endParaRPr>
          </a:p>
          <a:p>
            <a:pPr algn="ctr">
              <a:lnSpc>
                <a:spcPct val="150000"/>
              </a:lnSpc>
            </a:pPr>
            <a:r>
              <a:rPr lang="en-US" sz="1800" dirty="0" smtClean="0">
                <a:solidFill>
                  <a:srgbClr val="000000"/>
                </a:solidFill>
                <a:latin typeface="Georgia" pitchFamily="18" charset="0"/>
                <a:ea typeface="Trebuchet MS" charset="0"/>
                <a:cs typeface="Trebuchet MS" charset="0"/>
              </a:rPr>
              <a:t>The rise in electronic application submissions has created opportunities and challenges for colleges and universities. The University at Buffalo receives tens of thousands of applications every year from the Common Application and from a similar SUNY electronic application form. There is a tendency for applicants to use the strategy “when in doubt, check every box”. In our case, many more students self-identify as EOP (Educational Opportunity Program) than actually qualify. As with Early Decision, we use PeopleSoft Student Group functionality to track this cohort, and inactivate non-qualifying candidates.</a:t>
            </a: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Tree>
    <p:extLst>
      <p:ext uri="{BB962C8B-B14F-4D97-AF65-F5344CB8AC3E}">
        <p14:creationId xmlns:p14="http://schemas.microsoft.com/office/powerpoint/2010/main" val="342227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371600"/>
            <a:ext cx="75819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57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0"/>
            <a:ext cx="6934200" cy="4893647"/>
          </a:xfrm>
          <a:prstGeom prst="rect">
            <a:avLst/>
          </a:prstGeom>
          <a:noFill/>
        </p:spPr>
        <p:txBody>
          <a:bodyPr wrap="square" rtlCol="0">
            <a:spAutoFit/>
          </a:bodyPr>
          <a:lstStyle/>
          <a:p>
            <a:r>
              <a:rPr lang="en-US" b="1" dirty="0" smtClean="0"/>
              <a:t>Solution to Challenge 2: Business Process Change</a:t>
            </a:r>
          </a:p>
          <a:p>
            <a:endParaRPr lang="en-US" b="1" dirty="0"/>
          </a:p>
          <a:p>
            <a:r>
              <a:rPr lang="en-US" dirty="0" smtClean="0"/>
              <a:t>The solution to challenge #2 was to alter business process and create a new EOP Student Group that is distinct from the current group, which is populated at admissions. The “student” EOP Group will contain validated members in good standing rather than simply self-identified candidates.</a:t>
            </a:r>
          </a:p>
          <a:p>
            <a:endParaRPr lang="en-US" dirty="0"/>
          </a:p>
          <a:p>
            <a:r>
              <a:rPr lang="en-US" dirty="0" smtClean="0"/>
              <a:t>Achieving this solution required bringing two offices together to devise and agree on a solution. These can be difficult situations to negotiate.</a:t>
            </a:r>
            <a:endParaRPr lang="en-US" dirty="0"/>
          </a:p>
          <a:p>
            <a:endParaRPr lang="en-US" dirty="0"/>
          </a:p>
        </p:txBody>
      </p:sp>
    </p:spTree>
    <p:extLst>
      <p:ext uri="{BB962C8B-B14F-4D97-AF65-F5344CB8AC3E}">
        <p14:creationId xmlns:p14="http://schemas.microsoft.com/office/powerpoint/2010/main" val="66621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143000"/>
            <a:ext cx="7467600" cy="4648200"/>
          </a:xfrm>
          <a:prstGeom prst="rect">
            <a:avLst/>
          </a:prstGeom>
          <a:noFill/>
          <a:ln w="9525">
            <a:noFill/>
            <a:miter lim="800000"/>
            <a:headEnd/>
            <a:tailEnd/>
          </a:ln>
        </p:spPr>
        <p:txBody>
          <a:bodyPr>
            <a:prstTxWarp prst="textNoShape">
              <a:avLst/>
            </a:prstTxWarp>
          </a:bodyPr>
          <a:lstStyle/>
          <a:p>
            <a:pPr algn="ctr">
              <a:lnSpc>
                <a:spcPct val="150000"/>
              </a:lnSpc>
            </a:pPr>
            <a:r>
              <a:rPr lang="en-US" sz="1800" b="1" dirty="0" smtClean="0">
                <a:latin typeface="Georgia" pitchFamily="18" charset="0"/>
                <a:ea typeface="Trebuchet MS" charset="0"/>
                <a:cs typeface="Trebuchet MS" charset="0"/>
              </a:rPr>
              <a:t>Challenge </a:t>
            </a:r>
            <a:r>
              <a:rPr lang="en-US" sz="1800" b="1" dirty="0" smtClean="0">
                <a:latin typeface="Georgia" pitchFamily="18" charset="0"/>
                <a:ea typeface="Trebuchet MS" charset="0"/>
                <a:cs typeface="Trebuchet MS" charset="0"/>
              </a:rPr>
              <a:t>3: </a:t>
            </a:r>
            <a:r>
              <a:rPr lang="en-US" sz="1800" b="1" dirty="0" smtClean="0">
                <a:latin typeface="Georgia" pitchFamily="18" charset="0"/>
                <a:ea typeface="Trebuchet MS" charset="0"/>
                <a:cs typeface="Trebuchet MS" charset="0"/>
              </a:rPr>
              <a:t>Disappearing Graduates</a:t>
            </a:r>
          </a:p>
          <a:p>
            <a:pPr algn="ctr">
              <a:lnSpc>
                <a:spcPct val="150000"/>
              </a:lnSpc>
            </a:pPr>
            <a:r>
              <a:rPr lang="en-US" sz="1800" dirty="0" smtClean="0">
                <a:latin typeface="Georgia" pitchFamily="18" charset="0"/>
                <a:ea typeface="Trebuchet MS" charset="0"/>
                <a:cs typeface="Trebuchet MS" charset="0"/>
              </a:rPr>
              <a:t>The University at Buffalo enrolls approximately 30,000 students in Undergraduate, Graduate, Medical, Dental, Pharmacy, and Law Careers. The conferral results here, for June 1, 2014, represent less than 10% of the expected total graduates. Examining the records of the few students who were captured here revealed they were all “early” conferrals.</a:t>
            </a: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31995"/>
            <a:ext cx="8229600" cy="135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6893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990600"/>
            <a:ext cx="6448425" cy="5524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776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r>
              <a:rPr lang="en-US" sz="1800" b="1" dirty="0" smtClean="0">
                <a:latin typeface="Georgia" pitchFamily="18" charset="0"/>
                <a:ea typeface="Trebuchet MS" charset="0"/>
                <a:cs typeface="Trebuchet MS" charset="0"/>
              </a:rPr>
              <a:t>Which Way did they Go?</a:t>
            </a:r>
          </a:p>
          <a:p>
            <a:pPr algn="ctr">
              <a:lnSpc>
                <a:spcPct val="150000"/>
              </a:lnSpc>
            </a:pPr>
            <a:r>
              <a:rPr lang="en-US" sz="1800" dirty="0" smtClean="0">
                <a:latin typeface="Georgia" pitchFamily="18" charset="0"/>
                <a:ea typeface="Trebuchet MS" charset="0"/>
                <a:cs typeface="Trebuchet MS" charset="0"/>
              </a:rPr>
              <a:t>The effective dating of the Program Completions after the end of the Spring Term might lead you to think that these graduates are being incorrectly associated with the Summer Term immediately following. Once again, however, the totals do not approach the expected results for either term separately or in aggregate:</a:t>
            </a: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664392"/>
            <a:ext cx="8666798" cy="143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374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600200"/>
            <a:ext cx="7620000" cy="4524315"/>
          </a:xfrm>
          <a:prstGeom prst="rect">
            <a:avLst/>
          </a:prstGeom>
          <a:noFill/>
        </p:spPr>
        <p:txBody>
          <a:bodyPr wrap="square" rtlCol="0">
            <a:spAutoFit/>
          </a:bodyPr>
          <a:lstStyle/>
          <a:p>
            <a:pPr algn="ctr"/>
            <a:r>
              <a:rPr lang="en-US" dirty="0" smtClean="0"/>
              <a:t>Successful 2011 Implementation of </a:t>
            </a:r>
          </a:p>
          <a:p>
            <a:pPr algn="ctr"/>
            <a:r>
              <a:rPr lang="en-US" dirty="0" smtClean="0"/>
              <a:t>PeopleSoft Campus Solutions</a:t>
            </a:r>
          </a:p>
          <a:p>
            <a:pPr algn="ctr"/>
            <a:r>
              <a:rPr lang="en-US" dirty="0" smtClean="0"/>
              <a:t>“On time and Under Budget”</a:t>
            </a:r>
          </a:p>
          <a:p>
            <a:pPr algn="ctr"/>
            <a:endParaRPr lang="en-US" dirty="0" smtClean="0"/>
          </a:p>
          <a:p>
            <a:pPr algn="ctr"/>
            <a:endParaRPr lang="en-US" dirty="0"/>
          </a:p>
          <a:p>
            <a:pPr marL="1257300" lvl="2" indent="-342900">
              <a:buFont typeface="Arial" panose="020B0604020202020204" pitchFamily="34" charset="0"/>
              <a:buChar char="•"/>
            </a:pPr>
            <a:r>
              <a:rPr lang="en-US" dirty="0" smtClean="0"/>
              <a:t>Campus Community</a:t>
            </a:r>
          </a:p>
          <a:p>
            <a:pPr marL="1257300" lvl="2" indent="-342900">
              <a:buFont typeface="Arial" panose="020B0604020202020204" pitchFamily="34" charset="0"/>
              <a:buChar char="•"/>
            </a:pPr>
            <a:r>
              <a:rPr lang="en-US" dirty="0" smtClean="0"/>
              <a:t>Admissions</a:t>
            </a:r>
          </a:p>
          <a:p>
            <a:pPr marL="1257300" lvl="2" indent="-342900">
              <a:buFont typeface="Arial" panose="020B0604020202020204" pitchFamily="34" charset="0"/>
              <a:buChar char="•"/>
            </a:pPr>
            <a:r>
              <a:rPr lang="en-US" dirty="0" smtClean="0"/>
              <a:t>Student Records </a:t>
            </a:r>
          </a:p>
          <a:p>
            <a:pPr marL="1257300" lvl="2" indent="-342900">
              <a:buFont typeface="Arial" panose="020B0604020202020204" pitchFamily="34" charset="0"/>
              <a:buChar char="•"/>
            </a:pPr>
            <a:r>
              <a:rPr lang="en-US" dirty="0" smtClean="0"/>
              <a:t>Academic Advising </a:t>
            </a:r>
          </a:p>
          <a:p>
            <a:pPr marL="1257300" lvl="2" indent="-342900">
              <a:buFont typeface="Arial" panose="020B0604020202020204" pitchFamily="34" charset="0"/>
              <a:buChar char="•"/>
            </a:pPr>
            <a:r>
              <a:rPr lang="en-US" dirty="0" smtClean="0"/>
              <a:t>Student Financials</a:t>
            </a:r>
          </a:p>
          <a:p>
            <a:pPr marL="1257300" lvl="2" indent="-342900">
              <a:buFont typeface="Arial" panose="020B0604020202020204" pitchFamily="34" charset="0"/>
              <a:buChar char="•"/>
            </a:pPr>
            <a:r>
              <a:rPr lang="en-US" dirty="0" smtClean="0"/>
              <a:t>Financial Aid</a:t>
            </a:r>
          </a:p>
          <a:p>
            <a:pPr algn="ctr"/>
            <a:endParaRPr lang="en-US" dirty="0"/>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284545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758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r>
              <a:rPr lang="en-US" sz="1800" b="1" dirty="0" smtClean="0">
                <a:latin typeface="Georgia" pitchFamily="18" charset="0"/>
                <a:ea typeface="Trebuchet MS" charset="0"/>
                <a:cs typeface="Trebuchet MS" charset="0"/>
              </a:rPr>
              <a:t>My Kingdom for a Term</a:t>
            </a: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47875"/>
            <a:ext cx="7315200" cy="3971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3055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828800"/>
            <a:ext cx="8324850" cy="4543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066800" y="1026467"/>
            <a:ext cx="7543800" cy="461665"/>
          </a:xfrm>
          <a:prstGeom prst="rect">
            <a:avLst/>
          </a:prstGeom>
          <a:noFill/>
        </p:spPr>
        <p:txBody>
          <a:bodyPr wrap="square" rtlCol="0">
            <a:spAutoFit/>
          </a:bodyPr>
          <a:lstStyle/>
          <a:p>
            <a:r>
              <a:rPr lang="en-US" dirty="0" smtClean="0"/>
              <a:t>Exhibit A: Sam Student’s Program/Plan “Stack”</a:t>
            </a:r>
            <a:endParaRPr lang="en-US" dirty="0"/>
          </a:p>
        </p:txBody>
      </p:sp>
    </p:spTree>
    <p:extLst>
      <p:ext uri="{BB962C8B-B14F-4D97-AF65-F5344CB8AC3E}">
        <p14:creationId xmlns:p14="http://schemas.microsoft.com/office/powerpoint/2010/main" val="1466661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757237" y="1026467"/>
            <a:ext cx="7853363" cy="2308324"/>
          </a:xfrm>
          <a:prstGeom prst="rect">
            <a:avLst/>
          </a:prstGeom>
          <a:noFill/>
        </p:spPr>
        <p:txBody>
          <a:bodyPr wrap="square" rtlCol="0">
            <a:spAutoFit/>
          </a:bodyPr>
          <a:lstStyle/>
          <a:p>
            <a:r>
              <a:rPr lang="en-US" dirty="0" smtClean="0"/>
              <a:t>Exhibit B: Sam Student’s Term History</a:t>
            </a:r>
          </a:p>
          <a:p>
            <a:endParaRPr lang="en-US" dirty="0"/>
          </a:p>
          <a:p>
            <a:r>
              <a:rPr lang="en-US" dirty="0" smtClean="0"/>
              <a:t>The effective-dating practices (historical in origin) are at odds with term activation (which is set-up to help control post-conferral registration). The negative effects are strictly in the reporting arena, however.</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 y="3686175"/>
            <a:ext cx="7629525" cy="2219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824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1066800" y="1026467"/>
            <a:ext cx="7543800" cy="5262979"/>
          </a:xfrm>
          <a:prstGeom prst="rect">
            <a:avLst/>
          </a:prstGeom>
          <a:noFill/>
        </p:spPr>
        <p:txBody>
          <a:bodyPr wrap="square" rtlCol="0">
            <a:spAutoFit/>
          </a:bodyPr>
          <a:lstStyle/>
          <a:p>
            <a:r>
              <a:rPr lang="en-US" dirty="0" smtClean="0"/>
              <a:t>Possible Solutions</a:t>
            </a:r>
            <a:r>
              <a:rPr lang="en-US" dirty="0"/>
              <a:t> </a:t>
            </a:r>
            <a:r>
              <a:rPr lang="en-US" dirty="0" smtClean="0"/>
              <a:t>to Challenge </a:t>
            </a:r>
            <a:r>
              <a:rPr lang="en-US" dirty="0" smtClean="0"/>
              <a:t>3</a:t>
            </a:r>
            <a:endParaRPr lang="en-US" dirty="0" smtClean="0"/>
          </a:p>
          <a:p>
            <a:endParaRPr lang="en-US" dirty="0"/>
          </a:p>
          <a:p>
            <a:pPr marL="342900" indent="-342900">
              <a:buFont typeface="Arial" panose="020B0604020202020204" pitchFamily="34" charset="0"/>
              <a:buChar char="•"/>
            </a:pPr>
            <a:r>
              <a:rPr lang="en-US" dirty="0" smtClean="0"/>
              <a:t>Just use Completion Term or Expected Graduation Term</a:t>
            </a:r>
          </a:p>
          <a:p>
            <a:pPr marL="800100" lvl="1" indent="-342900">
              <a:buFont typeface="Courier New" panose="02070309020205020404" pitchFamily="49" charset="0"/>
              <a:buChar char="o"/>
            </a:pPr>
            <a:r>
              <a:rPr lang="en-US" i="1" dirty="0" smtClean="0"/>
              <a:t>Might work here, but term dimensionality like this is generally unavailable for program actions</a:t>
            </a:r>
          </a:p>
          <a:p>
            <a:pPr marL="342900" indent="-342900">
              <a:buFont typeface="Arial" panose="020B0604020202020204" pitchFamily="34" charset="0"/>
              <a:buChar char="•"/>
            </a:pPr>
            <a:r>
              <a:rPr lang="en-US" dirty="0" smtClean="0"/>
              <a:t>Effective date differently</a:t>
            </a:r>
          </a:p>
          <a:p>
            <a:pPr marL="800100" lvl="1" indent="-342900">
              <a:buFont typeface="Courier New" panose="02070309020205020404" pitchFamily="49" charset="0"/>
              <a:buChar char="o"/>
            </a:pPr>
            <a:r>
              <a:rPr lang="en-US" i="1" dirty="0" smtClean="0"/>
              <a:t>Major training/oversight/coordination challenges</a:t>
            </a:r>
          </a:p>
          <a:p>
            <a:pPr marL="342900" indent="-342900">
              <a:buFont typeface="Arial" panose="020B0604020202020204" pitchFamily="34" charset="0"/>
              <a:buChar char="•"/>
            </a:pPr>
            <a:r>
              <a:rPr lang="en-US" dirty="0" smtClean="0"/>
              <a:t>Customization to existing views</a:t>
            </a:r>
          </a:p>
          <a:p>
            <a:pPr marL="800100" lvl="1" indent="-342900">
              <a:buFont typeface="Courier New" panose="02070309020205020404" pitchFamily="49" charset="0"/>
              <a:buChar char="o"/>
            </a:pPr>
            <a:r>
              <a:rPr lang="en-US" i="1" dirty="0" smtClean="0"/>
              <a:t>Technical resources scarce</a:t>
            </a:r>
          </a:p>
          <a:p>
            <a:pPr marL="342900" indent="-342900">
              <a:buFont typeface="Arial" panose="020B0604020202020204" pitchFamily="34" charset="0"/>
              <a:buChar char="•"/>
            </a:pPr>
            <a:r>
              <a:rPr lang="en-US" dirty="0" smtClean="0"/>
              <a:t>Build a new model</a:t>
            </a:r>
          </a:p>
          <a:p>
            <a:pPr marL="800100" lvl="1" indent="-342900">
              <a:buFont typeface="Courier New" panose="02070309020205020404" pitchFamily="49" charset="0"/>
              <a:buChar char="o"/>
            </a:pPr>
            <a:r>
              <a:rPr lang="en-US" i="1" dirty="0" smtClean="0"/>
              <a:t>Begs the question—why have the view in the first place?</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74719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3785652"/>
          </a:xfrm>
          <a:prstGeom prst="rect">
            <a:avLst/>
          </a:prstGeom>
          <a:noFill/>
        </p:spPr>
        <p:txBody>
          <a:bodyPr wrap="square" rtlCol="0">
            <a:spAutoFit/>
          </a:bodyPr>
          <a:lstStyle/>
          <a:p>
            <a:r>
              <a:rPr lang="en-US" dirty="0" smtClean="0"/>
              <a:t>Two Solutions were devised: A Customization and a New View</a:t>
            </a:r>
            <a:endParaRPr lang="en-US" i="1" dirty="0" smtClean="0"/>
          </a:p>
          <a:p>
            <a:pPr marL="342900" indent="-342900">
              <a:buFont typeface="Arial" panose="020B0604020202020204" pitchFamily="34" charset="0"/>
              <a:buChar char="•"/>
            </a:pPr>
            <a:endParaRPr lang="en-US" dirty="0" smtClean="0"/>
          </a:p>
          <a:p>
            <a:r>
              <a:rPr lang="en-US" i="1" dirty="0" smtClean="0"/>
              <a:t>Customization “Specs”</a:t>
            </a:r>
          </a:p>
          <a:p>
            <a:endParaRPr lang="en-US" i="1" dirty="0"/>
          </a:p>
          <a:p>
            <a:pPr marL="342900" indent="-342900">
              <a:buFont typeface="Arial" panose="020B0604020202020204" pitchFamily="34" charset="0"/>
              <a:buChar char="•"/>
            </a:pPr>
            <a:r>
              <a:rPr lang="en-US" i="1" dirty="0" smtClean="0"/>
              <a:t>Find students’ final terms in a Career</a:t>
            </a:r>
          </a:p>
          <a:p>
            <a:pPr marL="342900" indent="-342900">
              <a:buFont typeface="Arial" panose="020B0604020202020204" pitchFamily="34" charset="0"/>
              <a:buChar char="•"/>
            </a:pPr>
            <a:r>
              <a:rPr lang="en-US" i="1" dirty="0" smtClean="0"/>
              <a:t>Find the end-of-term dates for those Terms/Careers</a:t>
            </a:r>
          </a:p>
          <a:p>
            <a:pPr marL="342900" indent="-342900">
              <a:buFont typeface="Arial" panose="020B0604020202020204" pitchFamily="34" charset="0"/>
              <a:buChar char="•"/>
            </a:pPr>
            <a:r>
              <a:rPr lang="en-US" i="1" dirty="0" smtClean="0"/>
              <a:t>Look for Program Actions effective dated </a:t>
            </a:r>
            <a:r>
              <a:rPr lang="en-US" dirty="0" smtClean="0"/>
              <a:t>after</a:t>
            </a:r>
            <a:r>
              <a:rPr lang="en-US" i="1" dirty="0" smtClean="0"/>
              <a:t> those terms’ End-of-Term Dates</a:t>
            </a:r>
          </a:p>
          <a:p>
            <a:pPr marL="342900" indent="-342900">
              <a:buFont typeface="Arial" panose="020B0604020202020204" pitchFamily="34" charset="0"/>
              <a:buChar char="•"/>
            </a:pPr>
            <a:r>
              <a:rPr lang="en-US" i="1" dirty="0" smtClean="0"/>
              <a:t>Define new fields that display the maximum effective-dated Program Status after a student’s last term</a:t>
            </a:r>
            <a:endParaRPr lang="en-US" i="1" dirty="0"/>
          </a:p>
        </p:txBody>
      </p:sp>
    </p:spTree>
    <p:extLst>
      <p:ext uri="{BB962C8B-B14F-4D97-AF65-F5344CB8AC3E}">
        <p14:creationId xmlns:p14="http://schemas.microsoft.com/office/powerpoint/2010/main" val="3110681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7109639"/>
          </a:xfrm>
          <a:prstGeom prst="rect">
            <a:avLst/>
          </a:prstGeom>
          <a:noFill/>
        </p:spPr>
        <p:txBody>
          <a:bodyPr wrap="square" rtlCol="0">
            <a:spAutoFit/>
          </a:bodyPr>
          <a:lstStyle/>
          <a:p>
            <a:r>
              <a:rPr lang="en-US" dirty="0" smtClean="0"/>
              <a:t>Two Solutions were devised: A Customization and a New View</a:t>
            </a:r>
            <a:endParaRPr lang="en-US" i="1" dirty="0" smtClean="0"/>
          </a:p>
          <a:p>
            <a:pPr marL="342900" indent="-342900">
              <a:buFont typeface="Arial" panose="020B0604020202020204" pitchFamily="34" charset="0"/>
              <a:buChar char="•"/>
            </a:pPr>
            <a:endParaRPr lang="en-US" dirty="0" smtClean="0"/>
          </a:p>
          <a:p>
            <a:r>
              <a:rPr lang="en-US" i="1" dirty="0" smtClean="0"/>
              <a:t>Customization: 4000 Missing Graduates Found</a:t>
            </a:r>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r>
              <a:rPr lang="en-US" dirty="0" smtClean="0"/>
              <a:t>Of Note: The truncation of individual students’ Program Plan effective-dated history is especially noticeable in the cases where a student who had previously been on leave or discontinued due to a gap in enrollment returned to graduate.</a:t>
            </a:r>
            <a:endParaRPr lang="en-US" dirty="0"/>
          </a:p>
          <a:p>
            <a:endParaRPr lang="en-US" i="1" dirty="0" smtClean="0"/>
          </a:p>
          <a:p>
            <a:endParaRPr lang="en-US" i="1" dirty="0"/>
          </a:p>
          <a:p>
            <a:endParaRPr lang="en-US" i="1" dirty="0" smtClean="0"/>
          </a:p>
          <a:p>
            <a:endParaRPr lang="en-US" i="1" dirty="0" smtClean="0"/>
          </a:p>
          <a:p>
            <a:endParaRPr lang="en-US" i="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7396163" cy="2166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119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7848302"/>
          </a:xfrm>
          <a:prstGeom prst="rect">
            <a:avLst/>
          </a:prstGeom>
          <a:noFill/>
        </p:spPr>
        <p:txBody>
          <a:bodyPr wrap="square" rtlCol="0">
            <a:spAutoFit/>
          </a:bodyPr>
          <a:lstStyle/>
          <a:p>
            <a:r>
              <a:rPr lang="en-US" dirty="0" smtClean="0"/>
              <a:t>Two Solutions were devised: A Customization and a New View</a:t>
            </a:r>
            <a:endParaRPr lang="en-US" i="1" dirty="0" smtClean="0"/>
          </a:p>
          <a:p>
            <a:pPr marL="342900" indent="-342900">
              <a:buFont typeface="Arial" panose="020B0604020202020204" pitchFamily="34" charset="0"/>
              <a:buChar char="•"/>
            </a:pPr>
            <a:endParaRPr lang="en-US" dirty="0" smtClean="0"/>
          </a:p>
          <a:p>
            <a:r>
              <a:rPr lang="en-US" i="1" dirty="0" smtClean="0"/>
              <a:t>New View: Fuller Detail for Reporting on Degree </a:t>
            </a:r>
            <a:r>
              <a:rPr lang="en-US" dirty="0" smtClean="0"/>
              <a:t>Applicants</a:t>
            </a:r>
            <a:r>
              <a:rPr lang="en-US" i="1" dirty="0" smtClean="0"/>
              <a:t> in addition to Awardees</a:t>
            </a:r>
          </a:p>
          <a:p>
            <a:endParaRPr lang="en-US" i="1" dirty="0"/>
          </a:p>
          <a:p>
            <a:pPr marL="342900" indent="-342900">
              <a:buFont typeface="Arial" panose="020B0604020202020204" pitchFamily="34" charset="0"/>
              <a:buChar char="•"/>
            </a:pPr>
            <a:r>
              <a:rPr lang="en-US" i="1" dirty="0" smtClean="0"/>
              <a:t>Delivered suite of </a:t>
            </a:r>
            <a:r>
              <a:rPr lang="en-US" i="1" dirty="0" err="1" smtClean="0"/>
              <a:t>BbA</a:t>
            </a:r>
            <a:r>
              <a:rPr lang="en-US" i="1" dirty="0" smtClean="0"/>
              <a:t> data models does not include detail on degree applicants—no “pipeline”</a:t>
            </a:r>
          </a:p>
          <a:p>
            <a:pPr marL="342900" indent="-342900">
              <a:buFont typeface="Arial" panose="020B0604020202020204" pitchFamily="34" charset="0"/>
              <a:buChar char="•"/>
            </a:pPr>
            <a:r>
              <a:rPr lang="en-US" i="1" dirty="0" smtClean="0"/>
              <a:t>Degree Awards models truncates number of awards</a:t>
            </a:r>
          </a:p>
          <a:p>
            <a:pPr marL="342900" indent="-342900">
              <a:buFont typeface="Arial" panose="020B0604020202020204" pitchFamily="34" charset="0"/>
              <a:buChar char="•"/>
            </a:pPr>
            <a:r>
              <a:rPr lang="en-US" i="1" dirty="0" smtClean="0"/>
              <a:t>Here, we found a custom view was called for</a:t>
            </a:r>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smtClean="0"/>
          </a:p>
          <a:p>
            <a:endParaRPr lang="en-US" i="1" dirty="0"/>
          </a:p>
        </p:txBody>
      </p:sp>
    </p:spTree>
    <p:extLst>
      <p:ext uri="{BB962C8B-B14F-4D97-AF65-F5344CB8AC3E}">
        <p14:creationId xmlns:p14="http://schemas.microsoft.com/office/powerpoint/2010/main" val="130581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4893647"/>
          </a:xfrm>
          <a:prstGeom prst="rect">
            <a:avLst/>
          </a:prstGeom>
          <a:noFill/>
        </p:spPr>
        <p:txBody>
          <a:bodyPr wrap="square" rtlCol="0">
            <a:spAutoFit/>
          </a:bodyPr>
          <a:lstStyle/>
          <a:p>
            <a:r>
              <a:rPr lang="en-US" dirty="0" smtClean="0"/>
              <a:t>Challenge </a:t>
            </a:r>
            <a:r>
              <a:rPr lang="en-US" dirty="0" smtClean="0"/>
              <a:t>4: </a:t>
            </a:r>
            <a:r>
              <a:rPr lang="en-US" dirty="0" smtClean="0"/>
              <a:t>The Applicant Made out of Rubber</a:t>
            </a:r>
          </a:p>
          <a:p>
            <a:endParaRPr lang="en-US" i="1" dirty="0"/>
          </a:p>
          <a:p>
            <a:r>
              <a:rPr lang="en-US" i="1" dirty="0" smtClean="0"/>
              <a:t>Some savvy functional users pointed out that some of our new students had GPAs—not an expected result except in the case of some non-degree-seeking students with previous work.</a:t>
            </a:r>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smtClean="0"/>
          </a:p>
          <a:p>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8229600" cy="17737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6377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3400" y="457200"/>
            <a:ext cx="8305800" cy="5267325"/>
          </a:xfrm>
          <a:prstGeom prst="rect">
            <a:avLst/>
          </a:prstGeom>
          <a:noFill/>
          <a:ln w="9525">
            <a:noFill/>
            <a:miter lim="800000"/>
            <a:headEnd/>
            <a:tailEnd/>
          </a:ln>
        </p:spPr>
        <p:txBody>
          <a:bodyPr>
            <a:prstTxWarp prst="textNoShape">
              <a:avLst/>
            </a:prstTxWarp>
          </a:bodyPr>
          <a:lstStyle/>
          <a:p>
            <a:pPr>
              <a:lnSpc>
                <a:spcPct val="150000"/>
              </a:lnSpc>
            </a:pPr>
            <a:endParaRPr lang="en-US" sz="1600" dirty="0" smtClean="0">
              <a:solidFill>
                <a:schemeClr val="bg2"/>
              </a:solidFill>
              <a:latin typeface="Georgia" charset="0"/>
              <a:ea typeface="Georgia" charset="0"/>
              <a:cs typeface="Georgia" charset="0"/>
            </a:endParaRPr>
          </a:p>
          <a:p>
            <a:pPr>
              <a:lnSpc>
                <a:spcPct val="150000"/>
              </a:lnSpc>
            </a:pPr>
            <a:endParaRPr lang="en-US" sz="1600" dirty="0">
              <a:solidFill>
                <a:schemeClr val="bg2"/>
              </a:solidFill>
              <a:latin typeface="Georgia" charset="0"/>
              <a:ea typeface="Georgia" charset="0"/>
              <a:cs typeface="Georgia" charset="0"/>
            </a:endParaRPr>
          </a:p>
          <a:p>
            <a:pPr>
              <a:lnSpc>
                <a:spcPct val="150000"/>
              </a:lnSpc>
            </a:pPr>
            <a:r>
              <a:rPr lang="en-US" sz="1800" dirty="0" smtClean="0">
                <a:latin typeface="Times" pitchFamily="18" charset="0"/>
                <a:ea typeface="Georgia" charset="0"/>
                <a:cs typeface="Georgia" charset="0"/>
              </a:rPr>
              <a:t>This student’s Admit Term of Fall 2014 together with certain upstream admissions attributes caused them to appear briefly as a New Freshman in Fall 2014, when they had in fact started in Fall 2012.</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 y="3048000"/>
            <a:ext cx="8465820" cy="3383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4550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4524315"/>
          </a:xfrm>
          <a:prstGeom prst="rect">
            <a:avLst/>
          </a:prstGeom>
          <a:noFill/>
        </p:spPr>
        <p:txBody>
          <a:bodyPr wrap="square" rtlCol="0">
            <a:spAutoFit/>
          </a:bodyPr>
          <a:lstStyle/>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a:p>
          <a:p>
            <a:endParaRPr lang="en-US" i="1" dirty="0" smtClean="0"/>
          </a:p>
          <a:p>
            <a:endParaRPr lang="en-US" i="1" dirty="0" smtClean="0"/>
          </a:p>
          <a:p>
            <a:endParaRPr lang="en-US"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814388"/>
            <a:ext cx="873442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4143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7467600" cy="4524315"/>
          </a:xfrm>
          <a:prstGeom prst="rect">
            <a:avLst/>
          </a:prstGeom>
          <a:noFill/>
        </p:spPr>
        <p:txBody>
          <a:bodyPr wrap="square" rtlCol="0">
            <a:spAutoFit/>
          </a:bodyPr>
          <a:lstStyle/>
          <a:p>
            <a:pPr algn="ctr"/>
            <a:r>
              <a:rPr lang="en-US" dirty="0" smtClean="0"/>
              <a:t>Reporting was Not Ignored</a:t>
            </a:r>
          </a:p>
          <a:p>
            <a:pPr algn="ctr"/>
            <a:endParaRPr lang="en-US" dirty="0" smtClean="0"/>
          </a:p>
          <a:p>
            <a:pPr marL="342900" indent="-342900">
              <a:buFont typeface="Arial" panose="020B0604020202020204" pitchFamily="34" charset="0"/>
              <a:buChar char="•"/>
            </a:pPr>
            <a:r>
              <a:rPr lang="en-US" dirty="0" smtClean="0"/>
              <a:t>Blackboard Analytics (</a:t>
            </a:r>
            <a:r>
              <a:rPr lang="en-US" dirty="0" err="1" smtClean="0"/>
              <a:t>iStrategy</a:t>
            </a:r>
            <a:r>
              <a:rPr lang="en-US" dirty="0" smtClean="0"/>
              <a:t>) was purchased to meet two immediate needs: </a:t>
            </a:r>
          </a:p>
          <a:p>
            <a:pPr marL="800100" lvl="1" indent="-342900">
              <a:buFont typeface="Courier New" panose="02070309020205020404" pitchFamily="49" charset="0"/>
              <a:buChar char="o"/>
            </a:pPr>
            <a:r>
              <a:rPr lang="en-US" dirty="0" smtClean="0"/>
              <a:t>“Instant” data warehouse </a:t>
            </a:r>
          </a:p>
          <a:p>
            <a:pPr marL="800100" lvl="1" indent="-342900">
              <a:buFont typeface="Courier New" panose="02070309020205020404" pitchFamily="49" charset="0"/>
              <a:buChar char="o"/>
            </a:pPr>
            <a:r>
              <a:rPr lang="en-US" dirty="0" smtClean="0"/>
              <a:t>BI Dashboard</a:t>
            </a:r>
          </a:p>
          <a:p>
            <a:pPr marL="342900" indent="-342900">
              <a:buFont typeface="Arial" panose="020B0604020202020204" pitchFamily="34" charset="0"/>
              <a:buChar char="•"/>
            </a:pPr>
            <a:r>
              <a:rPr lang="en-US" dirty="0" smtClean="0"/>
              <a:t>A pre-existing OBIEE instance, utilized for financial and human resources reporting, was leveraged to deliver web-accessible, “canned” reports based on                  the </a:t>
            </a:r>
            <a:r>
              <a:rPr lang="en-US" dirty="0" err="1" smtClean="0"/>
              <a:t>BbA</a:t>
            </a:r>
            <a:r>
              <a:rPr lang="en-US" dirty="0" smtClean="0"/>
              <a:t> generated dimensional models</a:t>
            </a:r>
          </a:p>
          <a:p>
            <a:pPr marL="342900" indent="-342900">
              <a:buFont typeface="Arial" panose="020B0604020202020204" pitchFamily="34" charset="0"/>
              <a:buChar char="•"/>
            </a:pPr>
            <a:r>
              <a:rPr lang="en-US" dirty="0" smtClean="0"/>
              <a:t>A custom reporting app for State Reporting </a:t>
            </a:r>
          </a:p>
          <a:p>
            <a:pPr lvl="1"/>
            <a:r>
              <a:rPr lang="en-US" dirty="0" smtClean="0"/>
              <a:t>was developed in-house</a:t>
            </a:r>
            <a:endParaRPr lang="en-US" dirty="0"/>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876800"/>
            <a:ext cx="1828800" cy="176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
        <p:nvSpPr>
          <p:cNvPr id="2" name="TextBox 1"/>
          <p:cNvSpPr txBox="1"/>
          <p:nvPr/>
        </p:nvSpPr>
        <p:spPr>
          <a:xfrm>
            <a:off x="533400" y="1026467"/>
            <a:ext cx="8077200" cy="4893647"/>
          </a:xfrm>
          <a:prstGeom prst="rect">
            <a:avLst/>
          </a:prstGeom>
          <a:noFill/>
        </p:spPr>
        <p:txBody>
          <a:bodyPr wrap="square" rtlCol="0">
            <a:spAutoFit/>
          </a:bodyPr>
          <a:lstStyle/>
          <a:p>
            <a:r>
              <a:rPr lang="en-US" b="1" dirty="0" smtClean="0"/>
              <a:t>Solution to Challenge </a:t>
            </a:r>
            <a:r>
              <a:rPr lang="en-US" b="1" dirty="0" smtClean="0"/>
              <a:t>4: </a:t>
            </a:r>
            <a:r>
              <a:rPr lang="en-US" b="1" dirty="0" smtClean="0"/>
              <a:t>Fix the Data</a:t>
            </a:r>
          </a:p>
          <a:p>
            <a:endParaRPr lang="en-US" i="1" dirty="0"/>
          </a:p>
          <a:p>
            <a:endParaRPr lang="en-US" i="1" dirty="0" smtClean="0"/>
          </a:p>
          <a:p>
            <a:r>
              <a:rPr lang="en-US" i="1" dirty="0" smtClean="0"/>
              <a:t>In this case, a customization, .</a:t>
            </a:r>
            <a:r>
              <a:rPr lang="en-US" i="1" dirty="0" err="1" smtClean="0"/>
              <a:t>rpd</a:t>
            </a:r>
            <a:r>
              <a:rPr lang="en-US" i="1" dirty="0"/>
              <a:t> </a:t>
            </a:r>
            <a:r>
              <a:rPr lang="en-US" i="1" dirty="0" smtClean="0"/>
              <a:t>update, or business process change was insufficient. We needed the functional users to stop making these changes. </a:t>
            </a:r>
          </a:p>
          <a:p>
            <a:endParaRPr lang="en-US" i="1" dirty="0"/>
          </a:p>
          <a:p>
            <a:r>
              <a:rPr lang="en-US" i="1" dirty="0" smtClean="0"/>
              <a:t>Edit checks are customizations in PeopleSoft.</a:t>
            </a:r>
          </a:p>
          <a:p>
            <a:endParaRPr lang="en-US" i="1" dirty="0"/>
          </a:p>
          <a:p>
            <a:r>
              <a:rPr lang="en-US" i="1" dirty="0" smtClean="0"/>
              <a:t>We decided to utilize some custom functionality that our technical team had recently provided—a Data Integrity Checker that would utilize </a:t>
            </a:r>
            <a:r>
              <a:rPr lang="en-US" i="1" dirty="0" smtClean="0"/>
              <a:t>built-in </a:t>
            </a:r>
            <a:r>
              <a:rPr lang="en-US" i="1" dirty="0" smtClean="0"/>
              <a:t>queries designed to identify particular errors after they were made.</a:t>
            </a:r>
            <a:endParaRPr lang="en-US" i="1" dirty="0"/>
          </a:p>
        </p:txBody>
      </p:sp>
    </p:spTree>
    <p:extLst>
      <p:ext uri="{BB962C8B-B14F-4D97-AF65-F5344CB8AC3E}">
        <p14:creationId xmlns:p14="http://schemas.microsoft.com/office/powerpoint/2010/main" val="3682785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3400" y="457200"/>
            <a:ext cx="8305800" cy="5267325"/>
          </a:xfrm>
          <a:prstGeom prst="rect">
            <a:avLst/>
          </a:prstGeom>
          <a:noFill/>
          <a:ln w="9525">
            <a:noFill/>
            <a:miter lim="800000"/>
            <a:headEnd/>
            <a:tailEnd/>
          </a:ln>
        </p:spPr>
        <p:txBody>
          <a:bodyPr>
            <a:prstTxWarp prst="textNoShape">
              <a:avLst/>
            </a:prstTxWarp>
          </a:bodyPr>
          <a:lstStyle/>
          <a:p>
            <a:pPr algn="ctr">
              <a:lnSpc>
                <a:spcPct val="150000"/>
              </a:lnSpc>
            </a:pPr>
            <a:endParaRPr lang="en-US" sz="2000" dirty="0" smtClean="0"/>
          </a:p>
          <a:p>
            <a:pPr algn="ctr">
              <a:lnSpc>
                <a:spcPct val="150000"/>
              </a:lnSpc>
            </a:pPr>
            <a:endParaRPr lang="en-US" sz="2000" dirty="0" smtClean="0"/>
          </a:p>
          <a:p>
            <a:pPr>
              <a:lnSpc>
                <a:spcPct val="150000"/>
              </a:lnSpc>
            </a:pPr>
            <a:endParaRPr lang="en-US" sz="1600" dirty="0">
              <a:latin typeface="Georgia" charset="0"/>
              <a:ea typeface="Georgia" charset="0"/>
              <a:cs typeface="Georgia" charset="0"/>
            </a:endParaRPr>
          </a:p>
          <a:p>
            <a:pPr>
              <a:lnSpc>
                <a:spcPct val="150000"/>
              </a:lnSpc>
            </a:pPr>
            <a:r>
              <a:rPr lang="en-US" sz="1600" dirty="0" smtClean="0">
                <a:latin typeface="Georgia" charset="0"/>
                <a:ea typeface="Georgia" charset="0"/>
                <a:cs typeface="Georgia" charset="0"/>
              </a:rPr>
              <a:t>When report-based solutions, business process redesign, and data model customizations are too expensive, you have to go to the source: The data itself.</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145155"/>
            <a:ext cx="8694420" cy="24936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19075" y="914400"/>
            <a:ext cx="8694420" cy="416845"/>
          </a:xfrm>
          <a:prstGeom prst="rect">
            <a:avLst/>
          </a:prstGeom>
        </p:spPr>
        <p:txBody>
          <a:bodyPr wrap="square">
            <a:spAutoFit/>
          </a:bodyPr>
          <a:lstStyle/>
          <a:p>
            <a:pPr lvl="0" algn="ctr">
              <a:lnSpc>
                <a:spcPct val="150000"/>
              </a:lnSpc>
            </a:pPr>
            <a:r>
              <a:rPr lang="en-US" sz="1600" b="1" dirty="0" smtClean="0">
                <a:latin typeface="Georgia" charset="0"/>
                <a:ea typeface="Georgia" charset="0"/>
                <a:cs typeface="Georgia" charset="0"/>
              </a:rPr>
              <a:t>Data Integrity Checker</a:t>
            </a:r>
            <a:endParaRPr lang="en-US" sz="1600" b="1" dirty="0">
              <a:latin typeface="Georgia" charset="0"/>
              <a:ea typeface="Georgia" charset="0"/>
              <a:cs typeface="Georgia" charset="0"/>
            </a:endParaRPr>
          </a:p>
        </p:txBody>
      </p:sp>
    </p:spTree>
    <p:extLst>
      <p:ext uri="{BB962C8B-B14F-4D97-AF65-F5344CB8AC3E}">
        <p14:creationId xmlns:p14="http://schemas.microsoft.com/office/powerpoint/2010/main" val="2164328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3400" y="457200"/>
            <a:ext cx="8305800" cy="5267325"/>
          </a:xfrm>
          <a:prstGeom prst="rect">
            <a:avLst/>
          </a:prstGeom>
          <a:noFill/>
          <a:ln w="9525">
            <a:noFill/>
            <a:miter lim="800000"/>
            <a:headEnd/>
            <a:tailEnd/>
          </a:ln>
        </p:spPr>
        <p:txBody>
          <a:bodyPr>
            <a:prstTxWarp prst="textNoShape">
              <a:avLst/>
            </a:prstTxWarp>
          </a:bodyPr>
          <a:lstStyle/>
          <a:p>
            <a:pPr algn="ctr">
              <a:lnSpc>
                <a:spcPct val="150000"/>
              </a:lnSpc>
            </a:pPr>
            <a:endParaRPr lang="en-US" sz="2000" dirty="0" smtClean="0"/>
          </a:p>
          <a:p>
            <a:pPr>
              <a:lnSpc>
                <a:spcPct val="150000"/>
              </a:lnSpc>
            </a:pPr>
            <a:r>
              <a:rPr lang="en-US" sz="2000" dirty="0" smtClean="0"/>
              <a:t>Here, the work is in the query design. It has to be a surgical instrument to ensure the trust of the users that they are part of a successful process.</a:t>
            </a:r>
          </a:p>
        </p:txBody>
      </p:sp>
      <p:sp>
        <p:nvSpPr>
          <p:cNvPr id="3" name="Rectangle 2"/>
          <p:cNvSpPr/>
          <p:nvPr/>
        </p:nvSpPr>
        <p:spPr>
          <a:xfrm>
            <a:off x="6183630" y="2104579"/>
            <a:ext cx="2807970" cy="3000821"/>
          </a:xfrm>
          <a:prstGeom prst="rect">
            <a:avLst/>
          </a:prstGeom>
        </p:spPr>
        <p:txBody>
          <a:bodyPr wrap="square">
            <a:spAutoFit/>
          </a:bodyPr>
          <a:lstStyle/>
          <a:p>
            <a:pPr lvl="0">
              <a:lnSpc>
                <a:spcPct val="150000"/>
              </a:lnSpc>
            </a:pPr>
            <a:r>
              <a:rPr lang="en-US" sz="1800" dirty="0" smtClean="0">
                <a:latin typeface="Georgia" charset="0"/>
                <a:ea typeface="Georgia" charset="0"/>
                <a:cs typeface="Georgia" charset="0"/>
              </a:rPr>
              <a:t>When the query runs at night, it will—if records are found—email the alias with a link to the query output, every morning until the records are fixed.</a:t>
            </a:r>
            <a:endParaRPr lang="en-US" sz="1800" dirty="0">
              <a:latin typeface="Georgia" charset="0"/>
              <a:ea typeface="Georgia" charset="0"/>
              <a:cs typeface="Georgia"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209800"/>
            <a:ext cx="5724525" cy="3867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13641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3400" y="457200"/>
            <a:ext cx="8305800" cy="5267325"/>
          </a:xfrm>
          <a:prstGeom prst="rect">
            <a:avLst/>
          </a:prstGeom>
          <a:noFill/>
          <a:ln w="9525">
            <a:noFill/>
            <a:miter lim="800000"/>
            <a:headEnd/>
            <a:tailEnd/>
          </a:ln>
        </p:spPr>
        <p:txBody>
          <a:bodyPr>
            <a:prstTxWarp prst="textNoShape">
              <a:avLst/>
            </a:prstTxWarp>
          </a:bodyPr>
          <a:lstStyle/>
          <a:p>
            <a:pPr algn="ctr">
              <a:lnSpc>
                <a:spcPct val="150000"/>
              </a:lnSpc>
            </a:pPr>
            <a:endParaRPr lang="en-US" sz="2000" dirty="0" smtClean="0"/>
          </a:p>
        </p:txBody>
      </p:sp>
      <p:sp>
        <p:nvSpPr>
          <p:cNvPr id="3" name="Rectangle 2"/>
          <p:cNvSpPr/>
          <p:nvPr/>
        </p:nvSpPr>
        <p:spPr>
          <a:xfrm>
            <a:off x="495300" y="1371600"/>
            <a:ext cx="8206739" cy="1338828"/>
          </a:xfrm>
          <a:prstGeom prst="rect">
            <a:avLst/>
          </a:prstGeom>
        </p:spPr>
        <p:txBody>
          <a:bodyPr wrap="square">
            <a:spAutoFit/>
          </a:bodyPr>
          <a:lstStyle/>
          <a:p>
            <a:pPr lvl="0">
              <a:lnSpc>
                <a:spcPct val="150000"/>
              </a:lnSpc>
            </a:pPr>
            <a:r>
              <a:rPr lang="en-US" sz="1800" dirty="0" smtClean="0">
                <a:latin typeface="Georgia" charset="0"/>
                <a:ea typeface="Georgia" charset="0"/>
                <a:cs typeface="Georgia" charset="0"/>
              </a:rPr>
              <a:t>Sample output from The Data Integrity Checker. Attempt is made to cue the functional user in to the nature of the problem. Here, the Data Integrity Checker is finding Minors that are coded incorrectly.</a:t>
            </a:r>
            <a:endParaRPr lang="en-US" sz="1800" dirty="0">
              <a:latin typeface="Georgia" charset="0"/>
              <a:ea typeface="Georgia" charset="0"/>
              <a:cs typeface="Georgia"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3461385"/>
            <a:ext cx="8235315" cy="1491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5176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143000"/>
            <a:ext cx="7772400" cy="5262979"/>
          </a:xfrm>
          <a:prstGeom prst="rect">
            <a:avLst/>
          </a:prstGeom>
          <a:noFill/>
        </p:spPr>
        <p:txBody>
          <a:bodyPr wrap="square" rtlCol="0">
            <a:spAutoFit/>
          </a:bodyPr>
          <a:lstStyle/>
          <a:p>
            <a:r>
              <a:rPr lang="en-US" dirty="0" smtClean="0"/>
              <a:t>Summary</a:t>
            </a:r>
          </a:p>
          <a:p>
            <a:endParaRPr lang="en-US" dirty="0"/>
          </a:p>
          <a:p>
            <a:pPr marL="342900" indent="-342900">
              <a:buFont typeface="Arial" panose="020B0604020202020204" pitchFamily="34" charset="0"/>
              <a:buChar char="•"/>
            </a:pPr>
            <a:r>
              <a:rPr lang="en-US" dirty="0" smtClean="0"/>
              <a:t>Systems that rely heavily on effective dating can create challenges when attempting to associate that data to a higher level of aggregation such as a term.</a:t>
            </a:r>
          </a:p>
          <a:p>
            <a:pPr marL="342900" indent="-342900">
              <a:buFont typeface="Arial" panose="020B0604020202020204" pitchFamily="34" charset="0"/>
              <a:buChar char="•"/>
            </a:pPr>
            <a:r>
              <a:rPr lang="en-US" dirty="0" smtClean="0"/>
              <a:t>Our instant warehouse, a good product, was able to handle most of the effective dated data in our implementation.</a:t>
            </a:r>
          </a:p>
          <a:p>
            <a:pPr marL="342900" indent="-342900">
              <a:buFont typeface="Arial" panose="020B0604020202020204" pitchFamily="34" charset="0"/>
              <a:buChar char="•"/>
            </a:pPr>
            <a:r>
              <a:rPr lang="en-US" dirty="0" smtClean="0"/>
              <a:t>The University at Buffalo has nearly two hundred users across campus performing effective dated transactions. Training and oversight is an exercise in herding cats.</a:t>
            </a:r>
          </a:p>
          <a:p>
            <a:pPr marL="342900" indent="-342900">
              <a:buFont typeface="Arial" panose="020B0604020202020204" pitchFamily="34" charset="0"/>
              <a:buChar char="•"/>
            </a:pPr>
            <a:r>
              <a:rPr lang="en-US" dirty="0" smtClean="0"/>
              <a:t>After using Business Process Redesign and customizations to dimensional models, we are now focusing on data quality, making sure it is within expected ranges.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5912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3074" name="Picture 2" descr="C:\Users\Jon\AppData\Local\Microsoft\Windows\Temporary Internet Files\Content.IE5\J54SWL19\Pink_Fireworks_by_cokebottleglass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467600" cy="4893647"/>
          </a:xfrm>
          <a:prstGeom prst="rect">
            <a:avLst/>
          </a:prstGeom>
          <a:noFill/>
        </p:spPr>
        <p:txBody>
          <a:bodyPr wrap="square" rtlCol="0">
            <a:spAutoFit/>
          </a:bodyPr>
          <a:lstStyle/>
          <a:p>
            <a:pPr algn="ctr"/>
            <a:r>
              <a:rPr lang="en-US" dirty="0" smtClean="0"/>
              <a:t>Full Speed Ahead</a:t>
            </a:r>
          </a:p>
          <a:p>
            <a:pPr algn="ctr"/>
            <a:endParaRPr lang="en-US" dirty="0" smtClean="0"/>
          </a:p>
          <a:p>
            <a:pPr marL="342900" indent="-342900">
              <a:buFont typeface="Arial" panose="020B0604020202020204" pitchFamily="34" charset="0"/>
              <a:buChar char="•"/>
            </a:pPr>
            <a:r>
              <a:rPr lang="en-US" dirty="0" smtClean="0"/>
              <a:t>Data Validation was promising</a:t>
            </a:r>
          </a:p>
          <a:p>
            <a:pPr marL="800100" lvl="1" indent="-342900">
              <a:buFont typeface="Courier New" panose="02070309020205020404" pitchFamily="49" charset="0"/>
              <a:buChar char="o"/>
            </a:pPr>
            <a:r>
              <a:rPr lang="en-US" dirty="0" smtClean="0"/>
              <a:t>Counts were within range</a:t>
            </a:r>
          </a:p>
          <a:p>
            <a:pPr marL="800100" lvl="1" indent="-342900">
              <a:buFont typeface="Courier New" panose="02070309020205020404" pitchFamily="49" charset="0"/>
              <a:buChar char="o"/>
            </a:pPr>
            <a:r>
              <a:rPr lang="en-US" dirty="0" smtClean="0"/>
              <a:t>Spot-checking revealed no obvious errors</a:t>
            </a:r>
          </a:p>
          <a:p>
            <a:pPr marL="800100" lvl="1" indent="-342900">
              <a:buFont typeface="Courier New" panose="02070309020205020404" pitchFamily="49" charset="0"/>
              <a:buChar char="o"/>
            </a:pPr>
            <a:r>
              <a:rPr lang="en-US" dirty="0" err="1" smtClean="0"/>
              <a:t>BbA</a:t>
            </a:r>
            <a:r>
              <a:rPr lang="en-US" dirty="0" smtClean="0"/>
              <a:t>-generated dimensional models revealed no major differences from PeopleSoft source tables. For example, counts of students by Career and Term in the Student Term model mirrored</a:t>
            </a:r>
          </a:p>
          <a:p>
            <a:pPr lvl="2"/>
            <a:r>
              <a:rPr lang="en-US" dirty="0" smtClean="0"/>
              <a:t>counts of students by Career and Term</a:t>
            </a:r>
          </a:p>
          <a:p>
            <a:pPr lvl="2"/>
            <a:r>
              <a:rPr lang="en-US" dirty="0"/>
              <a:t>i</a:t>
            </a:r>
            <a:r>
              <a:rPr lang="en-US" dirty="0" smtClean="0"/>
              <a:t>n PS_STDNT_CAR_TERM</a:t>
            </a:r>
          </a:p>
          <a:p>
            <a:pPr marL="342900" indent="-342900">
              <a:buFont typeface="Arial" panose="020B0604020202020204" pitchFamily="34" charset="0"/>
              <a:buChar char="•"/>
            </a:pPr>
            <a:r>
              <a:rPr lang="en-US" dirty="0" smtClean="0"/>
              <a:t>OBIEE reports fit the bill</a:t>
            </a:r>
          </a:p>
          <a:p>
            <a:endParaRPr lang="en-US" dirty="0" smtClean="0"/>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876800"/>
            <a:ext cx="1828800" cy="176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467600" cy="4893647"/>
          </a:xfrm>
          <a:prstGeom prst="rect">
            <a:avLst/>
          </a:prstGeom>
          <a:noFill/>
        </p:spPr>
        <p:txBody>
          <a:bodyPr wrap="square" rtlCol="0">
            <a:spAutoFit/>
          </a:bodyPr>
          <a:lstStyle/>
          <a:p>
            <a:pPr algn="ctr"/>
            <a:r>
              <a:rPr lang="en-US" dirty="0" smtClean="0"/>
              <a:t>Change Management: The Reporting Community</a:t>
            </a:r>
          </a:p>
          <a:p>
            <a:pPr algn="ctr"/>
            <a:endParaRPr lang="en-US" dirty="0" smtClean="0"/>
          </a:p>
          <a:p>
            <a:pPr marL="342900" indent="-342900">
              <a:buFont typeface="Arial" panose="020B0604020202020204" pitchFamily="34" charset="0"/>
              <a:buChar char="•"/>
            </a:pPr>
            <a:r>
              <a:rPr lang="en-US" dirty="0" smtClean="0"/>
              <a:t>In anticipation of reactions to the new data warehouse, a group of reporting professionals from our many decanal areas was convened</a:t>
            </a:r>
          </a:p>
          <a:p>
            <a:pPr marL="342900" indent="-342900">
              <a:buFont typeface="Arial" panose="020B0604020202020204" pitchFamily="34" charset="0"/>
              <a:buChar char="•"/>
            </a:pPr>
            <a:r>
              <a:rPr lang="en-US" dirty="0" smtClean="0"/>
              <a:t>These “DDAs”, or “Distributed Data Access” professionals were to be trained in the new data models</a:t>
            </a:r>
          </a:p>
          <a:p>
            <a:pPr marL="342900" indent="-342900">
              <a:buFont typeface="Arial" panose="020B0604020202020204" pitchFamily="34" charset="0"/>
              <a:buChar char="•"/>
            </a:pPr>
            <a:r>
              <a:rPr lang="en-US" dirty="0" smtClean="0"/>
              <a:t>Our legacy warehouse was popular and easy to use, as any query of the strongly de-normalized views would never find more than one student record per term</a:t>
            </a:r>
          </a:p>
          <a:p>
            <a:pPr marL="342900" indent="-342900">
              <a:buFont typeface="Arial" panose="020B0604020202020204" pitchFamily="34" charset="0"/>
              <a:buChar char="•"/>
            </a:pPr>
            <a:r>
              <a:rPr lang="en-US" dirty="0" smtClean="0"/>
              <a:t>PeopleSoft, much richer in its dimensionality, a fact reflected in the </a:t>
            </a:r>
            <a:r>
              <a:rPr lang="en-US" dirty="0" err="1" smtClean="0"/>
              <a:t>BbA</a:t>
            </a:r>
            <a:r>
              <a:rPr lang="en-US" dirty="0" smtClean="0"/>
              <a:t>-generated models, was not so simple</a:t>
            </a:r>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562600"/>
            <a:ext cx="948486"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6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7467600" cy="4524315"/>
          </a:xfrm>
          <a:prstGeom prst="rect">
            <a:avLst/>
          </a:prstGeom>
          <a:noFill/>
        </p:spPr>
        <p:txBody>
          <a:bodyPr wrap="square" rtlCol="0">
            <a:spAutoFit/>
          </a:bodyPr>
          <a:lstStyle/>
          <a:p>
            <a:pPr algn="ctr"/>
            <a:r>
              <a:rPr lang="en-US" dirty="0" smtClean="0"/>
              <a:t>On the Movement of Cheese</a:t>
            </a:r>
          </a:p>
          <a:p>
            <a:pPr algn="ctr"/>
            <a:endParaRPr lang="en-US" dirty="0"/>
          </a:p>
          <a:p>
            <a:pPr marL="342900" indent="-342900">
              <a:buFont typeface="Arial" panose="020B0604020202020204" pitchFamily="34" charset="0"/>
              <a:buChar char="•"/>
            </a:pPr>
            <a:r>
              <a:rPr lang="en-US" dirty="0" smtClean="0"/>
              <a:t>The DDAs, together with the users of the newly minted OBIEE operational reports, found themselves needing to deal with the possibility that a student might have more than one record per term in the new models</a:t>
            </a:r>
          </a:p>
          <a:p>
            <a:pPr marL="342900" indent="-342900">
              <a:buFont typeface="Arial" panose="020B0604020202020204" pitchFamily="34" charset="0"/>
              <a:buChar char="•"/>
            </a:pPr>
            <a:r>
              <a:rPr lang="en-US" dirty="0" smtClean="0"/>
              <a:t>These changes were managed through educational efforts</a:t>
            </a:r>
          </a:p>
          <a:p>
            <a:pPr marL="342900" indent="-342900">
              <a:buFont typeface="Arial" panose="020B0604020202020204" pitchFamily="34" charset="0"/>
              <a:buChar char="•"/>
            </a:pPr>
            <a:r>
              <a:rPr lang="en-US" dirty="0" smtClean="0"/>
              <a:t>As time went on, however, some legitimate “holes” in the cheese were identified</a:t>
            </a:r>
          </a:p>
          <a:p>
            <a:pPr marL="342900" indent="-342900">
              <a:buFont typeface="Arial" panose="020B0604020202020204" pitchFamily="34" charset="0"/>
              <a:buChar char="•"/>
            </a:pPr>
            <a:endParaRPr lang="en-US" dirty="0" smtClean="0"/>
          </a:p>
          <a:p>
            <a:pPr algn="ctr"/>
            <a:endParaRPr lang="en-US" dirty="0" smtClean="0"/>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5562600"/>
            <a:ext cx="66394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8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0600"/>
            <a:ext cx="7696200" cy="6001643"/>
          </a:xfrm>
          <a:prstGeom prst="rect">
            <a:avLst/>
          </a:prstGeom>
          <a:noFill/>
        </p:spPr>
        <p:txBody>
          <a:bodyPr wrap="square" rtlCol="0">
            <a:spAutoFit/>
          </a:bodyPr>
          <a:lstStyle/>
          <a:p>
            <a:pPr algn="ctr"/>
            <a:r>
              <a:rPr lang="en-US" dirty="0" smtClean="0"/>
              <a:t>Associating Effective Dated Rows to Student Terms</a:t>
            </a:r>
          </a:p>
          <a:p>
            <a:pPr algn="ctr"/>
            <a:endParaRPr lang="en-US" dirty="0"/>
          </a:p>
          <a:p>
            <a:pPr marL="342900" indent="-342900">
              <a:buFont typeface="Arial" panose="020B0604020202020204" pitchFamily="34" charset="0"/>
              <a:buChar char="•"/>
            </a:pPr>
            <a:r>
              <a:rPr lang="en-US" dirty="0" smtClean="0"/>
              <a:t>PeopleSoft handles enrollment data with a Student-Career-Term concept.</a:t>
            </a:r>
          </a:p>
          <a:p>
            <a:pPr marL="342900" indent="-342900">
              <a:buFont typeface="Arial" panose="020B0604020202020204" pitchFamily="34" charset="0"/>
              <a:buChar char="•"/>
            </a:pPr>
            <a:r>
              <a:rPr lang="en-US" dirty="0" smtClean="0"/>
              <a:t>Career/Program/Plan (majors, to the rest of us) data is effective dated. You are not a major as of a certain term; you are a major as of a certain date.</a:t>
            </a:r>
          </a:p>
          <a:p>
            <a:pPr marL="342900" indent="-342900">
              <a:buFont typeface="Arial" panose="020B0604020202020204" pitchFamily="34" charset="0"/>
              <a:buChar char="•"/>
            </a:pPr>
            <a:r>
              <a:rPr lang="en-US" dirty="0" err="1" smtClean="0"/>
              <a:t>BlackBoard</a:t>
            </a:r>
            <a:r>
              <a:rPr lang="en-US" dirty="0" smtClean="0"/>
              <a:t> does a good job of associating effective-dated data to terms, but it needs something to work with: A student term record, first of all, and an effective dated row that falls within those term dates.</a:t>
            </a:r>
          </a:p>
          <a:p>
            <a:pPr marL="342900" indent="-342900">
              <a:buFont typeface="Arial" panose="020B0604020202020204" pitchFamily="34" charset="0"/>
              <a:buChar char="•"/>
            </a:pPr>
            <a:r>
              <a:rPr lang="en-US" dirty="0" smtClean="0"/>
              <a:t>Our validation was done against converted data.</a:t>
            </a:r>
            <a:r>
              <a:rPr lang="en-US" dirty="0"/>
              <a:t> </a:t>
            </a:r>
            <a:r>
              <a:rPr lang="en-US" dirty="0" smtClean="0"/>
              <a:t>After go-live, ~200 functional users able to edit data started throwing curveballs at </a:t>
            </a:r>
            <a:r>
              <a:rPr lang="en-US" dirty="0" err="1" smtClean="0"/>
              <a:t>BlackBoard</a:t>
            </a:r>
            <a:r>
              <a:rPr lang="en-US" dirty="0" smtClean="0"/>
              <a:t>. Challenges arose…</a:t>
            </a:r>
          </a:p>
          <a:p>
            <a:pPr marL="342900" indent="-342900">
              <a:buFont typeface="Arial" panose="020B0604020202020204" pitchFamily="34" charset="0"/>
              <a:buChar char="•"/>
            </a:pPr>
            <a:endParaRPr lang="en-US" dirty="0" smtClean="0"/>
          </a:p>
          <a:p>
            <a:pPr algn="ctr"/>
            <a:endParaRPr lang="en-US" dirty="0" smtClean="0"/>
          </a:p>
        </p:txBody>
      </p:sp>
      <p:pic>
        <p:nvPicPr>
          <p:cNvPr id="1026" name="Picture 2" descr="C:\Users\Jon\AppData\Local\Microsoft\Windows\Temporary Internet Files\Content.IE5\E6WVCQ18\711865393_d2ac4741d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754" y="6261675"/>
            <a:ext cx="284546"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75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85800" y="1371600"/>
            <a:ext cx="7467600" cy="4648200"/>
          </a:xfrm>
          <a:prstGeom prst="rect">
            <a:avLst/>
          </a:prstGeom>
          <a:noFill/>
          <a:ln w="9525">
            <a:noFill/>
            <a:miter lim="800000"/>
            <a:headEnd/>
            <a:tailEnd/>
          </a:ln>
        </p:spPr>
        <p:txBody>
          <a:bodyPr>
            <a:prstTxWarp prst="textNoShape">
              <a:avLst/>
            </a:prstTxWarp>
          </a:bodyPr>
          <a:lstStyle/>
          <a:p>
            <a:pPr algn="ctr">
              <a:lnSpc>
                <a:spcPct val="150000"/>
              </a:lnSpc>
            </a:pPr>
            <a:r>
              <a:rPr lang="en-US" sz="1800" b="1" dirty="0" smtClean="0">
                <a:solidFill>
                  <a:srgbClr val="000000"/>
                </a:solidFill>
                <a:latin typeface="Georgia" pitchFamily="18" charset="0"/>
                <a:ea typeface="Trebuchet MS" charset="0"/>
                <a:cs typeface="Trebuchet MS" charset="0"/>
              </a:rPr>
              <a:t>Challenge 1: Disappearing Applicants</a:t>
            </a:r>
          </a:p>
          <a:p>
            <a:pPr algn="ctr">
              <a:lnSpc>
                <a:spcPct val="150000"/>
              </a:lnSpc>
            </a:pPr>
            <a:endParaRPr lang="en-US" sz="1800" dirty="0" smtClean="0">
              <a:solidFill>
                <a:srgbClr val="000000"/>
              </a:solidFill>
              <a:latin typeface="Georgia" pitchFamily="18" charset="0"/>
              <a:ea typeface="Trebuchet MS" charset="0"/>
              <a:cs typeface="Trebuchet MS" charset="0"/>
            </a:endParaRPr>
          </a:p>
          <a:p>
            <a:pPr marL="285750" indent="-285750">
              <a:lnSpc>
                <a:spcPct val="150000"/>
              </a:lnSpc>
              <a:buFont typeface="Arial" panose="020B0604020202020204" pitchFamily="34" charset="0"/>
              <a:buChar char="•"/>
            </a:pPr>
            <a:r>
              <a:rPr lang="en-US" sz="1800" dirty="0" smtClean="0">
                <a:solidFill>
                  <a:srgbClr val="000000"/>
                </a:solidFill>
                <a:latin typeface="Georgia" pitchFamily="18" charset="0"/>
                <a:ea typeface="Trebuchet MS" charset="0"/>
                <a:cs typeface="Trebuchet MS" charset="0"/>
              </a:rPr>
              <a:t>The University at Buffalo receives approximately 500 Early Decision Applicants every year. </a:t>
            </a:r>
          </a:p>
          <a:p>
            <a:pPr marL="285750" indent="-285750">
              <a:lnSpc>
                <a:spcPct val="150000"/>
              </a:lnSpc>
              <a:buFont typeface="Arial" panose="020B0604020202020204" pitchFamily="34" charset="0"/>
              <a:buChar char="•"/>
            </a:pPr>
            <a:r>
              <a:rPr lang="en-US" sz="1800" dirty="0" smtClean="0">
                <a:solidFill>
                  <a:srgbClr val="000000"/>
                </a:solidFill>
                <a:latin typeface="Georgia" pitchFamily="18" charset="0"/>
                <a:ea typeface="Trebuchet MS" charset="0"/>
                <a:cs typeface="Trebuchet MS" charset="0"/>
              </a:rPr>
              <a:t>Nightly bulk loads of SUNY and Common Application data are processed, assigned IDs, and imported into PeopleSoft. </a:t>
            </a:r>
          </a:p>
          <a:p>
            <a:pPr marL="285750" indent="-285750">
              <a:lnSpc>
                <a:spcPct val="150000"/>
              </a:lnSpc>
              <a:buFont typeface="Arial" panose="020B0604020202020204" pitchFamily="34" charset="0"/>
              <a:buChar char="•"/>
            </a:pPr>
            <a:r>
              <a:rPr lang="en-US" sz="1800" dirty="0" smtClean="0">
                <a:solidFill>
                  <a:srgbClr val="000000"/>
                </a:solidFill>
                <a:latin typeface="Georgia" pitchFamily="18" charset="0"/>
                <a:ea typeface="Trebuchet MS" charset="0"/>
                <a:cs typeface="Trebuchet MS" charset="0"/>
              </a:rPr>
              <a:t>Students indicating an interest in Early Decision are automatically added to a Student Group, which is an effective dated action.</a:t>
            </a:r>
          </a:p>
          <a:p>
            <a:pPr marL="285750" indent="-285750">
              <a:lnSpc>
                <a:spcPct val="150000"/>
              </a:lnSpc>
              <a:buFont typeface="Arial" panose="020B0604020202020204" pitchFamily="34" charset="0"/>
              <a:buChar char="•"/>
            </a:pPr>
            <a:r>
              <a:rPr lang="en-US" sz="1800" dirty="0" err="1" smtClean="0">
                <a:solidFill>
                  <a:srgbClr val="000000"/>
                </a:solidFill>
                <a:latin typeface="Georgia" pitchFamily="18" charset="0"/>
                <a:ea typeface="Trebuchet MS" charset="0"/>
                <a:cs typeface="Trebuchet MS" charset="0"/>
              </a:rPr>
              <a:t>Inactivations</a:t>
            </a:r>
            <a:r>
              <a:rPr lang="en-US" sz="1800" dirty="0" smtClean="0">
                <a:solidFill>
                  <a:srgbClr val="000000"/>
                </a:solidFill>
                <a:latin typeface="Georgia" pitchFamily="18" charset="0"/>
                <a:ea typeface="Trebuchet MS" charset="0"/>
                <a:cs typeface="Trebuchet MS" charset="0"/>
              </a:rPr>
              <a:t> are also dated.</a:t>
            </a:r>
          </a:p>
          <a:p>
            <a:pPr algn="ctr">
              <a:lnSpc>
                <a:spcPct val="150000"/>
              </a:lnSpc>
            </a:pPr>
            <a:endParaRPr lang="en-US" sz="1800" dirty="0" smtClean="0">
              <a:solidFill>
                <a:srgbClr val="808080"/>
              </a:solidFill>
              <a:latin typeface="Georgia" pitchFamily="18" charset="0"/>
              <a:ea typeface="Trebuchet MS" charset="0"/>
              <a:cs typeface="Trebuchet MS" charset="0"/>
            </a:endParaRPr>
          </a:p>
          <a:p>
            <a:pPr algn="ctr">
              <a:lnSpc>
                <a:spcPct val="150000"/>
              </a:lnSpc>
            </a:pPr>
            <a:endParaRPr lang="en-US" sz="1800" dirty="0">
              <a:solidFill>
                <a:srgbClr val="808080"/>
              </a:solidFill>
              <a:latin typeface="Georgia" pitchFamily="18" charset="0"/>
              <a:ea typeface="Trebuchet MS" charset="0"/>
              <a:cs typeface="Trebuchet MS" charset="0"/>
            </a:endParaRPr>
          </a:p>
        </p:txBody>
      </p:sp>
    </p:spTree>
    <p:extLst>
      <p:ext uri="{BB962C8B-B14F-4D97-AF65-F5344CB8AC3E}">
        <p14:creationId xmlns:p14="http://schemas.microsoft.com/office/powerpoint/2010/main" val="3640424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0"/>
            <a:ext cx="8589645" cy="3231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33400" y="914400"/>
            <a:ext cx="7924800" cy="1938992"/>
          </a:xfrm>
          <a:prstGeom prst="rect">
            <a:avLst/>
          </a:prstGeom>
          <a:noFill/>
        </p:spPr>
        <p:txBody>
          <a:bodyPr wrap="square" rtlCol="0">
            <a:spAutoFit/>
          </a:bodyPr>
          <a:lstStyle/>
          <a:p>
            <a:r>
              <a:rPr lang="en-US" dirty="0" smtClean="0"/>
              <a:t>We get a high yield from Early Decision applications, but not as high as the sample OBIEE report below indicates. Between November and April, we “lose” a third of our Early Decision applicants, which makes the yield look higher than it is. Where did they go?</a:t>
            </a:r>
            <a:endParaRPr lang="en-US" dirty="0"/>
          </a:p>
        </p:txBody>
      </p:sp>
    </p:spTree>
    <p:extLst>
      <p:ext uri="{BB962C8B-B14F-4D97-AF65-F5344CB8AC3E}">
        <p14:creationId xmlns:p14="http://schemas.microsoft.com/office/powerpoint/2010/main" val="30223463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2398</TotalTime>
  <Words>1826</Words>
  <Application>Microsoft Office PowerPoint</Application>
  <PresentationFormat>On-screen Show (4:3)</PresentationFormat>
  <Paragraphs>237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user</cp:lastModifiedBy>
  <cp:revision>385</cp:revision>
  <dcterms:created xsi:type="dcterms:W3CDTF">2011-06-08T13:22:31Z</dcterms:created>
  <dcterms:modified xsi:type="dcterms:W3CDTF">2015-04-24T14:07:13Z</dcterms:modified>
</cp:coreProperties>
</file>