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87" r:id="rId2"/>
  </p:sldMasterIdLst>
  <p:notesMasterIdLst>
    <p:notesMasterId r:id="rId59"/>
  </p:notesMasterIdLst>
  <p:handoutMasterIdLst>
    <p:handoutMasterId r:id="rId60"/>
  </p:handoutMasterIdLst>
  <p:sldIdLst>
    <p:sldId id="326" r:id="rId3"/>
    <p:sldId id="327" r:id="rId4"/>
    <p:sldId id="387" r:id="rId5"/>
    <p:sldId id="328" r:id="rId6"/>
    <p:sldId id="329" r:id="rId7"/>
    <p:sldId id="330" r:id="rId8"/>
    <p:sldId id="378" r:id="rId9"/>
    <p:sldId id="379"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80" r:id="rId27"/>
    <p:sldId id="350" r:id="rId28"/>
    <p:sldId id="351" r:id="rId29"/>
    <p:sldId id="352" r:id="rId30"/>
    <p:sldId id="353" r:id="rId31"/>
    <p:sldId id="354" r:id="rId32"/>
    <p:sldId id="355" r:id="rId33"/>
    <p:sldId id="356" r:id="rId34"/>
    <p:sldId id="357" r:id="rId35"/>
    <p:sldId id="358" r:id="rId36"/>
    <p:sldId id="359" r:id="rId37"/>
    <p:sldId id="384" r:id="rId38"/>
    <p:sldId id="383" r:id="rId39"/>
    <p:sldId id="361" r:id="rId40"/>
    <p:sldId id="386" r:id="rId41"/>
    <p:sldId id="385" r:id="rId42"/>
    <p:sldId id="381" r:id="rId43"/>
    <p:sldId id="363" r:id="rId44"/>
    <p:sldId id="364" r:id="rId45"/>
    <p:sldId id="365" r:id="rId46"/>
    <p:sldId id="366" r:id="rId47"/>
    <p:sldId id="367" r:id="rId48"/>
    <p:sldId id="368" r:id="rId49"/>
    <p:sldId id="369" r:id="rId50"/>
    <p:sldId id="382" r:id="rId51"/>
    <p:sldId id="371" r:id="rId52"/>
    <p:sldId id="372" r:id="rId53"/>
    <p:sldId id="373" r:id="rId54"/>
    <p:sldId id="374" r:id="rId55"/>
    <p:sldId id="375" r:id="rId56"/>
    <p:sldId id="376" r:id="rId57"/>
    <p:sldId id="377"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25" d="100"/>
          <a:sy n="125" d="100"/>
        </p:scale>
        <p:origin x="11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smtClean="0"/>
              <a:t>Change in Composition of Institutional Revenue</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State Appropriations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Sheet1!$B$2:$B$10</c:f>
              <c:numCache>
                <c:formatCode>0%</c:formatCode>
                <c:ptCount val="9"/>
                <c:pt idx="0">
                  <c:v>0.51485148525403879</c:v>
                </c:pt>
                <c:pt idx="1">
                  <c:v>0.51999999972208732</c:v>
                </c:pt>
                <c:pt idx="2">
                  <c:v>0.56000000056691956</c:v>
                </c:pt>
                <c:pt idx="3">
                  <c:v>0.52475247474394093</c:v>
                </c:pt>
                <c:pt idx="4">
                  <c:v>0.43103448353144919</c:v>
                </c:pt>
                <c:pt idx="5">
                  <c:v>0.44642857206746533</c:v>
                </c:pt>
                <c:pt idx="6">
                  <c:v>0.45332702569953598</c:v>
                </c:pt>
                <c:pt idx="7">
                  <c:v>0.45</c:v>
                </c:pt>
                <c:pt idx="8">
                  <c:v>0.45000000004222135</c:v>
                </c:pt>
              </c:numCache>
            </c:numRef>
          </c:val>
        </c:ser>
        <c:ser>
          <c:idx val="1"/>
          <c:order val="1"/>
          <c:tx>
            <c:strRef>
              <c:f>Sheet1!$C$1</c:f>
              <c:strCache>
                <c:ptCount val="1"/>
                <c:pt idx="0">
                  <c:v>Grants and Contracts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Sheet1!$C$2:$C$10</c:f>
              <c:numCache>
                <c:formatCode>0%</c:formatCode>
                <c:ptCount val="9"/>
                <c:pt idx="0">
                  <c:v>0.22772277211894176</c:v>
                </c:pt>
                <c:pt idx="1">
                  <c:v>0.20999999968734831</c:v>
                </c:pt>
                <c:pt idx="2">
                  <c:v>0.22000000030708142</c:v>
                </c:pt>
                <c:pt idx="3">
                  <c:v>0.23762376262802953</c:v>
                </c:pt>
                <c:pt idx="4">
                  <c:v>0.1896551721561836</c:v>
                </c:pt>
                <c:pt idx="5">
                  <c:v>0.17857142819560864</c:v>
                </c:pt>
                <c:pt idx="6">
                  <c:v>0.19235959350725101</c:v>
                </c:pt>
                <c:pt idx="7">
                  <c:v>0.2</c:v>
                </c:pt>
                <c:pt idx="8">
                  <c:v>0.19000000026177252</c:v>
                </c:pt>
              </c:numCache>
            </c:numRef>
          </c:val>
        </c:ser>
        <c:ser>
          <c:idx val="2"/>
          <c:order val="2"/>
          <c:tx>
            <c:strRef>
              <c:f>Sheet1!$D$1</c:f>
              <c:strCache>
                <c:ptCount val="1"/>
                <c:pt idx="0">
                  <c:v>Tuition and Fees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Sheet1!$D$2:$D$10</c:f>
              <c:numCache>
                <c:formatCode>0%</c:formatCode>
                <c:ptCount val="9"/>
                <c:pt idx="0">
                  <c:v>0.17821782171622574</c:v>
                </c:pt>
                <c:pt idx="1">
                  <c:v>0.16000000009263754</c:v>
                </c:pt>
                <c:pt idx="2">
                  <c:v>0.16999999953937786</c:v>
                </c:pt>
                <c:pt idx="3">
                  <c:v>0.18811881192914848</c:v>
                </c:pt>
                <c:pt idx="4">
                  <c:v>0.1896551721561836</c:v>
                </c:pt>
                <c:pt idx="5">
                  <c:v>0.1964285715413174</c:v>
                </c:pt>
                <c:pt idx="6">
                  <c:v>0.22813872837622298</c:v>
                </c:pt>
                <c:pt idx="7">
                  <c:v>0.25</c:v>
                </c:pt>
                <c:pt idx="8">
                  <c:v>0.25999999978044885</c:v>
                </c:pt>
              </c:numCache>
            </c:numRef>
          </c:val>
        </c:ser>
        <c:ser>
          <c:idx val="3"/>
          <c:order val="3"/>
          <c:tx>
            <c:strRef>
              <c:f>Sheet1!$E$1</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Sheet1!$E$2:$E$10</c:f>
              <c:numCache>
                <c:formatCode>0%</c:formatCode>
                <c:ptCount val="9"/>
                <c:pt idx="0">
                  <c:v>7.9207920910793678E-2</c:v>
                </c:pt>
                <c:pt idx="1">
                  <c:v>0.11000000049792678</c:v>
                </c:pt>
                <c:pt idx="2">
                  <c:v>4.9999999586621158E-2</c:v>
                </c:pt>
                <c:pt idx="3">
                  <c:v>4.9504950698881042E-2</c:v>
                </c:pt>
                <c:pt idx="4">
                  <c:v>0.1896551721561836</c:v>
                </c:pt>
                <c:pt idx="5">
                  <c:v>0.17857142819560864</c:v>
                </c:pt>
                <c:pt idx="6">
                  <c:v>0.12617465241699005</c:v>
                </c:pt>
                <c:pt idx="7">
                  <c:v>0.1</c:v>
                </c:pt>
                <c:pt idx="8">
                  <c:v>9.9999999915557261E-2</c:v>
                </c:pt>
              </c:numCache>
            </c:numRef>
          </c:val>
        </c:ser>
        <c:dLbls>
          <c:showLegendKey val="0"/>
          <c:showVal val="0"/>
          <c:showCatName val="0"/>
          <c:showSerName val="0"/>
          <c:showPercent val="0"/>
          <c:showBubbleSize val="0"/>
        </c:dLbls>
        <c:gapWidth val="50"/>
        <c:overlap val="100"/>
        <c:axId val="316635216"/>
        <c:axId val="316635776"/>
      </c:barChart>
      <c:catAx>
        <c:axId val="31663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635776"/>
        <c:crosses val="autoZero"/>
        <c:auto val="1"/>
        <c:lblAlgn val="ctr"/>
        <c:lblOffset val="100"/>
        <c:noMultiLvlLbl val="0"/>
      </c:catAx>
      <c:valAx>
        <c:axId val="316635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63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smtClean="0"/>
              <a:t>Change in Composition of Institutional Revenue</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State Appropriations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Sheet1!$B$2:$B$10</c:f>
              <c:numCache>
                <c:formatCode>#,##0,,"M"</c:formatCode>
                <c:ptCount val="9"/>
                <c:pt idx="0">
                  <c:v>386455452</c:v>
                </c:pt>
                <c:pt idx="1">
                  <c:v>449062009</c:v>
                </c:pt>
                <c:pt idx="2">
                  <c:v>474141342</c:v>
                </c:pt>
                <c:pt idx="3">
                  <c:v>433321924</c:v>
                </c:pt>
                <c:pt idx="4">
                  <c:v>403877999</c:v>
                </c:pt>
                <c:pt idx="5">
                  <c:v>424242464</c:v>
                </c:pt>
                <c:pt idx="6">
                  <c:v>468664441</c:v>
                </c:pt>
                <c:pt idx="7">
                  <c:v>513086418</c:v>
                </c:pt>
                <c:pt idx="8">
                  <c:v>532905458</c:v>
                </c:pt>
              </c:numCache>
            </c:numRef>
          </c:val>
        </c:ser>
        <c:ser>
          <c:idx val="1"/>
          <c:order val="1"/>
          <c:tx>
            <c:strRef>
              <c:f>Sheet1!$C$1</c:f>
              <c:strCache>
                <c:ptCount val="1"/>
                <c:pt idx="0">
                  <c:v>Grants and Contracts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Sheet1!$C$2:$C$10</c:f>
              <c:numCache>
                <c:formatCode>#,##0,,"M"</c:formatCode>
                <c:ptCount val="9"/>
                <c:pt idx="0">
                  <c:v>170932219</c:v>
                </c:pt>
                <c:pt idx="1">
                  <c:v>181351965</c:v>
                </c:pt>
                <c:pt idx="2">
                  <c:v>186269813</c:v>
                </c:pt>
                <c:pt idx="3">
                  <c:v>196221249</c:v>
                </c:pt>
                <c:pt idx="4">
                  <c:v>177706319</c:v>
                </c:pt>
                <c:pt idx="5">
                  <c:v>169696985</c:v>
                </c:pt>
                <c:pt idx="6">
                  <c:v>198867696.5</c:v>
                </c:pt>
                <c:pt idx="7">
                  <c:v>228038408</c:v>
                </c:pt>
                <c:pt idx="8">
                  <c:v>225004527</c:v>
                </c:pt>
              </c:numCache>
            </c:numRef>
          </c:val>
        </c:ser>
        <c:ser>
          <c:idx val="2"/>
          <c:order val="2"/>
          <c:tx>
            <c:strRef>
              <c:f>Sheet1!$D$1</c:f>
              <c:strCache>
                <c:ptCount val="1"/>
                <c:pt idx="0">
                  <c:v>Tuition and Fees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Sheet1!$D$2:$D$10</c:f>
              <c:numCache>
                <c:formatCode>#,##0,,"M"</c:formatCode>
                <c:ptCount val="9"/>
                <c:pt idx="0">
                  <c:v>133773041</c:v>
                </c:pt>
                <c:pt idx="1">
                  <c:v>138172926</c:v>
                </c:pt>
                <c:pt idx="2">
                  <c:v>143935764</c:v>
                </c:pt>
                <c:pt idx="3">
                  <c:v>155341822</c:v>
                </c:pt>
                <c:pt idx="4">
                  <c:v>177706319</c:v>
                </c:pt>
                <c:pt idx="5">
                  <c:v>186666684</c:v>
                </c:pt>
                <c:pt idx="6">
                  <c:v>235857347</c:v>
                </c:pt>
                <c:pt idx="7">
                  <c:v>285048010</c:v>
                </c:pt>
                <c:pt idx="8">
                  <c:v>307900931</c:v>
                </c:pt>
              </c:numCache>
            </c:numRef>
          </c:val>
        </c:ser>
        <c:ser>
          <c:idx val="3"/>
          <c:order val="3"/>
          <c:tx>
            <c:strRef>
              <c:f>Sheet1!$E$1</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2006</c:v>
                </c:pt>
                <c:pt idx="1">
                  <c:v>2007</c:v>
                </c:pt>
                <c:pt idx="2">
                  <c:v>2008</c:v>
                </c:pt>
                <c:pt idx="3">
                  <c:v>2009</c:v>
                </c:pt>
                <c:pt idx="4">
                  <c:v>2010</c:v>
                </c:pt>
                <c:pt idx="5">
                  <c:v>2011</c:v>
                </c:pt>
                <c:pt idx="6">
                  <c:v>2012</c:v>
                </c:pt>
                <c:pt idx="7">
                  <c:v>2013</c:v>
                </c:pt>
                <c:pt idx="8">
                  <c:v>2014</c:v>
                </c:pt>
              </c:strCache>
            </c:strRef>
          </c:cat>
          <c:val>
            <c:numRef>
              <c:f>Sheet1!$E$2:$E$10</c:f>
              <c:numCache>
                <c:formatCode>#,##0,,"M"</c:formatCode>
                <c:ptCount val="9"/>
                <c:pt idx="0">
                  <c:v>59454685</c:v>
                </c:pt>
                <c:pt idx="1">
                  <c:v>94993887</c:v>
                </c:pt>
                <c:pt idx="2">
                  <c:v>42334048</c:v>
                </c:pt>
                <c:pt idx="3">
                  <c:v>40879427</c:v>
                </c:pt>
                <c:pt idx="4">
                  <c:v>177706319</c:v>
                </c:pt>
                <c:pt idx="5">
                  <c:v>169696985</c:v>
                </c:pt>
                <c:pt idx="6">
                  <c:v>130443520</c:v>
                </c:pt>
                <c:pt idx="7">
                  <c:v>114019204</c:v>
                </c:pt>
                <c:pt idx="8">
                  <c:v>118423435</c:v>
                </c:pt>
              </c:numCache>
            </c:numRef>
          </c:val>
        </c:ser>
        <c:dLbls>
          <c:showLegendKey val="0"/>
          <c:showVal val="0"/>
          <c:showCatName val="0"/>
          <c:showSerName val="0"/>
          <c:showPercent val="0"/>
          <c:showBubbleSize val="0"/>
        </c:dLbls>
        <c:gapWidth val="50"/>
        <c:overlap val="100"/>
        <c:axId val="316344960"/>
        <c:axId val="316345520"/>
      </c:barChart>
      <c:catAx>
        <c:axId val="31634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345520"/>
        <c:crosses val="autoZero"/>
        <c:auto val="1"/>
        <c:lblAlgn val="ctr"/>
        <c:lblOffset val="100"/>
        <c:noMultiLvlLbl val="0"/>
      </c:catAx>
      <c:valAx>
        <c:axId val="316345520"/>
        <c:scaling>
          <c:orientation val="minMax"/>
          <c:max val="1200000000"/>
        </c:scaling>
        <c:delete val="0"/>
        <c:axPos val="l"/>
        <c:majorGridlines>
          <c:spPr>
            <a:ln w="9525" cap="flat" cmpd="sng" algn="ctr">
              <a:solidFill>
                <a:schemeClr val="tx1">
                  <a:lumMod val="15000"/>
                  <a:lumOff val="85000"/>
                </a:schemeClr>
              </a:solidFill>
              <a:round/>
            </a:ln>
            <a:effectLst/>
          </c:spPr>
        </c:majorGridlines>
        <c:numFmt formatCode="#,##0,,&quot;M&quot;"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34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Composition of Undergraduate Applications</a:t>
            </a:r>
            <a:r>
              <a:rPr lang="en-US" sz="2400" baseline="0" dirty="0" smtClean="0"/>
              <a:t> by T</a:t>
            </a:r>
            <a:r>
              <a:rPr lang="en-US" sz="2400" dirty="0" smtClean="0"/>
              <a:t>ype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percentStacked"/>
        <c:varyColors val="0"/>
        <c:ser>
          <c:idx val="0"/>
          <c:order val="0"/>
          <c:tx>
            <c:strRef>
              <c:f>Sheet1!$B$1</c:f>
              <c:strCache>
                <c:ptCount val="1"/>
                <c:pt idx="0">
                  <c:v>Freshman</c:v>
                </c:pt>
              </c:strCache>
            </c:strRef>
          </c:tx>
          <c:spPr>
            <a:solidFill>
              <a:schemeClr val="accent1"/>
            </a:solidFill>
            <a:ln>
              <a:noFill/>
            </a:ln>
            <a:effectLst/>
          </c:spPr>
          <c:cat>
            <c:strRef>
              <c:f>Sheet1!$A$2:$A$267</c:f>
              <c:strCache>
                <c:ptCount val="266"/>
                <c:pt idx="0">
                  <c:v>09/14</c:v>
                </c:pt>
                <c:pt idx="1">
                  <c:v>10/14</c:v>
                </c:pt>
                <c:pt idx="2">
                  <c:v>10/14</c:v>
                </c:pt>
                <c:pt idx="3">
                  <c:v>10/14</c:v>
                </c:pt>
                <c:pt idx="4">
                  <c:v>11/14</c:v>
                </c:pt>
                <c:pt idx="5">
                  <c:v>11/14</c:v>
                </c:pt>
                <c:pt idx="6">
                  <c:v>11/14</c:v>
                </c:pt>
                <c:pt idx="7">
                  <c:v>11/14</c:v>
                </c:pt>
                <c:pt idx="8">
                  <c:v>11/14</c:v>
                </c:pt>
                <c:pt idx="9">
                  <c:v>11/14</c:v>
                </c:pt>
                <c:pt idx="10">
                  <c:v>11/14</c:v>
                </c:pt>
                <c:pt idx="11">
                  <c:v>11/14</c:v>
                </c:pt>
                <c:pt idx="12">
                  <c:v>11/14</c:v>
                </c:pt>
                <c:pt idx="13">
                  <c:v>12/14</c:v>
                </c:pt>
                <c:pt idx="14">
                  <c:v>12/14</c:v>
                </c:pt>
                <c:pt idx="15">
                  <c:v>12/14</c:v>
                </c:pt>
                <c:pt idx="16">
                  <c:v>12/14</c:v>
                </c:pt>
                <c:pt idx="17">
                  <c:v>12/14</c:v>
                </c:pt>
                <c:pt idx="18">
                  <c:v>12/14</c:v>
                </c:pt>
                <c:pt idx="19">
                  <c:v>12/14</c:v>
                </c:pt>
                <c:pt idx="20">
                  <c:v>12/14</c:v>
                </c:pt>
                <c:pt idx="21">
                  <c:v>12/14</c:v>
                </c:pt>
                <c:pt idx="22">
                  <c:v>12/14</c:v>
                </c:pt>
                <c:pt idx="23">
                  <c:v>12/14</c:v>
                </c:pt>
                <c:pt idx="24">
                  <c:v>12/14</c:v>
                </c:pt>
                <c:pt idx="25">
                  <c:v>12/14</c:v>
                </c:pt>
                <c:pt idx="26">
                  <c:v>12/14</c:v>
                </c:pt>
                <c:pt idx="27">
                  <c:v>12/14</c:v>
                </c:pt>
                <c:pt idx="28">
                  <c:v>12/14</c:v>
                </c:pt>
                <c:pt idx="29">
                  <c:v>12/14</c:v>
                </c:pt>
                <c:pt idx="30">
                  <c:v>01/15</c:v>
                </c:pt>
                <c:pt idx="31">
                  <c:v>01/15</c:v>
                </c:pt>
                <c:pt idx="32">
                  <c:v>01/15</c:v>
                </c:pt>
                <c:pt idx="33">
                  <c:v>01/15</c:v>
                </c:pt>
                <c:pt idx="34">
                  <c:v>01/15</c:v>
                </c:pt>
                <c:pt idx="35">
                  <c:v>01/15</c:v>
                </c:pt>
                <c:pt idx="36">
                  <c:v>01/15</c:v>
                </c:pt>
                <c:pt idx="37">
                  <c:v>01/15</c:v>
                </c:pt>
                <c:pt idx="38">
                  <c:v>01/15</c:v>
                </c:pt>
                <c:pt idx="39">
                  <c:v>01/15</c:v>
                </c:pt>
                <c:pt idx="40">
                  <c:v>01/15</c:v>
                </c:pt>
                <c:pt idx="41">
                  <c:v>01/15</c:v>
                </c:pt>
                <c:pt idx="42">
                  <c:v>01/15</c:v>
                </c:pt>
                <c:pt idx="43">
                  <c:v>01/15</c:v>
                </c:pt>
                <c:pt idx="44">
                  <c:v>01/15</c:v>
                </c:pt>
                <c:pt idx="45">
                  <c:v>01/15</c:v>
                </c:pt>
                <c:pt idx="46">
                  <c:v>01/15</c:v>
                </c:pt>
                <c:pt idx="47">
                  <c:v>01/15</c:v>
                </c:pt>
                <c:pt idx="48">
                  <c:v>01/15</c:v>
                </c:pt>
                <c:pt idx="49">
                  <c:v>01/15</c:v>
                </c:pt>
                <c:pt idx="50">
                  <c:v>01/15</c:v>
                </c:pt>
                <c:pt idx="51">
                  <c:v>01/15</c:v>
                </c:pt>
                <c:pt idx="52">
                  <c:v>01/15</c:v>
                </c:pt>
                <c:pt idx="53">
                  <c:v>01/15</c:v>
                </c:pt>
                <c:pt idx="54">
                  <c:v>01/15</c:v>
                </c:pt>
                <c:pt idx="55">
                  <c:v>01/15</c:v>
                </c:pt>
                <c:pt idx="56">
                  <c:v>01/15</c:v>
                </c:pt>
                <c:pt idx="57">
                  <c:v>02/15</c:v>
                </c:pt>
                <c:pt idx="58">
                  <c:v>02/15</c:v>
                </c:pt>
                <c:pt idx="59">
                  <c:v>02/15</c:v>
                </c:pt>
                <c:pt idx="60">
                  <c:v>02/15</c:v>
                </c:pt>
                <c:pt idx="61">
                  <c:v>02/15</c:v>
                </c:pt>
                <c:pt idx="62">
                  <c:v>02/15</c:v>
                </c:pt>
                <c:pt idx="63">
                  <c:v>02/15</c:v>
                </c:pt>
                <c:pt idx="64">
                  <c:v>02/15</c:v>
                </c:pt>
                <c:pt idx="65">
                  <c:v>02/15</c:v>
                </c:pt>
                <c:pt idx="66">
                  <c:v>02/15</c:v>
                </c:pt>
                <c:pt idx="67">
                  <c:v>02/15</c:v>
                </c:pt>
                <c:pt idx="68">
                  <c:v>02/15</c:v>
                </c:pt>
                <c:pt idx="69">
                  <c:v>02/15</c:v>
                </c:pt>
                <c:pt idx="70">
                  <c:v>02/15</c:v>
                </c:pt>
                <c:pt idx="71">
                  <c:v>02/15</c:v>
                </c:pt>
                <c:pt idx="72">
                  <c:v>02/15</c:v>
                </c:pt>
                <c:pt idx="73">
                  <c:v>02/15</c:v>
                </c:pt>
                <c:pt idx="74">
                  <c:v>02/15</c:v>
                </c:pt>
                <c:pt idx="75">
                  <c:v>02/15</c:v>
                </c:pt>
                <c:pt idx="76">
                  <c:v>02/15</c:v>
                </c:pt>
                <c:pt idx="77">
                  <c:v>02/15</c:v>
                </c:pt>
                <c:pt idx="78">
                  <c:v>02/15</c:v>
                </c:pt>
                <c:pt idx="79">
                  <c:v>02/15</c:v>
                </c:pt>
                <c:pt idx="80">
                  <c:v>02/15</c:v>
                </c:pt>
                <c:pt idx="81">
                  <c:v>02/15</c:v>
                </c:pt>
                <c:pt idx="82">
                  <c:v>02/15</c:v>
                </c:pt>
                <c:pt idx="83">
                  <c:v>02/15</c:v>
                </c:pt>
                <c:pt idx="84">
                  <c:v>02/15</c:v>
                </c:pt>
                <c:pt idx="85">
                  <c:v>03/15</c:v>
                </c:pt>
                <c:pt idx="86">
                  <c:v>03/15</c:v>
                </c:pt>
                <c:pt idx="87">
                  <c:v>03/15</c:v>
                </c:pt>
                <c:pt idx="88">
                  <c:v>03/15</c:v>
                </c:pt>
                <c:pt idx="89">
                  <c:v>03/15</c:v>
                </c:pt>
                <c:pt idx="90">
                  <c:v>03/15</c:v>
                </c:pt>
                <c:pt idx="91">
                  <c:v>03/15</c:v>
                </c:pt>
                <c:pt idx="92">
                  <c:v>03/15</c:v>
                </c:pt>
                <c:pt idx="93">
                  <c:v>03/15</c:v>
                </c:pt>
                <c:pt idx="94">
                  <c:v>03/15</c:v>
                </c:pt>
                <c:pt idx="95">
                  <c:v>03/15</c:v>
                </c:pt>
                <c:pt idx="96">
                  <c:v>03/15</c:v>
                </c:pt>
                <c:pt idx="97">
                  <c:v>03/15</c:v>
                </c:pt>
                <c:pt idx="98">
                  <c:v>03/15</c:v>
                </c:pt>
                <c:pt idx="99">
                  <c:v>03/15</c:v>
                </c:pt>
                <c:pt idx="100">
                  <c:v>03/15</c:v>
                </c:pt>
                <c:pt idx="101">
                  <c:v>03/15</c:v>
                </c:pt>
                <c:pt idx="102">
                  <c:v>03/15</c:v>
                </c:pt>
                <c:pt idx="103">
                  <c:v>03/15</c:v>
                </c:pt>
                <c:pt idx="104">
                  <c:v>03/15</c:v>
                </c:pt>
                <c:pt idx="105">
                  <c:v>03/15</c:v>
                </c:pt>
                <c:pt idx="106">
                  <c:v>03/15</c:v>
                </c:pt>
                <c:pt idx="107">
                  <c:v>03/15</c:v>
                </c:pt>
                <c:pt idx="108">
                  <c:v>03/15</c:v>
                </c:pt>
                <c:pt idx="109">
                  <c:v>03/15</c:v>
                </c:pt>
                <c:pt idx="110">
                  <c:v>03/15</c:v>
                </c:pt>
                <c:pt idx="111">
                  <c:v>03/15</c:v>
                </c:pt>
                <c:pt idx="112">
                  <c:v>03/15</c:v>
                </c:pt>
                <c:pt idx="113">
                  <c:v>03/15</c:v>
                </c:pt>
                <c:pt idx="114">
                  <c:v>03/15</c:v>
                </c:pt>
                <c:pt idx="115">
                  <c:v>03/15</c:v>
                </c:pt>
                <c:pt idx="116">
                  <c:v>04/15</c:v>
                </c:pt>
                <c:pt idx="117">
                  <c:v>04/15</c:v>
                </c:pt>
                <c:pt idx="118">
                  <c:v>04/15</c:v>
                </c:pt>
                <c:pt idx="119">
                  <c:v>04/15</c:v>
                </c:pt>
                <c:pt idx="120">
                  <c:v>04/15</c:v>
                </c:pt>
                <c:pt idx="121">
                  <c:v>04/15</c:v>
                </c:pt>
                <c:pt idx="122">
                  <c:v>04/15</c:v>
                </c:pt>
                <c:pt idx="123">
                  <c:v>04/15</c:v>
                </c:pt>
                <c:pt idx="124">
                  <c:v>04/15</c:v>
                </c:pt>
                <c:pt idx="125">
                  <c:v>04/15</c:v>
                </c:pt>
                <c:pt idx="126">
                  <c:v>04/15</c:v>
                </c:pt>
                <c:pt idx="127">
                  <c:v>04/15</c:v>
                </c:pt>
                <c:pt idx="128">
                  <c:v>04/15</c:v>
                </c:pt>
                <c:pt idx="129">
                  <c:v>04/15</c:v>
                </c:pt>
                <c:pt idx="130">
                  <c:v>04/15</c:v>
                </c:pt>
                <c:pt idx="131">
                  <c:v>04/15</c:v>
                </c:pt>
                <c:pt idx="132">
                  <c:v>04/15</c:v>
                </c:pt>
                <c:pt idx="133">
                  <c:v>04/15</c:v>
                </c:pt>
                <c:pt idx="134">
                  <c:v>04/15</c:v>
                </c:pt>
                <c:pt idx="135">
                  <c:v>04/15</c:v>
                </c:pt>
                <c:pt idx="136">
                  <c:v>04/15</c:v>
                </c:pt>
                <c:pt idx="137">
                  <c:v>04/15</c:v>
                </c:pt>
                <c:pt idx="138">
                  <c:v>04/15</c:v>
                </c:pt>
                <c:pt idx="139">
                  <c:v>04/15</c:v>
                </c:pt>
                <c:pt idx="140">
                  <c:v>04/15</c:v>
                </c:pt>
                <c:pt idx="141">
                  <c:v>04/15</c:v>
                </c:pt>
                <c:pt idx="142">
                  <c:v>04/15</c:v>
                </c:pt>
                <c:pt idx="143">
                  <c:v>04/15</c:v>
                </c:pt>
                <c:pt idx="144">
                  <c:v>04/15</c:v>
                </c:pt>
                <c:pt idx="145">
                  <c:v>04/15</c:v>
                </c:pt>
                <c:pt idx="146">
                  <c:v>05/15</c:v>
                </c:pt>
                <c:pt idx="147">
                  <c:v>05/15</c:v>
                </c:pt>
                <c:pt idx="148">
                  <c:v>05/15</c:v>
                </c:pt>
                <c:pt idx="149">
                  <c:v>05/15</c:v>
                </c:pt>
                <c:pt idx="150">
                  <c:v>05/15</c:v>
                </c:pt>
                <c:pt idx="151">
                  <c:v>05/15</c:v>
                </c:pt>
                <c:pt idx="152">
                  <c:v>05/15</c:v>
                </c:pt>
                <c:pt idx="153">
                  <c:v>05/15</c:v>
                </c:pt>
                <c:pt idx="154">
                  <c:v>05/15</c:v>
                </c:pt>
                <c:pt idx="155">
                  <c:v>05/15</c:v>
                </c:pt>
                <c:pt idx="156">
                  <c:v>05/15</c:v>
                </c:pt>
                <c:pt idx="157">
                  <c:v>05/15</c:v>
                </c:pt>
                <c:pt idx="158">
                  <c:v>05/15</c:v>
                </c:pt>
                <c:pt idx="159">
                  <c:v>05/15</c:v>
                </c:pt>
                <c:pt idx="160">
                  <c:v>05/15</c:v>
                </c:pt>
                <c:pt idx="161">
                  <c:v>05/15</c:v>
                </c:pt>
                <c:pt idx="162">
                  <c:v>05/15</c:v>
                </c:pt>
                <c:pt idx="163">
                  <c:v>05/15</c:v>
                </c:pt>
                <c:pt idx="164">
                  <c:v>05/15</c:v>
                </c:pt>
                <c:pt idx="165">
                  <c:v>05/15</c:v>
                </c:pt>
                <c:pt idx="166">
                  <c:v>05/15</c:v>
                </c:pt>
                <c:pt idx="167">
                  <c:v>05/15</c:v>
                </c:pt>
                <c:pt idx="168">
                  <c:v>05/15</c:v>
                </c:pt>
                <c:pt idx="169">
                  <c:v>05/15</c:v>
                </c:pt>
                <c:pt idx="170">
                  <c:v>05/15</c:v>
                </c:pt>
                <c:pt idx="171">
                  <c:v>05/15</c:v>
                </c:pt>
                <c:pt idx="172">
                  <c:v>05/15</c:v>
                </c:pt>
                <c:pt idx="173">
                  <c:v>06/15</c:v>
                </c:pt>
                <c:pt idx="174">
                  <c:v>06/15</c:v>
                </c:pt>
                <c:pt idx="175">
                  <c:v>06/15</c:v>
                </c:pt>
                <c:pt idx="176">
                  <c:v>06/15</c:v>
                </c:pt>
                <c:pt idx="177">
                  <c:v>06/15</c:v>
                </c:pt>
                <c:pt idx="178">
                  <c:v>06/15</c:v>
                </c:pt>
                <c:pt idx="179">
                  <c:v>06/15</c:v>
                </c:pt>
                <c:pt idx="180">
                  <c:v>06/15</c:v>
                </c:pt>
                <c:pt idx="181">
                  <c:v>06/15</c:v>
                </c:pt>
                <c:pt idx="182">
                  <c:v>06/15</c:v>
                </c:pt>
                <c:pt idx="183">
                  <c:v>06/15</c:v>
                </c:pt>
                <c:pt idx="184">
                  <c:v>06/15</c:v>
                </c:pt>
                <c:pt idx="185">
                  <c:v>06/15</c:v>
                </c:pt>
                <c:pt idx="186">
                  <c:v>06/15</c:v>
                </c:pt>
                <c:pt idx="187">
                  <c:v>06/15</c:v>
                </c:pt>
                <c:pt idx="188">
                  <c:v>06/15</c:v>
                </c:pt>
                <c:pt idx="189">
                  <c:v>06/15</c:v>
                </c:pt>
                <c:pt idx="190">
                  <c:v>06/15</c:v>
                </c:pt>
                <c:pt idx="191">
                  <c:v>06/15</c:v>
                </c:pt>
                <c:pt idx="192">
                  <c:v>06/15</c:v>
                </c:pt>
                <c:pt idx="193">
                  <c:v>06/15</c:v>
                </c:pt>
                <c:pt idx="194">
                  <c:v>06/15</c:v>
                </c:pt>
                <c:pt idx="195">
                  <c:v>06/15</c:v>
                </c:pt>
                <c:pt idx="196">
                  <c:v>06/15</c:v>
                </c:pt>
                <c:pt idx="197">
                  <c:v>06/15</c:v>
                </c:pt>
                <c:pt idx="198">
                  <c:v>06/15</c:v>
                </c:pt>
                <c:pt idx="199">
                  <c:v>06/15</c:v>
                </c:pt>
                <c:pt idx="200">
                  <c:v>06/15</c:v>
                </c:pt>
                <c:pt idx="201">
                  <c:v>06/15</c:v>
                </c:pt>
                <c:pt idx="202">
                  <c:v>06/15</c:v>
                </c:pt>
                <c:pt idx="203">
                  <c:v>07/15</c:v>
                </c:pt>
                <c:pt idx="204">
                  <c:v>07/15</c:v>
                </c:pt>
                <c:pt idx="205">
                  <c:v>07/15</c:v>
                </c:pt>
                <c:pt idx="206">
                  <c:v>07/15</c:v>
                </c:pt>
                <c:pt idx="207">
                  <c:v>07/15</c:v>
                </c:pt>
                <c:pt idx="208">
                  <c:v>07/15</c:v>
                </c:pt>
                <c:pt idx="209">
                  <c:v>07/15</c:v>
                </c:pt>
                <c:pt idx="210">
                  <c:v>07/15</c:v>
                </c:pt>
                <c:pt idx="211">
                  <c:v>07/15</c:v>
                </c:pt>
                <c:pt idx="212">
                  <c:v>07/15</c:v>
                </c:pt>
                <c:pt idx="213">
                  <c:v>07/15</c:v>
                </c:pt>
                <c:pt idx="214">
                  <c:v>07/15</c:v>
                </c:pt>
                <c:pt idx="215">
                  <c:v>07/15</c:v>
                </c:pt>
                <c:pt idx="216">
                  <c:v>07/15</c:v>
                </c:pt>
                <c:pt idx="217">
                  <c:v>07/15</c:v>
                </c:pt>
                <c:pt idx="218">
                  <c:v>07/15</c:v>
                </c:pt>
                <c:pt idx="219">
                  <c:v>07/15</c:v>
                </c:pt>
                <c:pt idx="220">
                  <c:v>07/15</c:v>
                </c:pt>
                <c:pt idx="221">
                  <c:v>07/15</c:v>
                </c:pt>
                <c:pt idx="222">
                  <c:v>07/15</c:v>
                </c:pt>
                <c:pt idx="223">
                  <c:v>07/15</c:v>
                </c:pt>
                <c:pt idx="224">
                  <c:v>07/15</c:v>
                </c:pt>
                <c:pt idx="225">
                  <c:v>07/15</c:v>
                </c:pt>
                <c:pt idx="226">
                  <c:v>07/15</c:v>
                </c:pt>
                <c:pt idx="227">
                  <c:v>07/15</c:v>
                </c:pt>
                <c:pt idx="228">
                  <c:v>07/15</c:v>
                </c:pt>
                <c:pt idx="229">
                  <c:v>07/15</c:v>
                </c:pt>
                <c:pt idx="230">
                  <c:v>07/15</c:v>
                </c:pt>
                <c:pt idx="231">
                  <c:v>07/15</c:v>
                </c:pt>
                <c:pt idx="232">
                  <c:v>08/15</c:v>
                </c:pt>
                <c:pt idx="233">
                  <c:v>08/15</c:v>
                </c:pt>
                <c:pt idx="234">
                  <c:v>08/15</c:v>
                </c:pt>
                <c:pt idx="235">
                  <c:v>08/15</c:v>
                </c:pt>
                <c:pt idx="236">
                  <c:v>08/15</c:v>
                </c:pt>
                <c:pt idx="237">
                  <c:v>08/15</c:v>
                </c:pt>
                <c:pt idx="238">
                  <c:v>08/15</c:v>
                </c:pt>
                <c:pt idx="239">
                  <c:v>08/15</c:v>
                </c:pt>
                <c:pt idx="240">
                  <c:v>08/15</c:v>
                </c:pt>
                <c:pt idx="241">
                  <c:v>08/15</c:v>
                </c:pt>
                <c:pt idx="242">
                  <c:v>08/15</c:v>
                </c:pt>
                <c:pt idx="243">
                  <c:v>08/15</c:v>
                </c:pt>
                <c:pt idx="244">
                  <c:v>08/15</c:v>
                </c:pt>
                <c:pt idx="245">
                  <c:v>08/15</c:v>
                </c:pt>
                <c:pt idx="246">
                  <c:v>08/15</c:v>
                </c:pt>
                <c:pt idx="247">
                  <c:v>08/15</c:v>
                </c:pt>
                <c:pt idx="248">
                  <c:v>08/15</c:v>
                </c:pt>
                <c:pt idx="249">
                  <c:v>08/15</c:v>
                </c:pt>
                <c:pt idx="250">
                  <c:v>08/15</c:v>
                </c:pt>
                <c:pt idx="251">
                  <c:v>08/15</c:v>
                </c:pt>
                <c:pt idx="252">
                  <c:v>08/15</c:v>
                </c:pt>
                <c:pt idx="253">
                  <c:v>08/15</c:v>
                </c:pt>
                <c:pt idx="254">
                  <c:v>08/15</c:v>
                </c:pt>
                <c:pt idx="255">
                  <c:v>08/15</c:v>
                </c:pt>
                <c:pt idx="256">
                  <c:v>08/15</c:v>
                </c:pt>
                <c:pt idx="257">
                  <c:v>08/15</c:v>
                </c:pt>
                <c:pt idx="258">
                  <c:v>08/15</c:v>
                </c:pt>
                <c:pt idx="259">
                  <c:v>08/15</c:v>
                </c:pt>
                <c:pt idx="260">
                  <c:v>08/15</c:v>
                </c:pt>
                <c:pt idx="261">
                  <c:v>09/15</c:v>
                </c:pt>
                <c:pt idx="262">
                  <c:v>09/15</c:v>
                </c:pt>
                <c:pt idx="263">
                  <c:v>09/15</c:v>
                </c:pt>
                <c:pt idx="264">
                  <c:v>09/15</c:v>
                </c:pt>
                <c:pt idx="265">
                  <c:v>09/15</c:v>
                </c:pt>
              </c:strCache>
            </c:strRef>
          </c:cat>
          <c:val>
            <c:numRef>
              <c:f>Sheet1!$B$2:$B$267</c:f>
              <c:numCache>
                <c:formatCode>General</c:formatCode>
                <c:ptCount val="266"/>
                <c:pt idx="0">
                  <c:v>11</c:v>
                </c:pt>
                <c:pt idx="1">
                  <c:v>12</c:v>
                </c:pt>
                <c:pt idx="2">
                  <c:v>13</c:v>
                </c:pt>
                <c:pt idx="3">
                  <c:v>13</c:v>
                </c:pt>
                <c:pt idx="4">
                  <c:v>14</c:v>
                </c:pt>
                <c:pt idx="5">
                  <c:v>15</c:v>
                </c:pt>
                <c:pt idx="6">
                  <c:v>15</c:v>
                </c:pt>
                <c:pt idx="7">
                  <c:v>16</c:v>
                </c:pt>
                <c:pt idx="8">
                  <c:v>17</c:v>
                </c:pt>
                <c:pt idx="9">
                  <c:v>18</c:v>
                </c:pt>
                <c:pt idx="10">
                  <c:v>18</c:v>
                </c:pt>
                <c:pt idx="11">
                  <c:v>19</c:v>
                </c:pt>
                <c:pt idx="12">
                  <c:v>20</c:v>
                </c:pt>
                <c:pt idx="13">
                  <c:v>21</c:v>
                </c:pt>
                <c:pt idx="14">
                  <c:v>22</c:v>
                </c:pt>
                <c:pt idx="15">
                  <c:v>22</c:v>
                </c:pt>
                <c:pt idx="16">
                  <c:v>22</c:v>
                </c:pt>
                <c:pt idx="17">
                  <c:v>23</c:v>
                </c:pt>
                <c:pt idx="18">
                  <c:v>32</c:v>
                </c:pt>
                <c:pt idx="19">
                  <c:v>50</c:v>
                </c:pt>
                <c:pt idx="20">
                  <c:v>62</c:v>
                </c:pt>
                <c:pt idx="21">
                  <c:v>69</c:v>
                </c:pt>
                <c:pt idx="22">
                  <c:v>76</c:v>
                </c:pt>
                <c:pt idx="23">
                  <c:v>86</c:v>
                </c:pt>
                <c:pt idx="24">
                  <c:v>97</c:v>
                </c:pt>
                <c:pt idx="25">
                  <c:v>102</c:v>
                </c:pt>
                <c:pt idx="26">
                  <c:v>117</c:v>
                </c:pt>
                <c:pt idx="27">
                  <c:v>120</c:v>
                </c:pt>
                <c:pt idx="28">
                  <c:v>127</c:v>
                </c:pt>
                <c:pt idx="29">
                  <c:v>134</c:v>
                </c:pt>
                <c:pt idx="30">
                  <c:v>136</c:v>
                </c:pt>
                <c:pt idx="31">
                  <c:v>160</c:v>
                </c:pt>
                <c:pt idx="32">
                  <c:v>162</c:v>
                </c:pt>
                <c:pt idx="33">
                  <c:v>175</c:v>
                </c:pt>
                <c:pt idx="34">
                  <c:v>184</c:v>
                </c:pt>
                <c:pt idx="35">
                  <c:v>201</c:v>
                </c:pt>
                <c:pt idx="36">
                  <c:v>213</c:v>
                </c:pt>
                <c:pt idx="37">
                  <c:v>230</c:v>
                </c:pt>
                <c:pt idx="38">
                  <c:v>234</c:v>
                </c:pt>
                <c:pt idx="39">
                  <c:v>241</c:v>
                </c:pt>
                <c:pt idx="40">
                  <c:v>255</c:v>
                </c:pt>
                <c:pt idx="41">
                  <c:v>268</c:v>
                </c:pt>
                <c:pt idx="42">
                  <c:v>284</c:v>
                </c:pt>
                <c:pt idx="43">
                  <c:v>305</c:v>
                </c:pt>
                <c:pt idx="44">
                  <c:v>320</c:v>
                </c:pt>
                <c:pt idx="45">
                  <c:v>324</c:v>
                </c:pt>
                <c:pt idx="46">
                  <c:v>325</c:v>
                </c:pt>
                <c:pt idx="47">
                  <c:v>326</c:v>
                </c:pt>
                <c:pt idx="48">
                  <c:v>327</c:v>
                </c:pt>
                <c:pt idx="49">
                  <c:v>329</c:v>
                </c:pt>
                <c:pt idx="50">
                  <c:v>330</c:v>
                </c:pt>
                <c:pt idx="51">
                  <c:v>331</c:v>
                </c:pt>
                <c:pt idx="52">
                  <c:v>332</c:v>
                </c:pt>
                <c:pt idx="53">
                  <c:v>334</c:v>
                </c:pt>
                <c:pt idx="54">
                  <c:v>337</c:v>
                </c:pt>
                <c:pt idx="55">
                  <c:v>340</c:v>
                </c:pt>
                <c:pt idx="56">
                  <c:v>342</c:v>
                </c:pt>
                <c:pt idx="57">
                  <c:v>345</c:v>
                </c:pt>
                <c:pt idx="58">
                  <c:v>346</c:v>
                </c:pt>
                <c:pt idx="59">
                  <c:v>355</c:v>
                </c:pt>
                <c:pt idx="60">
                  <c:v>363</c:v>
                </c:pt>
                <c:pt idx="61">
                  <c:v>374</c:v>
                </c:pt>
                <c:pt idx="62">
                  <c:v>378</c:v>
                </c:pt>
                <c:pt idx="63">
                  <c:v>379</c:v>
                </c:pt>
                <c:pt idx="64">
                  <c:v>383</c:v>
                </c:pt>
                <c:pt idx="65">
                  <c:v>386</c:v>
                </c:pt>
                <c:pt idx="66">
                  <c:v>387</c:v>
                </c:pt>
                <c:pt idx="67">
                  <c:v>393</c:v>
                </c:pt>
                <c:pt idx="68">
                  <c:v>397</c:v>
                </c:pt>
                <c:pt idx="69">
                  <c:v>398</c:v>
                </c:pt>
                <c:pt idx="70">
                  <c:v>401</c:v>
                </c:pt>
                <c:pt idx="71">
                  <c:v>407</c:v>
                </c:pt>
                <c:pt idx="72">
                  <c:v>412</c:v>
                </c:pt>
                <c:pt idx="73">
                  <c:v>415</c:v>
                </c:pt>
                <c:pt idx="74">
                  <c:v>425</c:v>
                </c:pt>
                <c:pt idx="75">
                  <c:v>434</c:v>
                </c:pt>
                <c:pt idx="76">
                  <c:v>455</c:v>
                </c:pt>
                <c:pt idx="77">
                  <c:v>469</c:v>
                </c:pt>
                <c:pt idx="78">
                  <c:v>478</c:v>
                </c:pt>
                <c:pt idx="79">
                  <c:v>497</c:v>
                </c:pt>
                <c:pt idx="80">
                  <c:v>503</c:v>
                </c:pt>
                <c:pt idx="81">
                  <c:v>508</c:v>
                </c:pt>
                <c:pt idx="82">
                  <c:v>519</c:v>
                </c:pt>
                <c:pt idx="83">
                  <c:v>519</c:v>
                </c:pt>
                <c:pt idx="84">
                  <c:v>523</c:v>
                </c:pt>
                <c:pt idx="85">
                  <c:v>540</c:v>
                </c:pt>
                <c:pt idx="86">
                  <c:v>556</c:v>
                </c:pt>
                <c:pt idx="87">
                  <c:v>571</c:v>
                </c:pt>
                <c:pt idx="88">
                  <c:v>585</c:v>
                </c:pt>
                <c:pt idx="89">
                  <c:v>596</c:v>
                </c:pt>
                <c:pt idx="90">
                  <c:v>614</c:v>
                </c:pt>
                <c:pt idx="91">
                  <c:v>620</c:v>
                </c:pt>
                <c:pt idx="92">
                  <c:v>632</c:v>
                </c:pt>
                <c:pt idx="93">
                  <c:v>652</c:v>
                </c:pt>
                <c:pt idx="94">
                  <c:v>668</c:v>
                </c:pt>
                <c:pt idx="95">
                  <c:v>684</c:v>
                </c:pt>
                <c:pt idx="96">
                  <c:v>689</c:v>
                </c:pt>
                <c:pt idx="97">
                  <c:v>698</c:v>
                </c:pt>
                <c:pt idx="98">
                  <c:v>709</c:v>
                </c:pt>
                <c:pt idx="99">
                  <c:v>721</c:v>
                </c:pt>
                <c:pt idx="100">
                  <c:v>737</c:v>
                </c:pt>
                <c:pt idx="101">
                  <c:v>752</c:v>
                </c:pt>
                <c:pt idx="102">
                  <c:v>782</c:v>
                </c:pt>
                <c:pt idx="103">
                  <c:v>795</c:v>
                </c:pt>
                <c:pt idx="104">
                  <c:v>810</c:v>
                </c:pt>
                <c:pt idx="105">
                  <c:v>821</c:v>
                </c:pt>
                <c:pt idx="106">
                  <c:v>835</c:v>
                </c:pt>
                <c:pt idx="107">
                  <c:v>858</c:v>
                </c:pt>
                <c:pt idx="108">
                  <c:v>879</c:v>
                </c:pt>
                <c:pt idx="109">
                  <c:v>895</c:v>
                </c:pt>
                <c:pt idx="110">
                  <c:v>916</c:v>
                </c:pt>
                <c:pt idx="111">
                  <c:v>928</c:v>
                </c:pt>
                <c:pt idx="112">
                  <c:v>946</c:v>
                </c:pt>
                <c:pt idx="113">
                  <c:v>1039</c:v>
                </c:pt>
                <c:pt idx="114">
                  <c:v>1085</c:v>
                </c:pt>
                <c:pt idx="115">
                  <c:v>1146</c:v>
                </c:pt>
                <c:pt idx="116">
                  <c:v>1200</c:v>
                </c:pt>
                <c:pt idx="117">
                  <c:v>1241</c:v>
                </c:pt>
                <c:pt idx="118">
                  <c:v>1271</c:v>
                </c:pt>
                <c:pt idx="119">
                  <c:v>1296</c:v>
                </c:pt>
                <c:pt idx="120">
                  <c:v>1320</c:v>
                </c:pt>
                <c:pt idx="121">
                  <c:v>1351</c:v>
                </c:pt>
                <c:pt idx="122">
                  <c:v>1395</c:v>
                </c:pt>
                <c:pt idx="123">
                  <c:v>1444</c:v>
                </c:pt>
                <c:pt idx="124">
                  <c:v>1496</c:v>
                </c:pt>
                <c:pt idx="125">
                  <c:v>1555</c:v>
                </c:pt>
                <c:pt idx="126">
                  <c:v>1594</c:v>
                </c:pt>
                <c:pt idx="127">
                  <c:v>1631</c:v>
                </c:pt>
                <c:pt idx="128">
                  <c:v>1689</c:v>
                </c:pt>
                <c:pt idx="129">
                  <c:v>1755</c:v>
                </c:pt>
                <c:pt idx="130">
                  <c:v>1825</c:v>
                </c:pt>
                <c:pt idx="131">
                  <c:v>1890</c:v>
                </c:pt>
                <c:pt idx="132">
                  <c:v>1957</c:v>
                </c:pt>
                <c:pt idx="133">
                  <c:v>2001</c:v>
                </c:pt>
                <c:pt idx="134">
                  <c:v>2055</c:v>
                </c:pt>
                <c:pt idx="135">
                  <c:v>2147</c:v>
                </c:pt>
                <c:pt idx="136">
                  <c:v>2243</c:v>
                </c:pt>
                <c:pt idx="137">
                  <c:v>2340</c:v>
                </c:pt>
                <c:pt idx="138">
                  <c:v>2404</c:v>
                </c:pt>
                <c:pt idx="139">
                  <c:v>2522</c:v>
                </c:pt>
                <c:pt idx="140">
                  <c:v>2582</c:v>
                </c:pt>
                <c:pt idx="141">
                  <c:v>2645</c:v>
                </c:pt>
                <c:pt idx="142">
                  <c:v>2778</c:v>
                </c:pt>
                <c:pt idx="143">
                  <c:v>2914</c:v>
                </c:pt>
                <c:pt idx="144">
                  <c:v>2916</c:v>
                </c:pt>
                <c:pt idx="145">
                  <c:v>3215</c:v>
                </c:pt>
                <c:pt idx="146">
                  <c:v>3439</c:v>
                </c:pt>
                <c:pt idx="147">
                  <c:v>3581</c:v>
                </c:pt>
                <c:pt idx="148">
                  <c:v>3617</c:v>
                </c:pt>
                <c:pt idx="149">
                  <c:v>3618</c:v>
                </c:pt>
                <c:pt idx="150">
                  <c:v>3641</c:v>
                </c:pt>
                <c:pt idx="151">
                  <c:v>3652</c:v>
                </c:pt>
                <c:pt idx="152">
                  <c:v>3658</c:v>
                </c:pt>
                <c:pt idx="153">
                  <c:v>3662</c:v>
                </c:pt>
                <c:pt idx="154">
                  <c:v>3667</c:v>
                </c:pt>
                <c:pt idx="155">
                  <c:v>3675</c:v>
                </c:pt>
                <c:pt idx="156">
                  <c:v>3683</c:v>
                </c:pt>
                <c:pt idx="157">
                  <c:v>3697</c:v>
                </c:pt>
                <c:pt idx="158">
                  <c:v>3701</c:v>
                </c:pt>
                <c:pt idx="159">
                  <c:v>3703</c:v>
                </c:pt>
                <c:pt idx="160">
                  <c:v>3708</c:v>
                </c:pt>
                <c:pt idx="161">
                  <c:v>3714</c:v>
                </c:pt>
                <c:pt idx="162">
                  <c:v>3720</c:v>
                </c:pt>
                <c:pt idx="163">
                  <c:v>3722</c:v>
                </c:pt>
                <c:pt idx="164">
                  <c:v>3731</c:v>
                </c:pt>
                <c:pt idx="165">
                  <c:v>3733</c:v>
                </c:pt>
                <c:pt idx="166">
                  <c:v>3735</c:v>
                </c:pt>
                <c:pt idx="167">
                  <c:v>3738</c:v>
                </c:pt>
                <c:pt idx="168">
                  <c:v>3745</c:v>
                </c:pt>
                <c:pt idx="169">
                  <c:v>3749</c:v>
                </c:pt>
                <c:pt idx="170">
                  <c:v>3752</c:v>
                </c:pt>
                <c:pt idx="171">
                  <c:v>3753</c:v>
                </c:pt>
                <c:pt idx="172">
                  <c:v>3754</c:v>
                </c:pt>
                <c:pt idx="173">
                  <c:v>3759</c:v>
                </c:pt>
                <c:pt idx="174">
                  <c:v>3762</c:v>
                </c:pt>
                <c:pt idx="175">
                  <c:v>3765</c:v>
                </c:pt>
                <c:pt idx="176">
                  <c:v>3768</c:v>
                </c:pt>
                <c:pt idx="177">
                  <c:v>3770</c:v>
                </c:pt>
                <c:pt idx="178">
                  <c:v>3772</c:v>
                </c:pt>
                <c:pt idx="179">
                  <c:v>3774</c:v>
                </c:pt>
                <c:pt idx="180">
                  <c:v>3780</c:v>
                </c:pt>
                <c:pt idx="181">
                  <c:v>3782</c:v>
                </c:pt>
                <c:pt idx="182">
                  <c:v>3791</c:v>
                </c:pt>
                <c:pt idx="183">
                  <c:v>3792</c:v>
                </c:pt>
                <c:pt idx="184">
                  <c:v>3797</c:v>
                </c:pt>
                <c:pt idx="185">
                  <c:v>3800</c:v>
                </c:pt>
                <c:pt idx="186">
                  <c:v>3800</c:v>
                </c:pt>
                <c:pt idx="187">
                  <c:v>3802</c:v>
                </c:pt>
                <c:pt idx="188">
                  <c:v>3803</c:v>
                </c:pt>
                <c:pt idx="189">
                  <c:v>3805</c:v>
                </c:pt>
                <c:pt idx="190">
                  <c:v>3809</c:v>
                </c:pt>
                <c:pt idx="191">
                  <c:v>3809</c:v>
                </c:pt>
                <c:pt idx="192">
                  <c:v>3810</c:v>
                </c:pt>
                <c:pt idx="193">
                  <c:v>3810</c:v>
                </c:pt>
                <c:pt idx="194">
                  <c:v>3840</c:v>
                </c:pt>
                <c:pt idx="195">
                  <c:v>3845</c:v>
                </c:pt>
                <c:pt idx="196">
                  <c:v>3846</c:v>
                </c:pt>
                <c:pt idx="197">
                  <c:v>3846</c:v>
                </c:pt>
                <c:pt idx="198">
                  <c:v>3848</c:v>
                </c:pt>
                <c:pt idx="199">
                  <c:v>3850</c:v>
                </c:pt>
                <c:pt idx="200">
                  <c:v>3854</c:v>
                </c:pt>
                <c:pt idx="201">
                  <c:v>3858</c:v>
                </c:pt>
                <c:pt idx="202">
                  <c:v>3866</c:v>
                </c:pt>
                <c:pt idx="203">
                  <c:v>3869</c:v>
                </c:pt>
                <c:pt idx="204">
                  <c:v>3874</c:v>
                </c:pt>
                <c:pt idx="205">
                  <c:v>3878</c:v>
                </c:pt>
                <c:pt idx="206">
                  <c:v>3879</c:v>
                </c:pt>
                <c:pt idx="207">
                  <c:v>3880</c:v>
                </c:pt>
                <c:pt idx="208">
                  <c:v>3881</c:v>
                </c:pt>
                <c:pt idx="209">
                  <c:v>3885</c:v>
                </c:pt>
                <c:pt idx="210">
                  <c:v>3889</c:v>
                </c:pt>
                <c:pt idx="211">
                  <c:v>3893</c:v>
                </c:pt>
                <c:pt idx="212">
                  <c:v>3894</c:v>
                </c:pt>
                <c:pt idx="213">
                  <c:v>3895</c:v>
                </c:pt>
                <c:pt idx="214">
                  <c:v>3895</c:v>
                </c:pt>
                <c:pt idx="215">
                  <c:v>3934</c:v>
                </c:pt>
                <c:pt idx="216">
                  <c:v>3939</c:v>
                </c:pt>
                <c:pt idx="217">
                  <c:v>3939</c:v>
                </c:pt>
                <c:pt idx="218">
                  <c:v>3942</c:v>
                </c:pt>
                <c:pt idx="219">
                  <c:v>3943</c:v>
                </c:pt>
                <c:pt idx="220">
                  <c:v>3944</c:v>
                </c:pt>
                <c:pt idx="221">
                  <c:v>3946</c:v>
                </c:pt>
                <c:pt idx="222">
                  <c:v>3947</c:v>
                </c:pt>
                <c:pt idx="223">
                  <c:v>3949</c:v>
                </c:pt>
                <c:pt idx="224">
                  <c:v>3950</c:v>
                </c:pt>
                <c:pt idx="225">
                  <c:v>3950</c:v>
                </c:pt>
                <c:pt idx="226">
                  <c:v>3952</c:v>
                </c:pt>
                <c:pt idx="227">
                  <c:v>3953</c:v>
                </c:pt>
                <c:pt idx="228">
                  <c:v>3954</c:v>
                </c:pt>
                <c:pt idx="229">
                  <c:v>3990</c:v>
                </c:pt>
                <c:pt idx="230">
                  <c:v>3990</c:v>
                </c:pt>
                <c:pt idx="231">
                  <c:v>3990</c:v>
                </c:pt>
                <c:pt idx="232">
                  <c:v>3990</c:v>
                </c:pt>
                <c:pt idx="233">
                  <c:v>3990</c:v>
                </c:pt>
                <c:pt idx="234">
                  <c:v>3999</c:v>
                </c:pt>
                <c:pt idx="235">
                  <c:v>4000</c:v>
                </c:pt>
                <c:pt idx="236">
                  <c:v>4001</c:v>
                </c:pt>
                <c:pt idx="237">
                  <c:v>4002</c:v>
                </c:pt>
                <c:pt idx="238">
                  <c:v>4004</c:v>
                </c:pt>
                <c:pt idx="239">
                  <c:v>4005</c:v>
                </c:pt>
                <c:pt idx="240">
                  <c:v>4005</c:v>
                </c:pt>
                <c:pt idx="241">
                  <c:v>4005</c:v>
                </c:pt>
                <c:pt idx="242">
                  <c:v>4030</c:v>
                </c:pt>
                <c:pt idx="243">
                  <c:v>4030</c:v>
                </c:pt>
                <c:pt idx="244">
                  <c:v>4032</c:v>
                </c:pt>
                <c:pt idx="245">
                  <c:v>4033</c:v>
                </c:pt>
                <c:pt idx="246">
                  <c:v>4033</c:v>
                </c:pt>
                <c:pt idx="247">
                  <c:v>4033</c:v>
                </c:pt>
                <c:pt idx="248">
                  <c:v>4034</c:v>
                </c:pt>
                <c:pt idx="249">
                  <c:v>4034</c:v>
                </c:pt>
                <c:pt idx="250">
                  <c:v>4039</c:v>
                </c:pt>
                <c:pt idx="251">
                  <c:v>4039</c:v>
                </c:pt>
                <c:pt idx="252">
                  <c:v>4040</c:v>
                </c:pt>
                <c:pt idx="253">
                  <c:v>4040</c:v>
                </c:pt>
                <c:pt idx="254">
                  <c:v>4040</c:v>
                </c:pt>
                <c:pt idx="255">
                  <c:v>4041</c:v>
                </c:pt>
                <c:pt idx="256">
                  <c:v>4041</c:v>
                </c:pt>
                <c:pt idx="257">
                  <c:v>4042</c:v>
                </c:pt>
                <c:pt idx="258">
                  <c:v>4042</c:v>
                </c:pt>
                <c:pt idx="259">
                  <c:v>4043</c:v>
                </c:pt>
                <c:pt idx="260">
                  <c:v>4043</c:v>
                </c:pt>
                <c:pt idx="261">
                  <c:v>4043</c:v>
                </c:pt>
                <c:pt idx="262">
                  <c:v>4043</c:v>
                </c:pt>
                <c:pt idx="263">
                  <c:v>4043</c:v>
                </c:pt>
                <c:pt idx="264">
                  <c:v>4043</c:v>
                </c:pt>
                <c:pt idx="265">
                  <c:v>4043</c:v>
                </c:pt>
              </c:numCache>
            </c:numRef>
          </c:val>
        </c:ser>
        <c:ser>
          <c:idx val="1"/>
          <c:order val="1"/>
          <c:tx>
            <c:strRef>
              <c:f>Sheet1!$C$1</c:f>
              <c:strCache>
                <c:ptCount val="1"/>
                <c:pt idx="0">
                  <c:v>Transfer</c:v>
                </c:pt>
              </c:strCache>
            </c:strRef>
          </c:tx>
          <c:spPr>
            <a:solidFill>
              <a:schemeClr val="accent2"/>
            </a:solidFill>
            <a:ln>
              <a:noFill/>
            </a:ln>
            <a:effectLst/>
          </c:spPr>
          <c:cat>
            <c:strRef>
              <c:f>Sheet1!$A$2:$A$267</c:f>
              <c:strCache>
                <c:ptCount val="266"/>
                <c:pt idx="0">
                  <c:v>09/14</c:v>
                </c:pt>
                <c:pt idx="1">
                  <c:v>10/14</c:v>
                </c:pt>
                <c:pt idx="2">
                  <c:v>10/14</c:v>
                </c:pt>
                <c:pt idx="3">
                  <c:v>10/14</c:v>
                </c:pt>
                <c:pt idx="4">
                  <c:v>11/14</c:v>
                </c:pt>
                <c:pt idx="5">
                  <c:v>11/14</c:v>
                </c:pt>
                <c:pt idx="6">
                  <c:v>11/14</c:v>
                </c:pt>
                <c:pt idx="7">
                  <c:v>11/14</c:v>
                </c:pt>
                <c:pt idx="8">
                  <c:v>11/14</c:v>
                </c:pt>
                <c:pt idx="9">
                  <c:v>11/14</c:v>
                </c:pt>
                <c:pt idx="10">
                  <c:v>11/14</c:v>
                </c:pt>
                <c:pt idx="11">
                  <c:v>11/14</c:v>
                </c:pt>
                <c:pt idx="12">
                  <c:v>11/14</c:v>
                </c:pt>
                <c:pt idx="13">
                  <c:v>12/14</c:v>
                </c:pt>
                <c:pt idx="14">
                  <c:v>12/14</c:v>
                </c:pt>
                <c:pt idx="15">
                  <c:v>12/14</c:v>
                </c:pt>
                <c:pt idx="16">
                  <c:v>12/14</c:v>
                </c:pt>
                <c:pt idx="17">
                  <c:v>12/14</c:v>
                </c:pt>
                <c:pt idx="18">
                  <c:v>12/14</c:v>
                </c:pt>
                <c:pt idx="19">
                  <c:v>12/14</c:v>
                </c:pt>
                <c:pt idx="20">
                  <c:v>12/14</c:v>
                </c:pt>
                <c:pt idx="21">
                  <c:v>12/14</c:v>
                </c:pt>
                <c:pt idx="22">
                  <c:v>12/14</c:v>
                </c:pt>
                <c:pt idx="23">
                  <c:v>12/14</c:v>
                </c:pt>
                <c:pt idx="24">
                  <c:v>12/14</c:v>
                </c:pt>
                <c:pt idx="25">
                  <c:v>12/14</c:v>
                </c:pt>
                <c:pt idx="26">
                  <c:v>12/14</c:v>
                </c:pt>
                <c:pt idx="27">
                  <c:v>12/14</c:v>
                </c:pt>
                <c:pt idx="28">
                  <c:v>12/14</c:v>
                </c:pt>
                <c:pt idx="29">
                  <c:v>12/14</c:v>
                </c:pt>
                <c:pt idx="30">
                  <c:v>01/15</c:v>
                </c:pt>
                <c:pt idx="31">
                  <c:v>01/15</c:v>
                </c:pt>
                <c:pt idx="32">
                  <c:v>01/15</c:v>
                </c:pt>
                <c:pt idx="33">
                  <c:v>01/15</c:v>
                </c:pt>
                <c:pt idx="34">
                  <c:v>01/15</c:v>
                </c:pt>
                <c:pt idx="35">
                  <c:v>01/15</c:v>
                </c:pt>
                <c:pt idx="36">
                  <c:v>01/15</c:v>
                </c:pt>
                <c:pt idx="37">
                  <c:v>01/15</c:v>
                </c:pt>
                <c:pt idx="38">
                  <c:v>01/15</c:v>
                </c:pt>
                <c:pt idx="39">
                  <c:v>01/15</c:v>
                </c:pt>
                <c:pt idx="40">
                  <c:v>01/15</c:v>
                </c:pt>
                <c:pt idx="41">
                  <c:v>01/15</c:v>
                </c:pt>
                <c:pt idx="42">
                  <c:v>01/15</c:v>
                </c:pt>
                <c:pt idx="43">
                  <c:v>01/15</c:v>
                </c:pt>
                <c:pt idx="44">
                  <c:v>01/15</c:v>
                </c:pt>
                <c:pt idx="45">
                  <c:v>01/15</c:v>
                </c:pt>
                <c:pt idx="46">
                  <c:v>01/15</c:v>
                </c:pt>
                <c:pt idx="47">
                  <c:v>01/15</c:v>
                </c:pt>
                <c:pt idx="48">
                  <c:v>01/15</c:v>
                </c:pt>
                <c:pt idx="49">
                  <c:v>01/15</c:v>
                </c:pt>
                <c:pt idx="50">
                  <c:v>01/15</c:v>
                </c:pt>
                <c:pt idx="51">
                  <c:v>01/15</c:v>
                </c:pt>
                <c:pt idx="52">
                  <c:v>01/15</c:v>
                </c:pt>
                <c:pt idx="53">
                  <c:v>01/15</c:v>
                </c:pt>
                <c:pt idx="54">
                  <c:v>01/15</c:v>
                </c:pt>
                <c:pt idx="55">
                  <c:v>01/15</c:v>
                </c:pt>
                <c:pt idx="56">
                  <c:v>01/15</c:v>
                </c:pt>
                <c:pt idx="57">
                  <c:v>02/15</c:v>
                </c:pt>
                <c:pt idx="58">
                  <c:v>02/15</c:v>
                </c:pt>
                <c:pt idx="59">
                  <c:v>02/15</c:v>
                </c:pt>
                <c:pt idx="60">
                  <c:v>02/15</c:v>
                </c:pt>
                <c:pt idx="61">
                  <c:v>02/15</c:v>
                </c:pt>
                <c:pt idx="62">
                  <c:v>02/15</c:v>
                </c:pt>
                <c:pt idx="63">
                  <c:v>02/15</c:v>
                </c:pt>
                <c:pt idx="64">
                  <c:v>02/15</c:v>
                </c:pt>
                <c:pt idx="65">
                  <c:v>02/15</c:v>
                </c:pt>
                <c:pt idx="66">
                  <c:v>02/15</c:v>
                </c:pt>
                <c:pt idx="67">
                  <c:v>02/15</c:v>
                </c:pt>
                <c:pt idx="68">
                  <c:v>02/15</c:v>
                </c:pt>
                <c:pt idx="69">
                  <c:v>02/15</c:v>
                </c:pt>
                <c:pt idx="70">
                  <c:v>02/15</c:v>
                </c:pt>
                <c:pt idx="71">
                  <c:v>02/15</c:v>
                </c:pt>
                <c:pt idx="72">
                  <c:v>02/15</c:v>
                </c:pt>
                <c:pt idx="73">
                  <c:v>02/15</c:v>
                </c:pt>
                <c:pt idx="74">
                  <c:v>02/15</c:v>
                </c:pt>
                <c:pt idx="75">
                  <c:v>02/15</c:v>
                </c:pt>
                <c:pt idx="76">
                  <c:v>02/15</c:v>
                </c:pt>
                <c:pt idx="77">
                  <c:v>02/15</c:v>
                </c:pt>
                <c:pt idx="78">
                  <c:v>02/15</c:v>
                </c:pt>
                <c:pt idx="79">
                  <c:v>02/15</c:v>
                </c:pt>
                <c:pt idx="80">
                  <c:v>02/15</c:v>
                </c:pt>
                <c:pt idx="81">
                  <c:v>02/15</c:v>
                </c:pt>
                <c:pt idx="82">
                  <c:v>02/15</c:v>
                </c:pt>
                <c:pt idx="83">
                  <c:v>02/15</c:v>
                </c:pt>
                <c:pt idx="84">
                  <c:v>02/15</c:v>
                </c:pt>
                <c:pt idx="85">
                  <c:v>03/15</c:v>
                </c:pt>
                <c:pt idx="86">
                  <c:v>03/15</c:v>
                </c:pt>
                <c:pt idx="87">
                  <c:v>03/15</c:v>
                </c:pt>
                <c:pt idx="88">
                  <c:v>03/15</c:v>
                </c:pt>
                <c:pt idx="89">
                  <c:v>03/15</c:v>
                </c:pt>
                <c:pt idx="90">
                  <c:v>03/15</c:v>
                </c:pt>
                <c:pt idx="91">
                  <c:v>03/15</c:v>
                </c:pt>
                <c:pt idx="92">
                  <c:v>03/15</c:v>
                </c:pt>
                <c:pt idx="93">
                  <c:v>03/15</c:v>
                </c:pt>
                <c:pt idx="94">
                  <c:v>03/15</c:v>
                </c:pt>
                <c:pt idx="95">
                  <c:v>03/15</c:v>
                </c:pt>
                <c:pt idx="96">
                  <c:v>03/15</c:v>
                </c:pt>
                <c:pt idx="97">
                  <c:v>03/15</c:v>
                </c:pt>
                <c:pt idx="98">
                  <c:v>03/15</c:v>
                </c:pt>
                <c:pt idx="99">
                  <c:v>03/15</c:v>
                </c:pt>
                <c:pt idx="100">
                  <c:v>03/15</c:v>
                </c:pt>
                <c:pt idx="101">
                  <c:v>03/15</c:v>
                </c:pt>
                <c:pt idx="102">
                  <c:v>03/15</c:v>
                </c:pt>
                <c:pt idx="103">
                  <c:v>03/15</c:v>
                </c:pt>
                <c:pt idx="104">
                  <c:v>03/15</c:v>
                </c:pt>
                <c:pt idx="105">
                  <c:v>03/15</c:v>
                </c:pt>
                <c:pt idx="106">
                  <c:v>03/15</c:v>
                </c:pt>
                <c:pt idx="107">
                  <c:v>03/15</c:v>
                </c:pt>
                <c:pt idx="108">
                  <c:v>03/15</c:v>
                </c:pt>
                <c:pt idx="109">
                  <c:v>03/15</c:v>
                </c:pt>
                <c:pt idx="110">
                  <c:v>03/15</c:v>
                </c:pt>
                <c:pt idx="111">
                  <c:v>03/15</c:v>
                </c:pt>
                <c:pt idx="112">
                  <c:v>03/15</c:v>
                </c:pt>
                <c:pt idx="113">
                  <c:v>03/15</c:v>
                </c:pt>
                <c:pt idx="114">
                  <c:v>03/15</c:v>
                </c:pt>
                <c:pt idx="115">
                  <c:v>03/15</c:v>
                </c:pt>
                <c:pt idx="116">
                  <c:v>04/15</c:v>
                </c:pt>
                <c:pt idx="117">
                  <c:v>04/15</c:v>
                </c:pt>
                <c:pt idx="118">
                  <c:v>04/15</c:v>
                </c:pt>
                <c:pt idx="119">
                  <c:v>04/15</c:v>
                </c:pt>
                <c:pt idx="120">
                  <c:v>04/15</c:v>
                </c:pt>
                <c:pt idx="121">
                  <c:v>04/15</c:v>
                </c:pt>
                <c:pt idx="122">
                  <c:v>04/15</c:v>
                </c:pt>
                <c:pt idx="123">
                  <c:v>04/15</c:v>
                </c:pt>
                <c:pt idx="124">
                  <c:v>04/15</c:v>
                </c:pt>
                <c:pt idx="125">
                  <c:v>04/15</c:v>
                </c:pt>
                <c:pt idx="126">
                  <c:v>04/15</c:v>
                </c:pt>
                <c:pt idx="127">
                  <c:v>04/15</c:v>
                </c:pt>
                <c:pt idx="128">
                  <c:v>04/15</c:v>
                </c:pt>
                <c:pt idx="129">
                  <c:v>04/15</c:v>
                </c:pt>
                <c:pt idx="130">
                  <c:v>04/15</c:v>
                </c:pt>
                <c:pt idx="131">
                  <c:v>04/15</c:v>
                </c:pt>
                <c:pt idx="132">
                  <c:v>04/15</c:v>
                </c:pt>
                <c:pt idx="133">
                  <c:v>04/15</c:v>
                </c:pt>
                <c:pt idx="134">
                  <c:v>04/15</c:v>
                </c:pt>
                <c:pt idx="135">
                  <c:v>04/15</c:v>
                </c:pt>
                <c:pt idx="136">
                  <c:v>04/15</c:v>
                </c:pt>
                <c:pt idx="137">
                  <c:v>04/15</c:v>
                </c:pt>
                <c:pt idx="138">
                  <c:v>04/15</c:v>
                </c:pt>
                <c:pt idx="139">
                  <c:v>04/15</c:v>
                </c:pt>
                <c:pt idx="140">
                  <c:v>04/15</c:v>
                </c:pt>
                <c:pt idx="141">
                  <c:v>04/15</c:v>
                </c:pt>
                <c:pt idx="142">
                  <c:v>04/15</c:v>
                </c:pt>
                <c:pt idx="143">
                  <c:v>04/15</c:v>
                </c:pt>
                <c:pt idx="144">
                  <c:v>04/15</c:v>
                </c:pt>
                <c:pt idx="145">
                  <c:v>04/15</c:v>
                </c:pt>
                <c:pt idx="146">
                  <c:v>05/15</c:v>
                </c:pt>
                <c:pt idx="147">
                  <c:v>05/15</c:v>
                </c:pt>
                <c:pt idx="148">
                  <c:v>05/15</c:v>
                </c:pt>
                <c:pt idx="149">
                  <c:v>05/15</c:v>
                </c:pt>
                <c:pt idx="150">
                  <c:v>05/15</c:v>
                </c:pt>
                <c:pt idx="151">
                  <c:v>05/15</c:v>
                </c:pt>
                <c:pt idx="152">
                  <c:v>05/15</c:v>
                </c:pt>
                <c:pt idx="153">
                  <c:v>05/15</c:v>
                </c:pt>
                <c:pt idx="154">
                  <c:v>05/15</c:v>
                </c:pt>
                <c:pt idx="155">
                  <c:v>05/15</c:v>
                </c:pt>
                <c:pt idx="156">
                  <c:v>05/15</c:v>
                </c:pt>
                <c:pt idx="157">
                  <c:v>05/15</c:v>
                </c:pt>
                <c:pt idx="158">
                  <c:v>05/15</c:v>
                </c:pt>
                <c:pt idx="159">
                  <c:v>05/15</c:v>
                </c:pt>
                <c:pt idx="160">
                  <c:v>05/15</c:v>
                </c:pt>
                <c:pt idx="161">
                  <c:v>05/15</c:v>
                </c:pt>
                <c:pt idx="162">
                  <c:v>05/15</c:v>
                </c:pt>
                <c:pt idx="163">
                  <c:v>05/15</c:v>
                </c:pt>
                <c:pt idx="164">
                  <c:v>05/15</c:v>
                </c:pt>
                <c:pt idx="165">
                  <c:v>05/15</c:v>
                </c:pt>
                <c:pt idx="166">
                  <c:v>05/15</c:v>
                </c:pt>
                <c:pt idx="167">
                  <c:v>05/15</c:v>
                </c:pt>
                <c:pt idx="168">
                  <c:v>05/15</c:v>
                </c:pt>
                <c:pt idx="169">
                  <c:v>05/15</c:v>
                </c:pt>
                <c:pt idx="170">
                  <c:v>05/15</c:v>
                </c:pt>
                <c:pt idx="171">
                  <c:v>05/15</c:v>
                </c:pt>
                <c:pt idx="172">
                  <c:v>05/15</c:v>
                </c:pt>
                <c:pt idx="173">
                  <c:v>06/15</c:v>
                </c:pt>
                <c:pt idx="174">
                  <c:v>06/15</c:v>
                </c:pt>
                <c:pt idx="175">
                  <c:v>06/15</c:v>
                </c:pt>
                <c:pt idx="176">
                  <c:v>06/15</c:v>
                </c:pt>
                <c:pt idx="177">
                  <c:v>06/15</c:v>
                </c:pt>
                <c:pt idx="178">
                  <c:v>06/15</c:v>
                </c:pt>
                <c:pt idx="179">
                  <c:v>06/15</c:v>
                </c:pt>
                <c:pt idx="180">
                  <c:v>06/15</c:v>
                </c:pt>
                <c:pt idx="181">
                  <c:v>06/15</c:v>
                </c:pt>
                <c:pt idx="182">
                  <c:v>06/15</c:v>
                </c:pt>
                <c:pt idx="183">
                  <c:v>06/15</c:v>
                </c:pt>
                <c:pt idx="184">
                  <c:v>06/15</c:v>
                </c:pt>
                <c:pt idx="185">
                  <c:v>06/15</c:v>
                </c:pt>
                <c:pt idx="186">
                  <c:v>06/15</c:v>
                </c:pt>
                <c:pt idx="187">
                  <c:v>06/15</c:v>
                </c:pt>
                <c:pt idx="188">
                  <c:v>06/15</c:v>
                </c:pt>
                <c:pt idx="189">
                  <c:v>06/15</c:v>
                </c:pt>
                <c:pt idx="190">
                  <c:v>06/15</c:v>
                </c:pt>
                <c:pt idx="191">
                  <c:v>06/15</c:v>
                </c:pt>
                <c:pt idx="192">
                  <c:v>06/15</c:v>
                </c:pt>
                <c:pt idx="193">
                  <c:v>06/15</c:v>
                </c:pt>
                <c:pt idx="194">
                  <c:v>06/15</c:v>
                </c:pt>
                <c:pt idx="195">
                  <c:v>06/15</c:v>
                </c:pt>
                <c:pt idx="196">
                  <c:v>06/15</c:v>
                </c:pt>
                <c:pt idx="197">
                  <c:v>06/15</c:v>
                </c:pt>
                <c:pt idx="198">
                  <c:v>06/15</c:v>
                </c:pt>
                <c:pt idx="199">
                  <c:v>06/15</c:v>
                </c:pt>
                <c:pt idx="200">
                  <c:v>06/15</c:v>
                </c:pt>
                <c:pt idx="201">
                  <c:v>06/15</c:v>
                </c:pt>
                <c:pt idx="202">
                  <c:v>06/15</c:v>
                </c:pt>
                <c:pt idx="203">
                  <c:v>07/15</c:v>
                </c:pt>
                <c:pt idx="204">
                  <c:v>07/15</c:v>
                </c:pt>
                <c:pt idx="205">
                  <c:v>07/15</c:v>
                </c:pt>
                <c:pt idx="206">
                  <c:v>07/15</c:v>
                </c:pt>
                <c:pt idx="207">
                  <c:v>07/15</c:v>
                </c:pt>
                <c:pt idx="208">
                  <c:v>07/15</c:v>
                </c:pt>
                <c:pt idx="209">
                  <c:v>07/15</c:v>
                </c:pt>
                <c:pt idx="210">
                  <c:v>07/15</c:v>
                </c:pt>
                <c:pt idx="211">
                  <c:v>07/15</c:v>
                </c:pt>
                <c:pt idx="212">
                  <c:v>07/15</c:v>
                </c:pt>
                <c:pt idx="213">
                  <c:v>07/15</c:v>
                </c:pt>
                <c:pt idx="214">
                  <c:v>07/15</c:v>
                </c:pt>
                <c:pt idx="215">
                  <c:v>07/15</c:v>
                </c:pt>
                <c:pt idx="216">
                  <c:v>07/15</c:v>
                </c:pt>
                <c:pt idx="217">
                  <c:v>07/15</c:v>
                </c:pt>
                <c:pt idx="218">
                  <c:v>07/15</c:v>
                </c:pt>
                <c:pt idx="219">
                  <c:v>07/15</c:v>
                </c:pt>
                <c:pt idx="220">
                  <c:v>07/15</c:v>
                </c:pt>
                <c:pt idx="221">
                  <c:v>07/15</c:v>
                </c:pt>
                <c:pt idx="222">
                  <c:v>07/15</c:v>
                </c:pt>
                <c:pt idx="223">
                  <c:v>07/15</c:v>
                </c:pt>
                <c:pt idx="224">
                  <c:v>07/15</c:v>
                </c:pt>
                <c:pt idx="225">
                  <c:v>07/15</c:v>
                </c:pt>
                <c:pt idx="226">
                  <c:v>07/15</c:v>
                </c:pt>
                <c:pt idx="227">
                  <c:v>07/15</c:v>
                </c:pt>
                <c:pt idx="228">
                  <c:v>07/15</c:v>
                </c:pt>
                <c:pt idx="229">
                  <c:v>07/15</c:v>
                </c:pt>
                <c:pt idx="230">
                  <c:v>07/15</c:v>
                </c:pt>
                <c:pt idx="231">
                  <c:v>07/15</c:v>
                </c:pt>
                <c:pt idx="232">
                  <c:v>08/15</c:v>
                </c:pt>
                <c:pt idx="233">
                  <c:v>08/15</c:v>
                </c:pt>
                <c:pt idx="234">
                  <c:v>08/15</c:v>
                </c:pt>
                <c:pt idx="235">
                  <c:v>08/15</c:v>
                </c:pt>
                <c:pt idx="236">
                  <c:v>08/15</c:v>
                </c:pt>
                <c:pt idx="237">
                  <c:v>08/15</c:v>
                </c:pt>
                <c:pt idx="238">
                  <c:v>08/15</c:v>
                </c:pt>
                <c:pt idx="239">
                  <c:v>08/15</c:v>
                </c:pt>
                <c:pt idx="240">
                  <c:v>08/15</c:v>
                </c:pt>
                <c:pt idx="241">
                  <c:v>08/15</c:v>
                </c:pt>
                <c:pt idx="242">
                  <c:v>08/15</c:v>
                </c:pt>
                <c:pt idx="243">
                  <c:v>08/15</c:v>
                </c:pt>
                <c:pt idx="244">
                  <c:v>08/15</c:v>
                </c:pt>
                <c:pt idx="245">
                  <c:v>08/15</c:v>
                </c:pt>
                <c:pt idx="246">
                  <c:v>08/15</c:v>
                </c:pt>
                <c:pt idx="247">
                  <c:v>08/15</c:v>
                </c:pt>
                <c:pt idx="248">
                  <c:v>08/15</c:v>
                </c:pt>
                <c:pt idx="249">
                  <c:v>08/15</c:v>
                </c:pt>
                <c:pt idx="250">
                  <c:v>08/15</c:v>
                </c:pt>
                <c:pt idx="251">
                  <c:v>08/15</c:v>
                </c:pt>
                <c:pt idx="252">
                  <c:v>08/15</c:v>
                </c:pt>
                <c:pt idx="253">
                  <c:v>08/15</c:v>
                </c:pt>
                <c:pt idx="254">
                  <c:v>08/15</c:v>
                </c:pt>
                <c:pt idx="255">
                  <c:v>08/15</c:v>
                </c:pt>
                <c:pt idx="256">
                  <c:v>08/15</c:v>
                </c:pt>
                <c:pt idx="257">
                  <c:v>08/15</c:v>
                </c:pt>
                <c:pt idx="258">
                  <c:v>08/15</c:v>
                </c:pt>
                <c:pt idx="259">
                  <c:v>08/15</c:v>
                </c:pt>
                <c:pt idx="260">
                  <c:v>08/15</c:v>
                </c:pt>
                <c:pt idx="261">
                  <c:v>09/15</c:v>
                </c:pt>
                <c:pt idx="262">
                  <c:v>09/15</c:v>
                </c:pt>
                <c:pt idx="263">
                  <c:v>09/15</c:v>
                </c:pt>
                <c:pt idx="264">
                  <c:v>09/15</c:v>
                </c:pt>
                <c:pt idx="265">
                  <c:v>09/15</c:v>
                </c:pt>
              </c:strCache>
            </c:strRef>
          </c:cat>
          <c:val>
            <c:numRef>
              <c:f>Sheet1!$C$2:$C$267</c:f>
              <c:numCache>
                <c:formatCode>General</c:formatCode>
                <c:ptCount val="266"/>
                <c:pt idx="0">
                  <c:v>1</c:v>
                </c:pt>
                <c:pt idx="1">
                  <c:v>1</c:v>
                </c:pt>
                <c:pt idx="2">
                  <c:v>1</c:v>
                </c:pt>
                <c:pt idx="3">
                  <c:v>2</c:v>
                </c:pt>
                <c:pt idx="4">
                  <c:v>2</c:v>
                </c:pt>
                <c:pt idx="5">
                  <c:v>2</c:v>
                </c:pt>
                <c:pt idx="6">
                  <c:v>3</c:v>
                </c:pt>
                <c:pt idx="7">
                  <c:v>3</c:v>
                </c:pt>
                <c:pt idx="8">
                  <c:v>3</c:v>
                </c:pt>
                <c:pt idx="9">
                  <c:v>3</c:v>
                </c:pt>
                <c:pt idx="10">
                  <c:v>4</c:v>
                </c:pt>
                <c:pt idx="11">
                  <c:v>4</c:v>
                </c:pt>
                <c:pt idx="12">
                  <c:v>4</c:v>
                </c:pt>
                <c:pt idx="13">
                  <c:v>4</c:v>
                </c:pt>
                <c:pt idx="14">
                  <c:v>4</c:v>
                </c:pt>
                <c:pt idx="15">
                  <c:v>5</c:v>
                </c:pt>
                <c:pt idx="16">
                  <c:v>6</c:v>
                </c:pt>
                <c:pt idx="17">
                  <c:v>6</c:v>
                </c:pt>
                <c:pt idx="18">
                  <c:v>6</c:v>
                </c:pt>
                <c:pt idx="19">
                  <c:v>6</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8</c:v>
                </c:pt>
                <c:pt idx="38">
                  <c:v>8</c:v>
                </c:pt>
                <c:pt idx="39">
                  <c:v>8</c:v>
                </c:pt>
                <c:pt idx="40">
                  <c:v>8</c:v>
                </c:pt>
                <c:pt idx="41">
                  <c:v>8</c:v>
                </c:pt>
                <c:pt idx="42">
                  <c:v>8</c:v>
                </c:pt>
                <c:pt idx="43">
                  <c:v>9</c:v>
                </c:pt>
                <c:pt idx="44">
                  <c:v>10</c:v>
                </c:pt>
                <c:pt idx="45">
                  <c:v>10</c:v>
                </c:pt>
                <c:pt idx="46">
                  <c:v>10</c:v>
                </c:pt>
                <c:pt idx="47">
                  <c:v>10</c:v>
                </c:pt>
                <c:pt idx="48">
                  <c:v>10</c:v>
                </c:pt>
                <c:pt idx="49">
                  <c:v>10</c:v>
                </c:pt>
                <c:pt idx="50">
                  <c:v>10</c:v>
                </c:pt>
                <c:pt idx="51">
                  <c:v>10</c:v>
                </c:pt>
                <c:pt idx="52">
                  <c:v>11</c:v>
                </c:pt>
                <c:pt idx="53">
                  <c:v>12</c:v>
                </c:pt>
                <c:pt idx="54">
                  <c:v>12</c:v>
                </c:pt>
                <c:pt idx="55">
                  <c:v>12</c:v>
                </c:pt>
                <c:pt idx="56">
                  <c:v>13</c:v>
                </c:pt>
                <c:pt idx="57">
                  <c:v>13</c:v>
                </c:pt>
                <c:pt idx="58">
                  <c:v>13</c:v>
                </c:pt>
                <c:pt idx="59">
                  <c:v>13</c:v>
                </c:pt>
                <c:pt idx="60">
                  <c:v>13</c:v>
                </c:pt>
                <c:pt idx="61">
                  <c:v>13</c:v>
                </c:pt>
                <c:pt idx="62">
                  <c:v>22</c:v>
                </c:pt>
                <c:pt idx="63">
                  <c:v>23</c:v>
                </c:pt>
                <c:pt idx="64">
                  <c:v>23</c:v>
                </c:pt>
                <c:pt idx="65">
                  <c:v>24</c:v>
                </c:pt>
                <c:pt idx="66">
                  <c:v>25</c:v>
                </c:pt>
                <c:pt idx="67">
                  <c:v>26</c:v>
                </c:pt>
                <c:pt idx="68">
                  <c:v>27</c:v>
                </c:pt>
                <c:pt idx="69">
                  <c:v>27</c:v>
                </c:pt>
                <c:pt idx="70">
                  <c:v>28</c:v>
                </c:pt>
                <c:pt idx="71">
                  <c:v>29</c:v>
                </c:pt>
                <c:pt idx="72">
                  <c:v>29</c:v>
                </c:pt>
                <c:pt idx="73">
                  <c:v>33</c:v>
                </c:pt>
                <c:pt idx="74">
                  <c:v>37</c:v>
                </c:pt>
                <c:pt idx="75">
                  <c:v>39</c:v>
                </c:pt>
                <c:pt idx="76">
                  <c:v>42</c:v>
                </c:pt>
                <c:pt idx="77">
                  <c:v>45</c:v>
                </c:pt>
                <c:pt idx="78">
                  <c:v>52</c:v>
                </c:pt>
                <c:pt idx="79">
                  <c:v>54</c:v>
                </c:pt>
                <c:pt idx="80">
                  <c:v>63</c:v>
                </c:pt>
                <c:pt idx="81">
                  <c:v>66</c:v>
                </c:pt>
                <c:pt idx="82">
                  <c:v>69</c:v>
                </c:pt>
                <c:pt idx="83">
                  <c:v>70</c:v>
                </c:pt>
                <c:pt idx="84">
                  <c:v>74</c:v>
                </c:pt>
                <c:pt idx="85">
                  <c:v>80</c:v>
                </c:pt>
                <c:pt idx="86">
                  <c:v>89</c:v>
                </c:pt>
                <c:pt idx="87">
                  <c:v>92</c:v>
                </c:pt>
                <c:pt idx="88">
                  <c:v>102</c:v>
                </c:pt>
                <c:pt idx="89">
                  <c:v>106</c:v>
                </c:pt>
                <c:pt idx="90">
                  <c:v>115</c:v>
                </c:pt>
                <c:pt idx="91">
                  <c:v>119</c:v>
                </c:pt>
                <c:pt idx="92">
                  <c:v>123</c:v>
                </c:pt>
                <c:pt idx="93">
                  <c:v>126</c:v>
                </c:pt>
                <c:pt idx="94">
                  <c:v>133</c:v>
                </c:pt>
                <c:pt idx="95">
                  <c:v>140</c:v>
                </c:pt>
                <c:pt idx="96">
                  <c:v>149</c:v>
                </c:pt>
                <c:pt idx="97">
                  <c:v>153</c:v>
                </c:pt>
                <c:pt idx="98">
                  <c:v>158</c:v>
                </c:pt>
                <c:pt idx="99">
                  <c:v>165</c:v>
                </c:pt>
                <c:pt idx="100">
                  <c:v>173</c:v>
                </c:pt>
                <c:pt idx="101">
                  <c:v>216</c:v>
                </c:pt>
                <c:pt idx="102">
                  <c:v>223</c:v>
                </c:pt>
                <c:pt idx="103">
                  <c:v>230</c:v>
                </c:pt>
                <c:pt idx="104">
                  <c:v>235</c:v>
                </c:pt>
                <c:pt idx="105">
                  <c:v>242</c:v>
                </c:pt>
                <c:pt idx="106">
                  <c:v>248</c:v>
                </c:pt>
                <c:pt idx="107">
                  <c:v>261</c:v>
                </c:pt>
                <c:pt idx="108">
                  <c:v>272</c:v>
                </c:pt>
                <c:pt idx="109">
                  <c:v>283</c:v>
                </c:pt>
                <c:pt idx="110">
                  <c:v>290</c:v>
                </c:pt>
                <c:pt idx="111">
                  <c:v>297</c:v>
                </c:pt>
                <c:pt idx="112">
                  <c:v>304</c:v>
                </c:pt>
                <c:pt idx="113">
                  <c:v>322</c:v>
                </c:pt>
                <c:pt idx="114">
                  <c:v>340</c:v>
                </c:pt>
                <c:pt idx="115">
                  <c:v>357</c:v>
                </c:pt>
                <c:pt idx="116">
                  <c:v>370</c:v>
                </c:pt>
                <c:pt idx="117">
                  <c:v>387</c:v>
                </c:pt>
                <c:pt idx="118">
                  <c:v>396</c:v>
                </c:pt>
                <c:pt idx="119">
                  <c:v>410</c:v>
                </c:pt>
                <c:pt idx="120">
                  <c:v>426</c:v>
                </c:pt>
                <c:pt idx="121">
                  <c:v>438</c:v>
                </c:pt>
                <c:pt idx="122">
                  <c:v>451</c:v>
                </c:pt>
                <c:pt idx="123">
                  <c:v>470</c:v>
                </c:pt>
                <c:pt idx="124">
                  <c:v>479</c:v>
                </c:pt>
                <c:pt idx="125">
                  <c:v>492</c:v>
                </c:pt>
                <c:pt idx="126">
                  <c:v>502</c:v>
                </c:pt>
                <c:pt idx="127">
                  <c:v>511</c:v>
                </c:pt>
                <c:pt idx="128">
                  <c:v>526</c:v>
                </c:pt>
                <c:pt idx="129">
                  <c:v>553</c:v>
                </c:pt>
                <c:pt idx="130">
                  <c:v>581</c:v>
                </c:pt>
                <c:pt idx="131">
                  <c:v>604</c:v>
                </c:pt>
                <c:pt idx="132">
                  <c:v>624</c:v>
                </c:pt>
                <c:pt idx="133">
                  <c:v>635</c:v>
                </c:pt>
                <c:pt idx="134">
                  <c:v>648</c:v>
                </c:pt>
                <c:pt idx="135">
                  <c:v>660</c:v>
                </c:pt>
                <c:pt idx="136">
                  <c:v>685</c:v>
                </c:pt>
                <c:pt idx="137">
                  <c:v>720</c:v>
                </c:pt>
                <c:pt idx="138">
                  <c:v>744</c:v>
                </c:pt>
                <c:pt idx="139">
                  <c:v>772</c:v>
                </c:pt>
                <c:pt idx="140">
                  <c:v>800</c:v>
                </c:pt>
                <c:pt idx="141">
                  <c:v>822</c:v>
                </c:pt>
                <c:pt idx="142">
                  <c:v>851</c:v>
                </c:pt>
                <c:pt idx="143">
                  <c:v>913</c:v>
                </c:pt>
                <c:pt idx="144">
                  <c:v>913</c:v>
                </c:pt>
                <c:pt idx="145">
                  <c:v>1029</c:v>
                </c:pt>
                <c:pt idx="146">
                  <c:v>1127</c:v>
                </c:pt>
                <c:pt idx="147">
                  <c:v>1207</c:v>
                </c:pt>
                <c:pt idx="148">
                  <c:v>1246</c:v>
                </c:pt>
                <c:pt idx="149">
                  <c:v>1246</c:v>
                </c:pt>
                <c:pt idx="150">
                  <c:v>1275</c:v>
                </c:pt>
                <c:pt idx="151">
                  <c:v>1286</c:v>
                </c:pt>
                <c:pt idx="152">
                  <c:v>1295</c:v>
                </c:pt>
                <c:pt idx="153">
                  <c:v>1304</c:v>
                </c:pt>
                <c:pt idx="154">
                  <c:v>1319</c:v>
                </c:pt>
                <c:pt idx="155">
                  <c:v>1331</c:v>
                </c:pt>
                <c:pt idx="156">
                  <c:v>1343</c:v>
                </c:pt>
                <c:pt idx="157">
                  <c:v>1357</c:v>
                </c:pt>
                <c:pt idx="158">
                  <c:v>1364</c:v>
                </c:pt>
                <c:pt idx="159">
                  <c:v>1369</c:v>
                </c:pt>
                <c:pt idx="160">
                  <c:v>1376</c:v>
                </c:pt>
                <c:pt idx="161">
                  <c:v>1392</c:v>
                </c:pt>
                <c:pt idx="162">
                  <c:v>1404</c:v>
                </c:pt>
                <c:pt idx="163">
                  <c:v>1421</c:v>
                </c:pt>
                <c:pt idx="164">
                  <c:v>1429</c:v>
                </c:pt>
                <c:pt idx="165">
                  <c:v>1438</c:v>
                </c:pt>
                <c:pt idx="166">
                  <c:v>1441</c:v>
                </c:pt>
                <c:pt idx="167">
                  <c:v>1445</c:v>
                </c:pt>
                <c:pt idx="168">
                  <c:v>1459</c:v>
                </c:pt>
                <c:pt idx="169">
                  <c:v>1469</c:v>
                </c:pt>
                <c:pt idx="170">
                  <c:v>1474</c:v>
                </c:pt>
                <c:pt idx="171">
                  <c:v>1481</c:v>
                </c:pt>
                <c:pt idx="172">
                  <c:v>1483</c:v>
                </c:pt>
                <c:pt idx="173">
                  <c:v>1490</c:v>
                </c:pt>
                <c:pt idx="174">
                  <c:v>1501</c:v>
                </c:pt>
                <c:pt idx="175">
                  <c:v>1505</c:v>
                </c:pt>
                <c:pt idx="176">
                  <c:v>1512</c:v>
                </c:pt>
                <c:pt idx="177">
                  <c:v>1523</c:v>
                </c:pt>
                <c:pt idx="178">
                  <c:v>1528</c:v>
                </c:pt>
                <c:pt idx="179">
                  <c:v>1536</c:v>
                </c:pt>
                <c:pt idx="180">
                  <c:v>1544</c:v>
                </c:pt>
                <c:pt idx="181">
                  <c:v>1555</c:v>
                </c:pt>
                <c:pt idx="182">
                  <c:v>1568</c:v>
                </c:pt>
                <c:pt idx="183">
                  <c:v>1574</c:v>
                </c:pt>
                <c:pt idx="184">
                  <c:v>1585</c:v>
                </c:pt>
                <c:pt idx="185">
                  <c:v>1589</c:v>
                </c:pt>
                <c:pt idx="186">
                  <c:v>1595</c:v>
                </c:pt>
                <c:pt idx="187">
                  <c:v>1600</c:v>
                </c:pt>
                <c:pt idx="188">
                  <c:v>1608</c:v>
                </c:pt>
                <c:pt idx="189">
                  <c:v>1617</c:v>
                </c:pt>
                <c:pt idx="190">
                  <c:v>1620</c:v>
                </c:pt>
                <c:pt idx="191">
                  <c:v>1621</c:v>
                </c:pt>
                <c:pt idx="192">
                  <c:v>1627</c:v>
                </c:pt>
                <c:pt idx="193">
                  <c:v>1632</c:v>
                </c:pt>
                <c:pt idx="194">
                  <c:v>1638</c:v>
                </c:pt>
                <c:pt idx="195">
                  <c:v>1644</c:v>
                </c:pt>
                <c:pt idx="196">
                  <c:v>1652</c:v>
                </c:pt>
                <c:pt idx="197">
                  <c:v>1660</c:v>
                </c:pt>
                <c:pt idx="198">
                  <c:v>1667</c:v>
                </c:pt>
                <c:pt idx="199">
                  <c:v>1674</c:v>
                </c:pt>
                <c:pt idx="200">
                  <c:v>1675</c:v>
                </c:pt>
                <c:pt idx="201">
                  <c:v>1678</c:v>
                </c:pt>
                <c:pt idx="202">
                  <c:v>1696</c:v>
                </c:pt>
                <c:pt idx="203">
                  <c:v>1709</c:v>
                </c:pt>
                <c:pt idx="204">
                  <c:v>1715</c:v>
                </c:pt>
                <c:pt idx="205">
                  <c:v>1724</c:v>
                </c:pt>
                <c:pt idx="206">
                  <c:v>1729</c:v>
                </c:pt>
                <c:pt idx="207">
                  <c:v>1735</c:v>
                </c:pt>
                <c:pt idx="208">
                  <c:v>1747</c:v>
                </c:pt>
                <c:pt idx="209">
                  <c:v>1756</c:v>
                </c:pt>
                <c:pt idx="210">
                  <c:v>1765</c:v>
                </c:pt>
                <c:pt idx="211">
                  <c:v>1772</c:v>
                </c:pt>
                <c:pt idx="212">
                  <c:v>1787</c:v>
                </c:pt>
                <c:pt idx="213">
                  <c:v>1791</c:v>
                </c:pt>
                <c:pt idx="214">
                  <c:v>1796</c:v>
                </c:pt>
                <c:pt idx="215">
                  <c:v>1809</c:v>
                </c:pt>
                <c:pt idx="216">
                  <c:v>1815</c:v>
                </c:pt>
                <c:pt idx="217">
                  <c:v>1817</c:v>
                </c:pt>
                <c:pt idx="218">
                  <c:v>1824</c:v>
                </c:pt>
                <c:pt idx="219">
                  <c:v>1831</c:v>
                </c:pt>
                <c:pt idx="220">
                  <c:v>1833</c:v>
                </c:pt>
                <c:pt idx="221">
                  <c:v>1846</c:v>
                </c:pt>
                <c:pt idx="222">
                  <c:v>1854</c:v>
                </c:pt>
                <c:pt idx="223">
                  <c:v>1861</c:v>
                </c:pt>
                <c:pt idx="224">
                  <c:v>1868</c:v>
                </c:pt>
                <c:pt idx="225">
                  <c:v>1876</c:v>
                </c:pt>
                <c:pt idx="226">
                  <c:v>1882</c:v>
                </c:pt>
                <c:pt idx="227">
                  <c:v>1883</c:v>
                </c:pt>
                <c:pt idx="228">
                  <c:v>1890</c:v>
                </c:pt>
                <c:pt idx="229">
                  <c:v>1931</c:v>
                </c:pt>
                <c:pt idx="230">
                  <c:v>1972</c:v>
                </c:pt>
                <c:pt idx="231">
                  <c:v>1982</c:v>
                </c:pt>
                <c:pt idx="232">
                  <c:v>1991</c:v>
                </c:pt>
                <c:pt idx="233">
                  <c:v>1995</c:v>
                </c:pt>
                <c:pt idx="234">
                  <c:v>2000</c:v>
                </c:pt>
                <c:pt idx="235">
                  <c:v>2008</c:v>
                </c:pt>
                <c:pt idx="236">
                  <c:v>2015</c:v>
                </c:pt>
                <c:pt idx="237">
                  <c:v>2024</c:v>
                </c:pt>
                <c:pt idx="238">
                  <c:v>2028</c:v>
                </c:pt>
                <c:pt idx="239">
                  <c:v>2033</c:v>
                </c:pt>
                <c:pt idx="240">
                  <c:v>2034</c:v>
                </c:pt>
                <c:pt idx="241">
                  <c:v>2038</c:v>
                </c:pt>
                <c:pt idx="242">
                  <c:v>2041</c:v>
                </c:pt>
                <c:pt idx="243">
                  <c:v>2044</c:v>
                </c:pt>
                <c:pt idx="244">
                  <c:v>2076</c:v>
                </c:pt>
                <c:pt idx="245">
                  <c:v>2080</c:v>
                </c:pt>
                <c:pt idx="246">
                  <c:v>2082</c:v>
                </c:pt>
                <c:pt idx="247">
                  <c:v>2088</c:v>
                </c:pt>
                <c:pt idx="248">
                  <c:v>2096</c:v>
                </c:pt>
                <c:pt idx="249">
                  <c:v>2104</c:v>
                </c:pt>
                <c:pt idx="250">
                  <c:v>2113</c:v>
                </c:pt>
                <c:pt idx="251">
                  <c:v>2118</c:v>
                </c:pt>
                <c:pt idx="252">
                  <c:v>2125</c:v>
                </c:pt>
                <c:pt idx="253">
                  <c:v>2127</c:v>
                </c:pt>
                <c:pt idx="254">
                  <c:v>2129</c:v>
                </c:pt>
                <c:pt idx="255">
                  <c:v>2132</c:v>
                </c:pt>
                <c:pt idx="256">
                  <c:v>2148</c:v>
                </c:pt>
                <c:pt idx="257">
                  <c:v>2163</c:v>
                </c:pt>
                <c:pt idx="258">
                  <c:v>2172</c:v>
                </c:pt>
                <c:pt idx="259">
                  <c:v>2174</c:v>
                </c:pt>
                <c:pt idx="260">
                  <c:v>2179</c:v>
                </c:pt>
                <c:pt idx="261">
                  <c:v>2183</c:v>
                </c:pt>
                <c:pt idx="262">
                  <c:v>2191</c:v>
                </c:pt>
                <c:pt idx="263">
                  <c:v>2193</c:v>
                </c:pt>
                <c:pt idx="264">
                  <c:v>2194</c:v>
                </c:pt>
                <c:pt idx="265">
                  <c:v>2195</c:v>
                </c:pt>
              </c:numCache>
            </c:numRef>
          </c:val>
        </c:ser>
        <c:dLbls>
          <c:showLegendKey val="0"/>
          <c:showVal val="0"/>
          <c:showCatName val="0"/>
          <c:showSerName val="0"/>
          <c:showPercent val="0"/>
          <c:showBubbleSize val="0"/>
        </c:dLbls>
        <c:axId val="316512336"/>
        <c:axId val="316512896"/>
      </c:areaChart>
      <c:catAx>
        <c:axId val="31651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512896"/>
        <c:crosses val="autoZero"/>
        <c:auto val="1"/>
        <c:lblAlgn val="ctr"/>
        <c:lblOffset val="100"/>
        <c:noMultiLvlLbl val="0"/>
      </c:catAx>
      <c:valAx>
        <c:axId val="316512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5123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Composition of Undergraduate Applications</a:t>
            </a:r>
            <a:r>
              <a:rPr lang="en-US" sz="2400" baseline="0" dirty="0" smtClean="0"/>
              <a:t> by T</a:t>
            </a:r>
            <a:r>
              <a:rPr lang="en-US" sz="2400" dirty="0" smtClean="0"/>
              <a:t>ype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Freshman</c:v>
                </c:pt>
              </c:strCache>
            </c:strRef>
          </c:tx>
          <c:spPr>
            <a:solidFill>
              <a:schemeClr val="accent1"/>
            </a:solidFill>
            <a:ln>
              <a:noFill/>
            </a:ln>
            <a:effectLst/>
          </c:spPr>
          <c:cat>
            <c:strRef>
              <c:f>Sheet1!$A$2:$A$267</c:f>
              <c:strCache>
                <c:ptCount val="266"/>
                <c:pt idx="0">
                  <c:v>09/14</c:v>
                </c:pt>
                <c:pt idx="1">
                  <c:v>10/14</c:v>
                </c:pt>
                <c:pt idx="2">
                  <c:v>10/14</c:v>
                </c:pt>
                <c:pt idx="3">
                  <c:v>10/14</c:v>
                </c:pt>
                <c:pt idx="4">
                  <c:v>11/14</c:v>
                </c:pt>
                <c:pt idx="5">
                  <c:v>11/14</c:v>
                </c:pt>
                <c:pt idx="6">
                  <c:v>11/14</c:v>
                </c:pt>
                <c:pt idx="7">
                  <c:v>11/14</c:v>
                </c:pt>
                <c:pt idx="8">
                  <c:v>11/14</c:v>
                </c:pt>
                <c:pt idx="9">
                  <c:v>11/14</c:v>
                </c:pt>
                <c:pt idx="10">
                  <c:v>11/14</c:v>
                </c:pt>
                <c:pt idx="11">
                  <c:v>11/14</c:v>
                </c:pt>
                <c:pt idx="12">
                  <c:v>11/14</c:v>
                </c:pt>
                <c:pt idx="13">
                  <c:v>12/14</c:v>
                </c:pt>
                <c:pt idx="14">
                  <c:v>12/14</c:v>
                </c:pt>
                <c:pt idx="15">
                  <c:v>12/14</c:v>
                </c:pt>
                <c:pt idx="16">
                  <c:v>12/14</c:v>
                </c:pt>
                <c:pt idx="17">
                  <c:v>12/14</c:v>
                </c:pt>
                <c:pt idx="18">
                  <c:v>12/14</c:v>
                </c:pt>
                <c:pt idx="19">
                  <c:v>12/14</c:v>
                </c:pt>
                <c:pt idx="20">
                  <c:v>12/14</c:v>
                </c:pt>
                <c:pt idx="21">
                  <c:v>12/14</c:v>
                </c:pt>
                <c:pt idx="22">
                  <c:v>12/14</c:v>
                </c:pt>
                <c:pt idx="23">
                  <c:v>12/14</c:v>
                </c:pt>
                <c:pt idx="24">
                  <c:v>12/14</c:v>
                </c:pt>
                <c:pt idx="25">
                  <c:v>12/14</c:v>
                </c:pt>
                <c:pt idx="26">
                  <c:v>12/14</c:v>
                </c:pt>
                <c:pt idx="27">
                  <c:v>12/14</c:v>
                </c:pt>
                <c:pt idx="28">
                  <c:v>12/14</c:v>
                </c:pt>
                <c:pt idx="29">
                  <c:v>12/14</c:v>
                </c:pt>
                <c:pt idx="30">
                  <c:v>01/15</c:v>
                </c:pt>
                <c:pt idx="31">
                  <c:v>01/15</c:v>
                </c:pt>
                <c:pt idx="32">
                  <c:v>01/15</c:v>
                </c:pt>
                <c:pt idx="33">
                  <c:v>01/15</c:v>
                </c:pt>
                <c:pt idx="34">
                  <c:v>01/15</c:v>
                </c:pt>
                <c:pt idx="35">
                  <c:v>01/15</c:v>
                </c:pt>
                <c:pt idx="36">
                  <c:v>01/15</c:v>
                </c:pt>
                <c:pt idx="37">
                  <c:v>01/15</c:v>
                </c:pt>
                <c:pt idx="38">
                  <c:v>01/15</c:v>
                </c:pt>
                <c:pt idx="39">
                  <c:v>01/15</c:v>
                </c:pt>
                <c:pt idx="40">
                  <c:v>01/15</c:v>
                </c:pt>
                <c:pt idx="41">
                  <c:v>01/15</c:v>
                </c:pt>
                <c:pt idx="42">
                  <c:v>01/15</c:v>
                </c:pt>
                <c:pt idx="43">
                  <c:v>01/15</c:v>
                </c:pt>
                <c:pt idx="44">
                  <c:v>01/15</c:v>
                </c:pt>
                <c:pt idx="45">
                  <c:v>01/15</c:v>
                </c:pt>
                <c:pt idx="46">
                  <c:v>01/15</c:v>
                </c:pt>
                <c:pt idx="47">
                  <c:v>01/15</c:v>
                </c:pt>
                <c:pt idx="48">
                  <c:v>01/15</c:v>
                </c:pt>
                <c:pt idx="49">
                  <c:v>01/15</c:v>
                </c:pt>
                <c:pt idx="50">
                  <c:v>01/15</c:v>
                </c:pt>
                <c:pt idx="51">
                  <c:v>01/15</c:v>
                </c:pt>
                <c:pt idx="52">
                  <c:v>01/15</c:v>
                </c:pt>
                <c:pt idx="53">
                  <c:v>01/15</c:v>
                </c:pt>
                <c:pt idx="54">
                  <c:v>01/15</c:v>
                </c:pt>
                <c:pt idx="55">
                  <c:v>01/15</c:v>
                </c:pt>
                <c:pt idx="56">
                  <c:v>01/15</c:v>
                </c:pt>
                <c:pt idx="57">
                  <c:v>02/15</c:v>
                </c:pt>
                <c:pt idx="58">
                  <c:v>02/15</c:v>
                </c:pt>
                <c:pt idx="59">
                  <c:v>02/15</c:v>
                </c:pt>
                <c:pt idx="60">
                  <c:v>02/15</c:v>
                </c:pt>
                <c:pt idx="61">
                  <c:v>02/15</c:v>
                </c:pt>
                <c:pt idx="62">
                  <c:v>02/15</c:v>
                </c:pt>
                <c:pt idx="63">
                  <c:v>02/15</c:v>
                </c:pt>
                <c:pt idx="64">
                  <c:v>02/15</c:v>
                </c:pt>
                <c:pt idx="65">
                  <c:v>02/15</c:v>
                </c:pt>
                <c:pt idx="66">
                  <c:v>02/15</c:v>
                </c:pt>
                <c:pt idx="67">
                  <c:v>02/15</c:v>
                </c:pt>
                <c:pt idx="68">
                  <c:v>02/15</c:v>
                </c:pt>
                <c:pt idx="69">
                  <c:v>02/15</c:v>
                </c:pt>
                <c:pt idx="70">
                  <c:v>02/15</c:v>
                </c:pt>
                <c:pt idx="71">
                  <c:v>02/15</c:v>
                </c:pt>
                <c:pt idx="72">
                  <c:v>02/15</c:v>
                </c:pt>
                <c:pt idx="73">
                  <c:v>02/15</c:v>
                </c:pt>
                <c:pt idx="74">
                  <c:v>02/15</c:v>
                </c:pt>
                <c:pt idx="75">
                  <c:v>02/15</c:v>
                </c:pt>
                <c:pt idx="76">
                  <c:v>02/15</c:v>
                </c:pt>
                <c:pt idx="77">
                  <c:v>02/15</c:v>
                </c:pt>
                <c:pt idx="78">
                  <c:v>02/15</c:v>
                </c:pt>
                <c:pt idx="79">
                  <c:v>02/15</c:v>
                </c:pt>
                <c:pt idx="80">
                  <c:v>02/15</c:v>
                </c:pt>
                <c:pt idx="81">
                  <c:v>02/15</c:v>
                </c:pt>
                <c:pt idx="82">
                  <c:v>02/15</c:v>
                </c:pt>
                <c:pt idx="83">
                  <c:v>02/15</c:v>
                </c:pt>
                <c:pt idx="84">
                  <c:v>02/15</c:v>
                </c:pt>
                <c:pt idx="85">
                  <c:v>03/15</c:v>
                </c:pt>
                <c:pt idx="86">
                  <c:v>03/15</c:v>
                </c:pt>
                <c:pt idx="87">
                  <c:v>03/15</c:v>
                </c:pt>
                <c:pt idx="88">
                  <c:v>03/15</c:v>
                </c:pt>
                <c:pt idx="89">
                  <c:v>03/15</c:v>
                </c:pt>
                <c:pt idx="90">
                  <c:v>03/15</c:v>
                </c:pt>
                <c:pt idx="91">
                  <c:v>03/15</c:v>
                </c:pt>
                <c:pt idx="92">
                  <c:v>03/15</c:v>
                </c:pt>
                <c:pt idx="93">
                  <c:v>03/15</c:v>
                </c:pt>
                <c:pt idx="94">
                  <c:v>03/15</c:v>
                </c:pt>
                <c:pt idx="95">
                  <c:v>03/15</c:v>
                </c:pt>
                <c:pt idx="96">
                  <c:v>03/15</c:v>
                </c:pt>
                <c:pt idx="97">
                  <c:v>03/15</c:v>
                </c:pt>
                <c:pt idx="98">
                  <c:v>03/15</c:v>
                </c:pt>
                <c:pt idx="99">
                  <c:v>03/15</c:v>
                </c:pt>
                <c:pt idx="100">
                  <c:v>03/15</c:v>
                </c:pt>
                <c:pt idx="101">
                  <c:v>03/15</c:v>
                </c:pt>
                <c:pt idx="102">
                  <c:v>03/15</c:v>
                </c:pt>
                <c:pt idx="103">
                  <c:v>03/15</c:v>
                </c:pt>
                <c:pt idx="104">
                  <c:v>03/15</c:v>
                </c:pt>
                <c:pt idx="105">
                  <c:v>03/15</c:v>
                </c:pt>
                <c:pt idx="106">
                  <c:v>03/15</c:v>
                </c:pt>
                <c:pt idx="107">
                  <c:v>03/15</c:v>
                </c:pt>
                <c:pt idx="108">
                  <c:v>03/15</c:v>
                </c:pt>
                <c:pt idx="109">
                  <c:v>03/15</c:v>
                </c:pt>
                <c:pt idx="110">
                  <c:v>03/15</c:v>
                </c:pt>
                <c:pt idx="111">
                  <c:v>03/15</c:v>
                </c:pt>
                <c:pt idx="112">
                  <c:v>03/15</c:v>
                </c:pt>
                <c:pt idx="113">
                  <c:v>03/15</c:v>
                </c:pt>
                <c:pt idx="114">
                  <c:v>03/15</c:v>
                </c:pt>
                <c:pt idx="115">
                  <c:v>03/15</c:v>
                </c:pt>
                <c:pt idx="116">
                  <c:v>04/15</c:v>
                </c:pt>
                <c:pt idx="117">
                  <c:v>04/15</c:v>
                </c:pt>
                <c:pt idx="118">
                  <c:v>04/15</c:v>
                </c:pt>
                <c:pt idx="119">
                  <c:v>04/15</c:v>
                </c:pt>
                <c:pt idx="120">
                  <c:v>04/15</c:v>
                </c:pt>
                <c:pt idx="121">
                  <c:v>04/15</c:v>
                </c:pt>
                <c:pt idx="122">
                  <c:v>04/15</c:v>
                </c:pt>
                <c:pt idx="123">
                  <c:v>04/15</c:v>
                </c:pt>
                <c:pt idx="124">
                  <c:v>04/15</c:v>
                </c:pt>
                <c:pt idx="125">
                  <c:v>04/15</c:v>
                </c:pt>
                <c:pt idx="126">
                  <c:v>04/15</c:v>
                </c:pt>
                <c:pt idx="127">
                  <c:v>04/15</c:v>
                </c:pt>
                <c:pt idx="128">
                  <c:v>04/15</c:v>
                </c:pt>
                <c:pt idx="129">
                  <c:v>04/15</c:v>
                </c:pt>
                <c:pt idx="130">
                  <c:v>04/15</c:v>
                </c:pt>
                <c:pt idx="131">
                  <c:v>04/15</c:v>
                </c:pt>
                <c:pt idx="132">
                  <c:v>04/15</c:v>
                </c:pt>
                <c:pt idx="133">
                  <c:v>04/15</c:v>
                </c:pt>
                <c:pt idx="134">
                  <c:v>04/15</c:v>
                </c:pt>
                <c:pt idx="135">
                  <c:v>04/15</c:v>
                </c:pt>
                <c:pt idx="136">
                  <c:v>04/15</c:v>
                </c:pt>
                <c:pt idx="137">
                  <c:v>04/15</c:v>
                </c:pt>
                <c:pt idx="138">
                  <c:v>04/15</c:v>
                </c:pt>
                <c:pt idx="139">
                  <c:v>04/15</c:v>
                </c:pt>
                <c:pt idx="140">
                  <c:v>04/15</c:v>
                </c:pt>
                <c:pt idx="141">
                  <c:v>04/15</c:v>
                </c:pt>
                <c:pt idx="142">
                  <c:v>04/15</c:v>
                </c:pt>
                <c:pt idx="143">
                  <c:v>04/15</c:v>
                </c:pt>
                <c:pt idx="144">
                  <c:v>04/15</c:v>
                </c:pt>
                <c:pt idx="145">
                  <c:v>04/15</c:v>
                </c:pt>
                <c:pt idx="146">
                  <c:v>05/15</c:v>
                </c:pt>
                <c:pt idx="147">
                  <c:v>05/15</c:v>
                </c:pt>
                <c:pt idx="148">
                  <c:v>05/15</c:v>
                </c:pt>
                <c:pt idx="149">
                  <c:v>05/15</c:v>
                </c:pt>
                <c:pt idx="150">
                  <c:v>05/15</c:v>
                </c:pt>
                <c:pt idx="151">
                  <c:v>05/15</c:v>
                </c:pt>
                <c:pt idx="152">
                  <c:v>05/15</c:v>
                </c:pt>
                <c:pt idx="153">
                  <c:v>05/15</c:v>
                </c:pt>
                <c:pt idx="154">
                  <c:v>05/15</c:v>
                </c:pt>
                <c:pt idx="155">
                  <c:v>05/15</c:v>
                </c:pt>
                <c:pt idx="156">
                  <c:v>05/15</c:v>
                </c:pt>
                <c:pt idx="157">
                  <c:v>05/15</c:v>
                </c:pt>
                <c:pt idx="158">
                  <c:v>05/15</c:v>
                </c:pt>
                <c:pt idx="159">
                  <c:v>05/15</c:v>
                </c:pt>
                <c:pt idx="160">
                  <c:v>05/15</c:v>
                </c:pt>
                <c:pt idx="161">
                  <c:v>05/15</c:v>
                </c:pt>
                <c:pt idx="162">
                  <c:v>05/15</c:v>
                </c:pt>
                <c:pt idx="163">
                  <c:v>05/15</c:v>
                </c:pt>
                <c:pt idx="164">
                  <c:v>05/15</c:v>
                </c:pt>
                <c:pt idx="165">
                  <c:v>05/15</c:v>
                </c:pt>
                <c:pt idx="166">
                  <c:v>05/15</c:v>
                </c:pt>
                <c:pt idx="167">
                  <c:v>05/15</c:v>
                </c:pt>
                <c:pt idx="168">
                  <c:v>05/15</c:v>
                </c:pt>
                <c:pt idx="169">
                  <c:v>05/15</c:v>
                </c:pt>
                <c:pt idx="170">
                  <c:v>05/15</c:v>
                </c:pt>
                <c:pt idx="171">
                  <c:v>05/15</c:v>
                </c:pt>
                <c:pt idx="172">
                  <c:v>05/15</c:v>
                </c:pt>
                <c:pt idx="173">
                  <c:v>06/15</c:v>
                </c:pt>
                <c:pt idx="174">
                  <c:v>06/15</c:v>
                </c:pt>
                <c:pt idx="175">
                  <c:v>06/15</c:v>
                </c:pt>
                <c:pt idx="176">
                  <c:v>06/15</c:v>
                </c:pt>
                <c:pt idx="177">
                  <c:v>06/15</c:v>
                </c:pt>
                <c:pt idx="178">
                  <c:v>06/15</c:v>
                </c:pt>
                <c:pt idx="179">
                  <c:v>06/15</c:v>
                </c:pt>
                <c:pt idx="180">
                  <c:v>06/15</c:v>
                </c:pt>
                <c:pt idx="181">
                  <c:v>06/15</c:v>
                </c:pt>
                <c:pt idx="182">
                  <c:v>06/15</c:v>
                </c:pt>
                <c:pt idx="183">
                  <c:v>06/15</c:v>
                </c:pt>
                <c:pt idx="184">
                  <c:v>06/15</c:v>
                </c:pt>
                <c:pt idx="185">
                  <c:v>06/15</c:v>
                </c:pt>
                <c:pt idx="186">
                  <c:v>06/15</c:v>
                </c:pt>
                <c:pt idx="187">
                  <c:v>06/15</c:v>
                </c:pt>
                <c:pt idx="188">
                  <c:v>06/15</c:v>
                </c:pt>
                <c:pt idx="189">
                  <c:v>06/15</c:v>
                </c:pt>
                <c:pt idx="190">
                  <c:v>06/15</c:v>
                </c:pt>
                <c:pt idx="191">
                  <c:v>06/15</c:v>
                </c:pt>
                <c:pt idx="192">
                  <c:v>06/15</c:v>
                </c:pt>
                <c:pt idx="193">
                  <c:v>06/15</c:v>
                </c:pt>
                <c:pt idx="194">
                  <c:v>06/15</c:v>
                </c:pt>
                <c:pt idx="195">
                  <c:v>06/15</c:v>
                </c:pt>
                <c:pt idx="196">
                  <c:v>06/15</c:v>
                </c:pt>
                <c:pt idx="197">
                  <c:v>06/15</c:v>
                </c:pt>
                <c:pt idx="198">
                  <c:v>06/15</c:v>
                </c:pt>
                <c:pt idx="199">
                  <c:v>06/15</c:v>
                </c:pt>
                <c:pt idx="200">
                  <c:v>06/15</c:v>
                </c:pt>
                <c:pt idx="201">
                  <c:v>06/15</c:v>
                </c:pt>
                <c:pt idx="202">
                  <c:v>06/15</c:v>
                </c:pt>
                <c:pt idx="203">
                  <c:v>07/15</c:v>
                </c:pt>
                <c:pt idx="204">
                  <c:v>07/15</c:v>
                </c:pt>
                <c:pt idx="205">
                  <c:v>07/15</c:v>
                </c:pt>
                <c:pt idx="206">
                  <c:v>07/15</c:v>
                </c:pt>
                <c:pt idx="207">
                  <c:v>07/15</c:v>
                </c:pt>
                <c:pt idx="208">
                  <c:v>07/15</c:v>
                </c:pt>
                <c:pt idx="209">
                  <c:v>07/15</c:v>
                </c:pt>
                <c:pt idx="210">
                  <c:v>07/15</c:v>
                </c:pt>
                <c:pt idx="211">
                  <c:v>07/15</c:v>
                </c:pt>
                <c:pt idx="212">
                  <c:v>07/15</c:v>
                </c:pt>
                <c:pt idx="213">
                  <c:v>07/15</c:v>
                </c:pt>
                <c:pt idx="214">
                  <c:v>07/15</c:v>
                </c:pt>
                <c:pt idx="215">
                  <c:v>07/15</c:v>
                </c:pt>
                <c:pt idx="216">
                  <c:v>07/15</c:v>
                </c:pt>
                <c:pt idx="217">
                  <c:v>07/15</c:v>
                </c:pt>
                <c:pt idx="218">
                  <c:v>07/15</c:v>
                </c:pt>
                <c:pt idx="219">
                  <c:v>07/15</c:v>
                </c:pt>
                <c:pt idx="220">
                  <c:v>07/15</c:v>
                </c:pt>
                <c:pt idx="221">
                  <c:v>07/15</c:v>
                </c:pt>
                <c:pt idx="222">
                  <c:v>07/15</c:v>
                </c:pt>
                <c:pt idx="223">
                  <c:v>07/15</c:v>
                </c:pt>
                <c:pt idx="224">
                  <c:v>07/15</c:v>
                </c:pt>
                <c:pt idx="225">
                  <c:v>07/15</c:v>
                </c:pt>
                <c:pt idx="226">
                  <c:v>07/15</c:v>
                </c:pt>
                <c:pt idx="227">
                  <c:v>07/15</c:v>
                </c:pt>
                <c:pt idx="228">
                  <c:v>07/15</c:v>
                </c:pt>
                <c:pt idx="229">
                  <c:v>07/15</c:v>
                </c:pt>
                <c:pt idx="230">
                  <c:v>07/15</c:v>
                </c:pt>
                <c:pt idx="231">
                  <c:v>07/15</c:v>
                </c:pt>
                <c:pt idx="232">
                  <c:v>08/15</c:v>
                </c:pt>
                <c:pt idx="233">
                  <c:v>08/15</c:v>
                </c:pt>
                <c:pt idx="234">
                  <c:v>08/15</c:v>
                </c:pt>
                <c:pt idx="235">
                  <c:v>08/15</c:v>
                </c:pt>
                <c:pt idx="236">
                  <c:v>08/15</c:v>
                </c:pt>
                <c:pt idx="237">
                  <c:v>08/15</c:v>
                </c:pt>
                <c:pt idx="238">
                  <c:v>08/15</c:v>
                </c:pt>
                <c:pt idx="239">
                  <c:v>08/15</c:v>
                </c:pt>
                <c:pt idx="240">
                  <c:v>08/15</c:v>
                </c:pt>
                <c:pt idx="241">
                  <c:v>08/15</c:v>
                </c:pt>
                <c:pt idx="242">
                  <c:v>08/15</c:v>
                </c:pt>
                <c:pt idx="243">
                  <c:v>08/15</c:v>
                </c:pt>
                <c:pt idx="244">
                  <c:v>08/15</c:v>
                </c:pt>
                <c:pt idx="245">
                  <c:v>08/15</c:v>
                </c:pt>
                <c:pt idx="246">
                  <c:v>08/15</c:v>
                </c:pt>
                <c:pt idx="247">
                  <c:v>08/15</c:v>
                </c:pt>
                <c:pt idx="248">
                  <c:v>08/15</c:v>
                </c:pt>
                <c:pt idx="249">
                  <c:v>08/15</c:v>
                </c:pt>
                <c:pt idx="250">
                  <c:v>08/15</c:v>
                </c:pt>
                <c:pt idx="251">
                  <c:v>08/15</c:v>
                </c:pt>
                <c:pt idx="252">
                  <c:v>08/15</c:v>
                </c:pt>
                <c:pt idx="253">
                  <c:v>08/15</c:v>
                </c:pt>
                <c:pt idx="254">
                  <c:v>08/15</c:v>
                </c:pt>
                <c:pt idx="255">
                  <c:v>08/15</c:v>
                </c:pt>
                <c:pt idx="256">
                  <c:v>08/15</c:v>
                </c:pt>
                <c:pt idx="257">
                  <c:v>08/15</c:v>
                </c:pt>
                <c:pt idx="258">
                  <c:v>08/15</c:v>
                </c:pt>
                <c:pt idx="259">
                  <c:v>08/15</c:v>
                </c:pt>
                <c:pt idx="260">
                  <c:v>08/15</c:v>
                </c:pt>
                <c:pt idx="261">
                  <c:v>09/15</c:v>
                </c:pt>
                <c:pt idx="262">
                  <c:v>09/15</c:v>
                </c:pt>
                <c:pt idx="263">
                  <c:v>09/15</c:v>
                </c:pt>
                <c:pt idx="264">
                  <c:v>09/15</c:v>
                </c:pt>
                <c:pt idx="265">
                  <c:v>09/15</c:v>
                </c:pt>
              </c:strCache>
            </c:strRef>
          </c:cat>
          <c:val>
            <c:numRef>
              <c:f>Sheet1!$B$2:$B$267</c:f>
              <c:numCache>
                <c:formatCode>General</c:formatCode>
                <c:ptCount val="266"/>
                <c:pt idx="0">
                  <c:v>11</c:v>
                </c:pt>
                <c:pt idx="1">
                  <c:v>12</c:v>
                </c:pt>
                <c:pt idx="2">
                  <c:v>13</c:v>
                </c:pt>
                <c:pt idx="3">
                  <c:v>13</c:v>
                </c:pt>
                <c:pt idx="4">
                  <c:v>14</c:v>
                </c:pt>
                <c:pt idx="5">
                  <c:v>15</c:v>
                </c:pt>
                <c:pt idx="6">
                  <c:v>15</c:v>
                </c:pt>
                <c:pt idx="7">
                  <c:v>16</c:v>
                </c:pt>
                <c:pt idx="8">
                  <c:v>17</c:v>
                </c:pt>
                <c:pt idx="9">
                  <c:v>18</c:v>
                </c:pt>
                <c:pt idx="10">
                  <c:v>18</c:v>
                </c:pt>
                <c:pt idx="11">
                  <c:v>19</c:v>
                </c:pt>
                <c:pt idx="12">
                  <c:v>20</c:v>
                </c:pt>
                <c:pt idx="13">
                  <c:v>21</c:v>
                </c:pt>
                <c:pt idx="14">
                  <c:v>22</c:v>
                </c:pt>
                <c:pt idx="15">
                  <c:v>22</c:v>
                </c:pt>
                <c:pt idx="16">
                  <c:v>22</c:v>
                </c:pt>
                <c:pt idx="17">
                  <c:v>23</c:v>
                </c:pt>
                <c:pt idx="18">
                  <c:v>32</c:v>
                </c:pt>
                <c:pt idx="19">
                  <c:v>50</c:v>
                </c:pt>
                <c:pt idx="20">
                  <c:v>62</c:v>
                </c:pt>
                <c:pt idx="21">
                  <c:v>69</c:v>
                </c:pt>
                <c:pt idx="22">
                  <c:v>76</c:v>
                </c:pt>
                <c:pt idx="23">
                  <c:v>86</c:v>
                </c:pt>
                <c:pt idx="24">
                  <c:v>97</c:v>
                </c:pt>
                <c:pt idx="25">
                  <c:v>102</c:v>
                </c:pt>
                <c:pt idx="26">
                  <c:v>117</c:v>
                </c:pt>
                <c:pt idx="27">
                  <c:v>120</c:v>
                </c:pt>
                <c:pt idx="28">
                  <c:v>127</c:v>
                </c:pt>
                <c:pt idx="29">
                  <c:v>134</c:v>
                </c:pt>
                <c:pt idx="30">
                  <c:v>136</c:v>
                </c:pt>
                <c:pt idx="31">
                  <c:v>160</c:v>
                </c:pt>
                <c:pt idx="32">
                  <c:v>162</c:v>
                </c:pt>
                <c:pt idx="33">
                  <c:v>175</c:v>
                </c:pt>
                <c:pt idx="34">
                  <c:v>184</c:v>
                </c:pt>
                <c:pt idx="35">
                  <c:v>201</c:v>
                </c:pt>
                <c:pt idx="36">
                  <c:v>213</c:v>
                </c:pt>
                <c:pt idx="37">
                  <c:v>230</c:v>
                </c:pt>
                <c:pt idx="38">
                  <c:v>234</c:v>
                </c:pt>
                <c:pt idx="39">
                  <c:v>241</c:v>
                </c:pt>
                <c:pt idx="40">
                  <c:v>255</c:v>
                </c:pt>
                <c:pt idx="41">
                  <c:v>268</c:v>
                </c:pt>
                <c:pt idx="42">
                  <c:v>284</c:v>
                </c:pt>
                <c:pt idx="43">
                  <c:v>305</c:v>
                </c:pt>
                <c:pt idx="44">
                  <c:v>320</c:v>
                </c:pt>
                <c:pt idx="45">
                  <c:v>324</c:v>
                </c:pt>
                <c:pt idx="46">
                  <c:v>325</c:v>
                </c:pt>
                <c:pt idx="47">
                  <c:v>326</c:v>
                </c:pt>
                <c:pt idx="48">
                  <c:v>327</c:v>
                </c:pt>
                <c:pt idx="49">
                  <c:v>329</c:v>
                </c:pt>
                <c:pt idx="50">
                  <c:v>330</c:v>
                </c:pt>
                <c:pt idx="51">
                  <c:v>331</c:v>
                </c:pt>
                <c:pt idx="52">
                  <c:v>332</c:v>
                </c:pt>
                <c:pt idx="53">
                  <c:v>334</c:v>
                </c:pt>
                <c:pt idx="54">
                  <c:v>337</c:v>
                </c:pt>
                <c:pt idx="55">
                  <c:v>340</c:v>
                </c:pt>
                <c:pt idx="56">
                  <c:v>342</c:v>
                </c:pt>
                <c:pt idx="57">
                  <c:v>345</c:v>
                </c:pt>
                <c:pt idx="58">
                  <c:v>346</c:v>
                </c:pt>
                <c:pt idx="59">
                  <c:v>355</c:v>
                </c:pt>
                <c:pt idx="60">
                  <c:v>363</c:v>
                </c:pt>
                <c:pt idx="61">
                  <c:v>374</c:v>
                </c:pt>
                <c:pt idx="62">
                  <c:v>378</c:v>
                </c:pt>
                <c:pt idx="63">
                  <c:v>379</c:v>
                </c:pt>
                <c:pt idx="64">
                  <c:v>383</c:v>
                </c:pt>
                <c:pt idx="65">
                  <c:v>386</c:v>
                </c:pt>
                <c:pt idx="66">
                  <c:v>387</c:v>
                </c:pt>
                <c:pt idx="67">
                  <c:v>393</c:v>
                </c:pt>
                <c:pt idx="68">
                  <c:v>397</c:v>
                </c:pt>
                <c:pt idx="69">
                  <c:v>398</c:v>
                </c:pt>
                <c:pt idx="70">
                  <c:v>401</c:v>
                </c:pt>
                <c:pt idx="71">
                  <c:v>407</c:v>
                </c:pt>
                <c:pt idx="72">
                  <c:v>412</c:v>
                </c:pt>
                <c:pt idx="73">
                  <c:v>415</c:v>
                </c:pt>
                <c:pt idx="74">
                  <c:v>425</c:v>
                </c:pt>
                <c:pt idx="75">
                  <c:v>434</c:v>
                </c:pt>
                <c:pt idx="76">
                  <c:v>455</c:v>
                </c:pt>
                <c:pt idx="77">
                  <c:v>469</c:v>
                </c:pt>
                <c:pt idx="78">
                  <c:v>478</c:v>
                </c:pt>
                <c:pt idx="79">
                  <c:v>497</c:v>
                </c:pt>
                <c:pt idx="80">
                  <c:v>503</c:v>
                </c:pt>
                <c:pt idx="81">
                  <c:v>508</c:v>
                </c:pt>
                <c:pt idx="82">
                  <c:v>519</c:v>
                </c:pt>
                <c:pt idx="83">
                  <c:v>519</c:v>
                </c:pt>
                <c:pt idx="84">
                  <c:v>523</c:v>
                </c:pt>
                <c:pt idx="85">
                  <c:v>540</c:v>
                </c:pt>
                <c:pt idx="86">
                  <c:v>556</c:v>
                </c:pt>
                <c:pt idx="87">
                  <c:v>571</c:v>
                </c:pt>
                <c:pt idx="88">
                  <c:v>585</c:v>
                </c:pt>
                <c:pt idx="89">
                  <c:v>596</c:v>
                </c:pt>
                <c:pt idx="90">
                  <c:v>614</c:v>
                </c:pt>
                <c:pt idx="91">
                  <c:v>620</c:v>
                </c:pt>
                <c:pt idx="92">
                  <c:v>632</c:v>
                </c:pt>
                <c:pt idx="93">
                  <c:v>652</c:v>
                </c:pt>
                <c:pt idx="94">
                  <c:v>668</c:v>
                </c:pt>
                <c:pt idx="95">
                  <c:v>684</c:v>
                </c:pt>
                <c:pt idx="96">
                  <c:v>689</c:v>
                </c:pt>
                <c:pt idx="97">
                  <c:v>698</c:v>
                </c:pt>
                <c:pt idx="98">
                  <c:v>709</c:v>
                </c:pt>
                <c:pt idx="99">
                  <c:v>721</c:v>
                </c:pt>
                <c:pt idx="100">
                  <c:v>737</c:v>
                </c:pt>
                <c:pt idx="101">
                  <c:v>752</c:v>
                </c:pt>
                <c:pt idx="102">
                  <c:v>782</c:v>
                </c:pt>
                <c:pt idx="103">
                  <c:v>795</c:v>
                </c:pt>
                <c:pt idx="104">
                  <c:v>810</c:v>
                </c:pt>
                <c:pt idx="105">
                  <c:v>821</c:v>
                </c:pt>
                <c:pt idx="106">
                  <c:v>835</c:v>
                </c:pt>
                <c:pt idx="107">
                  <c:v>858</c:v>
                </c:pt>
                <c:pt idx="108">
                  <c:v>879</c:v>
                </c:pt>
                <c:pt idx="109">
                  <c:v>895</c:v>
                </c:pt>
                <c:pt idx="110">
                  <c:v>916</c:v>
                </c:pt>
                <c:pt idx="111">
                  <c:v>928</c:v>
                </c:pt>
                <c:pt idx="112">
                  <c:v>946</c:v>
                </c:pt>
                <c:pt idx="113">
                  <c:v>1039</c:v>
                </c:pt>
                <c:pt idx="114">
                  <c:v>1085</c:v>
                </c:pt>
                <c:pt idx="115">
                  <c:v>1146</c:v>
                </c:pt>
                <c:pt idx="116">
                  <c:v>1200</c:v>
                </c:pt>
                <c:pt idx="117">
                  <c:v>1241</c:v>
                </c:pt>
                <c:pt idx="118">
                  <c:v>1271</c:v>
                </c:pt>
                <c:pt idx="119">
                  <c:v>1296</c:v>
                </c:pt>
                <c:pt idx="120">
                  <c:v>1320</c:v>
                </c:pt>
                <c:pt idx="121">
                  <c:v>1351</c:v>
                </c:pt>
                <c:pt idx="122">
                  <c:v>1395</c:v>
                </c:pt>
                <c:pt idx="123">
                  <c:v>1444</c:v>
                </c:pt>
                <c:pt idx="124">
                  <c:v>1496</c:v>
                </c:pt>
                <c:pt idx="125">
                  <c:v>1555</c:v>
                </c:pt>
                <c:pt idx="126">
                  <c:v>1594</c:v>
                </c:pt>
                <c:pt idx="127">
                  <c:v>1631</c:v>
                </c:pt>
                <c:pt idx="128">
                  <c:v>1689</c:v>
                </c:pt>
                <c:pt idx="129">
                  <c:v>1755</c:v>
                </c:pt>
                <c:pt idx="130">
                  <c:v>1825</c:v>
                </c:pt>
                <c:pt idx="131">
                  <c:v>1890</c:v>
                </c:pt>
                <c:pt idx="132">
                  <c:v>1957</c:v>
                </c:pt>
                <c:pt idx="133">
                  <c:v>2001</c:v>
                </c:pt>
                <c:pt idx="134">
                  <c:v>2055</c:v>
                </c:pt>
                <c:pt idx="135">
                  <c:v>2147</c:v>
                </c:pt>
                <c:pt idx="136">
                  <c:v>2243</c:v>
                </c:pt>
                <c:pt idx="137">
                  <c:v>2340</c:v>
                </c:pt>
                <c:pt idx="138">
                  <c:v>2404</c:v>
                </c:pt>
                <c:pt idx="139">
                  <c:v>2522</c:v>
                </c:pt>
                <c:pt idx="140">
                  <c:v>2582</c:v>
                </c:pt>
                <c:pt idx="141">
                  <c:v>2645</c:v>
                </c:pt>
                <c:pt idx="142">
                  <c:v>2778</c:v>
                </c:pt>
                <c:pt idx="143">
                  <c:v>2914</c:v>
                </c:pt>
                <c:pt idx="144">
                  <c:v>2916</c:v>
                </c:pt>
                <c:pt idx="145">
                  <c:v>3215</c:v>
                </c:pt>
                <c:pt idx="146">
                  <c:v>3439</c:v>
                </c:pt>
                <c:pt idx="147">
                  <c:v>3581</c:v>
                </c:pt>
                <c:pt idx="148">
                  <c:v>3617</c:v>
                </c:pt>
                <c:pt idx="149">
                  <c:v>3618</c:v>
                </c:pt>
                <c:pt idx="150">
                  <c:v>3641</c:v>
                </c:pt>
                <c:pt idx="151">
                  <c:v>3652</c:v>
                </c:pt>
                <c:pt idx="152">
                  <c:v>3658</c:v>
                </c:pt>
                <c:pt idx="153">
                  <c:v>3662</c:v>
                </c:pt>
                <c:pt idx="154">
                  <c:v>3667</c:v>
                </c:pt>
                <c:pt idx="155">
                  <c:v>3675</c:v>
                </c:pt>
                <c:pt idx="156">
                  <c:v>3683</c:v>
                </c:pt>
                <c:pt idx="157">
                  <c:v>3697</c:v>
                </c:pt>
                <c:pt idx="158">
                  <c:v>3701</c:v>
                </c:pt>
                <c:pt idx="159">
                  <c:v>3703</c:v>
                </c:pt>
                <c:pt idx="160">
                  <c:v>3708</c:v>
                </c:pt>
                <c:pt idx="161">
                  <c:v>3714</c:v>
                </c:pt>
                <c:pt idx="162">
                  <c:v>3720</c:v>
                </c:pt>
                <c:pt idx="163">
                  <c:v>3722</c:v>
                </c:pt>
                <c:pt idx="164">
                  <c:v>3731</c:v>
                </c:pt>
                <c:pt idx="165">
                  <c:v>3733</c:v>
                </c:pt>
                <c:pt idx="166">
                  <c:v>3735</c:v>
                </c:pt>
                <c:pt idx="167">
                  <c:v>3738</c:v>
                </c:pt>
                <c:pt idx="168">
                  <c:v>3745</c:v>
                </c:pt>
                <c:pt idx="169">
                  <c:v>3749</c:v>
                </c:pt>
                <c:pt idx="170">
                  <c:v>3752</c:v>
                </c:pt>
                <c:pt idx="171">
                  <c:v>3753</c:v>
                </c:pt>
                <c:pt idx="172">
                  <c:v>3754</c:v>
                </c:pt>
                <c:pt idx="173">
                  <c:v>3759</c:v>
                </c:pt>
                <c:pt idx="174">
                  <c:v>3762</c:v>
                </c:pt>
                <c:pt idx="175">
                  <c:v>3765</c:v>
                </c:pt>
                <c:pt idx="176">
                  <c:v>3768</c:v>
                </c:pt>
                <c:pt idx="177">
                  <c:v>3770</c:v>
                </c:pt>
                <c:pt idx="178">
                  <c:v>3772</c:v>
                </c:pt>
                <c:pt idx="179">
                  <c:v>3774</c:v>
                </c:pt>
                <c:pt idx="180">
                  <c:v>3780</c:v>
                </c:pt>
                <c:pt idx="181">
                  <c:v>3782</c:v>
                </c:pt>
                <c:pt idx="182">
                  <c:v>3791</c:v>
                </c:pt>
                <c:pt idx="183">
                  <c:v>3792</c:v>
                </c:pt>
                <c:pt idx="184">
                  <c:v>3797</c:v>
                </c:pt>
                <c:pt idx="185">
                  <c:v>3800</c:v>
                </c:pt>
                <c:pt idx="186">
                  <c:v>3800</c:v>
                </c:pt>
                <c:pt idx="187">
                  <c:v>3802</c:v>
                </c:pt>
                <c:pt idx="188">
                  <c:v>3803</c:v>
                </c:pt>
                <c:pt idx="189">
                  <c:v>3805</c:v>
                </c:pt>
                <c:pt idx="190">
                  <c:v>3809</c:v>
                </c:pt>
                <c:pt idx="191">
                  <c:v>3809</c:v>
                </c:pt>
                <c:pt idx="192">
                  <c:v>3810</c:v>
                </c:pt>
                <c:pt idx="193">
                  <c:v>3810</c:v>
                </c:pt>
                <c:pt idx="194">
                  <c:v>3840</c:v>
                </c:pt>
                <c:pt idx="195">
                  <c:v>3845</c:v>
                </c:pt>
                <c:pt idx="196">
                  <c:v>3846</c:v>
                </c:pt>
                <c:pt idx="197">
                  <c:v>3846</c:v>
                </c:pt>
                <c:pt idx="198">
                  <c:v>3848</c:v>
                </c:pt>
                <c:pt idx="199">
                  <c:v>3850</c:v>
                </c:pt>
                <c:pt idx="200">
                  <c:v>3854</c:v>
                </c:pt>
                <c:pt idx="201">
                  <c:v>3858</c:v>
                </c:pt>
                <c:pt idx="202">
                  <c:v>3866</c:v>
                </c:pt>
                <c:pt idx="203">
                  <c:v>3869</c:v>
                </c:pt>
                <c:pt idx="204">
                  <c:v>3874</c:v>
                </c:pt>
                <c:pt idx="205">
                  <c:v>3878</c:v>
                </c:pt>
                <c:pt idx="206">
                  <c:v>3879</c:v>
                </c:pt>
                <c:pt idx="207">
                  <c:v>3880</c:v>
                </c:pt>
                <c:pt idx="208">
                  <c:v>3881</c:v>
                </c:pt>
                <c:pt idx="209">
                  <c:v>3885</c:v>
                </c:pt>
                <c:pt idx="210">
                  <c:v>3889</c:v>
                </c:pt>
                <c:pt idx="211">
                  <c:v>3893</c:v>
                </c:pt>
                <c:pt idx="212">
                  <c:v>3894</c:v>
                </c:pt>
                <c:pt idx="213">
                  <c:v>3895</c:v>
                </c:pt>
                <c:pt idx="214">
                  <c:v>3895</c:v>
                </c:pt>
                <c:pt idx="215">
                  <c:v>3934</c:v>
                </c:pt>
                <c:pt idx="216">
                  <c:v>3939</c:v>
                </c:pt>
                <c:pt idx="217">
                  <c:v>3939</c:v>
                </c:pt>
                <c:pt idx="218">
                  <c:v>3942</c:v>
                </c:pt>
                <c:pt idx="219">
                  <c:v>3943</c:v>
                </c:pt>
                <c:pt idx="220">
                  <c:v>3944</c:v>
                </c:pt>
                <c:pt idx="221">
                  <c:v>3946</c:v>
                </c:pt>
                <c:pt idx="222">
                  <c:v>3947</c:v>
                </c:pt>
                <c:pt idx="223">
                  <c:v>3949</c:v>
                </c:pt>
                <c:pt idx="224">
                  <c:v>3950</c:v>
                </c:pt>
                <c:pt idx="225">
                  <c:v>3950</c:v>
                </c:pt>
                <c:pt idx="226">
                  <c:v>3952</c:v>
                </c:pt>
                <c:pt idx="227">
                  <c:v>3953</c:v>
                </c:pt>
                <c:pt idx="228">
                  <c:v>3954</c:v>
                </c:pt>
                <c:pt idx="229">
                  <c:v>3990</c:v>
                </c:pt>
                <c:pt idx="230">
                  <c:v>3990</c:v>
                </c:pt>
                <c:pt idx="231">
                  <c:v>3990</c:v>
                </c:pt>
                <c:pt idx="232">
                  <c:v>3990</c:v>
                </c:pt>
                <c:pt idx="233">
                  <c:v>3990</c:v>
                </c:pt>
                <c:pt idx="234">
                  <c:v>3999</c:v>
                </c:pt>
                <c:pt idx="235">
                  <c:v>4000</c:v>
                </c:pt>
                <c:pt idx="236">
                  <c:v>4001</c:v>
                </c:pt>
                <c:pt idx="237">
                  <c:v>4002</c:v>
                </c:pt>
                <c:pt idx="238">
                  <c:v>4004</c:v>
                </c:pt>
                <c:pt idx="239">
                  <c:v>4005</c:v>
                </c:pt>
                <c:pt idx="240">
                  <c:v>4005</c:v>
                </c:pt>
                <c:pt idx="241">
                  <c:v>4005</c:v>
                </c:pt>
                <c:pt idx="242">
                  <c:v>4030</c:v>
                </c:pt>
                <c:pt idx="243">
                  <c:v>4030</c:v>
                </c:pt>
                <c:pt idx="244">
                  <c:v>4032</c:v>
                </c:pt>
                <c:pt idx="245">
                  <c:v>4033</c:v>
                </c:pt>
                <c:pt idx="246">
                  <c:v>4033</c:v>
                </c:pt>
                <c:pt idx="247">
                  <c:v>4033</c:v>
                </c:pt>
                <c:pt idx="248">
                  <c:v>4034</c:v>
                </c:pt>
                <c:pt idx="249">
                  <c:v>4034</c:v>
                </c:pt>
                <c:pt idx="250">
                  <c:v>4039</c:v>
                </c:pt>
                <c:pt idx="251">
                  <c:v>4039</c:v>
                </c:pt>
                <c:pt idx="252">
                  <c:v>4040</c:v>
                </c:pt>
                <c:pt idx="253">
                  <c:v>4040</c:v>
                </c:pt>
                <c:pt idx="254">
                  <c:v>4040</c:v>
                </c:pt>
                <c:pt idx="255">
                  <c:v>4041</c:v>
                </c:pt>
                <c:pt idx="256">
                  <c:v>4041</c:v>
                </c:pt>
                <c:pt idx="257">
                  <c:v>4042</c:v>
                </c:pt>
                <c:pt idx="258">
                  <c:v>4042</c:v>
                </c:pt>
                <c:pt idx="259">
                  <c:v>4043</c:v>
                </c:pt>
                <c:pt idx="260">
                  <c:v>4043</c:v>
                </c:pt>
                <c:pt idx="261">
                  <c:v>4043</c:v>
                </c:pt>
                <c:pt idx="262">
                  <c:v>4043</c:v>
                </c:pt>
                <c:pt idx="263">
                  <c:v>4043</c:v>
                </c:pt>
                <c:pt idx="264">
                  <c:v>4043</c:v>
                </c:pt>
                <c:pt idx="265">
                  <c:v>4043</c:v>
                </c:pt>
              </c:numCache>
            </c:numRef>
          </c:val>
        </c:ser>
        <c:ser>
          <c:idx val="1"/>
          <c:order val="1"/>
          <c:tx>
            <c:strRef>
              <c:f>Sheet1!$C$1</c:f>
              <c:strCache>
                <c:ptCount val="1"/>
                <c:pt idx="0">
                  <c:v>Transfer</c:v>
                </c:pt>
              </c:strCache>
            </c:strRef>
          </c:tx>
          <c:spPr>
            <a:solidFill>
              <a:schemeClr val="accent2"/>
            </a:solidFill>
            <a:ln>
              <a:noFill/>
            </a:ln>
            <a:effectLst/>
          </c:spPr>
          <c:cat>
            <c:strRef>
              <c:f>Sheet1!$A$2:$A$267</c:f>
              <c:strCache>
                <c:ptCount val="266"/>
                <c:pt idx="0">
                  <c:v>09/14</c:v>
                </c:pt>
                <c:pt idx="1">
                  <c:v>10/14</c:v>
                </c:pt>
                <c:pt idx="2">
                  <c:v>10/14</c:v>
                </c:pt>
                <c:pt idx="3">
                  <c:v>10/14</c:v>
                </c:pt>
                <c:pt idx="4">
                  <c:v>11/14</c:v>
                </c:pt>
                <c:pt idx="5">
                  <c:v>11/14</c:v>
                </c:pt>
                <c:pt idx="6">
                  <c:v>11/14</c:v>
                </c:pt>
                <c:pt idx="7">
                  <c:v>11/14</c:v>
                </c:pt>
                <c:pt idx="8">
                  <c:v>11/14</c:v>
                </c:pt>
                <c:pt idx="9">
                  <c:v>11/14</c:v>
                </c:pt>
                <c:pt idx="10">
                  <c:v>11/14</c:v>
                </c:pt>
                <c:pt idx="11">
                  <c:v>11/14</c:v>
                </c:pt>
                <c:pt idx="12">
                  <c:v>11/14</c:v>
                </c:pt>
                <c:pt idx="13">
                  <c:v>12/14</c:v>
                </c:pt>
                <c:pt idx="14">
                  <c:v>12/14</c:v>
                </c:pt>
                <c:pt idx="15">
                  <c:v>12/14</c:v>
                </c:pt>
                <c:pt idx="16">
                  <c:v>12/14</c:v>
                </c:pt>
                <c:pt idx="17">
                  <c:v>12/14</c:v>
                </c:pt>
                <c:pt idx="18">
                  <c:v>12/14</c:v>
                </c:pt>
                <c:pt idx="19">
                  <c:v>12/14</c:v>
                </c:pt>
                <c:pt idx="20">
                  <c:v>12/14</c:v>
                </c:pt>
                <c:pt idx="21">
                  <c:v>12/14</c:v>
                </c:pt>
                <c:pt idx="22">
                  <c:v>12/14</c:v>
                </c:pt>
                <c:pt idx="23">
                  <c:v>12/14</c:v>
                </c:pt>
                <c:pt idx="24">
                  <c:v>12/14</c:v>
                </c:pt>
                <c:pt idx="25">
                  <c:v>12/14</c:v>
                </c:pt>
                <c:pt idx="26">
                  <c:v>12/14</c:v>
                </c:pt>
                <c:pt idx="27">
                  <c:v>12/14</c:v>
                </c:pt>
                <c:pt idx="28">
                  <c:v>12/14</c:v>
                </c:pt>
                <c:pt idx="29">
                  <c:v>12/14</c:v>
                </c:pt>
                <c:pt idx="30">
                  <c:v>01/15</c:v>
                </c:pt>
                <c:pt idx="31">
                  <c:v>01/15</c:v>
                </c:pt>
                <c:pt idx="32">
                  <c:v>01/15</c:v>
                </c:pt>
                <c:pt idx="33">
                  <c:v>01/15</c:v>
                </c:pt>
                <c:pt idx="34">
                  <c:v>01/15</c:v>
                </c:pt>
                <c:pt idx="35">
                  <c:v>01/15</c:v>
                </c:pt>
                <c:pt idx="36">
                  <c:v>01/15</c:v>
                </c:pt>
                <c:pt idx="37">
                  <c:v>01/15</c:v>
                </c:pt>
                <c:pt idx="38">
                  <c:v>01/15</c:v>
                </c:pt>
                <c:pt idx="39">
                  <c:v>01/15</c:v>
                </c:pt>
                <c:pt idx="40">
                  <c:v>01/15</c:v>
                </c:pt>
                <c:pt idx="41">
                  <c:v>01/15</c:v>
                </c:pt>
                <c:pt idx="42">
                  <c:v>01/15</c:v>
                </c:pt>
                <c:pt idx="43">
                  <c:v>01/15</c:v>
                </c:pt>
                <c:pt idx="44">
                  <c:v>01/15</c:v>
                </c:pt>
                <c:pt idx="45">
                  <c:v>01/15</c:v>
                </c:pt>
                <c:pt idx="46">
                  <c:v>01/15</c:v>
                </c:pt>
                <c:pt idx="47">
                  <c:v>01/15</c:v>
                </c:pt>
                <c:pt idx="48">
                  <c:v>01/15</c:v>
                </c:pt>
                <c:pt idx="49">
                  <c:v>01/15</c:v>
                </c:pt>
                <c:pt idx="50">
                  <c:v>01/15</c:v>
                </c:pt>
                <c:pt idx="51">
                  <c:v>01/15</c:v>
                </c:pt>
                <c:pt idx="52">
                  <c:v>01/15</c:v>
                </c:pt>
                <c:pt idx="53">
                  <c:v>01/15</c:v>
                </c:pt>
                <c:pt idx="54">
                  <c:v>01/15</c:v>
                </c:pt>
                <c:pt idx="55">
                  <c:v>01/15</c:v>
                </c:pt>
                <c:pt idx="56">
                  <c:v>01/15</c:v>
                </c:pt>
                <c:pt idx="57">
                  <c:v>02/15</c:v>
                </c:pt>
                <c:pt idx="58">
                  <c:v>02/15</c:v>
                </c:pt>
                <c:pt idx="59">
                  <c:v>02/15</c:v>
                </c:pt>
                <c:pt idx="60">
                  <c:v>02/15</c:v>
                </c:pt>
                <c:pt idx="61">
                  <c:v>02/15</c:v>
                </c:pt>
                <c:pt idx="62">
                  <c:v>02/15</c:v>
                </c:pt>
                <c:pt idx="63">
                  <c:v>02/15</c:v>
                </c:pt>
                <c:pt idx="64">
                  <c:v>02/15</c:v>
                </c:pt>
                <c:pt idx="65">
                  <c:v>02/15</c:v>
                </c:pt>
                <c:pt idx="66">
                  <c:v>02/15</c:v>
                </c:pt>
                <c:pt idx="67">
                  <c:v>02/15</c:v>
                </c:pt>
                <c:pt idx="68">
                  <c:v>02/15</c:v>
                </c:pt>
                <c:pt idx="69">
                  <c:v>02/15</c:v>
                </c:pt>
                <c:pt idx="70">
                  <c:v>02/15</c:v>
                </c:pt>
                <c:pt idx="71">
                  <c:v>02/15</c:v>
                </c:pt>
                <c:pt idx="72">
                  <c:v>02/15</c:v>
                </c:pt>
                <c:pt idx="73">
                  <c:v>02/15</c:v>
                </c:pt>
                <c:pt idx="74">
                  <c:v>02/15</c:v>
                </c:pt>
                <c:pt idx="75">
                  <c:v>02/15</c:v>
                </c:pt>
                <c:pt idx="76">
                  <c:v>02/15</c:v>
                </c:pt>
                <c:pt idx="77">
                  <c:v>02/15</c:v>
                </c:pt>
                <c:pt idx="78">
                  <c:v>02/15</c:v>
                </c:pt>
                <c:pt idx="79">
                  <c:v>02/15</c:v>
                </c:pt>
                <c:pt idx="80">
                  <c:v>02/15</c:v>
                </c:pt>
                <c:pt idx="81">
                  <c:v>02/15</c:v>
                </c:pt>
                <c:pt idx="82">
                  <c:v>02/15</c:v>
                </c:pt>
                <c:pt idx="83">
                  <c:v>02/15</c:v>
                </c:pt>
                <c:pt idx="84">
                  <c:v>02/15</c:v>
                </c:pt>
                <c:pt idx="85">
                  <c:v>03/15</c:v>
                </c:pt>
                <c:pt idx="86">
                  <c:v>03/15</c:v>
                </c:pt>
                <c:pt idx="87">
                  <c:v>03/15</c:v>
                </c:pt>
                <c:pt idx="88">
                  <c:v>03/15</c:v>
                </c:pt>
                <c:pt idx="89">
                  <c:v>03/15</c:v>
                </c:pt>
                <c:pt idx="90">
                  <c:v>03/15</c:v>
                </c:pt>
                <c:pt idx="91">
                  <c:v>03/15</c:v>
                </c:pt>
                <c:pt idx="92">
                  <c:v>03/15</c:v>
                </c:pt>
                <c:pt idx="93">
                  <c:v>03/15</c:v>
                </c:pt>
                <c:pt idx="94">
                  <c:v>03/15</c:v>
                </c:pt>
                <c:pt idx="95">
                  <c:v>03/15</c:v>
                </c:pt>
                <c:pt idx="96">
                  <c:v>03/15</c:v>
                </c:pt>
                <c:pt idx="97">
                  <c:v>03/15</c:v>
                </c:pt>
                <c:pt idx="98">
                  <c:v>03/15</c:v>
                </c:pt>
                <c:pt idx="99">
                  <c:v>03/15</c:v>
                </c:pt>
                <c:pt idx="100">
                  <c:v>03/15</c:v>
                </c:pt>
                <c:pt idx="101">
                  <c:v>03/15</c:v>
                </c:pt>
                <c:pt idx="102">
                  <c:v>03/15</c:v>
                </c:pt>
                <c:pt idx="103">
                  <c:v>03/15</c:v>
                </c:pt>
                <c:pt idx="104">
                  <c:v>03/15</c:v>
                </c:pt>
                <c:pt idx="105">
                  <c:v>03/15</c:v>
                </c:pt>
                <c:pt idx="106">
                  <c:v>03/15</c:v>
                </c:pt>
                <c:pt idx="107">
                  <c:v>03/15</c:v>
                </c:pt>
                <c:pt idx="108">
                  <c:v>03/15</c:v>
                </c:pt>
                <c:pt idx="109">
                  <c:v>03/15</c:v>
                </c:pt>
                <c:pt idx="110">
                  <c:v>03/15</c:v>
                </c:pt>
                <c:pt idx="111">
                  <c:v>03/15</c:v>
                </c:pt>
                <c:pt idx="112">
                  <c:v>03/15</c:v>
                </c:pt>
                <c:pt idx="113">
                  <c:v>03/15</c:v>
                </c:pt>
                <c:pt idx="114">
                  <c:v>03/15</c:v>
                </c:pt>
                <c:pt idx="115">
                  <c:v>03/15</c:v>
                </c:pt>
                <c:pt idx="116">
                  <c:v>04/15</c:v>
                </c:pt>
                <c:pt idx="117">
                  <c:v>04/15</c:v>
                </c:pt>
                <c:pt idx="118">
                  <c:v>04/15</c:v>
                </c:pt>
                <c:pt idx="119">
                  <c:v>04/15</c:v>
                </c:pt>
                <c:pt idx="120">
                  <c:v>04/15</c:v>
                </c:pt>
                <c:pt idx="121">
                  <c:v>04/15</c:v>
                </c:pt>
                <c:pt idx="122">
                  <c:v>04/15</c:v>
                </c:pt>
                <c:pt idx="123">
                  <c:v>04/15</c:v>
                </c:pt>
                <c:pt idx="124">
                  <c:v>04/15</c:v>
                </c:pt>
                <c:pt idx="125">
                  <c:v>04/15</c:v>
                </c:pt>
                <c:pt idx="126">
                  <c:v>04/15</c:v>
                </c:pt>
                <c:pt idx="127">
                  <c:v>04/15</c:v>
                </c:pt>
                <c:pt idx="128">
                  <c:v>04/15</c:v>
                </c:pt>
                <c:pt idx="129">
                  <c:v>04/15</c:v>
                </c:pt>
                <c:pt idx="130">
                  <c:v>04/15</c:v>
                </c:pt>
                <c:pt idx="131">
                  <c:v>04/15</c:v>
                </c:pt>
                <c:pt idx="132">
                  <c:v>04/15</c:v>
                </c:pt>
                <c:pt idx="133">
                  <c:v>04/15</c:v>
                </c:pt>
                <c:pt idx="134">
                  <c:v>04/15</c:v>
                </c:pt>
                <c:pt idx="135">
                  <c:v>04/15</c:v>
                </c:pt>
                <c:pt idx="136">
                  <c:v>04/15</c:v>
                </c:pt>
                <c:pt idx="137">
                  <c:v>04/15</c:v>
                </c:pt>
                <c:pt idx="138">
                  <c:v>04/15</c:v>
                </c:pt>
                <c:pt idx="139">
                  <c:v>04/15</c:v>
                </c:pt>
                <c:pt idx="140">
                  <c:v>04/15</c:v>
                </c:pt>
                <c:pt idx="141">
                  <c:v>04/15</c:v>
                </c:pt>
                <c:pt idx="142">
                  <c:v>04/15</c:v>
                </c:pt>
                <c:pt idx="143">
                  <c:v>04/15</c:v>
                </c:pt>
                <c:pt idx="144">
                  <c:v>04/15</c:v>
                </c:pt>
                <c:pt idx="145">
                  <c:v>04/15</c:v>
                </c:pt>
                <c:pt idx="146">
                  <c:v>05/15</c:v>
                </c:pt>
                <c:pt idx="147">
                  <c:v>05/15</c:v>
                </c:pt>
                <c:pt idx="148">
                  <c:v>05/15</c:v>
                </c:pt>
                <c:pt idx="149">
                  <c:v>05/15</c:v>
                </c:pt>
                <c:pt idx="150">
                  <c:v>05/15</c:v>
                </c:pt>
                <c:pt idx="151">
                  <c:v>05/15</c:v>
                </c:pt>
                <c:pt idx="152">
                  <c:v>05/15</c:v>
                </c:pt>
                <c:pt idx="153">
                  <c:v>05/15</c:v>
                </c:pt>
                <c:pt idx="154">
                  <c:v>05/15</c:v>
                </c:pt>
                <c:pt idx="155">
                  <c:v>05/15</c:v>
                </c:pt>
                <c:pt idx="156">
                  <c:v>05/15</c:v>
                </c:pt>
                <c:pt idx="157">
                  <c:v>05/15</c:v>
                </c:pt>
                <c:pt idx="158">
                  <c:v>05/15</c:v>
                </c:pt>
                <c:pt idx="159">
                  <c:v>05/15</c:v>
                </c:pt>
                <c:pt idx="160">
                  <c:v>05/15</c:v>
                </c:pt>
                <c:pt idx="161">
                  <c:v>05/15</c:v>
                </c:pt>
                <c:pt idx="162">
                  <c:v>05/15</c:v>
                </c:pt>
                <c:pt idx="163">
                  <c:v>05/15</c:v>
                </c:pt>
                <c:pt idx="164">
                  <c:v>05/15</c:v>
                </c:pt>
                <c:pt idx="165">
                  <c:v>05/15</c:v>
                </c:pt>
                <c:pt idx="166">
                  <c:v>05/15</c:v>
                </c:pt>
                <c:pt idx="167">
                  <c:v>05/15</c:v>
                </c:pt>
                <c:pt idx="168">
                  <c:v>05/15</c:v>
                </c:pt>
                <c:pt idx="169">
                  <c:v>05/15</c:v>
                </c:pt>
                <c:pt idx="170">
                  <c:v>05/15</c:v>
                </c:pt>
                <c:pt idx="171">
                  <c:v>05/15</c:v>
                </c:pt>
                <c:pt idx="172">
                  <c:v>05/15</c:v>
                </c:pt>
                <c:pt idx="173">
                  <c:v>06/15</c:v>
                </c:pt>
                <c:pt idx="174">
                  <c:v>06/15</c:v>
                </c:pt>
                <c:pt idx="175">
                  <c:v>06/15</c:v>
                </c:pt>
                <c:pt idx="176">
                  <c:v>06/15</c:v>
                </c:pt>
                <c:pt idx="177">
                  <c:v>06/15</c:v>
                </c:pt>
                <c:pt idx="178">
                  <c:v>06/15</c:v>
                </c:pt>
                <c:pt idx="179">
                  <c:v>06/15</c:v>
                </c:pt>
                <c:pt idx="180">
                  <c:v>06/15</c:v>
                </c:pt>
                <c:pt idx="181">
                  <c:v>06/15</c:v>
                </c:pt>
                <c:pt idx="182">
                  <c:v>06/15</c:v>
                </c:pt>
                <c:pt idx="183">
                  <c:v>06/15</c:v>
                </c:pt>
                <c:pt idx="184">
                  <c:v>06/15</c:v>
                </c:pt>
                <c:pt idx="185">
                  <c:v>06/15</c:v>
                </c:pt>
                <c:pt idx="186">
                  <c:v>06/15</c:v>
                </c:pt>
                <c:pt idx="187">
                  <c:v>06/15</c:v>
                </c:pt>
                <c:pt idx="188">
                  <c:v>06/15</c:v>
                </c:pt>
                <c:pt idx="189">
                  <c:v>06/15</c:v>
                </c:pt>
                <c:pt idx="190">
                  <c:v>06/15</c:v>
                </c:pt>
                <c:pt idx="191">
                  <c:v>06/15</c:v>
                </c:pt>
                <c:pt idx="192">
                  <c:v>06/15</c:v>
                </c:pt>
                <c:pt idx="193">
                  <c:v>06/15</c:v>
                </c:pt>
                <c:pt idx="194">
                  <c:v>06/15</c:v>
                </c:pt>
                <c:pt idx="195">
                  <c:v>06/15</c:v>
                </c:pt>
                <c:pt idx="196">
                  <c:v>06/15</c:v>
                </c:pt>
                <c:pt idx="197">
                  <c:v>06/15</c:v>
                </c:pt>
                <c:pt idx="198">
                  <c:v>06/15</c:v>
                </c:pt>
                <c:pt idx="199">
                  <c:v>06/15</c:v>
                </c:pt>
                <c:pt idx="200">
                  <c:v>06/15</c:v>
                </c:pt>
                <c:pt idx="201">
                  <c:v>06/15</c:v>
                </c:pt>
                <c:pt idx="202">
                  <c:v>06/15</c:v>
                </c:pt>
                <c:pt idx="203">
                  <c:v>07/15</c:v>
                </c:pt>
                <c:pt idx="204">
                  <c:v>07/15</c:v>
                </c:pt>
                <c:pt idx="205">
                  <c:v>07/15</c:v>
                </c:pt>
                <c:pt idx="206">
                  <c:v>07/15</c:v>
                </c:pt>
                <c:pt idx="207">
                  <c:v>07/15</c:v>
                </c:pt>
                <c:pt idx="208">
                  <c:v>07/15</c:v>
                </c:pt>
                <c:pt idx="209">
                  <c:v>07/15</c:v>
                </c:pt>
                <c:pt idx="210">
                  <c:v>07/15</c:v>
                </c:pt>
                <c:pt idx="211">
                  <c:v>07/15</c:v>
                </c:pt>
                <c:pt idx="212">
                  <c:v>07/15</c:v>
                </c:pt>
                <c:pt idx="213">
                  <c:v>07/15</c:v>
                </c:pt>
                <c:pt idx="214">
                  <c:v>07/15</c:v>
                </c:pt>
                <c:pt idx="215">
                  <c:v>07/15</c:v>
                </c:pt>
                <c:pt idx="216">
                  <c:v>07/15</c:v>
                </c:pt>
                <c:pt idx="217">
                  <c:v>07/15</c:v>
                </c:pt>
                <c:pt idx="218">
                  <c:v>07/15</c:v>
                </c:pt>
                <c:pt idx="219">
                  <c:v>07/15</c:v>
                </c:pt>
                <c:pt idx="220">
                  <c:v>07/15</c:v>
                </c:pt>
                <c:pt idx="221">
                  <c:v>07/15</c:v>
                </c:pt>
                <c:pt idx="222">
                  <c:v>07/15</c:v>
                </c:pt>
                <c:pt idx="223">
                  <c:v>07/15</c:v>
                </c:pt>
                <c:pt idx="224">
                  <c:v>07/15</c:v>
                </c:pt>
                <c:pt idx="225">
                  <c:v>07/15</c:v>
                </c:pt>
                <c:pt idx="226">
                  <c:v>07/15</c:v>
                </c:pt>
                <c:pt idx="227">
                  <c:v>07/15</c:v>
                </c:pt>
                <c:pt idx="228">
                  <c:v>07/15</c:v>
                </c:pt>
                <c:pt idx="229">
                  <c:v>07/15</c:v>
                </c:pt>
                <c:pt idx="230">
                  <c:v>07/15</c:v>
                </c:pt>
                <c:pt idx="231">
                  <c:v>07/15</c:v>
                </c:pt>
                <c:pt idx="232">
                  <c:v>08/15</c:v>
                </c:pt>
                <c:pt idx="233">
                  <c:v>08/15</c:v>
                </c:pt>
                <c:pt idx="234">
                  <c:v>08/15</c:v>
                </c:pt>
                <c:pt idx="235">
                  <c:v>08/15</c:v>
                </c:pt>
                <c:pt idx="236">
                  <c:v>08/15</c:v>
                </c:pt>
                <c:pt idx="237">
                  <c:v>08/15</c:v>
                </c:pt>
                <c:pt idx="238">
                  <c:v>08/15</c:v>
                </c:pt>
                <c:pt idx="239">
                  <c:v>08/15</c:v>
                </c:pt>
                <c:pt idx="240">
                  <c:v>08/15</c:v>
                </c:pt>
                <c:pt idx="241">
                  <c:v>08/15</c:v>
                </c:pt>
                <c:pt idx="242">
                  <c:v>08/15</c:v>
                </c:pt>
                <c:pt idx="243">
                  <c:v>08/15</c:v>
                </c:pt>
                <c:pt idx="244">
                  <c:v>08/15</c:v>
                </c:pt>
                <c:pt idx="245">
                  <c:v>08/15</c:v>
                </c:pt>
                <c:pt idx="246">
                  <c:v>08/15</c:v>
                </c:pt>
                <c:pt idx="247">
                  <c:v>08/15</c:v>
                </c:pt>
                <c:pt idx="248">
                  <c:v>08/15</c:v>
                </c:pt>
                <c:pt idx="249">
                  <c:v>08/15</c:v>
                </c:pt>
                <c:pt idx="250">
                  <c:v>08/15</c:v>
                </c:pt>
                <c:pt idx="251">
                  <c:v>08/15</c:v>
                </c:pt>
                <c:pt idx="252">
                  <c:v>08/15</c:v>
                </c:pt>
                <c:pt idx="253">
                  <c:v>08/15</c:v>
                </c:pt>
                <c:pt idx="254">
                  <c:v>08/15</c:v>
                </c:pt>
                <c:pt idx="255">
                  <c:v>08/15</c:v>
                </c:pt>
                <c:pt idx="256">
                  <c:v>08/15</c:v>
                </c:pt>
                <c:pt idx="257">
                  <c:v>08/15</c:v>
                </c:pt>
                <c:pt idx="258">
                  <c:v>08/15</c:v>
                </c:pt>
                <c:pt idx="259">
                  <c:v>08/15</c:v>
                </c:pt>
                <c:pt idx="260">
                  <c:v>08/15</c:v>
                </c:pt>
                <c:pt idx="261">
                  <c:v>09/15</c:v>
                </c:pt>
                <c:pt idx="262">
                  <c:v>09/15</c:v>
                </c:pt>
                <c:pt idx="263">
                  <c:v>09/15</c:v>
                </c:pt>
                <c:pt idx="264">
                  <c:v>09/15</c:v>
                </c:pt>
                <c:pt idx="265">
                  <c:v>09/15</c:v>
                </c:pt>
              </c:strCache>
            </c:strRef>
          </c:cat>
          <c:val>
            <c:numRef>
              <c:f>Sheet1!$C$2:$C$267</c:f>
              <c:numCache>
                <c:formatCode>General</c:formatCode>
                <c:ptCount val="266"/>
                <c:pt idx="0">
                  <c:v>1</c:v>
                </c:pt>
                <c:pt idx="1">
                  <c:v>1</c:v>
                </c:pt>
                <c:pt idx="2">
                  <c:v>1</c:v>
                </c:pt>
                <c:pt idx="3">
                  <c:v>2</c:v>
                </c:pt>
                <c:pt idx="4">
                  <c:v>2</c:v>
                </c:pt>
                <c:pt idx="5">
                  <c:v>2</c:v>
                </c:pt>
                <c:pt idx="6">
                  <c:v>3</c:v>
                </c:pt>
                <c:pt idx="7">
                  <c:v>3</c:v>
                </c:pt>
                <c:pt idx="8">
                  <c:v>3</c:v>
                </c:pt>
                <c:pt idx="9">
                  <c:v>3</c:v>
                </c:pt>
                <c:pt idx="10">
                  <c:v>4</c:v>
                </c:pt>
                <c:pt idx="11">
                  <c:v>4</c:v>
                </c:pt>
                <c:pt idx="12">
                  <c:v>4</c:v>
                </c:pt>
                <c:pt idx="13">
                  <c:v>4</c:v>
                </c:pt>
                <c:pt idx="14">
                  <c:v>4</c:v>
                </c:pt>
                <c:pt idx="15">
                  <c:v>5</c:v>
                </c:pt>
                <c:pt idx="16">
                  <c:v>6</c:v>
                </c:pt>
                <c:pt idx="17">
                  <c:v>6</c:v>
                </c:pt>
                <c:pt idx="18">
                  <c:v>6</c:v>
                </c:pt>
                <c:pt idx="19">
                  <c:v>6</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8</c:v>
                </c:pt>
                <c:pt idx="38">
                  <c:v>8</c:v>
                </c:pt>
                <c:pt idx="39">
                  <c:v>8</c:v>
                </c:pt>
                <c:pt idx="40">
                  <c:v>8</c:v>
                </c:pt>
                <c:pt idx="41">
                  <c:v>8</c:v>
                </c:pt>
                <c:pt idx="42">
                  <c:v>8</c:v>
                </c:pt>
                <c:pt idx="43">
                  <c:v>9</c:v>
                </c:pt>
                <c:pt idx="44">
                  <c:v>10</c:v>
                </c:pt>
                <c:pt idx="45">
                  <c:v>10</c:v>
                </c:pt>
                <c:pt idx="46">
                  <c:v>10</c:v>
                </c:pt>
                <c:pt idx="47">
                  <c:v>10</c:v>
                </c:pt>
                <c:pt idx="48">
                  <c:v>10</c:v>
                </c:pt>
                <c:pt idx="49">
                  <c:v>10</c:v>
                </c:pt>
                <c:pt idx="50">
                  <c:v>10</c:v>
                </c:pt>
                <c:pt idx="51">
                  <c:v>10</c:v>
                </c:pt>
                <c:pt idx="52">
                  <c:v>11</c:v>
                </c:pt>
                <c:pt idx="53">
                  <c:v>12</c:v>
                </c:pt>
                <c:pt idx="54">
                  <c:v>12</c:v>
                </c:pt>
                <c:pt idx="55">
                  <c:v>12</c:v>
                </c:pt>
                <c:pt idx="56">
                  <c:v>13</c:v>
                </c:pt>
                <c:pt idx="57">
                  <c:v>13</c:v>
                </c:pt>
                <c:pt idx="58">
                  <c:v>13</c:v>
                </c:pt>
                <c:pt idx="59">
                  <c:v>13</c:v>
                </c:pt>
                <c:pt idx="60">
                  <c:v>13</c:v>
                </c:pt>
                <c:pt idx="61">
                  <c:v>13</c:v>
                </c:pt>
                <c:pt idx="62">
                  <c:v>22</c:v>
                </c:pt>
                <c:pt idx="63">
                  <c:v>23</c:v>
                </c:pt>
                <c:pt idx="64">
                  <c:v>23</c:v>
                </c:pt>
                <c:pt idx="65">
                  <c:v>24</c:v>
                </c:pt>
                <c:pt idx="66">
                  <c:v>25</c:v>
                </c:pt>
                <c:pt idx="67">
                  <c:v>26</c:v>
                </c:pt>
                <c:pt idx="68">
                  <c:v>27</c:v>
                </c:pt>
                <c:pt idx="69">
                  <c:v>27</c:v>
                </c:pt>
                <c:pt idx="70">
                  <c:v>28</c:v>
                </c:pt>
                <c:pt idx="71">
                  <c:v>29</c:v>
                </c:pt>
                <c:pt idx="72">
                  <c:v>29</c:v>
                </c:pt>
                <c:pt idx="73">
                  <c:v>33</c:v>
                </c:pt>
                <c:pt idx="74">
                  <c:v>37</c:v>
                </c:pt>
                <c:pt idx="75">
                  <c:v>39</c:v>
                </c:pt>
                <c:pt idx="76">
                  <c:v>42</c:v>
                </c:pt>
                <c:pt idx="77">
                  <c:v>45</c:v>
                </c:pt>
                <c:pt idx="78">
                  <c:v>52</c:v>
                </c:pt>
                <c:pt idx="79">
                  <c:v>54</c:v>
                </c:pt>
                <c:pt idx="80">
                  <c:v>63</c:v>
                </c:pt>
                <c:pt idx="81">
                  <c:v>66</c:v>
                </c:pt>
                <c:pt idx="82">
                  <c:v>69</c:v>
                </c:pt>
                <c:pt idx="83">
                  <c:v>70</c:v>
                </c:pt>
                <c:pt idx="84">
                  <c:v>74</c:v>
                </c:pt>
                <c:pt idx="85">
                  <c:v>80</c:v>
                </c:pt>
                <c:pt idx="86">
                  <c:v>89</c:v>
                </c:pt>
                <c:pt idx="87">
                  <c:v>92</c:v>
                </c:pt>
                <c:pt idx="88">
                  <c:v>102</c:v>
                </c:pt>
                <c:pt idx="89">
                  <c:v>106</c:v>
                </c:pt>
                <c:pt idx="90">
                  <c:v>115</c:v>
                </c:pt>
                <c:pt idx="91">
                  <c:v>119</c:v>
                </c:pt>
                <c:pt idx="92">
                  <c:v>123</c:v>
                </c:pt>
                <c:pt idx="93">
                  <c:v>126</c:v>
                </c:pt>
                <c:pt idx="94">
                  <c:v>133</c:v>
                </c:pt>
                <c:pt idx="95">
                  <c:v>140</c:v>
                </c:pt>
                <c:pt idx="96">
                  <c:v>149</c:v>
                </c:pt>
                <c:pt idx="97">
                  <c:v>153</c:v>
                </c:pt>
                <c:pt idx="98">
                  <c:v>158</c:v>
                </c:pt>
                <c:pt idx="99">
                  <c:v>165</c:v>
                </c:pt>
                <c:pt idx="100">
                  <c:v>173</c:v>
                </c:pt>
                <c:pt idx="101">
                  <c:v>216</c:v>
                </c:pt>
                <c:pt idx="102">
                  <c:v>223</c:v>
                </c:pt>
                <c:pt idx="103">
                  <c:v>230</c:v>
                </c:pt>
                <c:pt idx="104">
                  <c:v>235</c:v>
                </c:pt>
                <c:pt idx="105">
                  <c:v>242</c:v>
                </c:pt>
                <c:pt idx="106">
                  <c:v>248</c:v>
                </c:pt>
                <c:pt idx="107">
                  <c:v>261</c:v>
                </c:pt>
                <c:pt idx="108">
                  <c:v>272</c:v>
                </c:pt>
                <c:pt idx="109">
                  <c:v>283</c:v>
                </c:pt>
                <c:pt idx="110">
                  <c:v>290</c:v>
                </c:pt>
                <c:pt idx="111">
                  <c:v>297</c:v>
                </c:pt>
                <c:pt idx="112">
                  <c:v>304</c:v>
                </c:pt>
                <c:pt idx="113">
                  <c:v>322</c:v>
                </c:pt>
                <c:pt idx="114">
                  <c:v>340</c:v>
                </c:pt>
                <c:pt idx="115">
                  <c:v>357</c:v>
                </c:pt>
                <c:pt idx="116">
                  <c:v>370</c:v>
                </c:pt>
                <c:pt idx="117">
                  <c:v>387</c:v>
                </c:pt>
                <c:pt idx="118">
                  <c:v>396</c:v>
                </c:pt>
                <c:pt idx="119">
                  <c:v>410</c:v>
                </c:pt>
                <c:pt idx="120">
                  <c:v>426</c:v>
                </c:pt>
                <c:pt idx="121">
                  <c:v>438</c:v>
                </c:pt>
                <c:pt idx="122">
                  <c:v>451</c:v>
                </c:pt>
                <c:pt idx="123">
                  <c:v>470</c:v>
                </c:pt>
                <c:pt idx="124">
                  <c:v>479</c:v>
                </c:pt>
                <c:pt idx="125">
                  <c:v>492</c:v>
                </c:pt>
                <c:pt idx="126">
                  <c:v>502</c:v>
                </c:pt>
                <c:pt idx="127">
                  <c:v>511</c:v>
                </c:pt>
                <c:pt idx="128">
                  <c:v>526</c:v>
                </c:pt>
                <c:pt idx="129">
                  <c:v>553</c:v>
                </c:pt>
                <c:pt idx="130">
                  <c:v>581</c:v>
                </c:pt>
                <c:pt idx="131">
                  <c:v>604</c:v>
                </c:pt>
                <c:pt idx="132">
                  <c:v>624</c:v>
                </c:pt>
                <c:pt idx="133">
                  <c:v>635</c:v>
                </c:pt>
                <c:pt idx="134">
                  <c:v>648</c:v>
                </c:pt>
                <c:pt idx="135">
                  <c:v>660</c:v>
                </c:pt>
                <c:pt idx="136">
                  <c:v>685</c:v>
                </c:pt>
                <c:pt idx="137">
                  <c:v>720</c:v>
                </c:pt>
                <c:pt idx="138">
                  <c:v>744</c:v>
                </c:pt>
                <c:pt idx="139">
                  <c:v>772</c:v>
                </c:pt>
                <c:pt idx="140">
                  <c:v>800</c:v>
                </c:pt>
                <c:pt idx="141">
                  <c:v>822</c:v>
                </c:pt>
                <c:pt idx="142">
                  <c:v>851</c:v>
                </c:pt>
                <c:pt idx="143">
                  <c:v>913</c:v>
                </c:pt>
                <c:pt idx="144">
                  <c:v>913</c:v>
                </c:pt>
                <c:pt idx="145">
                  <c:v>1029</c:v>
                </c:pt>
                <c:pt idx="146">
                  <c:v>1127</c:v>
                </c:pt>
                <c:pt idx="147">
                  <c:v>1207</c:v>
                </c:pt>
                <c:pt idx="148">
                  <c:v>1246</c:v>
                </c:pt>
                <c:pt idx="149">
                  <c:v>1246</c:v>
                </c:pt>
                <c:pt idx="150">
                  <c:v>1275</c:v>
                </c:pt>
                <c:pt idx="151">
                  <c:v>1286</c:v>
                </c:pt>
                <c:pt idx="152">
                  <c:v>1295</c:v>
                </c:pt>
                <c:pt idx="153">
                  <c:v>1304</c:v>
                </c:pt>
                <c:pt idx="154">
                  <c:v>1319</c:v>
                </c:pt>
                <c:pt idx="155">
                  <c:v>1331</c:v>
                </c:pt>
                <c:pt idx="156">
                  <c:v>1343</c:v>
                </c:pt>
                <c:pt idx="157">
                  <c:v>1357</c:v>
                </c:pt>
                <c:pt idx="158">
                  <c:v>1364</c:v>
                </c:pt>
                <c:pt idx="159">
                  <c:v>1369</c:v>
                </c:pt>
                <c:pt idx="160">
                  <c:v>1376</c:v>
                </c:pt>
                <c:pt idx="161">
                  <c:v>1392</c:v>
                </c:pt>
                <c:pt idx="162">
                  <c:v>1404</c:v>
                </c:pt>
                <c:pt idx="163">
                  <c:v>1421</c:v>
                </c:pt>
                <c:pt idx="164">
                  <c:v>1429</c:v>
                </c:pt>
                <c:pt idx="165">
                  <c:v>1438</c:v>
                </c:pt>
                <c:pt idx="166">
                  <c:v>1441</c:v>
                </c:pt>
                <c:pt idx="167">
                  <c:v>1445</c:v>
                </c:pt>
                <c:pt idx="168">
                  <c:v>1459</c:v>
                </c:pt>
                <c:pt idx="169">
                  <c:v>1469</c:v>
                </c:pt>
                <c:pt idx="170">
                  <c:v>1474</c:v>
                </c:pt>
                <c:pt idx="171">
                  <c:v>1481</c:v>
                </c:pt>
                <c:pt idx="172">
                  <c:v>1483</c:v>
                </c:pt>
                <c:pt idx="173">
                  <c:v>1490</c:v>
                </c:pt>
                <c:pt idx="174">
                  <c:v>1501</c:v>
                </c:pt>
                <c:pt idx="175">
                  <c:v>1505</c:v>
                </c:pt>
                <c:pt idx="176">
                  <c:v>1512</c:v>
                </c:pt>
                <c:pt idx="177">
                  <c:v>1523</c:v>
                </c:pt>
                <c:pt idx="178">
                  <c:v>1528</c:v>
                </c:pt>
                <c:pt idx="179">
                  <c:v>1536</c:v>
                </c:pt>
                <c:pt idx="180">
                  <c:v>1544</c:v>
                </c:pt>
                <c:pt idx="181">
                  <c:v>1555</c:v>
                </c:pt>
                <c:pt idx="182">
                  <c:v>1568</c:v>
                </c:pt>
                <c:pt idx="183">
                  <c:v>1574</c:v>
                </c:pt>
                <c:pt idx="184">
                  <c:v>1585</c:v>
                </c:pt>
                <c:pt idx="185">
                  <c:v>1589</c:v>
                </c:pt>
                <c:pt idx="186">
                  <c:v>1595</c:v>
                </c:pt>
                <c:pt idx="187">
                  <c:v>1600</c:v>
                </c:pt>
                <c:pt idx="188">
                  <c:v>1608</c:v>
                </c:pt>
                <c:pt idx="189">
                  <c:v>1617</c:v>
                </c:pt>
                <c:pt idx="190">
                  <c:v>1620</c:v>
                </c:pt>
                <c:pt idx="191">
                  <c:v>1621</c:v>
                </c:pt>
                <c:pt idx="192">
                  <c:v>1627</c:v>
                </c:pt>
                <c:pt idx="193">
                  <c:v>1632</c:v>
                </c:pt>
                <c:pt idx="194">
                  <c:v>1638</c:v>
                </c:pt>
                <c:pt idx="195">
                  <c:v>1644</c:v>
                </c:pt>
                <c:pt idx="196">
                  <c:v>1652</c:v>
                </c:pt>
                <c:pt idx="197">
                  <c:v>1660</c:v>
                </c:pt>
                <c:pt idx="198">
                  <c:v>1667</c:v>
                </c:pt>
                <c:pt idx="199">
                  <c:v>1674</c:v>
                </c:pt>
                <c:pt idx="200">
                  <c:v>1675</c:v>
                </c:pt>
                <c:pt idx="201">
                  <c:v>1678</c:v>
                </c:pt>
                <c:pt idx="202">
                  <c:v>1696</c:v>
                </c:pt>
                <c:pt idx="203">
                  <c:v>1709</c:v>
                </c:pt>
                <c:pt idx="204">
                  <c:v>1715</c:v>
                </c:pt>
                <c:pt idx="205">
                  <c:v>1724</c:v>
                </c:pt>
                <c:pt idx="206">
                  <c:v>1729</c:v>
                </c:pt>
                <c:pt idx="207">
                  <c:v>1735</c:v>
                </c:pt>
                <c:pt idx="208">
                  <c:v>1747</c:v>
                </c:pt>
                <c:pt idx="209">
                  <c:v>1756</c:v>
                </c:pt>
                <c:pt idx="210">
                  <c:v>1765</c:v>
                </c:pt>
                <c:pt idx="211">
                  <c:v>1772</c:v>
                </c:pt>
                <c:pt idx="212">
                  <c:v>1787</c:v>
                </c:pt>
                <c:pt idx="213">
                  <c:v>1791</c:v>
                </c:pt>
                <c:pt idx="214">
                  <c:v>1796</c:v>
                </c:pt>
                <c:pt idx="215">
                  <c:v>1809</c:v>
                </c:pt>
                <c:pt idx="216">
                  <c:v>1815</c:v>
                </c:pt>
                <c:pt idx="217">
                  <c:v>1817</c:v>
                </c:pt>
                <c:pt idx="218">
                  <c:v>1824</c:v>
                </c:pt>
                <c:pt idx="219">
                  <c:v>1831</c:v>
                </c:pt>
                <c:pt idx="220">
                  <c:v>1833</c:v>
                </c:pt>
                <c:pt idx="221">
                  <c:v>1846</c:v>
                </c:pt>
                <c:pt idx="222">
                  <c:v>1854</c:v>
                </c:pt>
                <c:pt idx="223">
                  <c:v>1861</c:v>
                </c:pt>
                <c:pt idx="224">
                  <c:v>1868</c:v>
                </c:pt>
                <c:pt idx="225">
                  <c:v>1876</c:v>
                </c:pt>
                <c:pt idx="226">
                  <c:v>1882</c:v>
                </c:pt>
                <c:pt idx="227">
                  <c:v>1883</c:v>
                </c:pt>
                <c:pt idx="228">
                  <c:v>1890</c:v>
                </c:pt>
                <c:pt idx="229">
                  <c:v>1931</c:v>
                </c:pt>
                <c:pt idx="230">
                  <c:v>1972</c:v>
                </c:pt>
                <c:pt idx="231">
                  <c:v>1982</c:v>
                </c:pt>
                <c:pt idx="232">
                  <c:v>1991</c:v>
                </c:pt>
                <c:pt idx="233">
                  <c:v>1995</c:v>
                </c:pt>
                <c:pt idx="234">
                  <c:v>2000</c:v>
                </c:pt>
                <c:pt idx="235">
                  <c:v>2008</c:v>
                </c:pt>
                <c:pt idx="236">
                  <c:v>2015</c:v>
                </c:pt>
                <c:pt idx="237">
                  <c:v>2024</c:v>
                </c:pt>
                <c:pt idx="238">
                  <c:v>2028</c:v>
                </c:pt>
                <c:pt idx="239">
                  <c:v>2033</c:v>
                </c:pt>
                <c:pt idx="240">
                  <c:v>2034</c:v>
                </c:pt>
                <c:pt idx="241">
                  <c:v>2038</c:v>
                </c:pt>
                <c:pt idx="242">
                  <c:v>2041</c:v>
                </c:pt>
                <c:pt idx="243">
                  <c:v>2044</c:v>
                </c:pt>
                <c:pt idx="244">
                  <c:v>2076</c:v>
                </c:pt>
                <c:pt idx="245">
                  <c:v>2080</c:v>
                </c:pt>
                <c:pt idx="246">
                  <c:v>2082</c:v>
                </c:pt>
                <c:pt idx="247">
                  <c:v>2088</c:v>
                </c:pt>
                <c:pt idx="248">
                  <c:v>2096</c:v>
                </c:pt>
                <c:pt idx="249">
                  <c:v>2104</c:v>
                </c:pt>
                <c:pt idx="250">
                  <c:v>2113</c:v>
                </c:pt>
                <c:pt idx="251">
                  <c:v>2118</c:v>
                </c:pt>
                <c:pt idx="252">
                  <c:v>2125</c:v>
                </c:pt>
                <c:pt idx="253">
                  <c:v>2127</c:v>
                </c:pt>
                <c:pt idx="254">
                  <c:v>2129</c:v>
                </c:pt>
                <c:pt idx="255">
                  <c:v>2132</c:v>
                </c:pt>
                <c:pt idx="256">
                  <c:v>2148</c:v>
                </c:pt>
                <c:pt idx="257">
                  <c:v>2163</c:v>
                </c:pt>
                <c:pt idx="258">
                  <c:v>2172</c:v>
                </c:pt>
                <c:pt idx="259">
                  <c:v>2174</c:v>
                </c:pt>
                <c:pt idx="260">
                  <c:v>2179</c:v>
                </c:pt>
                <c:pt idx="261">
                  <c:v>2183</c:v>
                </c:pt>
                <c:pt idx="262">
                  <c:v>2191</c:v>
                </c:pt>
                <c:pt idx="263">
                  <c:v>2193</c:v>
                </c:pt>
                <c:pt idx="264">
                  <c:v>2194</c:v>
                </c:pt>
                <c:pt idx="265">
                  <c:v>2195</c:v>
                </c:pt>
              </c:numCache>
            </c:numRef>
          </c:val>
        </c:ser>
        <c:dLbls>
          <c:showLegendKey val="0"/>
          <c:showVal val="0"/>
          <c:showCatName val="0"/>
          <c:showSerName val="0"/>
          <c:showPercent val="0"/>
          <c:showBubbleSize val="0"/>
        </c:dLbls>
        <c:axId val="216761808"/>
        <c:axId val="216762368"/>
      </c:areaChart>
      <c:catAx>
        <c:axId val="216761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6762368"/>
        <c:crosses val="autoZero"/>
        <c:auto val="1"/>
        <c:lblAlgn val="ctr"/>
        <c:lblOffset val="100"/>
        <c:noMultiLvlLbl val="0"/>
      </c:catAx>
      <c:valAx>
        <c:axId val="216762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67618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CHEM 101 Grade Distribution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c:v>
                </c:pt>
                <c:pt idx="1">
                  <c:v>F</c:v>
                </c:pt>
                <c:pt idx="2">
                  <c:v>D</c:v>
                </c:pt>
                <c:pt idx="3">
                  <c:v>C-</c:v>
                </c:pt>
                <c:pt idx="4">
                  <c:v>C</c:v>
                </c:pt>
                <c:pt idx="5">
                  <c:v>C+</c:v>
                </c:pt>
                <c:pt idx="6">
                  <c:v>B-</c:v>
                </c:pt>
                <c:pt idx="7">
                  <c:v>B</c:v>
                </c:pt>
                <c:pt idx="8">
                  <c:v>B+</c:v>
                </c:pt>
                <c:pt idx="9">
                  <c:v>A-</c:v>
                </c:pt>
                <c:pt idx="10">
                  <c:v>A</c:v>
                </c:pt>
              </c:strCache>
            </c:strRef>
          </c:cat>
          <c:val>
            <c:numRef>
              <c:f>Sheet1!$B$2:$B$12</c:f>
              <c:numCache>
                <c:formatCode>General</c:formatCode>
                <c:ptCount val="11"/>
                <c:pt idx="0">
                  <c:v>22</c:v>
                </c:pt>
                <c:pt idx="1">
                  <c:v>34</c:v>
                </c:pt>
                <c:pt idx="2">
                  <c:v>27</c:v>
                </c:pt>
                <c:pt idx="3">
                  <c:v>39</c:v>
                </c:pt>
                <c:pt idx="4">
                  <c:v>55</c:v>
                </c:pt>
                <c:pt idx="5">
                  <c:v>45</c:v>
                </c:pt>
                <c:pt idx="6">
                  <c:v>76</c:v>
                </c:pt>
                <c:pt idx="7">
                  <c:v>97</c:v>
                </c:pt>
                <c:pt idx="8">
                  <c:v>74</c:v>
                </c:pt>
                <c:pt idx="9">
                  <c:v>62</c:v>
                </c:pt>
                <c:pt idx="10">
                  <c:v>52</c:v>
                </c:pt>
              </c:numCache>
            </c:numRef>
          </c:val>
        </c:ser>
        <c:dLbls>
          <c:showLegendKey val="0"/>
          <c:showVal val="0"/>
          <c:showCatName val="0"/>
          <c:showSerName val="0"/>
          <c:showPercent val="0"/>
          <c:showBubbleSize val="0"/>
        </c:dLbls>
        <c:gapWidth val="0"/>
        <c:overlap val="-27"/>
        <c:axId val="216764608"/>
        <c:axId val="216765168"/>
      </c:barChart>
      <c:catAx>
        <c:axId val="2167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6765168"/>
        <c:crosses val="autoZero"/>
        <c:auto val="1"/>
        <c:lblAlgn val="ctr"/>
        <c:lblOffset val="100"/>
        <c:noMultiLvlLbl val="0"/>
      </c:catAx>
      <c:valAx>
        <c:axId val="216765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676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CHEM 101 Grade Distribution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lumMod val="20000"/>
                <a:lumOff val="80000"/>
              </a:schemeClr>
            </a:solidFill>
            <a:ln w="12700">
              <a:solidFill>
                <a:schemeClr val="accent3">
                  <a:lumMod val="50000"/>
                </a:schemeClr>
              </a:solidFill>
            </a:ln>
            <a:effectLst/>
          </c:spPr>
          <c:invertIfNegative val="0"/>
          <c:dLbls>
            <c:dLbl>
              <c:idx val="6"/>
              <c:layout>
                <c:manualLayout>
                  <c:x val="-5.7870370370370367E-3"/>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8935185185185184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c:v>
                </c:pt>
                <c:pt idx="1">
                  <c:v>F</c:v>
                </c:pt>
                <c:pt idx="2">
                  <c:v>D</c:v>
                </c:pt>
                <c:pt idx="3">
                  <c:v>C-</c:v>
                </c:pt>
                <c:pt idx="4">
                  <c:v>C</c:v>
                </c:pt>
                <c:pt idx="5">
                  <c:v>C+</c:v>
                </c:pt>
                <c:pt idx="6">
                  <c:v>B-</c:v>
                </c:pt>
                <c:pt idx="7">
                  <c:v>B</c:v>
                </c:pt>
                <c:pt idx="8">
                  <c:v>B+</c:v>
                </c:pt>
                <c:pt idx="9">
                  <c:v>A-</c:v>
                </c:pt>
                <c:pt idx="10">
                  <c:v>A</c:v>
                </c:pt>
              </c:strCache>
            </c:strRef>
          </c:cat>
          <c:val>
            <c:numRef>
              <c:f>Sheet1!$B$2:$B$12</c:f>
              <c:numCache>
                <c:formatCode>0.0%</c:formatCode>
                <c:ptCount val="11"/>
                <c:pt idx="0">
                  <c:v>3.7735849056603772E-2</c:v>
                </c:pt>
                <c:pt idx="1">
                  <c:v>5.8319039451114926E-2</c:v>
                </c:pt>
                <c:pt idx="2">
                  <c:v>4.6312178387650088E-2</c:v>
                </c:pt>
                <c:pt idx="3">
                  <c:v>6.6895368782161235E-2</c:v>
                </c:pt>
                <c:pt idx="4">
                  <c:v>9.4339622641509441E-2</c:v>
                </c:pt>
                <c:pt idx="5">
                  <c:v>7.7186963979416809E-2</c:v>
                </c:pt>
                <c:pt idx="6">
                  <c:v>0.13036020583190394</c:v>
                </c:pt>
                <c:pt idx="7">
                  <c:v>0.16638078902229847</c:v>
                </c:pt>
                <c:pt idx="8">
                  <c:v>0.12692967409948541</c:v>
                </c:pt>
                <c:pt idx="9">
                  <c:v>0.10634648370497427</c:v>
                </c:pt>
                <c:pt idx="10">
                  <c:v>8.9193825042881647E-2</c:v>
                </c:pt>
              </c:numCache>
            </c:numRef>
          </c:val>
        </c:ser>
        <c:dLbls>
          <c:showLegendKey val="0"/>
          <c:showVal val="0"/>
          <c:showCatName val="0"/>
          <c:showSerName val="0"/>
          <c:showPercent val="0"/>
          <c:showBubbleSize val="0"/>
        </c:dLbls>
        <c:gapWidth val="0"/>
        <c:overlap val="-27"/>
        <c:axId val="313228736"/>
        <c:axId val="313229296"/>
      </c:barChart>
      <c:catAx>
        <c:axId val="31322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229296"/>
        <c:crosses val="autoZero"/>
        <c:auto val="1"/>
        <c:lblAlgn val="ctr"/>
        <c:lblOffset val="100"/>
        <c:noMultiLvlLbl val="0"/>
      </c:catAx>
      <c:valAx>
        <c:axId val="31322929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3228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SAT Score Distribution</a:t>
            </a:r>
            <a:r>
              <a:rPr lang="en-US" baseline="0" dirty="0" smtClean="0"/>
              <a:t> of College-Bound Seniors, 2014</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Sheet1!$A$2:$A$182</c:f>
              <c:numCache>
                <c:formatCode>General</c:formatCode>
                <c:ptCount val="181"/>
                <c:pt idx="0">
                  <c:v>600</c:v>
                </c:pt>
                <c:pt idx="1">
                  <c:v>610</c:v>
                </c:pt>
                <c:pt idx="2">
                  <c:v>620</c:v>
                </c:pt>
                <c:pt idx="3">
                  <c:v>630</c:v>
                </c:pt>
                <c:pt idx="4">
                  <c:v>640</c:v>
                </c:pt>
                <c:pt idx="5">
                  <c:v>650</c:v>
                </c:pt>
                <c:pt idx="6">
                  <c:v>660</c:v>
                </c:pt>
                <c:pt idx="7">
                  <c:v>670</c:v>
                </c:pt>
                <c:pt idx="8">
                  <c:v>680</c:v>
                </c:pt>
                <c:pt idx="9">
                  <c:v>690</c:v>
                </c:pt>
                <c:pt idx="10">
                  <c:v>700</c:v>
                </c:pt>
                <c:pt idx="11">
                  <c:v>710</c:v>
                </c:pt>
                <c:pt idx="12">
                  <c:v>720</c:v>
                </c:pt>
                <c:pt idx="13">
                  <c:v>730</c:v>
                </c:pt>
                <c:pt idx="14">
                  <c:v>740</c:v>
                </c:pt>
                <c:pt idx="15">
                  <c:v>750</c:v>
                </c:pt>
                <c:pt idx="16">
                  <c:v>760</c:v>
                </c:pt>
                <c:pt idx="17">
                  <c:v>770</c:v>
                </c:pt>
                <c:pt idx="18">
                  <c:v>780</c:v>
                </c:pt>
                <c:pt idx="19">
                  <c:v>790</c:v>
                </c:pt>
                <c:pt idx="20">
                  <c:v>800</c:v>
                </c:pt>
                <c:pt idx="21">
                  <c:v>810</c:v>
                </c:pt>
                <c:pt idx="22">
                  <c:v>820</c:v>
                </c:pt>
                <c:pt idx="23">
                  <c:v>830</c:v>
                </c:pt>
                <c:pt idx="24">
                  <c:v>840</c:v>
                </c:pt>
                <c:pt idx="25">
                  <c:v>850</c:v>
                </c:pt>
                <c:pt idx="26">
                  <c:v>860</c:v>
                </c:pt>
                <c:pt idx="27">
                  <c:v>870</c:v>
                </c:pt>
                <c:pt idx="28">
                  <c:v>880</c:v>
                </c:pt>
                <c:pt idx="29">
                  <c:v>890</c:v>
                </c:pt>
                <c:pt idx="30">
                  <c:v>900</c:v>
                </c:pt>
                <c:pt idx="31">
                  <c:v>910</c:v>
                </c:pt>
                <c:pt idx="32">
                  <c:v>920</c:v>
                </c:pt>
                <c:pt idx="33">
                  <c:v>930</c:v>
                </c:pt>
                <c:pt idx="34">
                  <c:v>940</c:v>
                </c:pt>
                <c:pt idx="35">
                  <c:v>950</c:v>
                </c:pt>
                <c:pt idx="36">
                  <c:v>960</c:v>
                </c:pt>
                <c:pt idx="37">
                  <c:v>970</c:v>
                </c:pt>
                <c:pt idx="38">
                  <c:v>980</c:v>
                </c:pt>
                <c:pt idx="39">
                  <c:v>990</c:v>
                </c:pt>
                <c:pt idx="40">
                  <c:v>1000</c:v>
                </c:pt>
                <c:pt idx="41">
                  <c:v>1010</c:v>
                </c:pt>
                <c:pt idx="42">
                  <c:v>1020</c:v>
                </c:pt>
                <c:pt idx="43">
                  <c:v>1030</c:v>
                </c:pt>
                <c:pt idx="44">
                  <c:v>1040</c:v>
                </c:pt>
                <c:pt idx="45">
                  <c:v>1050</c:v>
                </c:pt>
                <c:pt idx="46">
                  <c:v>1060</c:v>
                </c:pt>
                <c:pt idx="47">
                  <c:v>1070</c:v>
                </c:pt>
                <c:pt idx="48">
                  <c:v>1080</c:v>
                </c:pt>
                <c:pt idx="49">
                  <c:v>1090</c:v>
                </c:pt>
                <c:pt idx="50">
                  <c:v>1100</c:v>
                </c:pt>
                <c:pt idx="51">
                  <c:v>1110</c:v>
                </c:pt>
                <c:pt idx="52">
                  <c:v>1120</c:v>
                </c:pt>
                <c:pt idx="53">
                  <c:v>1130</c:v>
                </c:pt>
                <c:pt idx="54">
                  <c:v>1140</c:v>
                </c:pt>
                <c:pt idx="55">
                  <c:v>1150</c:v>
                </c:pt>
                <c:pt idx="56">
                  <c:v>1160</c:v>
                </c:pt>
                <c:pt idx="57">
                  <c:v>1170</c:v>
                </c:pt>
                <c:pt idx="58">
                  <c:v>1180</c:v>
                </c:pt>
                <c:pt idx="59">
                  <c:v>1190</c:v>
                </c:pt>
                <c:pt idx="60">
                  <c:v>1200</c:v>
                </c:pt>
                <c:pt idx="61">
                  <c:v>1210</c:v>
                </c:pt>
                <c:pt idx="62">
                  <c:v>1220</c:v>
                </c:pt>
                <c:pt idx="63">
                  <c:v>1230</c:v>
                </c:pt>
                <c:pt idx="64">
                  <c:v>1240</c:v>
                </c:pt>
                <c:pt idx="65">
                  <c:v>1250</c:v>
                </c:pt>
                <c:pt idx="66">
                  <c:v>1260</c:v>
                </c:pt>
                <c:pt idx="67">
                  <c:v>1270</c:v>
                </c:pt>
                <c:pt idx="68">
                  <c:v>1280</c:v>
                </c:pt>
                <c:pt idx="69">
                  <c:v>1290</c:v>
                </c:pt>
                <c:pt idx="70">
                  <c:v>1300</c:v>
                </c:pt>
                <c:pt idx="71">
                  <c:v>1310</c:v>
                </c:pt>
                <c:pt idx="72">
                  <c:v>1320</c:v>
                </c:pt>
                <c:pt idx="73">
                  <c:v>1330</c:v>
                </c:pt>
                <c:pt idx="74">
                  <c:v>1340</c:v>
                </c:pt>
                <c:pt idx="75">
                  <c:v>1350</c:v>
                </c:pt>
                <c:pt idx="76">
                  <c:v>1360</c:v>
                </c:pt>
                <c:pt idx="77">
                  <c:v>1370</c:v>
                </c:pt>
                <c:pt idx="78">
                  <c:v>1380</c:v>
                </c:pt>
                <c:pt idx="79">
                  <c:v>1390</c:v>
                </c:pt>
                <c:pt idx="80">
                  <c:v>1400</c:v>
                </c:pt>
                <c:pt idx="81">
                  <c:v>1410</c:v>
                </c:pt>
                <c:pt idx="82">
                  <c:v>1420</c:v>
                </c:pt>
                <c:pt idx="83">
                  <c:v>1430</c:v>
                </c:pt>
                <c:pt idx="84">
                  <c:v>1440</c:v>
                </c:pt>
                <c:pt idx="85">
                  <c:v>1450</c:v>
                </c:pt>
                <c:pt idx="86">
                  <c:v>1460</c:v>
                </c:pt>
                <c:pt idx="87">
                  <c:v>1470</c:v>
                </c:pt>
                <c:pt idx="88">
                  <c:v>1480</c:v>
                </c:pt>
                <c:pt idx="89">
                  <c:v>1490</c:v>
                </c:pt>
                <c:pt idx="90">
                  <c:v>1500</c:v>
                </c:pt>
                <c:pt idx="91">
                  <c:v>1510</c:v>
                </c:pt>
                <c:pt idx="92">
                  <c:v>1520</c:v>
                </c:pt>
                <c:pt idx="93">
                  <c:v>1530</c:v>
                </c:pt>
                <c:pt idx="94">
                  <c:v>1540</c:v>
                </c:pt>
                <c:pt idx="95">
                  <c:v>1550</c:v>
                </c:pt>
                <c:pt idx="96">
                  <c:v>1560</c:v>
                </c:pt>
                <c:pt idx="97">
                  <c:v>1570</c:v>
                </c:pt>
                <c:pt idx="98">
                  <c:v>1580</c:v>
                </c:pt>
                <c:pt idx="99">
                  <c:v>1590</c:v>
                </c:pt>
                <c:pt idx="100">
                  <c:v>1600</c:v>
                </c:pt>
                <c:pt idx="101">
                  <c:v>1610</c:v>
                </c:pt>
                <c:pt idx="102">
                  <c:v>1620</c:v>
                </c:pt>
                <c:pt idx="103">
                  <c:v>1630</c:v>
                </c:pt>
                <c:pt idx="104">
                  <c:v>1640</c:v>
                </c:pt>
                <c:pt idx="105">
                  <c:v>1650</c:v>
                </c:pt>
                <c:pt idx="106">
                  <c:v>1660</c:v>
                </c:pt>
                <c:pt idx="107">
                  <c:v>1670</c:v>
                </c:pt>
                <c:pt idx="108">
                  <c:v>1680</c:v>
                </c:pt>
                <c:pt idx="109">
                  <c:v>1690</c:v>
                </c:pt>
                <c:pt idx="110">
                  <c:v>1700</c:v>
                </c:pt>
                <c:pt idx="111">
                  <c:v>1710</c:v>
                </c:pt>
                <c:pt idx="112">
                  <c:v>1720</c:v>
                </c:pt>
                <c:pt idx="113">
                  <c:v>1730</c:v>
                </c:pt>
                <c:pt idx="114">
                  <c:v>1740</c:v>
                </c:pt>
                <c:pt idx="115">
                  <c:v>1750</c:v>
                </c:pt>
                <c:pt idx="116">
                  <c:v>1760</c:v>
                </c:pt>
                <c:pt idx="117">
                  <c:v>1770</c:v>
                </c:pt>
                <c:pt idx="118">
                  <c:v>1780</c:v>
                </c:pt>
                <c:pt idx="119">
                  <c:v>1790</c:v>
                </c:pt>
                <c:pt idx="120">
                  <c:v>1800</c:v>
                </c:pt>
                <c:pt idx="121">
                  <c:v>1810</c:v>
                </c:pt>
                <c:pt idx="122">
                  <c:v>1820</c:v>
                </c:pt>
                <c:pt idx="123">
                  <c:v>1830</c:v>
                </c:pt>
                <c:pt idx="124">
                  <c:v>1840</c:v>
                </c:pt>
                <c:pt idx="125">
                  <c:v>1850</c:v>
                </c:pt>
                <c:pt idx="126">
                  <c:v>1860</c:v>
                </c:pt>
                <c:pt idx="127">
                  <c:v>1870</c:v>
                </c:pt>
                <c:pt idx="128">
                  <c:v>1880</c:v>
                </c:pt>
                <c:pt idx="129">
                  <c:v>1890</c:v>
                </c:pt>
                <c:pt idx="130">
                  <c:v>1900</c:v>
                </c:pt>
                <c:pt idx="131">
                  <c:v>1910</c:v>
                </c:pt>
                <c:pt idx="132">
                  <c:v>1920</c:v>
                </c:pt>
                <c:pt idx="133">
                  <c:v>1930</c:v>
                </c:pt>
                <c:pt idx="134">
                  <c:v>1940</c:v>
                </c:pt>
                <c:pt idx="135">
                  <c:v>1950</c:v>
                </c:pt>
                <c:pt idx="136">
                  <c:v>1960</c:v>
                </c:pt>
                <c:pt idx="137">
                  <c:v>1970</c:v>
                </c:pt>
                <c:pt idx="138">
                  <c:v>1980</c:v>
                </c:pt>
                <c:pt idx="139">
                  <c:v>1990</c:v>
                </c:pt>
                <c:pt idx="140">
                  <c:v>2000</c:v>
                </c:pt>
                <c:pt idx="141">
                  <c:v>2010</c:v>
                </c:pt>
                <c:pt idx="142">
                  <c:v>2020</c:v>
                </c:pt>
                <c:pt idx="143">
                  <c:v>2030</c:v>
                </c:pt>
                <c:pt idx="144">
                  <c:v>2040</c:v>
                </c:pt>
                <c:pt idx="145">
                  <c:v>2050</c:v>
                </c:pt>
                <c:pt idx="146">
                  <c:v>2060</c:v>
                </c:pt>
                <c:pt idx="147">
                  <c:v>2070</c:v>
                </c:pt>
                <c:pt idx="148">
                  <c:v>2080</c:v>
                </c:pt>
                <c:pt idx="149">
                  <c:v>2090</c:v>
                </c:pt>
                <c:pt idx="150">
                  <c:v>2100</c:v>
                </c:pt>
                <c:pt idx="151">
                  <c:v>2110</c:v>
                </c:pt>
                <c:pt idx="152">
                  <c:v>2120</c:v>
                </c:pt>
                <c:pt idx="153">
                  <c:v>2130</c:v>
                </c:pt>
                <c:pt idx="154">
                  <c:v>2140</c:v>
                </c:pt>
                <c:pt idx="155">
                  <c:v>2150</c:v>
                </c:pt>
                <c:pt idx="156">
                  <c:v>2160</c:v>
                </c:pt>
                <c:pt idx="157">
                  <c:v>2170</c:v>
                </c:pt>
                <c:pt idx="158">
                  <c:v>2180</c:v>
                </c:pt>
                <c:pt idx="159">
                  <c:v>2190</c:v>
                </c:pt>
                <c:pt idx="160">
                  <c:v>2200</c:v>
                </c:pt>
                <c:pt idx="161">
                  <c:v>2210</c:v>
                </c:pt>
                <c:pt idx="162">
                  <c:v>2220</c:v>
                </c:pt>
                <c:pt idx="163">
                  <c:v>2230</c:v>
                </c:pt>
                <c:pt idx="164">
                  <c:v>2240</c:v>
                </c:pt>
                <c:pt idx="165">
                  <c:v>2250</c:v>
                </c:pt>
                <c:pt idx="166">
                  <c:v>2260</c:v>
                </c:pt>
                <c:pt idx="167">
                  <c:v>2270</c:v>
                </c:pt>
                <c:pt idx="168">
                  <c:v>2280</c:v>
                </c:pt>
                <c:pt idx="169">
                  <c:v>2290</c:v>
                </c:pt>
                <c:pt idx="170">
                  <c:v>2300</c:v>
                </c:pt>
                <c:pt idx="171">
                  <c:v>2310</c:v>
                </c:pt>
                <c:pt idx="172">
                  <c:v>2320</c:v>
                </c:pt>
                <c:pt idx="173">
                  <c:v>2330</c:v>
                </c:pt>
                <c:pt idx="174">
                  <c:v>2340</c:v>
                </c:pt>
                <c:pt idx="175">
                  <c:v>2350</c:v>
                </c:pt>
                <c:pt idx="176">
                  <c:v>2360</c:v>
                </c:pt>
                <c:pt idx="177">
                  <c:v>2370</c:v>
                </c:pt>
                <c:pt idx="178">
                  <c:v>2380</c:v>
                </c:pt>
                <c:pt idx="179">
                  <c:v>2390</c:v>
                </c:pt>
                <c:pt idx="180">
                  <c:v>2400</c:v>
                </c:pt>
              </c:numCache>
            </c:numRef>
          </c:cat>
          <c:val>
            <c:numRef>
              <c:f>Sheet1!$B$2:$B$182</c:f>
              <c:numCache>
                <c:formatCode>General</c:formatCode>
                <c:ptCount val="181"/>
                <c:pt idx="0">
                  <c:v>374</c:v>
                </c:pt>
                <c:pt idx="1">
                  <c:v>183</c:v>
                </c:pt>
                <c:pt idx="2">
                  <c:v>107</c:v>
                </c:pt>
                <c:pt idx="3">
                  <c:v>292</c:v>
                </c:pt>
                <c:pt idx="4">
                  <c:v>264</c:v>
                </c:pt>
                <c:pt idx="5">
                  <c:v>340</c:v>
                </c:pt>
                <c:pt idx="6">
                  <c:v>382</c:v>
                </c:pt>
                <c:pt idx="7">
                  <c:v>505</c:v>
                </c:pt>
                <c:pt idx="8">
                  <c:v>598</c:v>
                </c:pt>
                <c:pt idx="9">
                  <c:v>648</c:v>
                </c:pt>
                <c:pt idx="10">
                  <c:v>741</c:v>
                </c:pt>
                <c:pt idx="11">
                  <c:v>821</c:v>
                </c:pt>
                <c:pt idx="12">
                  <c:v>962</c:v>
                </c:pt>
                <c:pt idx="13">
                  <c:v>1018</c:v>
                </c:pt>
                <c:pt idx="14">
                  <c:v>1127</c:v>
                </c:pt>
                <c:pt idx="15">
                  <c:v>1273</c:v>
                </c:pt>
                <c:pt idx="16">
                  <c:v>1301</c:v>
                </c:pt>
                <c:pt idx="17">
                  <c:v>1448</c:v>
                </c:pt>
                <c:pt idx="18">
                  <c:v>1529</c:v>
                </c:pt>
                <c:pt idx="19">
                  <c:v>1660</c:v>
                </c:pt>
                <c:pt idx="20">
                  <c:v>1840</c:v>
                </c:pt>
                <c:pt idx="21">
                  <c:v>2015</c:v>
                </c:pt>
                <c:pt idx="22">
                  <c:v>2198</c:v>
                </c:pt>
                <c:pt idx="23">
                  <c:v>2290</c:v>
                </c:pt>
                <c:pt idx="24">
                  <c:v>2485</c:v>
                </c:pt>
                <c:pt idx="25">
                  <c:v>2642</c:v>
                </c:pt>
                <c:pt idx="26">
                  <c:v>2777</c:v>
                </c:pt>
                <c:pt idx="27">
                  <c:v>3062</c:v>
                </c:pt>
                <c:pt idx="28">
                  <c:v>3119</c:v>
                </c:pt>
                <c:pt idx="29">
                  <c:v>3310</c:v>
                </c:pt>
                <c:pt idx="30">
                  <c:v>3627</c:v>
                </c:pt>
                <c:pt idx="31">
                  <c:v>3766</c:v>
                </c:pt>
                <c:pt idx="32">
                  <c:v>3899</c:v>
                </c:pt>
                <c:pt idx="33">
                  <c:v>4273</c:v>
                </c:pt>
                <c:pt idx="34">
                  <c:v>4493</c:v>
                </c:pt>
                <c:pt idx="35">
                  <c:v>4764</c:v>
                </c:pt>
                <c:pt idx="36">
                  <c:v>4882</c:v>
                </c:pt>
                <c:pt idx="37">
                  <c:v>5473</c:v>
                </c:pt>
                <c:pt idx="38">
                  <c:v>5631</c:v>
                </c:pt>
                <c:pt idx="39">
                  <c:v>5906</c:v>
                </c:pt>
                <c:pt idx="40">
                  <c:v>6272</c:v>
                </c:pt>
                <c:pt idx="41">
                  <c:v>6692</c:v>
                </c:pt>
                <c:pt idx="42">
                  <c:v>7195</c:v>
                </c:pt>
                <c:pt idx="43">
                  <c:v>7457</c:v>
                </c:pt>
                <c:pt idx="44">
                  <c:v>8065</c:v>
                </c:pt>
                <c:pt idx="45">
                  <c:v>8568</c:v>
                </c:pt>
                <c:pt idx="46">
                  <c:v>8776</c:v>
                </c:pt>
                <c:pt idx="47">
                  <c:v>9288</c:v>
                </c:pt>
                <c:pt idx="48">
                  <c:v>9672</c:v>
                </c:pt>
                <c:pt idx="49">
                  <c:v>10106</c:v>
                </c:pt>
                <c:pt idx="50">
                  <c:v>10534</c:v>
                </c:pt>
                <c:pt idx="51">
                  <c:v>11267</c:v>
                </c:pt>
                <c:pt idx="52">
                  <c:v>11763</c:v>
                </c:pt>
                <c:pt idx="53">
                  <c:v>11961</c:v>
                </c:pt>
                <c:pt idx="54">
                  <c:v>12499</c:v>
                </c:pt>
                <c:pt idx="55">
                  <c:v>12917</c:v>
                </c:pt>
                <c:pt idx="56">
                  <c:v>13400</c:v>
                </c:pt>
                <c:pt idx="57">
                  <c:v>13887</c:v>
                </c:pt>
                <c:pt idx="58">
                  <c:v>14168</c:v>
                </c:pt>
                <c:pt idx="59">
                  <c:v>14908</c:v>
                </c:pt>
                <c:pt idx="60">
                  <c:v>15457</c:v>
                </c:pt>
                <c:pt idx="61">
                  <c:v>15491</c:v>
                </c:pt>
                <c:pt idx="62">
                  <c:v>15933</c:v>
                </c:pt>
                <c:pt idx="63">
                  <c:v>16689</c:v>
                </c:pt>
                <c:pt idx="64">
                  <c:v>16802</c:v>
                </c:pt>
                <c:pt idx="65">
                  <c:v>17168</c:v>
                </c:pt>
                <c:pt idx="66">
                  <c:v>17509</c:v>
                </c:pt>
                <c:pt idx="67">
                  <c:v>17924</c:v>
                </c:pt>
                <c:pt idx="68">
                  <c:v>18057</c:v>
                </c:pt>
                <c:pt idx="69">
                  <c:v>18340</c:v>
                </c:pt>
                <c:pt idx="70">
                  <c:v>18500</c:v>
                </c:pt>
                <c:pt idx="71">
                  <c:v>19026</c:v>
                </c:pt>
                <c:pt idx="72">
                  <c:v>18917</c:v>
                </c:pt>
                <c:pt idx="73">
                  <c:v>19309</c:v>
                </c:pt>
                <c:pt idx="74">
                  <c:v>19411</c:v>
                </c:pt>
                <c:pt idx="75">
                  <c:v>19504</c:v>
                </c:pt>
                <c:pt idx="76">
                  <c:v>19712</c:v>
                </c:pt>
                <c:pt idx="77">
                  <c:v>19851</c:v>
                </c:pt>
                <c:pt idx="78">
                  <c:v>20187</c:v>
                </c:pt>
                <c:pt idx="79">
                  <c:v>19807</c:v>
                </c:pt>
                <c:pt idx="80">
                  <c:v>20046</c:v>
                </c:pt>
                <c:pt idx="81">
                  <c:v>20201</c:v>
                </c:pt>
                <c:pt idx="82">
                  <c:v>20434</c:v>
                </c:pt>
                <c:pt idx="83">
                  <c:v>20059</c:v>
                </c:pt>
                <c:pt idx="84">
                  <c:v>20068</c:v>
                </c:pt>
                <c:pt idx="85">
                  <c:v>20196</c:v>
                </c:pt>
                <c:pt idx="86">
                  <c:v>19908</c:v>
                </c:pt>
                <c:pt idx="87">
                  <c:v>19874</c:v>
                </c:pt>
                <c:pt idx="88">
                  <c:v>20088</c:v>
                </c:pt>
                <c:pt idx="89">
                  <c:v>19471</c:v>
                </c:pt>
                <c:pt idx="90">
                  <c:v>19947</c:v>
                </c:pt>
                <c:pt idx="91">
                  <c:v>19914</c:v>
                </c:pt>
                <c:pt idx="92">
                  <c:v>19552</c:v>
                </c:pt>
                <c:pt idx="93">
                  <c:v>19539</c:v>
                </c:pt>
                <c:pt idx="94">
                  <c:v>19032</c:v>
                </c:pt>
                <c:pt idx="95">
                  <c:v>19110</c:v>
                </c:pt>
                <c:pt idx="96">
                  <c:v>19128</c:v>
                </c:pt>
                <c:pt idx="97">
                  <c:v>18779</c:v>
                </c:pt>
                <c:pt idx="98">
                  <c:v>18515</c:v>
                </c:pt>
                <c:pt idx="99">
                  <c:v>18216</c:v>
                </c:pt>
                <c:pt idx="100">
                  <c:v>18006</c:v>
                </c:pt>
                <c:pt idx="101">
                  <c:v>18152</c:v>
                </c:pt>
                <c:pt idx="102">
                  <c:v>17466</c:v>
                </c:pt>
                <c:pt idx="103">
                  <c:v>17166</c:v>
                </c:pt>
                <c:pt idx="104">
                  <c:v>16989</c:v>
                </c:pt>
                <c:pt idx="105">
                  <c:v>16695</c:v>
                </c:pt>
                <c:pt idx="106">
                  <c:v>16258</c:v>
                </c:pt>
                <c:pt idx="107">
                  <c:v>16179</c:v>
                </c:pt>
                <c:pt idx="108">
                  <c:v>15801</c:v>
                </c:pt>
                <c:pt idx="109">
                  <c:v>15746</c:v>
                </c:pt>
                <c:pt idx="110">
                  <c:v>15302</c:v>
                </c:pt>
                <c:pt idx="111">
                  <c:v>15183</c:v>
                </c:pt>
                <c:pt idx="112">
                  <c:v>14678</c:v>
                </c:pt>
                <c:pt idx="113">
                  <c:v>14421</c:v>
                </c:pt>
                <c:pt idx="114">
                  <c:v>14337</c:v>
                </c:pt>
                <c:pt idx="115">
                  <c:v>13882</c:v>
                </c:pt>
                <c:pt idx="116">
                  <c:v>13461</c:v>
                </c:pt>
                <c:pt idx="117">
                  <c:v>13322</c:v>
                </c:pt>
                <c:pt idx="118">
                  <c:v>12898</c:v>
                </c:pt>
                <c:pt idx="119">
                  <c:v>12724</c:v>
                </c:pt>
                <c:pt idx="120">
                  <c:v>12506</c:v>
                </c:pt>
                <c:pt idx="121">
                  <c:v>12138</c:v>
                </c:pt>
                <c:pt idx="122">
                  <c:v>11728</c:v>
                </c:pt>
                <c:pt idx="123">
                  <c:v>11268</c:v>
                </c:pt>
                <c:pt idx="124">
                  <c:v>11183</c:v>
                </c:pt>
                <c:pt idx="125">
                  <c:v>10932</c:v>
                </c:pt>
                <c:pt idx="126">
                  <c:v>10438</c:v>
                </c:pt>
                <c:pt idx="127">
                  <c:v>10302</c:v>
                </c:pt>
                <c:pt idx="128">
                  <c:v>9827</c:v>
                </c:pt>
                <c:pt idx="129">
                  <c:v>9741</c:v>
                </c:pt>
                <c:pt idx="130">
                  <c:v>9366</c:v>
                </c:pt>
                <c:pt idx="131">
                  <c:v>9235</c:v>
                </c:pt>
                <c:pt idx="132">
                  <c:v>8886</c:v>
                </c:pt>
                <c:pt idx="133">
                  <c:v>8394</c:v>
                </c:pt>
                <c:pt idx="134">
                  <c:v>8204</c:v>
                </c:pt>
                <c:pt idx="135">
                  <c:v>7866</c:v>
                </c:pt>
                <c:pt idx="136">
                  <c:v>7597</c:v>
                </c:pt>
                <c:pt idx="137">
                  <c:v>7292</c:v>
                </c:pt>
                <c:pt idx="138">
                  <c:v>6913</c:v>
                </c:pt>
                <c:pt idx="139">
                  <c:v>6783</c:v>
                </c:pt>
                <c:pt idx="140">
                  <c:v>6615</c:v>
                </c:pt>
                <c:pt idx="141">
                  <c:v>6494</c:v>
                </c:pt>
                <c:pt idx="142">
                  <c:v>6332</c:v>
                </c:pt>
                <c:pt idx="143">
                  <c:v>5974</c:v>
                </c:pt>
                <c:pt idx="144">
                  <c:v>5616</c:v>
                </c:pt>
                <c:pt idx="145">
                  <c:v>5418</c:v>
                </c:pt>
                <c:pt idx="146">
                  <c:v>5252</c:v>
                </c:pt>
                <c:pt idx="147">
                  <c:v>4991</c:v>
                </c:pt>
                <c:pt idx="148">
                  <c:v>4636</c:v>
                </c:pt>
                <c:pt idx="149">
                  <c:v>4555</c:v>
                </c:pt>
                <c:pt idx="150">
                  <c:v>4413</c:v>
                </c:pt>
                <c:pt idx="151">
                  <c:v>4289</c:v>
                </c:pt>
                <c:pt idx="152">
                  <c:v>4024</c:v>
                </c:pt>
                <c:pt idx="153">
                  <c:v>3715</c:v>
                </c:pt>
                <c:pt idx="154">
                  <c:v>3631</c:v>
                </c:pt>
                <c:pt idx="155">
                  <c:v>3351</c:v>
                </c:pt>
                <c:pt idx="156">
                  <c:v>3187</c:v>
                </c:pt>
                <c:pt idx="157">
                  <c:v>3074</c:v>
                </c:pt>
                <c:pt idx="158">
                  <c:v>2844</c:v>
                </c:pt>
                <c:pt idx="159">
                  <c:v>2794</c:v>
                </c:pt>
                <c:pt idx="160">
                  <c:v>2574</c:v>
                </c:pt>
                <c:pt idx="161">
                  <c:v>2560</c:v>
                </c:pt>
                <c:pt idx="162">
                  <c:v>2296</c:v>
                </c:pt>
                <c:pt idx="163">
                  <c:v>2184</c:v>
                </c:pt>
                <c:pt idx="164">
                  <c:v>1995</c:v>
                </c:pt>
                <c:pt idx="165">
                  <c:v>1914</c:v>
                </c:pt>
                <c:pt idx="166">
                  <c:v>1848</c:v>
                </c:pt>
                <c:pt idx="167">
                  <c:v>1703</c:v>
                </c:pt>
                <c:pt idx="168">
                  <c:v>1426</c:v>
                </c:pt>
                <c:pt idx="169">
                  <c:v>1522</c:v>
                </c:pt>
                <c:pt idx="170">
                  <c:v>1371</c:v>
                </c:pt>
                <c:pt idx="171">
                  <c:v>1246</c:v>
                </c:pt>
                <c:pt idx="172">
                  <c:v>1233</c:v>
                </c:pt>
                <c:pt idx="173">
                  <c:v>1075</c:v>
                </c:pt>
                <c:pt idx="174">
                  <c:v>918</c:v>
                </c:pt>
                <c:pt idx="175">
                  <c:v>630</c:v>
                </c:pt>
                <c:pt idx="176">
                  <c:v>667</c:v>
                </c:pt>
                <c:pt idx="177">
                  <c:v>523</c:v>
                </c:pt>
                <c:pt idx="178">
                  <c:v>329</c:v>
                </c:pt>
                <c:pt idx="179">
                  <c:v>237</c:v>
                </c:pt>
                <c:pt idx="180">
                  <c:v>583</c:v>
                </c:pt>
              </c:numCache>
            </c:numRef>
          </c:val>
          <c:smooth val="0"/>
        </c:ser>
        <c:dLbls>
          <c:showLegendKey val="0"/>
          <c:showVal val="0"/>
          <c:showCatName val="0"/>
          <c:showSerName val="0"/>
          <c:showPercent val="0"/>
          <c:showBubbleSize val="0"/>
        </c:dLbls>
        <c:smooth val="0"/>
        <c:axId val="216459008"/>
        <c:axId val="216459568"/>
      </c:lineChart>
      <c:catAx>
        <c:axId val="21645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6459568"/>
        <c:crosses val="autoZero"/>
        <c:auto val="1"/>
        <c:lblAlgn val="ctr"/>
        <c:lblOffset val="100"/>
        <c:noMultiLvlLbl val="0"/>
      </c:catAx>
      <c:valAx>
        <c:axId val="216459568"/>
        <c:scaling>
          <c:orientation val="minMax"/>
          <c:max val="23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645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C9C5563-BED9-4988-A1EE-8342EC43B4CE}" type="datetimeFigureOut">
              <a:rPr lang="en-US" smtClean="0"/>
              <a:t>5/29/2016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62E47B-456C-4D27-A56D-F96440B6EB83}" type="slidenum">
              <a:rPr lang="en-US" smtClean="0"/>
              <a:t>‹#›</a:t>
            </a:fld>
            <a:endParaRPr lang="en-US"/>
          </a:p>
        </p:txBody>
      </p:sp>
    </p:spTree>
    <p:extLst>
      <p:ext uri="{BB962C8B-B14F-4D97-AF65-F5344CB8AC3E}">
        <p14:creationId xmlns:p14="http://schemas.microsoft.com/office/powerpoint/2010/main" val="2705011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14DFFE-9E77-4F2C-8E0C-FA6CC65FF3F8}" type="datetimeFigureOut">
              <a:rPr lang="en-US" smtClean="0"/>
              <a:t>5/29/2016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AE9A11-FF21-474C-89DD-E0054160002B}" type="slidenum">
              <a:rPr lang="en-US" smtClean="0"/>
              <a:t>‹#›</a:t>
            </a:fld>
            <a:endParaRPr lang="en-US"/>
          </a:p>
        </p:txBody>
      </p:sp>
    </p:spTree>
    <p:extLst>
      <p:ext uri="{BB962C8B-B14F-4D97-AF65-F5344CB8AC3E}">
        <p14:creationId xmlns:p14="http://schemas.microsoft.com/office/powerpoint/2010/main" val="179211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ystems-thinking.org/dikw/dikw.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pPr>
              <a:buNone/>
            </a:pPr>
            <a:r>
              <a:rPr lang="en-US" dirty="0" smtClean="0"/>
              <a:t>The content of the human mind can be classified into five categories: </a:t>
            </a:r>
          </a:p>
          <a:p>
            <a:pPr>
              <a:buNone/>
            </a:pPr>
            <a:endParaRPr lang="en-US" dirty="0" smtClean="0"/>
          </a:p>
          <a:p>
            <a:pPr marL="514350" indent="-514350">
              <a:buFont typeface="+mj-lt"/>
              <a:buAutoNum type="arabicPeriod"/>
            </a:pPr>
            <a:r>
              <a:rPr lang="en-US" b="1" dirty="0" smtClean="0"/>
              <a:t>Data</a:t>
            </a:r>
            <a:r>
              <a:rPr lang="en-US" dirty="0" smtClean="0"/>
              <a:t>: symbols</a:t>
            </a:r>
            <a:br>
              <a:rPr lang="en-US" dirty="0" smtClean="0"/>
            </a:br>
            <a:endParaRPr lang="en-US" dirty="0" smtClean="0"/>
          </a:p>
          <a:p>
            <a:pPr marL="514350" indent="-514350">
              <a:buFont typeface="+mj-lt"/>
              <a:buAutoNum type="arabicPeriod"/>
            </a:pPr>
            <a:r>
              <a:rPr lang="en-US" b="1" dirty="0" smtClean="0"/>
              <a:t>Information</a:t>
            </a:r>
            <a:r>
              <a:rPr lang="en-US" dirty="0" smtClean="0"/>
              <a:t>: data that are processed to be useful; provides answers to "who", "what", "where", and "when" questions</a:t>
            </a:r>
            <a:br>
              <a:rPr lang="en-US" dirty="0" smtClean="0"/>
            </a:br>
            <a:endParaRPr lang="en-US" dirty="0" smtClean="0"/>
          </a:p>
          <a:p>
            <a:pPr marL="514350" indent="-514350">
              <a:buFont typeface="+mj-lt"/>
              <a:buAutoNum type="arabicPeriod"/>
            </a:pPr>
            <a:r>
              <a:rPr lang="en-US" b="1" dirty="0" smtClean="0"/>
              <a:t>Knowledge</a:t>
            </a:r>
            <a:r>
              <a:rPr lang="en-US" dirty="0" smtClean="0"/>
              <a:t>: application of data and information; answers "how" questions</a:t>
            </a:r>
            <a:br>
              <a:rPr lang="en-US" dirty="0" smtClean="0"/>
            </a:br>
            <a:endParaRPr lang="en-US" dirty="0" smtClean="0"/>
          </a:p>
          <a:p>
            <a:pPr marL="514350" indent="-514350">
              <a:buFont typeface="+mj-lt"/>
              <a:buAutoNum type="arabicPeriod"/>
            </a:pPr>
            <a:r>
              <a:rPr lang="en-US" b="1" dirty="0" smtClean="0"/>
              <a:t>Understanding</a:t>
            </a:r>
            <a:r>
              <a:rPr lang="en-US" dirty="0" smtClean="0"/>
              <a:t>: appreciation of "why“</a:t>
            </a:r>
            <a:br>
              <a:rPr lang="en-US" dirty="0" smtClean="0"/>
            </a:br>
            <a:endParaRPr lang="en-US" dirty="0" smtClean="0"/>
          </a:p>
          <a:p>
            <a:pPr marL="514350" indent="-514350">
              <a:buFont typeface="+mj-lt"/>
              <a:buAutoNum type="arabicPeriod"/>
            </a:pPr>
            <a:r>
              <a:rPr lang="en-US" b="1" dirty="0" smtClean="0"/>
              <a:t>Wisdom</a:t>
            </a:r>
            <a:r>
              <a:rPr lang="en-US" dirty="0" smtClean="0"/>
              <a:t>: evaluated understanding</a:t>
            </a:r>
          </a:p>
          <a:p>
            <a:pPr>
              <a:buNone/>
            </a:pPr>
            <a:endParaRPr lang="en-US" dirty="0" smtClean="0"/>
          </a:p>
          <a:p>
            <a:pPr>
              <a:buNone/>
            </a:pPr>
            <a:r>
              <a:rPr lang="en-US" sz="1050" dirty="0" smtClean="0"/>
              <a:t>Ackoff, R. L., "From Data to Wisdom", Journal of Applied Systems Analysis, Volume 16, 1989 p 3-9.</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Ackoff indicates that the first four categories relate to the past; they deal with what has been or what is known. Only the fifth category, wisdom, deals with the future because it incorporates vision and design. With wisdom, people can create the future rather than just grasp the present and past. But achieving wisdom isn't easy; people must move successively through the other categories.</a:t>
            </a:r>
          </a:p>
          <a:p>
            <a:r>
              <a:rPr lang="en-US" sz="1200" b="0" i="0" kern="1200" dirty="0" smtClean="0">
                <a:solidFill>
                  <a:schemeClr val="tx1"/>
                </a:solidFill>
                <a:latin typeface="+mn-lt"/>
                <a:ea typeface="+mn-ea"/>
                <a:cs typeface="+mn-cs"/>
              </a:rPr>
              <a:t>A further elaboration of Ackoff's definitions follows:</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Data</a:t>
            </a:r>
            <a:r>
              <a:rPr lang="en-US" sz="1200" b="0" i="0" kern="1200" dirty="0" smtClean="0">
                <a:solidFill>
                  <a:schemeClr val="tx1"/>
                </a:solidFill>
                <a:latin typeface="+mn-lt"/>
                <a:ea typeface="+mn-ea"/>
                <a:cs typeface="+mn-cs"/>
              </a:rPr>
              <a:t>... data is raw. It simply exists and has no significance beyond its existence (in and of itself). It can exist in any form, usable or not. It does not have meaning of itself. In computer parlance, a spreadsheet generally starts out by holding data.</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Information</a:t>
            </a:r>
            <a:r>
              <a:rPr lang="en-US" sz="1200" b="0" i="0" kern="1200" dirty="0" smtClean="0">
                <a:solidFill>
                  <a:schemeClr val="tx1"/>
                </a:solidFill>
                <a:latin typeface="+mn-lt"/>
                <a:ea typeface="+mn-ea"/>
                <a:cs typeface="+mn-cs"/>
              </a:rPr>
              <a:t>... information is data that has been given meaning by way of relational connection. This "meaning" can be useful, but does not have to be. In computer parlance, a relational database makes information from the data stored within it.</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Knowledge</a:t>
            </a:r>
            <a:r>
              <a:rPr lang="en-US" sz="1200" b="0" i="0" kern="1200" dirty="0" smtClean="0">
                <a:solidFill>
                  <a:schemeClr val="tx1"/>
                </a:solidFill>
                <a:latin typeface="+mn-lt"/>
                <a:ea typeface="+mn-ea"/>
                <a:cs typeface="+mn-cs"/>
              </a:rPr>
              <a:t>... knowledge is the appropriate collection of information, such that it's intent is to be useful. Knowledge is a deterministic process. When someone "memorizes" information (as less-aspiring test-bound students often do), then they have amassed knowledge. This knowledge has useful meaning to them, but it does not provide for, in and of itself, an integration such as would infer further knowledge. For example, elementary school children memorize, or amass knowledge of, the "times table". They can tell you that "2 x 2 = 4" because they have amassed that knowledge (it being included in the times table). But when asked what is "1267 x 300", they can not respond correctly because that entry is not in their times table. To correctly answer such a question requires a true cognitive and analytical ability that is only encompassed in the next level... understanding. In computer parlance, most of the applications we use (modeling, simulation, etc.) exercise some type of stored knowledge.</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Understanding</a:t>
            </a:r>
            <a:r>
              <a:rPr lang="en-US" sz="1200" b="0" i="0" kern="1200" dirty="0" smtClean="0">
                <a:solidFill>
                  <a:schemeClr val="tx1"/>
                </a:solidFill>
                <a:latin typeface="+mn-lt"/>
                <a:ea typeface="+mn-ea"/>
                <a:cs typeface="+mn-cs"/>
              </a:rPr>
              <a:t>... understanding is an interpolative and probabilistic process. It is cognitive and analytical. It is the process by which I can take knowledge and synthesize new knowledge from the previously held knowledge. The difference between understanding and knowledge is the difference between "learning" and "memorizing". People who have understanding can undertake useful actions because they can synthesize new knowledge, or in some cases, at least new information, from what is previously known (and understood). That is, understanding can build upon currently held information, knowledge and understanding itself. In computer parlance, AI systems possess understanding in the sense that they are able to synthesize new knowledge from previously stored information and knowledge.</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Wisdom</a:t>
            </a:r>
            <a:r>
              <a:rPr lang="en-US" sz="1200" b="0" i="0" kern="1200" dirty="0" smtClean="0">
                <a:solidFill>
                  <a:schemeClr val="tx1"/>
                </a:solidFill>
                <a:latin typeface="+mn-lt"/>
                <a:ea typeface="+mn-ea"/>
                <a:cs typeface="+mn-cs"/>
              </a:rPr>
              <a:t>... wisdom is an extrapolative and non-deterministic, non-probabilistic process. It calls upon all the previous levels of consciousness, and specifically upon special types of human programming (moral, ethical codes, etc.). It beckons to give us understanding about which there has previously been no understanding, and in doing so, goes far beyond understanding itself. It is the essence of philosophical probing. Unlike the previous four levels, it asks questions to which there is no (easily-achievable) answer, and in some cases, to which there can be no humanly-known answer period. Wisdom is therefore, the process by which we also discern, or judge, between right and wrong, good and bad. I personally believe that computers do not have, and will never have the ability to posses wisdom. Wisdom is a uniquely human state, or as I see it, wisdom requires one to have a soul, for it resides as much in the heart as in the mind. And a soul is something machines will never possess (or perhaps I should reword that to say, a soul is something that, in general, will never possess a machine).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(Source: </a:t>
            </a:r>
            <a:r>
              <a:rPr lang="en-US" dirty="0" smtClean="0">
                <a:hlinkClick r:id="rId3"/>
              </a:rPr>
              <a:t>http://www.systems-thinking.org/dikw/dikw.htm</a:t>
            </a:r>
            <a:r>
              <a:rPr lang="en-US" dirty="0" smtClean="0"/>
              <a:t>)</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B53845-1CE8-4C9C-A86A-9DBBD0256A37}" type="slidenum">
              <a:rPr lang="en-US" smtClean="0"/>
              <a:pPr/>
              <a:t>3</a:t>
            </a:fld>
            <a:endParaRPr lang="en-US" dirty="0"/>
          </a:p>
        </p:txBody>
      </p:sp>
    </p:spTree>
    <p:extLst>
      <p:ext uri="{BB962C8B-B14F-4D97-AF65-F5344CB8AC3E}">
        <p14:creationId xmlns:p14="http://schemas.microsoft.com/office/powerpoint/2010/main" val="370236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E9A11-FF21-474C-89DD-E0054160002B}" type="slidenum">
              <a:rPr lang="en-US" smtClean="0"/>
              <a:t>18</a:t>
            </a:fld>
            <a:endParaRPr lang="en-US"/>
          </a:p>
        </p:txBody>
      </p:sp>
    </p:spTree>
    <p:extLst>
      <p:ext uri="{BB962C8B-B14F-4D97-AF65-F5344CB8AC3E}">
        <p14:creationId xmlns:p14="http://schemas.microsoft.com/office/powerpoint/2010/main" val="268324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E9A11-FF21-474C-89DD-E0054160002B}" type="slidenum">
              <a:rPr lang="en-US" smtClean="0"/>
              <a:t>19</a:t>
            </a:fld>
            <a:endParaRPr lang="en-US"/>
          </a:p>
        </p:txBody>
      </p:sp>
    </p:spTree>
    <p:extLst>
      <p:ext uri="{BB962C8B-B14F-4D97-AF65-F5344CB8AC3E}">
        <p14:creationId xmlns:p14="http://schemas.microsoft.com/office/powerpoint/2010/main" val="130165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E9A11-FF21-474C-89DD-E0054160002B}" type="slidenum">
              <a:rPr lang="en-US" smtClean="0"/>
              <a:t>21</a:t>
            </a:fld>
            <a:endParaRPr lang="en-US"/>
          </a:p>
        </p:txBody>
      </p:sp>
    </p:spTree>
    <p:extLst>
      <p:ext uri="{BB962C8B-B14F-4D97-AF65-F5344CB8AC3E}">
        <p14:creationId xmlns:p14="http://schemas.microsoft.com/office/powerpoint/2010/main" val="201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E9A11-FF21-474C-89DD-E0054160002B}" type="slidenum">
              <a:rPr lang="en-US" smtClean="0"/>
              <a:t>22</a:t>
            </a:fld>
            <a:endParaRPr lang="en-US"/>
          </a:p>
        </p:txBody>
      </p:sp>
    </p:spTree>
    <p:extLst>
      <p:ext uri="{BB962C8B-B14F-4D97-AF65-F5344CB8AC3E}">
        <p14:creationId xmlns:p14="http://schemas.microsoft.com/office/powerpoint/2010/main" val="360727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E9A11-FF21-474C-89DD-E0054160002B}" type="slidenum">
              <a:rPr lang="en-US" smtClean="0"/>
              <a:t>23</a:t>
            </a:fld>
            <a:endParaRPr lang="en-US"/>
          </a:p>
        </p:txBody>
      </p:sp>
    </p:spTree>
    <p:extLst>
      <p:ext uri="{BB962C8B-B14F-4D97-AF65-F5344CB8AC3E}">
        <p14:creationId xmlns:p14="http://schemas.microsoft.com/office/powerpoint/2010/main" val="364930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E9A11-FF21-474C-89DD-E0054160002B}" type="slidenum">
              <a:rPr lang="en-US" smtClean="0"/>
              <a:t>25</a:t>
            </a:fld>
            <a:endParaRPr lang="en-US"/>
          </a:p>
        </p:txBody>
      </p:sp>
    </p:spTree>
    <p:extLst>
      <p:ext uri="{BB962C8B-B14F-4D97-AF65-F5344CB8AC3E}">
        <p14:creationId xmlns:p14="http://schemas.microsoft.com/office/powerpoint/2010/main" val="149166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982" y="1814275"/>
            <a:ext cx="8444575" cy="480053"/>
          </a:xfrm>
          <a:prstGeom prst="rect">
            <a:avLst/>
          </a:prstGeom>
        </p:spPr>
        <p:txBody>
          <a:bodyPr anchor="ctr" anchorCtr="0"/>
          <a:lstStyle>
            <a:lvl1pPr algn="l">
              <a:defRPr sz="3281" b="1">
                <a:solidFill>
                  <a:srgbClr val="0055B8"/>
                </a:solidFill>
                <a:latin typeface="Arial"/>
                <a:cs typeface="Arial"/>
              </a:defRPr>
            </a:lvl1pPr>
          </a:lstStyle>
          <a:p>
            <a:r>
              <a:rPr lang="en-US" dirty="0" smtClean="0"/>
              <a:t>Header Title</a:t>
            </a:r>
            <a:endParaRPr lang="en-US" dirty="0"/>
          </a:p>
        </p:txBody>
      </p:sp>
      <p:sp>
        <p:nvSpPr>
          <p:cNvPr id="3" name="Subtitle 2"/>
          <p:cNvSpPr>
            <a:spLocks noGrp="1"/>
          </p:cNvSpPr>
          <p:nvPr>
            <p:ph type="subTitle" idx="1" hasCustomPrompt="1"/>
          </p:nvPr>
        </p:nvSpPr>
        <p:spPr>
          <a:xfrm>
            <a:off x="316982" y="2468894"/>
            <a:ext cx="8444575" cy="1752985"/>
          </a:xfrm>
          <a:prstGeom prst="rect">
            <a:avLst/>
          </a:prstGeom>
        </p:spPr>
        <p:txBody>
          <a:bodyPr/>
          <a:lstStyle>
            <a:lvl1pPr marL="0" indent="0" algn="l">
              <a:buNone/>
              <a:defRPr sz="1986">
                <a:solidFill>
                  <a:srgbClr val="666666"/>
                </a:solidFill>
                <a:latin typeface="Arial"/>
                <a:cs typeface="Arial"/>
              </a:defRPr>
            </a:lvl1pPr>
            <a:lvl2pPr marL="207797" indent="0" algn="ctr">
              <a:buNone/>
              <a:defRPr>
                <a:solidFill>
                  <a:schemeClr val="tx1">
                    <a:tint val="75000"/>
                  </a:schemeClr>
                </a:solidFill>
              </a:defRPr>
            </a:lvl2pPr>
            <a:lvl3pPr marL="415595" indent="0" algn="ctr">
              <a:buNone/>
              <a:defRPr>
                <a:solidFill>
                  <a:schemeClr val="tx1">
                    <a:tint val="75000"/>
                  </a:schemeClr>
                </a:solidFill>
              </a:defRPr>
            </a:lvl3pPr>
            <a:lvl4pPr marL="623392" indent="0" algn="ctr">
              <a:buNone/>
              <a:defRPr>
                <a:solidFill>
                  <a:schemeClr val="tx1">
                    <a:tint val="75000"/>
                  </a:schemeClr>
                </a:solidFill>
              </a:defRPr>
            </a:lvl4pPr>
            <a:lvl5pPr marL="831190" indent="0" algn="ctr">
              <a:buNone/>
              <a:defRPr>
                <a:solidFill>
                  <a:schemeClr val="tx1">
                    <a:tint val="75000"/>
                  </a:schemeClr>
                </a:solidFill>
              </a:defRPr>
            </a:lvl5pPr>
            <a:lvl6pPr marL="1038987" indent="0" algn="ctr">
              <a:buNone/>
              <a:defRPr>
                <a:solidFill>
                  <a:schemeClr val="tx1">
                    <a:tint val="75000"/>
                  </a:schemeClr>
                </a:solidFill>
              </a:defRPr>
            </a:lvl6pPr>
            <a:lvl7pPr marL="1246784" indent="0" algn="ctr">
              <a:buNone/>
              <a:defRPr>
                <a:solidFill>
                  <a:schemeClr val="tx1">
                    <a:tint val="75000"/>
                  </a:schemeClr>
                </a:solidFill>
              </a:defRPr>
            </a:lvl7pPr>
            <a:lvl8pPr marL="1454582" indent="0" algn="ctr">
              <a:buNone/>
              <a:defRPr>
                <a:solidFill>
                  <a:schemeClr val="tx1">
                    <a:tint val="75000"/>
                  </a:schemeClr>
                </a:solidFill>
              </a:defRPr>
            </a:lvl8pPr>
            <a:lvl9pPr marL="1662379" indent="0" algn="ctr">
              <a:buNone/>
              <a:defRPr>
                <a:solidFill>
                  <a:schemeClr val="tx1">
                    <a:tint val="75000"/>
                  </a:schemeClr>
                </a:solidFill>
              </a:defRPr>
            </a:lvl9pPr>
          </a:lstStyle>
          <a:p>
            <a:r>
              <a:rPr lang="en-US" dirty="0" smtClean="0"/>
              <a:t>Click to add text</a:t>
            </a:r>
            <a:endParaRPr lang="en-US" dirty="0"/>
          </a:p>
        </p:txBody>
      </p:sp>
      <p:sp>
        <p:nvSpPr>
          <p:cNvPr id="12" name="Text Placeholder 11"/>
          <p:cNvSpPr>
            <a:spLocks noGrp="1"/>
          </p:cNvSpPr>
          <p:nvPr>
            <p:ph type="body" sz="quarter" idx="13"/>
          </p:nvPr>
        </p:nvSpPr>
        <p:spPr>
          <a:xfrm>
            <a:off x="5389957" y="4846475"/>
            <a:ext cx="2651204" cy="1397000"/>
          </a:xfrm>
          <a:prstGeom prst="rect">
            <a:avLst/>
          </a:prstGeom>
        </p:spPr>
        <p:txBody>
          <a:bodyPr vert="horz"/>
          <a:lstStyle>
            <a:lvl1pPr marL="0" indent="0">
              <a:buFontTx/>
              <a:buNone/>
              <a:defRPr sz="1423">
                <a:solidFill>
                  <a:srgbClr val="EB6852"/>
                </a:solidFill>
                <a:latin typeface="Arial"/>
                <a:cs typeface="Arial"/>
              </a:defRPr>
            </a:lvl1pPr>
          </a:lstStyle>
          <a:p>
            <a:pPr lvl="0"/>
            <a:r>
              <a:rPr lang="en-US" dirty="0" smtClean="0"/>
              <a:t>Click to edit Master text</a:t>
            </a:r>
          </a:p>
        </p:txBody>
      </p:sp>
      <p:sp>
        <p:nvSpPr>
          <p:cNvPr id="14" name="Text Placeholder 13"/>
          <p:cNvSpPr>
            <a:spLocks noGrp="1"/>
          </p:cNvSpPr>
          <p:nvPr>
            <p:ph type="body" sz="quarter" idx="14" hasCustomPrompt="1"/>
          </p:nvPr>
        </p:nvSpPr>
        <p:spPr>
          <a:xfrm>
            <a:off x="4959221" y="4846475"/>
            <a:ext cx="490648" cy="436276"/>
          </a:xfrm>
          <a:prstGeom prst="rect">
            <a:avLst/>
          </a:prstGeom>
        </p:spPr>
        <p:txBody>
          <a:bodyPr vert="horz"/>
          <a:lstStyle>
            <a:lvl1pPr marL="0" indent="0">
              <a:buFontTx/>
              <a:buNone/>
              <a:defRPr b="1">
                <a:solidFill>
                  <a:srgbClr val="EB6852"/>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TIP:</a:t>
            </a:r>
            <a:endParaRPr lang="en-US" dirty="0"/>
          </a:p>
        </p:txBody>
      </p:sp>
      <p:sp>
        <p:nvSpPr>
          <p:cNvPr id="16" name="Text Placeholder 15"/>
          <p:cNvSpPr>
            <a:spLocks noGrp="1"/>
          </p:cNvSpPr>
          <p:nvPr>
            <p:ph type="body" sz="quarter" idx="15" hasCustomPrompt="1"/>
          </p:nvPr>
        </p:nvSpPr>
        <p:spPr>
          <a:xfrm>
            <a:off x="317554" y="6352961"/>
            <a:ext cx="981355" cy="392545"/>
          </a:xfrm>
          <a:prstGeom prst="rect">
            <a:avLst/>
          </a:prstGeom>
        </p:spPr>
        <p:txBody>
          <a:bodyPr vert="horz"/>
          <a:lstStyle>
            <a:lvl1pPr marL="0" indent="0">
              <a:buFontTx/>
              <a:buNone/>
              <a:defRPr sz="864" b="1">
                <a:solidFill>
                  <a:srgbClr val="666666"/>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Presentation title</a:t>
            </a:r>
          </a:p>
        </p:txBody>
      </p:sp>
      <p:sp>
        <p:nvSpPr>
          <p:cNvPr id="18" name="Text Placeholder 17"/>
          <p:cNvSpPr>
            <a:spLocks noGrp="1"/>
          </p:cNvSpPr>
          <p:nvPr>
            <p:ph type="body" sz="quarter" idx="16" hasCustomPrompt="1"/>
          </p:nvPr>
        </p:nvSpPr>
        <p:spPr>
          <a:xfrm>
            <a:off x="1271729" y="6349408"/>
            <a:ext cx="2586182" cy="523394"/>
          </a:xfrm>
          <a:prstGeom prst="rect">
            <a:avLst/>
          </a:prstGeom>
        </p:spPr>
        <p:txBody>
          <a:bodyPr vert="horz"/>
          <a:lstStyle>
            <a:lvl1pPr marL="0" indent="0">
              <a:buFontTx/>
              <a:buNone/>
              <a:defRPr sz="864" baseline="0">
                <a:solidFill>
                  <a:srgbClr val="666666"/>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l  Introduction  l  02.09.16</a:t>
            </a:r>
          </a:p>
        </p:txBody>
      </p:sp>
    </p:spTree>
    <p:extLst>
      <p:ext uri="{BB962C8B-B14F-4D97-AF65-F5344CB8AC3E}">
        <p14:creationId xmlns:p14="http://schemas.microsoft.com/office/powerpoint/2010/main" val="30454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356350"/>
            <a:ext cx="2133600" cy="365125"/>
          </a:xfrm>
          <a:prstGeom prst="rect">
            <a:avLst/>
          </a:prstGeom>
        </p:spPr>
        <p:txBody>
          <a:bodyPr/>
          <a:lstStyle/>
          <a:p>
            <a:fld id="{239800DD-5D57-433C-97DA-12292FA75E5B}" type="slidenum">
              <a:rPr lang="en-US" smtClean="0"/>
              <a:t>‹#›</a:t>
            </a:fld>
            <a:endParaRPr lang="en-US" dirty="0"/>
          </a:p>
        </p:txBody>
      </p:sp>
    </p:spTree>
    <p:extLst>
      <p:ext uri="{BB962C8B-B14F-4D97-AF65-F5344CB8AC3E}">
        <p14:creationId xmlns:p14="http://schemas.microsoft.com/office/powerpoint/2010/main" val="1881809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133600"/>
            <a:ext cx="3810000" cy="3505200"/>
          </a:xfrm>
          <a:prstGeom prst="rect">
            <a:avLst/>
          </a:prstGeom>
        </p:spPr>
        <p:txBody>
          <a:bodyPr/>
          <a:lstStyle>
            <a:lvl1pPr>
              <a:defRPr sz="2100" b="0" i="0">
                <a:solidFill>
                  <a:srgbClr val="606060"/>
                </a:solidFill>
                <a:latin typeface="Trebuchet MS"/>
                <a:cs typeface="Trebuchet MS"/>
              </a:defRPr>
            </a:lvl1pPr>
            <a:lvl2pPr>
              <a:buClrTx/>
              <a:buFont typeface="Arial"/>
              <a:buChar char="•"/>
              <a:defRPr sz="1800" b="0" i="0">
                <a:solidFill>
                  <a:srgbClr val="606060"/>
                </a:solidFill>
                <a:latin typeface="Trebuchet MS"/>
                <a:cs typeface="Trebuchet MS"/>
              </a:defRPr>
            </a:lvl2pPr>
            <a:lvl3pPr>
              <a:buClrTx/>
              <a:buFont typeface="Arial"/>
              <a:buChar char="•"/>
              <a:defRPr sz="1500" b="0" i="0">
                <a:solidFill>
                  <a:srgbClr val="606060"/>
                </a:solidFill>
                <a:latin typeface="Trebuchet MS"/>
                <a:cs typeface="Trebuchet MS"/>
              </a:defRPr>
            </a:lvl3pPr>
            <a:lvl4pPr>
              <a:buClrTx/>
              <a:buFont typeface="Arial"/>
              <a:buChar char="•"/>
              <a:defRPr sz="1350" b="0" i="0">
                <a:solidFill>
                  <a:srgbClr val="606060"/>
                </a:solidFill>
                <a:latin typeface="Trebuchet MS"/>
                <a:cs typeface="Trebuchet MS"/>
              </a:defRPr>
            </a:lvl4pPr>
            <a:lvl5pPr>
              <a:buClr>
                <a:srgbClr val="ECD63F"/>
              </a:buClr>
              <a:buFontTx/>
              <a:buNone/>
              <a:defRPr sz="1350" b="0" i="1">
                <a:solidFill>
                  <a:srgbClr val="606060"/>
                </a:solidFill>
                <a:latin typeface="Trebuchet MS"/>
                <a:cs typeface="Trebuchet MS"/>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3810000" cy="3505200"/>
          </a:xfrm>
          <a:prstGeom prst="rect">
            <a:avLst/>
          </a:prstGeom>
        </p:spPr>
        <p:txBody>
          <a:bodyPr/>
          <a:lstStyle>
            <a:lvl1pPr>
              <a:defRPr sz="2100" b="0" i="0">
                <a:solidFill>
                  <a:srgbClr val="606060"/>
                </a:solidFill>
                <a:latin typeface="Trebuchet MS"/>
                <a:cs typeface="Trebuchet MS"/>
              </a:defRPr>
            </a:lvl1pPr>
            <a:lvl2pPr>
              <a:buClrTx/>
              <a:buFont typeface="Arial"/>
              <a:buChar char="•"/>
              <a:defRPr sz="1800" b="0" i="0">
                <a:solidFill>
                  <a:srgbClr val="808080"/>
                </a:solidFill>
                <a:latin typeface="Trebuchet MS"/>
                <a:cs typeface="Trebuchet MS"/>
              </a:defRPr>
            </a:lvl2pPr>
            <a:lvl3pPr>
              <a:buClrTx/>
              <a:buFont typeface="Arial"/>
              <a:buChar char="•"/>
              <a:defRPr sz="1500" b="0" i="0">
                <a:solidFill>
                  <a:srgbClr val="808080"/>
                </a:solidFill>
                <a:latin typeface="Trebuchet MS"/>
                <a:cs typeface="Trebuchet MS"/>
              </a:defRPr>
            </a:lvl3pPr>
            <a:lvl4pPr>
              <a:buClrTx/>
              <a:buFont typeface="Arial"/>
              <a:buChar char="•"/>
              <a:defRPr sz="1350" b="0" i="0">
                <a:solidFill>
                  <a:srgbClr val="808080"/>
                </a:solidFill>
                <a:latin typeface="Trebuchet MS"/>
                <a:cs typeface="Trebuchet MS"/>
              </a:defRPr>
            </a:lvl4pPr>
            <a:lvl5pPr>
              <a:buClr>
                <a:srgbClr val="ECD63F"/>
              </a:buClr>
              <a:buFontTx/>
              <a:buNone/>
              <a:defRPr sz="1350" b="0" i="1">
                <a:solidFill>
                  <a:srgbClr val="808080"/>
                </a:solidFill>
                <a:latin typeface="Trebuchet MS"/>
                <a:cs typeface="Trebuchet MS"/>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a:xfrm>
            <a:off x="6553200" y="6356350"/>
            <a:ext cx="2133600" cy="365125"/>
          </a:xfrm>
          <a:prstGeom prst="rect">
            <a:avLst/>
          </a:prstGeom>
        </p:spPr>
        <p:txBody>
          <a:bodyPr/>
          <a:lstStyle/>
          <a:p>
            <a:fld id="{239800DD-5D57-433C-97DA-12292FA75E5B}" type="slidenum">
              <a:rPr lang="en-US" smtClean="0"/>
              <a:t>‹#›</a:t>
            </a:fld>
            <a:endParaRPr lang="en-US" dirty="0"/>
          </a:p>
        </p:txBody>
      </p:sp>
    </p:spTree>
    <p:extLst>
      <p:ext uri="{BB962C8B-B14F-4D97-AF65-F5344CB8AC3E}">
        <p14:creationId xmlns:p14="http://schemas.microsoft.com/office/powerpoint/2010/main" val="20633722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982" y="1596069"/>
            <a:ext cx="8444575" cy="480053"/>
          </a:xfrm>
          <a:prstGeom prst="rect">
            <a:avLst/>
          </a:prstGeom>
        </p:spPr>
        <p:txBody>
          <a:bodyPr anchor="ctr" anchorCtr="0"/>
          <a:lstStyle>
            <a:lvl1pPr algn="l">
              <a:defRPr sz="3281" b="1">
                <a:solidFill>
                  <a:srgbClr val="0055B8"/>
                </a:solidFill>
                <a:latin typeface="Arial"/>
                <a:cs typeface="Arial"/>
              </a:defRPr>
            </a:lvl1pPr>
          </a:lstStyle>
          <a:p>
            <a:r>
              <a:rPr lang="en-US" dirty="0" smtClean="0"/>
              <a:t>Header Title</a:t>
            </a:r>
            <a:endParaRPr lang="en-US" dirty="0"/>
          </a:p>
        </p:txBody>
      </p:sp>
      <p:sp>
        <p:nvSpPr>
          <p:cNvPr id="3" name="Subtitle 2"/>
          <p:cNvSpPr>
            <a:spLocks noGrp="1"/>
          </p:cNvSpPr>
          <p:nvPr>
            <p:ph type="subTitle" idx="1" hasCustomPrompt="1"/>
          </p:nvPr>
        </p:nvSpPr>
        <p:spPr>
          <a:xfrm>
            <a:off x="316982" y="2403815"/>
            <a:ext cx="8444575" cy="1199750"/>
          </a:xfrm>
          <a:prstGeom prst="rect">
            <a:avLst/>
          </a:prstGeom>
        </p:spPr>
        <p:txBody>
          <a:bodyPr/>
          <a:lstStyle>
            <a:lvl1pPr marL="0" indent="0" algn="l">
              <a:buNone/>
              <a:defRPr sz="1986" b="0">
                <a:solidFill>
                  <a:srgbClr val="666666"/>
                </a:solidFill>
                <a:latin typeface="Arial"/>
                <a:cs typeface="Arial"/>
              </a:defRPr>
            </a:lvl1pPr>
            <a:lvl2pPr marL="207797" indent="0" algn="ctr">
              <a:buNone/>
              <a:defRPr>
                <a:solidFill>
                  <a:schemeClr val="tx1">
                    <a:tint val="75000"/>
                  </a:schemeClr>
                </a:solidFill>
              </a:defRPr>
            </a:lvl2pPr>
            <a:lvl3pPr marL="415595" indent="0" algn="ctr">
              <a:buNone/>
              <a:defRPr>
                <a:solidFill>
                  <a:schemeClr val="tx1">
                    <a:tint val="75000"/>
                  </a:schemeClr>
                </a:solidFill>
              </a:defRPr>
            </a:lvl3pPr>
            <a:lvl4pPr marL="623392" indent="0" algn="ctr">
              <a:buNone/>
              <a:defRPr>
                <a:solidFill>
                  <a:schemeClr val="tx1">
                    <a:tint val="75000"/>
                  </a:schemeClr>
                </a:solidFill>
              </a:defRPr>
            </a:lvl4pPr>
            <a:lvl5pPr marL="831190" indent="0" algn="ctr">
              <a:buNone/>
              <a:defRPr>
                <a:solidFill>
                  <a:schemeClr val="tx1">
                    <a:tint val="75000"/>
                  </a:schemeClr>
                </a:solidFill>
              </a:defRPr>
            </a:lvl5pPr>
            <a:lvl6pPr marL="1038987" indent="0" algn="ctr">
              <a:buNone/>
              <a:defRPr>
                <a:solidFill>
                  <a:schemeClr val="tx1">
                    <a:tint val="75000"/>
                  </a:schemeClr>
                </a:solidFill>
              </a:defRPr>
            </a:lvl6pPr>
            <a:lvl7pPr marL="1246784" indent="0" algn="ctr">
              <a:buNone/>
              <a:defRPr>
                <a:solidFill>
                  <a:schemeClr val="tx1">
                    <a:tint val="75000"/>
                  </a:schemeClr>
                </a:solidFill>
              </a:defRPr>
            </a:lvl7pPr>
            <a:lvl8pPr marL="1454582" indent="0" algn="ctr">
              <a:buNone/>
              <a:defRPr>
                <a:solidFill>
                  <a:schemeClr val="tx1">
                    <a:tint val="75000"/>
                  </a:schemeClr>
                </a:solidFill>
              </a:defRPr>
            </a:lvl8pPr>
            <a:lvl9pPr marL="1662379" indent="0" algn="ctr">
              <a:buNone/>
              <a:defRPr>
                <a:solidFill>
                  <a:schemeClr val="tx1">
                    <a:tint val="75000"/>
                  </a:schemeClr>
                </a:solidFill>
              </a:defRPr>
            </a:lvl9pPr>
          </a:lstStyle>
          <a:p>
            <a:r>
              <a:rPr lang="en-US" dirty="0" smtClean="0"/>
              <a:t>Click to add text</a:t>
            </a:r>
            <a:endParaRPr lang="en-US" dirty="0"/>
          </a:p>
        </p:txBody>
      </p:sp>
      <p:sp>
        <p:nvSpPr>
          <p:cNvPr id="10" name="Text Placeholder 9"/>
          <p:cNvSpPr>
            <a:spLocks noGrp="1"/>
          </p:cNvSpPr>
          <p:nvPr>
            <p:ph type="body" sz="quarter" idx="12" hasCustomPrompt="1"/>
          </p:nvPr>
        </p:nvSpPr>
        <p:spPr>
          <a:xfrm>
            <a:off x="316982" y="3734488"/>
            <a:ext cx="1571084" cy="349130"/>
          </a:xfrm>
          <a:prstGeom prst="rect">
            <a:avLst/>
          </a:prstGeom>
        </p:spPr>
        <p:txBody>
          <a:bodyPr vert="horz" anchor="ctr" anchorCtr="0"/>
          <a:lstStyle>
            <a:lvl1pPr marL="0" indent="0">
              <a:buFontTx/>
              <a:buNone/>
              <a:defRPr sz="1986" b="1">
                <a:solidFill>
                  <a:srgbClr val="0055B8"/>
                </a:solidFill>
                <a:latin typeface="Arial"/>
                <a:cs typeface="Arial"/>
              </a:defRPr>
            </a:lvl1pPr>
          </a:lstStyle>
          <a:p>
            <a:pPr lvl="0"/>
            <a:r>
              <a:rPr lang="en-US" dirty="0" smtClean="0"/>
              <a:t>Header title</a:t>
            </a:r>
            <a:endParaRPr lang="en-US" dirty="0"/>
          </a:p>
        </p:txBody>
      </p:sp>
      <p:sp>
        <p:nvSpPr>
          <p:cNvPr id="16" name="Text Placeholder 15"/>
          <p:cNvSpPr>
            <a:spLocks noGrp="1"/>
          </p:cNvSpPr>
          <p:nvPr>
            <p:ph type="body" sz="quarter" idx="15" hasCustomPrompt="1"/>
          </p:nvPr>
        </p:nvSpPr>
        <p:spPr>
          <a:xfrm>
            <a:off x="317554" y="6352961"/>
            <a:ext cx="981355" cy="392545"/>
          </a:xfrm>
          <a:prstGeom prst="rect">
            <a:avLst/>
          </a:prstGeom>
        </p:spPr>
        <p:txBody>
          <a:bodyPr vert="horz"/>
          <a:lstStyle>
            <a:lvl1pPr marL="0" indent="0">
              <a:buFontTx/>
              <a:buNone/>
              <a:defRPr sz="864" b="1">
                <a:solidFill>
                  <a:srgbClr val="666666"/>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Presentation title</a:t>
            </a:r>
          </a:p>
        </p:txBody>
      </p:sp>
      <p:sp>
        <p:nvSpPr>
          <p:cNvPr id="18" name="Text Placeholder 17"/>
          <p:cNvSpPr>
            <a:spLocks noGrp="1"/>
          </p:cNvSpPr>
          <p:nvPr>
            <p:ph type="body" sz="quarter" idx="16" hasCustomPrompt="1"/>
          </p:nvPr>
        </p:nvSpPr>
        <p:spPr>
          <a:xfrm>
            <a:off x="1271729" y="6349408"/>
            <a:ext cx="2586182" cy="523394"/>
          </a:xfrm>
          <a:prstGeom prst="rect">
            <a:avLst/>
          </a:prstGeom>
        </p:spPr>
        <p:txBody>
          <a:bodyPr vert="horz"/>
          <a:lstStyle>
            <a:lvl1pPr marL="0" indent="0">
              <a:buFontTx/>
              <a:buNone/>
              <a:defRPr sz="864" baseline="0">
                <a:solidFill>
                  <a:srgbClr val="666666"/>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l  Introduction  l  02.09.16</a:t>
            </a:r>
          </a:p>
        </p:txBody>
      </p:sp>
      <p:sp>
        <p:nvSpPr>
          <p:cNvPr id="5" name="Text Placeholder 4"/>
          <p:cNvSpPr>
            <a:spLocks noGrp="1"/>
          </p:cNvSpPr>
          <p:nvPr>
            <p:ph type="body" sz="quarter" idx="17"/>
          </p:nvPr>
        </p:nvSpPr>
        <p:spPr>
          <a:xfrm>
            <a:off x="316982" y="4170901"/>
            <a:ext cx="1604096" cy="1745648"/>
          </a:xfrm>
          <a:prstGeom prst="rect">
            <a:avLst/>
          </a:prstGeom>
        </p:spPr>
        <p:txBody>
          <a:bodyPr vert="horz"/>
          <a:lstStyle>
            <a:lvl1pPr marL="0" indent="0">
              <a:buFontTx/>
              <a:buNone/>
              <a:defRPr sz="818">
                <a:solidFill>
                  <a:srgbClr val="666666"/>
                </a:solidFill>
                <a:latin typeface="Arial"/>
                <a:cs typeface="Arial"/>
              </a:defRPr>
            </a:lvl1pPr>
            <a:lvl2pPr marL="207797" indent="0">
              <a:buFontTx/>
              <a:buNone/>
              <a:defRPr sz="818">
                <a:latin typeface="Arial"/>
                <a:cs typeface="Arial"/>
              </a:defRPr>
            </a:lvl2pPr>
            <a:lvl3pPr marL="415595" indent="0">
              <a:buFontTx/>
              <a:buNone/>
              <a:defRPr/>
            </a:lvl3pPr>
            <a:lvl4pPr marL="623392" indent="0">
              <a:buFontTx/>
              <a:buNone/>
              <a:defRPr/>
            </a:lvl4pPr>
            <a:lvl5pPr marL="831190" indent="0">
              <a:buFontTx/>
              <a:buNone/>
              <a:defRPr/>
            </a:lvl5pPr>
          </a:lstStyle>
          <a:p>
            <a:pPr lvl="0"/>
            <a:r>
              <a:rPr lang="en-US" dirty="0" smtClean="0"/>
              <a:t>Click to edit Master</a:t>
            </a:r>
          </a:p>
        </p:txBody>
      </p:sp>
      <p:sp>
        <p:nvSpPr>
          <p:cNvPr id="11" name="Text Placeholder 9"/>
          <p:cNvSpPr>
            <a:spLocks noGrp="1"/>
          </p:cNvSpPr>
          <p:nvPr>
            <p:ph type="body" sz="quarter" idx="18" hasCustomPrompt="1"/>
          </p:nvPr>
        </p:nvSpPr>
        <p:spPr>
          <a:xfrm>
            <a:off x="2313285" y="3734488"/>
            <a:ext cx="1571084" cy="349130"/>
          </a:xfrm>
          <a:prstGeom prst="rect">
            <a:avLst/>
          </a:prstGeom>
        </p:spPr>
        <p:txBody>
          <a:bodyPr vert="horz" anchor="ctr" anchorCtr="0"/>
          <a:lstStyle>
            <a:lvl1pPr marL="0" indent="0">
              <a:buFontTx/>
              <a:buNone/>
              <a:defRPr sz="1986" b="1">
                <a:solidFill>
                  <a:srgbClr val="0055B8"/>
                </a:solidFill>
                <a:latin typeface="Arial"/>
                <a:cs typeface="Arial"/>
              </a:defRPr>
            </a:lvl1pPr>
          </a:lstStyle>
          <a:p>
            <a:pPr lvl="0"/>
            <a:r>
              <a:rPr lang="en-US" dirty="0" smtClean="0"/>
              <a:t>Header title</a:t>
            </a:r>
            <a:endParaRPr lang="en-US" dirty="0"/>
          </a:p>
        </p:txBody>
      </p:sp>
      <p:sp>
        <p:nvSpPr>
          <p:cNvPr id="13" name="Text Placeholder 4"/>
          <p:cNvSpPr>
            <a:spLocks noGrp="1"/>
          </p:cNvSpPr>
          <p:nvPr>
            <p:ph type="body" sz="quarter" idx="19"/>
          </p:nvPr>
        </p:nvSpPr>
        <p:spPr>
          <a:xfrm>
            <a:off x="2313286" y="4170901"/>
            <a:ext cx="1604096" cy="1745648"/>
          </a:xfrm>
          <a:prstGeom prst="rect">
            <a:avLst/>
          </a:prstGeom>
        </p:spPr>
        <p:txBody>
          <a:bodyPr vert="horz"/>
          <a:lstStyle>
            <a:lvl1pPr marL="0" indent="0">
              <a:buFontTx/>
              <a:buNone/>
              <a:defRPr sz="818">
                <a:solidFill>
                  <a:srgbClr val="666666"/>
                </a:solidFill>
                <a:latin typeface="Arial"/>
                <a:cs typeface="Arial"/>
              </a:defRPr>
            </a:lvl1pPr>
            <a:lvl2pPr marL="207797" indent="0">
              <a:buFontTx/>
              <a:buNone/>
              <a:defRPr sz="818">
                <a:latin typeface="Arial"/>
                <a:cs typeface="Arial"/>
              </a:defRPr>
            </a:lvl2pPr>
            <a:lvl3pPr marL="415595" indent="0">
              <a:buFontTx/>
              <a:buNone/>
              <a:defRPr/>
            </a:lvl3pPr>
            <a:lvl4pPr marL="623392" indent="0">
              <a:buFontTx/>
              <a:buNone/>
              <a:defRPr/>
            </a:lvl4pPr>
            <a:lvl5pPr marL="831190" indent="0">
              <a:buFontTx/>
              <a:buNone/>
              <a:defRPr/>
            </a:lvl5pPr>
          </a:lstStyle>
          <a:p>
            <a:pPr lvl="0"/>
            <a:r>
              <a:rPr lang="en-US" dirty="0" smtClean="0"/>
              <a:t>Click to edit Master</a:t>
            </a:r>
          </a:p>
        </p:txBody>
      </p:sp>
      <p:sp>
        <p:nvSpPr>
          <p:cNvPr id="15" name="Text Placeholder 9"/>
          <p:cNvSpPr>
            <a:spLocks noGrp="1"/>
          </p:cNvSpPr>
          <p:nvPr>
            <p:ph type="body" sz="quarter" idx="20" hasCustomPrompt="1"/>
          </p:nvPr>
        </p:nvSpPr>
        <p:spPr>
          <a:xfrm>
            <a:off x="4277422" y="3734488"/>
            <a:ext cx="1571084" cy="349130"/>
          </a:xfrm>
          <a:prstGeom prst="rect">
            <a:avLst/>
          </a:prstGeom>
        </p:spPr>
        <p:txBody>
          <a:bodyPr vert="horz" anchor="ctr" anchorCtr="0"/>
          <a:lstStyle>
            <a:lvl1pPr marL="0" indent="0">
              <a:buFontTx/>
              <a:buNone/>
              <a:defRPr sz="1986" b="1">
                <a:solidFill>
                  <a:srgbClr val="0055B8"/>
                </a:solidFill>
                <a:latin typeface="Arial"/>
                <a:cs typeface="Arial"/>
              </a:defRPr>
            </a:lvl1pPr>
          </a:lstStyle>
          <a:p>
            <a:pPr lvl="0"/>
            <a:r>
              <a:rPr lang="en-US" dirty="0" smtClean="0"/>
              <a:t>Header title</a:t>
            </a:r>
            <a:endParaRPr lang="en-US" dirty="0"/>
          </a:p>
        </p:txBody>
      </p:sp>
      <p:sp>
        <p:nvSpPr>
          <p:cNvPr id="17" name="Text Placeholder 4"/>
          <p:cNvSpPr>
            <a:spLocks noGrp="1"/>
          </p:cNvSpPr>
          <p:nvPr>
            <p:ph type="body" sz="quarter" idx="21"/>
          </p:nvPr>
        </p:nvSpPr>
        <p:spPr>
          <a:xfrm>
            <a:off x="4277422" y="4170901"/>
            <a:ext cx="1604096" cy="1745648"/>
          </a:xfrm>
          <a:prstGeom prst="rect">
            <a:avLst/>
          </a:prstGeom>
        </p:spPr>
        <p:txBody>
          <a:bodyPr vert="horz"/>
          <a:lstStyle>
            <a:lvl1pPr marL="129873" indent="-129873">
              <a:buFont typeface="Arial"/>
              <a:buChar char="•"/>
              <a:defRPr sz="818">
                <a:solidFill>
                  <a:srgbClr val="666666"/>
                </a:solidFill>
                <a:latin typeface="Arial"/>
                <a:cs typeface="Arial"/>
              </a:defRPr>
            </a:lvl1pPr>
            <a:lvl2pPr marL="207797" indent="0">
              <a:buFontTx/>
              <a:buNone/>
              <a:defRPr sz="818">
                <a:latin typeface="Arial"/>
                <a:cs typeface="Arial"/>
              </a:defRPr>
            </a:lvl2pPr>
            <a:lvl3pPr marL="415595" indent="0">
              <a:buFontTx/>
              <a:buNone/>
              <a:defRPr/>
            </a:lvl3pPr>
            <a:lvl4pPr marL="623392" indent="0">
              <a:buFontTx/>
              <a:buNone/>
              <a:defRPr/>
            </a:lvl4pPr>
            <a:lvl5pPr marL="831190" indent="0">
              <a:buFontTx/>
              <a:buNone/>
              <a:defRPr/>
            </a:lvl5pPr>
          </a:lstStyle>
          <a:p>
            <a:pPr lvl="0"/>
            <a:r>
              <a:rPr lang="en-US" dirty="0" smtClean="0"/>
              <a:t>Click to edit Master</a:t>
            </a:r>
          </a:p>
        </p:txBody>
      </p:sp>
    </p:spTree>
    <p:extLst>
      <p:ext uri="{BB962C8B-B14F-4D97-AF65-F5344CB8AC3E}">
        <p14:creationId xmlns:p14="http://schemas.microsoft.com/office/powerpoint/2010/main" val="220608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514600"/>
            <a:ext cx="7772400" cy="3429000"/>
          </a:xfrm>
          <a:prstGeom prst="rect">
            <a:avLst/>
          </a:prstGeom>
        </p:spPr>
        <p:txBody>
          <a:bodyPr/>
          <a:lstStyle>
            <a:lvl1pPr>
              <a:defRPr b="0" i="0">
                <a:solidFill>
                  <a:srgbClr val="606060"/>
                </a:solidFill>
                <a:latin typeface="Trebuchet MS"/>
                <a:cs typeface="Trebuchet MS"/>
              </a:defRPr>
            </a:lvl1pPr>
            <a:lvl2pPr>
              <a:buClrTx/>
              <a:defRPr b="0" i="0">
                <a:solidFill>
                  <a:srgbClr val="606060"/>
                </a:solidFill>
                <a:latin typeface="Trebuchet MS"/>
                <a:cs typeface="Trebuchet MS"/>
              </a:defRPr>
            </a:lvl2pPr>
            <a:lvl3pPr>
              <a:buClrTx/>
              <a:defRPr b="0" i="0">
                <a:solidFill>
                  <a:srgbClr val="606060"/>
                </a:solidFill>
                <a:latin typeface="Trebuchet MS"/>
                <a:cs typeface="Trebuchet MS"/>
              </a:defRPr>
            </a:lvl3pPr>
            <a:lvl4pPr>
              <a:buClrTx/>
              <a:defRPr b="0" i="0">
                <a:solidFill>
                  <a:srgbClr val="606060"/>
                </a:solidFill>
                <a:latin typeface="Trebuchet MS"/>
                <a:cs typeface="Trebuchet MS"/>
              </a:defRPr>
            </a:lvl4pPr>
            <a:lvl5pPr>
              <a:defRPr b="0" i="1">
                <a:solidFill>
                  <a:srgbClr val="606060"/>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6553200" y="6356350"/>
            <a:ext cx="2133600" cy="365125"/>
          </a:xfrm>
          <a:prstGeom prst="rect">
            <a:avLst/>
          </a:prstGeom>
        </p:spPr>
        <p:txBody>
          <a:bodyPr/>
          <a:lstStyle/>
          <a:p>
            <a:fld id="{239800DD-5D57-433C-97DA-12292FA75E5B}" type="slidenum">
              <a:rPr lang="en-US" smtClean="0"/>
              <a:t>‹#›</a:t>
            </a:fld>
            <a:endParaRPr lang="en-US" dirty="0"/>
          </a:p>
        </p:txBody>
      </p:sp>
    </p:spTree>
    <p:extLst>
      <p:ext uri="{BB962C8B-B14F-4D97-AF65-F5344CB8AC3E}">
        <p14:creationId xmlns:p14="http://schemas.microsoft.com/office/powerpoint/2010/main" val="22426743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356350"/>
            <a:ext cx="2133600" cy="365125"/>
          </a:xfrm>
          <a:prstGeom prst="rect">
            <a:avLst/>
          </a:prstGeom>
        </p:spPr>
        <p:txBody>
          <a:bodyPr/>
          <a:lstStyle/>
          <a:p>
            <a:fld id="{239800DD-5D57-433C-97DA-12292FA75E5B}" type="slidenum">
              <a:rPr lang="en-US" smtClean="0"/>
              <a:t>‹#›</a:t>
            </a:fld>
            <a:endParaRPr lang="en-US" dirty="0"/>
          </a:p>
        </p:txBody>
      </p:sp>
    </p:spTree>
    <p:extLst>
      <p:ext uri="{BB962C8B-B14F-4D97-AF65-F5344CB8AC3E}">
        <p14:creationId xmlns:p14="http://schemas.microsoft.com/office/powerpoint/2010/main" val="26394114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133600"/>
            <a:ext cx="3810000" cy="3505200"/>
          </a:xfrm>
          <a:prstGeom prst="rect">
            <a:avLst/>
          </a:prstGeom>
        </p:spPr>
        <p:txBody>
          <a:bodyPr/>
          <a:lstStyle>
            <a:lvl1pPr>
              <a:defRPr sz="2100" b="0" i="0">
                <a:solidFill>
                  <a:srgbClr val="606060"/>
                </a:solidFill>
                <a:latin typeface="Trebuchet MS"/>
                <a:cs typeface="Trebuchet MS"/>
              </a:defRPr>
            </a:lvl1pPr>
            <a:lvl2pPr>
              <a:buClrTx/>
              <a:buFont typeface="Arial"/>
              <a:buChar char="•"/>
              <a:defRPr sz="1800" b="0" i="0">
                <a:solidFill>
                  <a:srgbClr val="606060"/>
                </a:solidFill>
                <a:latin typeface="Trebuchet MS"/>
                <a:cs typeface="Trebuchet MS"/>
              </a:defRPr>
            </a:lvl2pPr>
            <a:lvl3pPr>
              <a:buClrTx/>
              <a:buFont typeface="Arial"/>
              <a:buChar char="•"/>
              <a:defRPr sz="1500" b="0" i="0">
                <a:solidFill>
                  <a:srgbClr val="606060"/>
                </a:solidFill>
                <a:latin typeface="Trebuchet MS"/>
                <a:cs typeface="Trebuchet MS"/>
              </a:defRPr>
            </a:lvl3pPr>
            <a:lvl4pPr>
              <a:buClrTx/>
              <a:buFont typeface="Arial"/>
              <a:buChar char="•"/>
              <a:defRPr sz="1350" b="0" i="0">
                <a:solidFill>
                  <a:srgbClr val="606060"/>
                </a:solidFill>
                <a:latin typeface="Trebuchet MS"/>
                <a:cs typeface="Trebuchet MS"/>
              </a:defRPr>
            </a:lvl4pPr>
            <a:lvl5pPr>
              <a:buClr>
                <a:srgbClr val="ECD63F"/>
              </a:buClr>
              <a:buFontTx/>
              <a:buNone/>
              <a:defRPr sz="1350" b="0" i="1">
                <a:solidFill>
                  <a:srgbClr val="606060"/>
                </a:solidFill>
                <a:latin typeface="Trebuchet MS"/>
                <a:cs typeface="Trebuchet MS"/>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3810000" cy="3505200"/>
          </a:xfrm>
          <a:prstGeom prst="rect">
            <a:avLst/>
          </a:prstGeom>
        </p:spPr>
        <p:txBody>
          <a:bodyPr/>
          <a:lstStyle>
            <a:lvl1pPr>
              <a:defRPr sz="2100" b="0" i="0">
                <a:solidFill>
                  <a:srgbClr val="606060"/>
                </a:solidFill>
                <a:latin typeface="Trebuchet MS"/>
                <a:cs typeface="Trebuchet MS"/>
              </a:defRPr>
            </a:lvl1pPr>
            <a:lvl2pPr>
              <a:buClrTx/>
              <a:buFont typeface="Arial"/>
              <a:buChar char="•"/>
              <a:defRPr sz="1800" b="0" i="0">
                <a:solidFill>
                  <a:srgbClr val="808080"/>
                </a:solidFill>
                <a:latin typeface="Trebuchet MS"/>
                <a:cs typeface="Trebuchet MS"/>
              </a:defRPr>
            </a:lvl2pPr>
            <a:lvl3pPr>
              <a:buClrTx/>
              <a:buFont typeface="Arial"/>
              <a:buChar char="•"/>
              <a:defRPr sz="1500" b="0" i="0">
                <a:solidFill>
                  <a:srgbClr val="808080"/>
                </a:solidFill>
                <a:latin typeface="Trebuchet MS"/>
                <a:cs typeface="Trebuchet MS"/>
              </a:defRPr>
            </a:lvl3pPr>
            <a:lvl4pPr>
              <a:buClrTx/>
              <a:buFont typeface="Arial"/>
              <a:buChar char="•"/>
              <a:defRPr sz="1350" b="0" i="0">
                <a:solidFill>
                  <a:srgbClr val="808080"/>
                </a:solidFill>
                <a:latin typeface="Trebuchet MS"/>
                <a:cs typeface="Trebuchet MS"/>
              </a:defRPr>
            </a:lvl4pPr>
            <a:lvl5pPr>
              <a:buClr>
                <a:srgbClr val="ECD63F"/>
              </a:buClr>
              <a:buFontTx/>
              <a:buNone/>
              <a:defRPr sz="1350" b="0" i="1">
                <a:solidFill>
                  <a:srgbClr val="808080"/>
                </a:solidFill>
                <a:latin typeface="Trebuchet MS"/>
                <a:cs typeface="Trebuchet MS"/>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a:xfrm>
            <a:off x="6553200" y="6356350"/>
            <a:ext cx="2133600" cy="365125"/>
          </a:xfrm>
          <a:prstGeom prst="rect">
            <a:avLst/>
          </a:prstGeom>
        </p:spPr>
        <p:txBody>
          <a:bodyPr/>
          <a:lstStyle/>
          <a:p>
            <a:fld id="{239800DD-5D57-433C-97DA-12292FA75E5B}" type="slidenum">
              <a:rPr lang="en-US" smtClean="0"/>
              <a:t>‹#›</a:t>
            </a:fld>
            <a:endParaRPr lang="en-US" dirty="0"/>
          </a:p>
        </p:txBody>
      </p:sp>
    </p:spTree>
    <p:extLst>
      <p:ext uri="{BB962C8B-B14F-4D97-AF65-F5344CB8AC3E}">
        <p14:creationId xmlns:p14="http://schemas.microsoft.com/office/powerpoint/2010/main" val="1007341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447800"/>
          </a:xfrm>
          <a:prstGeom prst="rect">
            <a:avLst/>
          </a:prstGeom>
        </p:spPr>
        <p:txBody>
          <a:bodyPr/>
          <a:lstStyle>
            <a:lvl1pPr algn="ctr">
              <a:defRPr>
                <a:solidFill>
                  <a:schemeClr val="bg2">
                    <a:lumMod val="75000"/>
                  </a:schemeClr>
                </a:solidFill>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19400"/>
            <a:ext cx="6400800" cy="1752600"/>
          </a:xfrm>
          <a:prstGeom prst="rect">
            <a:avLst/>
          </a:prstGeom>
        </p:spPr>
        <p:txBody>
          <a:bodyPr/>
          <a:lstStyle>
            <a:lvl1pPr marL="0" indent="0" algn="ctr">
              <a:buNone/>
              <a:defRPr b="0" i="0">
                <a:solidFill>
                  <a:srgbClr val="606060"/>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4390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982" y="1814275"/>
            <a:ext cx="8444575" cy="480053"/>
          </a:xfrm>
          <a:prstGeom prst="rect">
            <a:avLst/>
          </a:prstGeom>
        </p:spPr>
        <p:txBody>
          <a:bodyPr anchor="ctr" anchorCtr="0"/>
          <a:lstStyle>
            <a:lvl1pPr algn="l">
              <a:defRPr sz="3281" b="1">
                <a:solidFill>
                  <a:srgbClr val="0055B8"/>
                </a:solidFill>
                <a:latin typeface="Arial"/>
                <a:cs typeface="Arial"/>
              </a:defRPr>
            </a:lvl1pPr>
          </a:lstStyle>
          <a:p>
            <a:r>
              <a:rPr lang="en-US" dirty="0" smtClean="0"/>
              <a:t>Header Title</a:t>
            </a:r>
            <a:endParaRPr lang="en-US" dirty="0"/>
          </a:p>
        </p:txBody>
      </p:sp>
      <p:sp>
        <p:nvSpPr>
          <p:cNvPr id="3" name="Subtitle 2"/>
          <p:cNvSpPr>
            <a:spLocks noGrp="1"/>
          </p:cNvSpPr>
          <p:nvPr>
            <p:ph type="subTitle" idx="1" hasCustomPrompt="1"/>
          </p:nvPr>
        </p:nvSpPr>
        <p:spPr>
          <a:xfrm>
            <a:off x="316982" y="2468894"/>
            <a:ext cx="8444575" cy="1752985"/>
          </a:xfrm>
          <a:prstGeom prst="rect">
            <a:avLst/>
          </a:prstGeom>
        </p:spPr>
        <p:txBody>
          <a:bodyPr/>
          <a:lstStyle>
            <a:lvl1pPr marL="0" indent="0" algn="l">
              <a:buNone/>
              <a:defRPr sz="1986">
                <a:solidFill>
                  <a:srgbClr val="666666"/>
                </a:solidFill>
                <a:latin typeface="Arial"/>
                <a:cs typeface="Arial"/>
              </a:defRPr>
            </a:lvl1pPr>
            <a:lvl2pPr marL="207797" indent="0" algn="ctr">
              <a:buNone/>
              <a:defRPr>
                <a:solidFill>
                  <a:schemeClr val="tx1">
                    <a:tint val="75000"/>
                  </a:schemeClr>
                </a:solidFill>
              </a:defRPr>
            </a:lvl2pPr>
            <a:lvl3pPr marL="415595" indent="0" algn="ctr">
              <a:buNone/>
              <a:defRPr>
                <a:solidFill>
                  <a:schemeClr val="tx1">
                    <a:tint val="75000"/>
                  </a:schemeClr>
                </a:solidFill>
              </a:defRPr>
            </a:lvl3pPr>
            <a:lvl4pPr marL="623392" indent="0" algn="ctr">
              <a:buNone/>
              <a:defRPr>
                <a:solidFill>
                  <a:schemeClr val="tx1">
                    <a:tint val="75000"/>
                  </a:schemeClr>
                </a:solidFill>
              </a:defRPr>
            </a:lvl4pPr>
            <a:lvl5pPr marL="831190" indent="0" algn="ctr">
              <a:buNone/>
              <a:defRPr>
                <a:solidFill>
                  <a:schemeClr val="tx1">
                    <a:tint val="75000"/>
                  </a:schemeClr>
                </a:solidFill>
              </a:defRPr>
            </a:lvl5pPr>
            <a:lvl6pPr marL="1038987" indent="0" algn="ctr">
              <a:buNone/>
              <a:defRPr>
                <a:solidFill>
                  <a:schemeClr val="tx1">
                    <a:tint val="75000"/>
                  </a:schemeClr>
                </a:solidFill>
              </a:defRPr>
            </a:lvl6pPr>
            <a:lvl7pPr marL="1246784" indent="0" algn="ctr">
              <a:buNone/>
              <a:defRPr>
                <a:solidFill>
                  <a:schemeClr val="tx1">
                    <a:tint val="75000"/>
                  </a:schemeClr>
                </a:solidFill>
              </a:defRPr>
            </a:lvl7pPr>
            <a:lvl8pPr marL="1454582" indent="0" algn="ctr">
              <a:buNone/>
              <a:defRPr>
                <a:solidFill>
                  <a:schemeClr val="tx1">
                    <a:tint val="75000"/>
                  </a:schemeClr>
                </a:solidFill>
              </a:defRPr>
            </a:lvl8pPr>
            <a:lvl9pPr marL="1662379" indent="0" algn="ctr">
              <a:buNone/>
              <a:defRPr>
                <a:solidFill>
                  <a:schemeClr val="tx1">
                    <a:tint val="75000"/>
                  </a:schemeClr>
                </a:solidFill>
              </a:defRPr>
            </a:lvl9pPr>
          </a:lstStyle>
          <a:p>
            <a:r>
              <a:rPr lang="en-US" dirty="0" smtClean="0"/>
              <a:t>Click to add text</a:t>
            </a:r>
            <a:endParaRPr lang="en-US" dirty="0"/>
          </a:p>
        </p:txBody>
      </p:sp>
      <p:sp>
        <p:nvSpPr>
          <p:cNvPr id="12" name="Text Placeholder 11"/>
          <p:cNvSpPr>
            <a:spLocks noGrp="1"/>
          </p:cNvSpPr>
          <p:nvPr>
            <p:ph type="body" sz="quarter" idx="13"/>
          </p:nvPr>
        </p:nvSpPr>
        <p:spPr>
          <a:xfrm>
            <a:off x="5389957" y="4846475"/>
            <a:ext cx="2651204" cy="1397000"/>
          </a:xfrm>
          <a:prstGeom prst="rect">
            <a:avLst/>
          </a:prstGeom>
        </p:spPr>
        <p:txBody>
          <a:bodyPr vert="horz"/>
          <a:lstStyle>
            <a:lvl1pPr marL="0" indent="0">
              <a:buFontTx/>
              <a:buNone/>
              <a:defRPr sz="1423">
                <a:solidFill>
                  <a:srgbClr val="EB6852"/>
                </a:solidFill>
                <a:latin typeface="Arial"/>
                <a:cs typeface="Arial"/>
              </a:defRPr>
            </a:lvl1pPr>
          </a:lstStyle>
          <a:p>
            <a:pPr lvl="0"/>
            <a:r>
              <a:rPr lang="en-US" dirty="0" smtClean="0"/>
              <a:t>Click to edit Master text</a:t>
            </a:r>
          </a:p>
        </p:txBody>
      </p:sp>
      <p:sp>
        <p:nvSpPr>
          <p:cNvPr id="14" name="Text Placeholder 13"/>
          <p:cNvSpPr>
            <a:spLocks noGrp="1"/>
          </p:cNvSpPr>
          <p:nvPr>
            <p:ph type="body" sz="quarter" idx="14" hasCustomPrompt="1"/>
          </p:nvPr>
        </p:nvSpPr>
        <p:spPr>
          <a:xfrm>
            <a:off x="4959221" y="4846475"/>
            <a:ext cx="490648" cy="436276"/>
          </a:xfrm>
          <a:prstGeom prst="rect">
            <a:avLst/>
          </a:prstGeom>
        </p:spPr>
        <p:txBody>
          <a:bodyPr vert="horz"/>
          <a:lstStyle>
            <a:lvl1pPr marL="0" indent="0">
              <a:buFontTx/>
              <a:buNone/>
              <a:defRPr b="1">
                <a:solidFill>
                  <a:srgbClr val="EB6852"/>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TIP:</a:t>
            </a:r>
            <a:endParaRPr lang="en-US" dirty="0"/>
          </a:p>
        </p:txBody>
      </p:sp>
      <p:sp>
        <p:nvSpPr>
          <p:cNvPr id="16" name="Text Placeholder 15"/>
          <p:cNvSpPr>
            <a:spLocks noGrp="1"/>
          </p:cNvSpPr>
          <p:nvPr>
            <p:ph type="body" sz="quarter" idx="15" hasCustomPrompt="1"/>
          </p:nvPr>
        </p:nvSpPr>
        <p:spPr>
          <a:xfrm>
            <a:off x="317554" y="6352961"/>
            <a:ext cx="981355" cy="392545"/>
          </a:xfrm>
          <a:prstGeom prst="rect">
            <a:avLst/>
          </a:prstGeom>
        </p:spPr>
        <p:txBody>
          <a:bodyPr vert="horz"/>
          <a:lstStyle>
            <a:lvl1pPr marL="0" indent="0">
              <a:buFontTx/>
              <a:buNone/>
              <a:defRPr sz="864" b="1">
                <a:solidFill>
                  <a:srgbClr val="666666"/>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Presentation title</a:t>
            </a:r>
          </a:p>
        </p:txBody>
      </p:sp>
      <p:sp>
        <p:nvSpPr>
          <p:cNvPr id="18" name="Text Placeholder 17"/>
          <p:cNvSpPr>
            <a:spLocks noGrp="1"/>
          </p:cNvSpPr>
          <p:nvPr>
            <p:ph type="body" sz="quarter" idx="16" hasCustomPrompt="1"/>
          </p:nvPr>
        </p:nvSpPr>
        <p:spPr>
          <a:xfrm>
            <a:off x="1271729" y="6349408"/>
            <a:ext cx="2586182" cy="523394"/>
          </a:xfrm>
          <a:prstGeom prst="rect">
            <a:avLst/>
          </a:prstGeom>
        </p:spPr>
        <p:txBody>
          <a:bodyPr vert="horz"/>
          <a:lstStyle>
            <a:lvl1pPr marL="0" indent="0">
              <a:buFontTx/>
              <a:buNone/>
              <a:defRPr sz="864" baseline="0">
                <a:solidFill>
                  <a:srgbClr val="666666"/>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l  Introduction  l  02.09.16</a:t>
            </a:r>
          </a:p>
        </p:txBody>
      </p:sp>
    </p:spTree>
    <p:extLst>
      <p:ext uri="{BB962C8B-B14F-4D97-AF65-F5344CB8AC3E}">
        <p14:creationId xmlns:p14="http://schemas.microsoft.com/office/powerpoint/2010/main" val="364899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982" y="1596069"/>
            <a:ext cx="8444575" cy="480053"/>
          </a:xfrm>
          <a:prstGeom prst="rect">
            <a:avLst/>
          </a:prstGeom>
        </p:spPr>
        <p:txBody>
          <a:bodyPr anchor="ctr" anchorCtr="0"/>
          <a:lstStyle>
            <a:lvl1pPr algn="l">
              <a:defRPr sz="3281" b="1">
                <a:solidFill>
                  <a:srgbClr val="0055B8"/>
                </a:solidFill>
                <a:latin typeface="Arial"/>
                <a:cs typeface="Arial"/>
              </a:defRPr>
            </a:lvl1pPr>
          </a:lstStyle>
          <a:p>
            <a:r>
              <a:rPr lang="en-US" dirty="0" smtClean="0"/>
              <a:t>Header Title</a:t>
            </a:r>
            <a:endParaRPr lang="en-US" dirty="0"/>
          </a:p>
        </p:txBody>
      </p:sp>
      <p:sp>
        <p:nvSpPr>
          <p:cNvPr id="3" name="Subtitle 2"/>
          <p:cNvSpPr>
            <a:spLocks noGrp="1"/>
          </p:cNvSpPr>
          <p:nvPr>
            <p:ph type="subTitle" idx="1" hasCustomPrompt="1"/>
          </p:nvPr>
        </p:nvSpPr>
        <p:spPr>
          <a:xfrm>
            <a:off x="316982" y="2403815"/>
            <a:ext cx="8444575" cy="1199750"/>
          </a:xfrm>
          <a:prstGeom prst="rect">
            <a:avLst/>
          </a:prstGeom>
        </p:spPr>
        <p:txBody>
          <a:bodyPr/>
          <a:lstStyle>
            <a:lvl1pPr marL="0" indent="0" algn="l">
              <a:buNone/>
              <a:defRPr sz="1986" b="0">
                <a:solidFill>
                  <a:srgbClr val="666666"/>
                </a:solidFill>
                <a:latin typeface="Arial"/>
                <a:cs typeface="Arial"/>
              </a:defRPr>
            </a:lvl1pPr>
            <a:lvl2pPr marL="207797" indent="0" algn="ctr">
              <a:buNone/>
              <a:defRPr>
                <a:solidFill>
                  <a:schemeClr val="tx1">
                    <a:tint val="75000"/>
                  </a:schemeClr>
                </a:solidFill>
              </a:defRPr>
            </a:lvl2pPr>
            <a:lvl3pPr marL="415595" indent="0" algn="ctr">
              <a:buNone/>
              <a:defRPr>
                <a:solidFill>
                  <a:schemeClr val="tx1">
                    <a:tint val="75000"/>
                  </a:schemeClr>
                </a:solidFill>
              </a:defRPr>
            </a:lvl3pPr>
            <a:lvl4pPr marL="623392" indent="0" algn="ctr">
              <a:buNone/>
              <a:defRPr>
                <a:solidFill>
                  <a:schemeClr val="tx1">
                    <a:tint val="75000"/>
                  </a:schemeClr>
                </a:solidFill>
              </a:defRPr>
            </a:lvl4pPr>
            <a:lvl5pPr marL="831190" indent="0" algn="ctr">
              <a:buNone/>
              <a:defRPr>
                <a:solidFill>
                  <a:schemeClr val="tx1">
                    <a:tint val="75000"/>
                  </a:schemeClr>
                </a:solidFill>
              </a:defRPr>
            </a:lvl5pPr>
            <a:lvl6pPr marL="1038987" indent="0" algn="ctr">
              <a:buNone/>
              <a:defRPr>
                <a:solidFill>
                  <a:schemeClr val="tx1">
                    <a:tint val="75000"/>
                  </a:schemeClr>
                </a:solidFill>
              </a:defRPr>
            </a:lvl6pPr>
            <a:lvl7pPr marL="1246784" indent="0" algn="ctr">
              <a:buNone/>
              <a:defRPr>
                <a:solidFill>
                  <a:schemeClr val="tx1">
                    <a:tint val="75000"/>
                  </a:schemeClr>
                </a:solidFill>
              </a:defRPr>
            </a:lvl7pPr>
            <a:lvl8pPr marL="1454582" indent="0" algn="ctr">
              <a:buNone/>
              <a:defRPr>
                <a:solidFill>
                  <a:schemeClr val="tx1">
                    <a:tint val="75000"/>
                  </a:schemeClr>
                </a:solidFill>
              </a:defRPr>
            </a:lvl8pPr>
            <a:lvl9pPr marL="1662379" indent="0" algn="ctr">
              <a:buNone/>
              <a:defRPr>
                <a:solidFill>
                  <a:schemeClr val="tx1">
                    <a:tint val="75000"/>
                  </a:schemeClr>
                </a:solidFill>
              </a:defRPr>
            </a:lvl9pPr>
          </a:lstStyle>
          <a:p>
            <a:r>
              <a:rPr lang="en-US" dirty="0" smtClean="0"/>
              <a:t>Click to add text</a:t>
            </a:r>
            <a:endParaRPr lang="en-US" dirty="0"/>
          </a:p>
        </p:txBody>
      </p:sp>
      <p:sp>
        <p:nvSpPr>
          <p:cNvPr id="10" name="Text Placeholder 9"/>
          <p:cNvSpPr>
            <a:spLocks noGrp="1"/>
          </p:cNvSpPr>
          <p:nvPr>
            <p:ph type="body" sz="quarter" idx="12" hasCustomPrompt="1"/>
          </p:nvPr>
        </p:nvSpPr>
        <p:spPr>
          <a:xfrm>
            <a:off x="316982" y="3734488"/>
            <a:ext cx="1571084" cy="349130"/>
          </a:xfrm>
          <a:prstGeom prst="rect">
            <a:avLst/>
          </a:prstGeom>
        </p:spPr>
        <p:txBody>
          <a:bodyPr vert="horz" anchor="ctr" anchorCtr="0"/>
          <a:lstStyle>
            <a:lvl1pPr marL="0" indent="0">
              <a:buFontTx/>
              <a:buNone/>
              <a:defRPr sz="1986" b="1">
                <a:solidFill>
                  <a:srgbClr val="0055B8"/>
                </a:solidFill>
                <a:latin typeface="Arial"/>
                <a:cs typeface="Arial"/>
              </a:defRPr>
            </a:lvl1pPr>
          </a:lstStyle>
          <a:p>
            <a:pPr lvl="0"/>
            <a:r>
              <a:rPr lang="en-US" dirty="0" smtClean="0"/>
              <a:t>Header title</a:t>
            </a:r>
            <a:endParaRPr lang="en-US" dirty="0"/>
          </a:p>
        </p:txBody>
      </p:sp>
      <p:sp>
        <p:nvSpPr>
          <p:cNvPr id="16" name="Text Placeholder 15"/>
          <p:cNvSpPr>
            <a:spLocks noGrp="1"/>
          </p:cNvSpPr>
          <p:nvPr>
            <p:ph type="body" sz="quarter" idx="15" hasCustomPrompt="1"/>
          </p:nvPr>
        </p:nvSpPr>
        <p:spPr>
          <a:xfrm>
            <a:off x="317554" y="6352961"/>
            <a:ext cx="981355" cy="392545"/>
          </a:xfrm>
          <a:prstGeom prst="rect">
            <a:avLst/>
          </a:prstGeom>
        </p:spPr>
        <p:txBody>
          <a:bodyPr vert="horz"/>
          <a:lstStyle>
            <a:lvl1pPr marL="0" indent="0">
              <a:buFontTx/>
              <a:buNone/>
              <a:defRPr sz="864" b="1">
                <a:solidFill>
                  <a:srgbClr val="666666"/>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Presentation title</a:t>
            </a:r>
          </a:p>
        </p:txBody>
      </p:sp>
      <p:sp>
        <p:nvSpPr>
          <p:cNvPr id="18" name="Text Placeholder 17"/>
          <p:cNvSpPr>
            <a:spLocks noGrp="1"/>
          </p:cNvSpPr>
          <p:nvPr>
            <p:ph type="body" sz="quarter" idx="16" hasCustomPrompt="1"/>
          </p:nvPr>
        </p:nvSpPr>
        <p:spPr>
          <a:xfrm>
            <a:off x="1271729" y="6349408"/>
            <a:ext cx="2586182" cy="523394"/>
          </a:xfrm>
          <a:prstGeom prst="rect">
            <a:avLst/>
          </a:prstGeom>
        </p:spPr>
        <p:txBody>
          <a:bodyPr vert="horz"/>
          <a:lstStyle>
            <a:lvl1pPr marL="0" indent="0">
              <a:buFontTx/>
              <a:buNone/>
              <a:defRPr sz="864" baseline="0">
                <a:solidFill>
                  <a:srgbClr val="666666"/>
                </a:solidFill>
                <a:latin typeface="Arial"/>
                <a:cs typeface="Arial"/>
              </a:defRPr>
            </a:lvl1pPr>
            <a:lvl2pPr marL="207797" indent="0">
              <a:buFontTx/>
              <a:buNone/>
              <a:defRPr/>
            </a:lvl2pPr>
            <a:lvl3pPr marL="415595" indent="0">
              <a:buFontTx/>
              <a:buNone/>
              <a:defRPr/>
            </a:lvl3pPr>
            <a:lvl4pPr marL="623392" indent="0">
              <a:buFontTx/>
              <a:buNone/>
              <a:defRPr/>
            </a:lvl4pPr>
            <a:lvl5pPr marL="831190" indent="0">
              <a:buFontTx/>
              <a:buNone/>
              <a:defRPr/>
            </a:lvl5pPr>
          </a:lstStyle>
          <a:p>
            <a:pPr lvl="0"/>
            <a:r>
              <a:rPr lang="en-US" dirty="0" smtClean="0"/>
              <a:t>l  Introduction  l  02.09.16</a:t>
            </a:r>
          </a:p>
        </p:txBody>
      </p:sp>
      <p:sp>
        <p:nvSpPr>
          <p:cNvPr id="5" name="Text Placeholder 4"/>
          <p:cNvSpPr>
            <a:spLocks noGrp="1"/>
          </p:cNvSpPr>
          <p:nvPr>
            <p:ph type="body" sz="quarter" idx="17"/>
          </p:nvPr>
        </p:nvSpPr>
        <p:spPr>
          <a:xfrm>
            <a:off x="316982" y="4170901"/>
            <a:ext cx="1604096" cy="1745648"/>
          </a:xfrm>
          <a:prstGeom prst="rect">
            <a:avLst/>
          </a:prstGeom>
        </p:spPr>
        <p:txBody>
          <a:bodyPr vert="horz"/>
          <a:lstStyle>
            <a:lvl1pPr marL="0" indent="0">
              <a:buFontTx/>
              <a:buNone/>
              <a:defRPr sz="818">
                <a:solidFill>
                  <a:srgbClr val="666666"/>
                </a:solidFill>
                <a:latin typeface="Arial"/>
                <a:cs typeface="Arial"/>
              </a:defRPr>
            </a:lvl1pPr>
            <a:lvl2pPr marL="207797" indent="0">
              <a:buFontTx/>
              <a:buNone/>
              <a:defRPr sz="818">
                <a:latin typeface="Arial"/>
                <a:cs typeface="Arial"/>
              </a:defRPr>
            </a:lvl2pPr>
            <a:lvl3pPr marL="415595" indent="0">
              <a:buFontTx/>
              <a:buNone/>
              <a:defRPr/>
            </a:lvl3pPr>
            <a:lvl4pPr marL="623392" indent="0">
              <a:buFontTx/>
              <a:buNone/>
              <a:defRPr/>
            </a:lvl4pPr>
            <a:lvl5pPr marL="831190" indent="0">
              <a:buFontTx/>
              <a:buNone/>
              <a:defRPr/>
            </a:lvl5pPr>
          </a:lstStyle>
          <a:p>
            <a:pPr lvl="0"/>
            <a:r>
              <a:rPr lang="en-US" dirty="0" smtClean="0"/>
              <a:t>Click to edit Master</a:t>
            </a:r>
          </a:p>
        </p:txBody>
      </p:sp>
      <p:sp>
        <p:nvSpPr>
          <p:cNvPr id="11" name="Text Placeholder 9"/>
          <p:cNvSpPr>
            <a:spLocks noGrp="1"/>
          </p:cNvSpPr>
          <p:nvPr>
            <p:ph type="body" sz="quarter" idx="18" hasCustomPrompt="1"/>
          </p:nvPr>
        </p:nvSpPr>
        <p:spPr>
          <a:xfrm>
            <a:off x="2313285" y="3734488"/>
            <a:ext cx="1571084" cy="349130"/>
          </a:xfrm>
          <a:prstGeom prst="rect">
            <a:avLst/>
          </a:prstGeom>
        </p:spPr>
        <p:txBody>
          <a:bodyPr vert="horz" anchor="ctr" anchorCtr="0"/>
          <a:lstStyle>
            <a:lvl1pPr marL="0" indent="0">
              <a:buFontTx/>
              <a:buNone/>
              <a:defRPr sz="1986" b="1">
                <a:solidFill>
                  <a:srgbClr val="0055B8"/>
                </a:solidFill>
                <a:latin typeface="Arial"/>
                <a:cs typeface="Arial"/>
              </a:defRPr>
            </a:lvl1pPr>
          </a:lstStyle>
          <a:p>
            <a:pPr lvl="0"/>
            <a:r>
              <a:rPr lang="en-US" dirty="0" smtClean="0"/>
              <a:t>Header title</a:t>
            </a:r>
            <a:endParaRPr lang="en-US" dirty="0"/>
          </a:p>
        </p:txBody>
      </p:sp>
      <p:sp>
        <p:nvSpPr>
          <p:cNvPr id="13" name="Text Placeholder 4"/>
          <p:cNvSpPr>
            <a:spLocks noGrp="1"/>
          </p:cNvSpPr>
          <p:nvPr>
            <p:ph type="body" sz="quarter" idx="19"/>
          </p:nvPr>
        </p:nvSpPr>
        <p:spPr>
          <a:xfrm>
            <a:off x="2313286" y="4170901"/>
            <a:ext cx="1604096" cy="1745648"/>
          </a:xfrm>
          <a:prstGeom prst="rect">
            <a:avLst/>
          </a:prstGeom>
        </p:spPr>
        <p:txBody>
          <a:bodyPr vert="horz"/>
          <a:lstStyle>
            <a:lvl1pPr marL="0" indent="0">
              <a:buFontTx/>
              <a:buNone/>
              <a:defRPr sz="818">
                <a:solidFill>
                  <a:srgbClr val="666666"/>
                </a:solidFill>
                <a:latin typeface="Arial"/>
                <a:cs typeface="Arial"/>
              </a:defRPr>
            </a:lvl1pPr>
            <a:lvl2pPr marL="207797" indent="0">
              <a:buFontTx/>
              <a:buNone/>
              <a:defRPr sz="818">
                <a:latin typeface="Arial"/>
                <a:cs typeface="Arial"/>
              </a:defRPr>
            </a:lvl2pPr>
            <a:lvl3pPr marL="415595" indent="0">
              <a:buFontTx/>
              <a:buNone/>
              <a:defRPr/>
            </a:lvl3pPr>
            <a:lvl4pPr marL="623392" indent="0">
              <a:buFontTx/>
              <a:buNone/>
              <a:defRPr/>
            </a:lvl4pPr>
            <a:lvl5pPr marL="831190" indent="0">
              <a:buFontTx/>
              <a:buNone/>
              <a:defRPr/>
            </a:lvl5pPr>
          </a:lstStyle>
          <a:p>
            <a:pPr lvl="0"/>
            <a:r>
              <a:rPr lang="en-US" dirty="0" smtClean="0"/>
              <a:t>Click to edit Master</a:t>
            </a:r>
          </a:p>
        </p:txBody>
      </p:sp>
      <p:sp>
        <p:nvSpPr>
          <p:cNvPr id="15" name="Text Placeholder 9"/>
          <p:cNvSpPr>
            <a:spLocks noGrp="1"/>
          </p:cNvSpPr>
          <p:nvPr>
            <p:ph type="body" sz="quarter" idx="20" hasCustomPrompt="1"/>
          </p:nvPr>
        </p:nvSpPr>
        <p:spPr>
          <a:xfrm>
            <a:off x="4277422" y="3734488"/>
            <a:ext cx="1571084" cy="349130"/>
          </a:xfrm>
          <a:prstGeom prst="rect">
            <a:avLst/>
          </a:prstGeom>
        </p:spPr>
        <p:txBody>
          <a:bodyPr vert="horz" anchor="ctr" anchorCtr="0"/>
          <a:lstStyle>
            <a:lvl1pPr marL="0" indent="0">
              <a:buFontTx/>
              <a:buNone/>
              <a:defRPr sz="1986" b="1">
                <a:solidFill>
                  <a:srgbClr val="0055B8"/>
                </a:solidFill>
                <a:latin typeface="Arial"/>
                <a:cs typeface="Arial"/>
              </a:defRPr>
            </a:lvl1pPr>
          </a:lstStyle>
          <a:p>
            <a:pPr lvl="0"/>
            <a:r>
              <a:rPr lang="en-US" dirty="0" smtClean="0"/>
              <a:t>Header title</a:t>
            </a:r>
            <a:endParaRPr lang="en-US" dirty="0"/>
          </a:p>
        </p:txBody>
      </p:sp>
      <p:sp>
        <p:nvSpPr>
          <p:cNvPr id="17" name="Text Placeholder 4"/>
          <p:cNvSpPr>
            <a:spLocks noGrp="1"/>
          </p:cNvSpPr>
          <p:nvPr>
            <p:ph type="body" sz="quarter" idx="21"/>
          </p:nvPr>
        </p:nvSpPr>
        <p:spPr>
          <a:xfrm>
            <a:off x="4277422" y="4170901"/>
            <a:ext cx="1604096" cy="1745648"/>
          </a:xfrm>
          <a:prstGeom prst="rect">
            <a:avLst/>
          </a:prstGeom>
        </p:spPr>
        <p:txBody>
          <a:bodyPr vert="horz"/>
          <a:lstStyle>
            <a:lvl1pPr marL="129873" indent="-129873">
              <a:buFont typeface="Arial"/>
              <a:buChar char="•"/>
              <a:defRPr sz="818">
                <a:solidFill>
                  <a:srgbClr val="666666"/>
                </a:solidFill>
                <a:latin typeface="Arial"/>
                <a:cs typeface="Arial"/>
              </a:defRPr>
            </a:lvl1pPr>
            <a:lvl2pPr marL="207797" indent="0">
              <a:buFontTx/>
              <a:buNone/>
              <a:defRPr sz="818">
                <a:latin typeface="Arial"/>
                <a:cs typeface="Arial"/>
              </a:defRPr>
            </a:lvl2pPr>
            <a:lvl3pPr marL="415595" indent="0">
              <a:buFontTx/>
              <a:buNone/>
              <a:defRPr/>
            </a:lvl3pPr>
            <a:lvl4pPr marL="623392" indent="0">
              <a:buFontTx/>
              <a:buNone/>
              <a:defRPr/>
            </a:lvl4pPr>
            <a:lvl5pPr marL="831190" indent="0">
              <a:buFontTx/>
              <a:buNone/>
              <a:defRPr/>
            </a:lvl5pPr>
          </a:lstStyle>
          <a:p>
            <a:pPr lvl="0"/>
            <a:r>
              <a:rPr lang="en-US" dirty="0" smtClean="0"/>
              <a:t>Click to edit Master</a:t>
            </a:r>
          </a:p>
        </p:txBody>
      </p:sp>
    </p:spTree>
    <p:extLst>
      <p:ext uri="{BB962C8B-B14F-4D97-AF65-F5344CB8AC3E}">
        <p14:creationId xmlns:p14="http://schemas.microsoft.com/office/powerpoint/2010/main" val="403631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514600"/>
            <a:ext cx="7772400" cy="3429000"/>
          </a:xfrm>
          <a:prstGeom prst="rect">
            <a:avLst/>
          </a:prstGeom>
        </p:spPr>
        <p:txBody>
          <a:bodyPr/>
          <a:lstStyle>
            <a:lvl1pPr>
              <a:defRPr b="0" i="0">
                <a:solidFill>
                  <a:srgbClr val="606060"/>
                </a:solidFill>
                <a:latin typeface="Trebuchet MS"/>
                <a:cs typeface="Trebuchet MS"/>
              </a:defRPr>
            </a:lvl1pPr>
            <a:lvl2pPr>
              <a:buClrTx/>
              <a:defRPr b="0" i="0">
                <a:solidFill>
                  <a:srgbClr val="606060"/>
                </a:solidFill>
                <a:latin typeface="Trebuchet MS"/>
                <a:cs typeface="Trebuchet MS"/>
              </a:defRPr>
            </a:lvl2pPr>
            <a:lvl3pPr>
              <a:buClrTx/>
              <a:defRPr b="0" i="0">
                <a:solidFill>
                  <a:srgbClr val="606060"/>
                </a:solidFill>
                <a:latin typeface="Trebuchet MS"/>
                <a:cs typeface="Trebuchet MS"/>
              </a:defRPr>
            </a:lvl3pPr>
            <a:lvl4pPr>
              <a:buClrTx/>
              <a:defRPr b="0" i="0">
                <a:solidFill>
                  <a:srgbClr val="606060"/>
                </a:solidFill>
                <a:latin typeface="Trebuchet MS"/>
                <a:cs typeface="Trebuchet MS"/>
              </a:defRPr>
            </a:lvl4pPr>
            <a:lvl5pPr>
              <a:defRPr b="0" i="1">
                <a:solidFill>
                  <a:srgbClr val="606060"/>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6553200" y="6356350"/>
            <a:ext cx="2133600" cy="365125"/>
          </a:xfrm>
          <a:prstGeom prst="rect">
            <a:avLst/>
          </a:prstGeom>
        </p:spPr>
        <p:txBody>
          <a:bodyPr/>
          <a:lstStyle/>
          <a:p>
            <a:fld id="{239800DD-5D57-433C-97DA-12292FA75E5B}" type="slidenum">
              <a:rPr lang="en-US" smtClean="0"/>
              <a:t>‹#›</a:t>
            </a:fld>
            <a:endParaRPr lang="en-US" dirty="0"/>
          </a:p>
        </p:txBody>
      </p:sp>
    </p:spTree>
    <p:extLst>
      <p:ext uri="{BB962C8B-B14F-4D97-AF65-F5344CB8AC3E}">
        <p14:creationId xmlns:p14="http://schemas.microsoft.com/office/powerpoint/2010/main" val="39964210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2"/>
          <p:cNvSpPr/>
          <p:nvPr/>
        </p:nvSpPr>
        <p:spPr>
          <a:xfrm>
            <a:off x="360045" y="1203121"/>
            <a:ext cx="8422005" cy="0"/>
          </a:xfrm>
          <a:prstGeom prst="line">
            <a:avLst/>
          </a:prstGeom>
          <a:noFill/>
          <a:ln w="13461" cmpd="sng">
            <a:solidFill>
              <a:srgbClr val="666666"/>
            </a:solidFill>
            <a:prstDash val="solid"/>
          </a:ln>
        </p:spPr>
        <p:txBody>
          <a:bodyPr anchor="ctr">
            <a:spAutoFit/>
          </a:bodyPr>
          <a:lstStyle/>
          <a:p>
            <a:pPr algn="ctr"/>
            <a:endParaRPr lang="en-US" sz="818"/>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60045" y="487981"/>
            <a:ext cx="862690" cy="433646"/>
          </a:xfrm>
          <a:prstGeom prst="rect">
            <a:avLst/>
          </a:prstGeom>
        </p:spPr>
      </p:pic>
    </p:spTree>
    <p:extLst>
      <p:ext uri="{BB962C8B-B14F-4D97-AF65-F5344CB8AC3E}">
        <p14:creationId xmlns:p14="http://schemas.microsoft.com/office/powerpoint/2010/main" val="27321159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93" r:id="rId6"/>
  </p:sldLayoutIdLst>
  <p:hf hdr="0" ftr="0" dt="0"/>
  <p:txStyles>
    <p:titleStyle>
      <a:lvl1pPr algn="ctr" defTabSz="207797" rtl="0" eaLnBrk="1" latinLnBrk="0" hangingPunct="1">
        <a:spcBef>
          <a:spcPct val="0"/>
        </a:spcBef>
        <a:buNone/>
        <a:defRPr sz="2000" kern="1200">
          <a:solidFill>
            <a:schemeClr val="tx1"/>
          </a:solidFill>
          <a:latin typeface="+mj-lt"/>
          <a:ea typeface="+mj-ea"/>
          <a:cs typeface="+mj-cs"/>
        </a:defRPr>
      </a:lvl1pPr>
    </p:titleStyle>
    <p:bodyStyle>
      <a:lvl1pPr marL="155848" indent="-155848" algn="l" defTabSz="207797" rtl="0" eaLnBrk="1" latinLnBrk="0" hangingPunct="1">
        <a:spcBef>
          <a:spcPct val="20000"/>
        </a:spcBef>
        <a:buFont typeface="Arial"/>
        <a:buChar char="•"/>
        <a:defRPr sz="1454" kern="1200">
          <a:solidFill>
            <a:schemeClr val="tx1"/>
          </a:solidFill>
          <a:latin typeface="+mn-lt"/>
          <a:ea typeface="+mn-ea"/>
          <a:cs typeface="+mn-cs"/>
        </a:defRPr>
      </a:lvl1pPr>
      <a:lvl2pPr marL="337671" indent="-129873" algn="l" defTabSz="207797" rtl="0" eaLnBrk="1" latinLnBrk="0" hangingPunct="1">
        <a:spcBef>
          <a:spcPct val="20000"/>
        </a:spcBef>
        <a:buFont typeface="Arial"/>
        <a:buChar char="–"/>
        <a:defRPr sz="1273" kern="1200">
          <a:solidFill>
            <a:schemeClr val="tx1"/>
          </a:solidFill>
          <a:latin typeface="+mn-lt"/>
          <a:ea typeface="+mn-ea"/>
          <a:cs typeface="+mn-cs"/>
        </a:defRPr>
      </a:lvl2pPr>
      <a:lvl3pPr marL="519494" indent="-103899" algn="l" defTabSz="207797" rtl="0" eaLnBrk="1" latinLnBrk="0" hangingPunct="1">
        <a:spcBef>
          <a:spcPct val="20000"/>
        </a:spcBef>
        <a:buFont typeface="Arial"/>
        <a:buChar char="•"/>
        <a:defRPr sz="1091" kern="1200">
          <a:solidFill>
            <a:schemeClr val="tx1"/>
          </a:solidFill>
          <a:latin typeface="+mn-lt"/>
          <a:ea typeface="+mn-ea"/>
          <a:cs typeface="+mn-cs"/>
        </a:defRPr>
      </a:lvl3pPr>
      <a:lvl4pPr marL="727291" indent="-103899" algn="l" defTabSz="207797" rtl="0" eaLnBrk="1" latinLnBrk="0" hangingPunct="1">
        <a:spcBef>
          <a:spcPct val="20000"/>
        </a:spcBef>
        <a:buFont typeface="Arial"/>
        <a:buChar char="–"/>
        <a:defRPr sz="909" kern="1200">
          <a:solidFill>
            <a:schemeClr val="tx1"/>
          </a:solidFill>
          <a:latin typeface="+mn-lt"/>
          <a:ea typeface="+mn-ea"/>
          <a:cs typeface="+mn-cs"/>
        </a:defRPr>
      </a:lvl4pPr>
      <a:lvl5pPr marL="935088" indent="-103899" algn="l" defTabSz="207797" rtl="0" eaLnBrk="1" latinLnBrk="0" hangingPunct="1">
        <a:spcBef>
          <a:spcPct val="20000"/>
        </a:spcBef>
        <a:buFont typeface="Arial"/>
        <a:buChar char="»"/>
        <a:defRPr sz="909" kern="1200">
          <a:solidFill>
            <a:schemeClr val="tx1"/>
          </a:solidFill>
          <a:latin typeface="+mn-lt"/>
          <a:ea typeface="+mn-ea"/>
          <a:cs typeface="+mn-cs"/>
        </a:defRPr>
      </a:lvl5pPr>
      <a:lvl6pPr marL="1142886" indent="-103899" algn="l" defTabSz="207797" rtl="0" eaLnBrk="1" latinLnBrk="0" hangingPunct="1">
        <a:spcBef>
          <a:spcPct val="20000"/>
        </a:spcBef>
        <a:buFont typeface="Arial"/>
        <a:buChar char="•"/>
        <a:defRPr sz="909" kern="1200">
          <a:solidFill>
            <a:schemeClr val="tx1"/>
          </a:solidFill>
          <a:latin typeface="+mn-lt"/>
          <a:ea typeface="+mn-ea"/>
          <a:cs typeface="+mn-cs"/>
        </a:defRPr>
      </a:lvl6pPr>
      <a:lvl7pPr marL="1350683" indent="-103899" algn="l" defTabSz="207797" rtl="0" eaLnBrk="1" latinLnBrk="0" hangingPunct="1">
        <a:spcBef>
          <a:spcPct val="20000"/>
        </a:spcBef>
        <a:buFont typeface="Arial"/>
        <a:buChar char="•"/>
        <a:defRPr sz="909" kern="1200">
          <a:solidFill>
            <a:schemeClr val="tx1"/>
          </a:solidFill>
          <a:latin typeface="+mn-lt"/>
          <a:ea typeface="+mn-ea"/>
          <a:cs typeface="+mn-cs"/>
        </a:defRPr>
      </a:lvl7pPr>
      <a:lvl8pPr marL="1558481" indent="-103899" algn="l" defTabSz="207797" rtl="0" eaLnBrk="1" latinLnBrk="0" hangingPunct="1">
        <a:spcBef>
          <a:spcPct val="20000"/>
        </a:spcBef>
        <a:buFont typeface="Arial"/>
        <a:buChar char="•"/>
        <a:defRPr sz="909" kern="1200">
          <a:solidFill>
            <a:schemeClr val="tx1"/>
          </a:solidFill>
          <a:latin typeface="+mn-lt"/>
          <a:ea typeface="+mn-ea"/>
          <a:cs typeface="+mn-cs"/>
        </a:defRPr>
      </a:lvl8pPr>
      <a:lvl9pPr marL="1766278" indent="-103899" algn="l" defTabSz="207797" rtl="0" eaLnBrk="1" latinLnBrk="0" hangingPunct="1">
        <a:spcBef>
          <a:spcPct val="20000"/>
        </a:spcBef>
        <a:buFont typeface="Arial"/>
        <a:buChar char="•"/>
        <a:defRPr sz="909" kern="1200">
          <a:solidFill>
            <a:schemeClr val="tx1"/>
          </a:solidFill>
          <a:latin typeface="+mn-lt"/>
          <a:ea typeface="+mn-ea"/>
          <a:cs typeface="+mn-cs"/>
        </a:defRPr>
      </a:lvl9pPr>
    </p:bodyStyle>
    <p:otherStyle>
      <a:defPPr>
        <a:defRPr lang="en-US"/>
      </a:defPPr>
      <a:lvl1pPr marL="0" algn="l" defTabSz="207797" rtl="0" eaLnBrk="1" latinLnBrk="0" hangingPunct="1">
        <a:defRPr sz="818" kern="1200">
          <a:solidFill>
            <a:schemeClr val="tx1"/>
          </a:solidFill>
          <a:latin typeface="+mn-lt"/>
          <a:ea typeface="+mn-ea"/>
          <a:cs typeface="+mn-cs"/>
        </a:defRPr>
      </a:lvl1pPr>
      <a:lvl2pPr marL="207797" algn="l" defTabSz="207797" rtl="0" eaLnBrk="1" latinLnBrk="0" hangingPunct="1">
        <a:defRPr sz="818" kern="1200">
          <a:solidFill>
            <a:schemeClr val="tx1"/>
          </a:solidFill>
          <a:latin typeface="+mn-lt"/>
          <a:ea typeface="+mn-ea"/>
          <a:cs typeface="+mn-cs"/>
        </a:defRPr>
      </a:lvl2pPr>
      <a:lvl3pPr marL="415595" algn="l" defTabSz="207797" rtl="0" eaLnBrk="1" latinLnBrk="0" hangingPunct="1">
        <a:defRPr sz="818" kern="1200">
          <a:solidFill>
            <a:schemeClr val="tx1"/>
          </a:solidFill>
          <a:latin typeface="+mn-lt"/>
          <a:ea typeface="+mn-ea"/>
          <a:cs typeface="+mn-cs"/>
        </a:defRPr>
      </a:lvl3pPr>
      <a:lvl4pPr marL="623392" algn="l" defTabSz="207797" rtl="0" eaLnBrk="1" latinLnBrk="0" hangingPunct="1">
        <a:defRPr sz="818" kern="1200">
          <a:solidFill>
            <a:schemeClr val="tx1"/>
          </a:solidFill>
          <a:latin typeface="+mn-lt"/>
          <a:ea typeface="+mn-ea"/>
          <a:cs typeface="+mn-cs"/>
        </a:defRPr>
      </a:lvl4pPr>
      <a:lvl5pPr marL="831190" algn="l" defTabSz="207797" rtl="0" eaLnBrk="1" latinLnBrk="0" hangingPunct="1">
        <a:defRPr sz="818" kern="1200">
          <a:solidFill>
            <a:schemeClr val="tx1"/>
          </a:solidFill>
          <a:latin typeface="+mn-lt"/>
          <a:ea typeface="+mn-ea"/>
          <a:cs typeface="+mn-cs"/>
        </a:defRPr>
      </a:lvl5pPr>
      <a:lvl6pPr marL="1038987" algn="l" defTabSz="207797" rtl="0" eaLnBrk="1" latinLnBrk="0" hangingPunct="1">
        <a:defRPr sz="818" kern="1200">
          <a:solidFill>
            <a:schemeClr val="tx1"/>
          </a:solidFill>
          <a:latin typeface="+mn-lt"/>
          <a:ea typeface="+mn-ea"/>
          <a:cs typeface="+mn-cs"/>
        </a:defRPr>
      </a:lvl6pPr>
      <a:lvl7pPr marL="1246784" algn="l" defTabSz="207797" rtl="0" eaLnBrk="1" latinLnBrk="0" hangingPunct="1">
        <a:defRPr sz="818" kern="1200">
          <a:solidFill>
            <a:schemeClr val="tx1"/>
          </a:solidFill>
          <a:latin typeface="+mn-lt"/>
          <a:ea typeface="+mn-ea"/>
          <a:cs typeface="+mn-cs"/>
        </a:defRPr>
      </a:lvl7pPr>
      <a:lvl8pPr marL="1454582" algn="l" defTabSz="207797" rtl="0" eaLnBrk="1" latinLnBrk="0" hangingPunct="1">
        <a:defRPr sz="818" kern="1200">
          <a:solidFill>
            <a:schemeClr val="tx1"/>
          </a:solidFill>
          <a:latin typeface="+mn-lt"/>
          <a:ea typeface="+mn-ea"/>
          <a:cs typeface="+mn-cs"/>
        </a:defRPr>
      </a:lvl8pPr>
      <a:lvl9pPr marL="1662379" algn="l" defTabSz="207797" rtl="0" eaLnBrk="1" latinLnBrk="0" hangingPunct="1">
        <a:defRPr sz="8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2"/>
          <p:cNvSpPr/>
          <p:nvPr/>
        </p:nvSpPr>
        <p:spPr>
          <a:xfrm>
            <a:off x="360045" y="1203121"/>
            <a:ext cx="8422005" cy="0"/>
          </a:xfrm>
          <a:prstGeom prst="line">
            <a:avLst/>
          </a:prstGeom>
          <a:noFill/>
          <a:ln w="13461" cmpd="sng">
            <a:solidFill>
              <a:srgbClr val="666666"/>
            </a:solidFill>
            <a:prstDash val="solid"/>
          </a:ln>
        </p:spPr>
        <p:txBody>
          <a:bodyPr anchor="ctr">
            <a:spAutoFit/>
          </a:bodyPr>
          <a:lstStyle/>
          <a:p>
            <a:pPr algn="ctr"/>
            <a:endParaRPr lang="en-US" sz="818"/>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0045" y="255637"/>
            <a:ext cx="6168424" cy="755015"/>
          </a:xfrm>
          <a:prstGeom prst="rect">
            <a:avLst/>
          </a:prstGeom>
        </p:spPr>
      </p:pic>
    </p:spTree>
    <p:extLst>
      <p:ext uri="{BB962C8B-B14F-4D97-AF65-F5344CB8AC3E}">
        <p14:creationId xmlns:p14="http://schemas.microsoft.com/office/powerpoint/2010/main" val="379881748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hdr="0" ftr="0" dt="0"/>
  <p:txStyles>
    <p:titleStyle>
      <a:lvl1pPr algn="ctr" defTabSz="207797" rtl="0" eaLnBrk="1" latinLnBrk="0" hangingPunct="1">
        <a:spcBef>
          <a:spcPct val="0"/>
        </a:spcBef>
        <a:buNone/>
        <a:defRPr sz="2000" kern="1200">
          <a:solidFill>
            <a:schemeClr val="tx1"/>
          </a:solidFill>
          <a:latin typeface="+mj-lt"/>
          <a:ea typeface="+mj-ea"/>
          <a:cs typeface="+mj-cs"/>
        </a:defRPr>
      </a:lvl1pPr>
    </p:titleStyle>
    <p:bodyStyle>
      <a:lvl1pPr marL="155848" indent="-155848" algn="l" defTabSz="207797" rtl="0" eaLnBrk="1" latinLnBrk="0" hangingPunct="1">
        <a:spcBef>
          <a:spcPct val="20000"/>
        </a:spcBef>
        <a:buFont typeface="Arial"/>
        <a:buChar char="•"/>
        <a:defRPr sz="1454" kern="1200">
          <a:solidFill>
            <a:schemeClr val="tx1"/>
          </a:solidFill>
          <a:latin typeface="+mn-lt"/>
          <a:ea typeface="+mn-ea"/>
          <a:cs typeface="+mn-cs"/>
        </a:defRPr>
      </a:lvl1pPr>
      <a:lvl2pPr marL="337671" indent="-129873" algn="l" defTabSz="207797" rtl="0" eaLnBrk="1" latinLnBrk="0" hangingPunct="1">
        <a:spcBef>
          <a:spcPct val="20000"/>
        </a:spcBef>
        <a:buFont typeface="Arial"/>
        <a:buChar char="–"/>
        <a:defRPr sz="1273" kern="1200">
          <a:solidFill>
            <a:schemeClr val="tx1"/>
          </a:solidFill>
          <a:latin typeface="+mn-lt"/>
          <a:ea typeface="+mn-ea"/>
          <a:cs typeface="+mn-cs"/>
        </a:defRPr>
      </a:lvl2pPr>
      <a:lvl3pPr marL="519494" indent="-103899" algn="l" defTabSz="207797" rtl="0" eaLnBrk="1" latinLnBrk="0" hangingPunct="1">
        <a:spcBef>
          <a:spcPct val="20000"/>
        </a:spcBef>
        <a:buFont typeface="Arial"/>
        <a:buChar char="•"/>
        <a:defRPr sz="1091" kern="1200">
          <a:solidFill>
            <a:schemeClr val="tx1"/>
          </a:solidFill>
          <a:latin typeface="+mn-lt"/>
          <a:ea typeface="+mn-ea"/>
          <a:cs typeface="+mn-cs"/>
        </a:defRPr>
      </a:lvl3pPr>
      <a:lvl4pPr marL="727291" indent="-103899" algn="l" defTabSz="207797" rtl="0" eaLnBrk="1" latinLnBrk="0" hangingPunct="1">
        <a:spcBef>
          <a:spcPct val="20000"/>
        </a:spcBef>
        <a:buFont typeface="Arial"/>
        <a:buChar char="–"/>
        <a:defRPr sz="909" kern="1200">
          <a:solidFill>
            <a:schemeClr val="tx1"/>
          </a:solidFill>
          <a:latin typeface="+mn-lt"/>
          <a:ea typeface="+mn-ea"/>
          <a:cs typeface="+mn-cs"/>
        </a:defRPr>
      </a:lvl4pPr>
      <a:lvl5pPr marL="935088" indent="-103899" algn="l" defTabSz="207797" rtl="0" eaLnBrk="1" latinLnBrk="0" hangingPunct="1">
        <a:spcBef>
          <a:spcPct val="20000"/>
        </a:spcBef>
        <a:buFont typeface="Arial"/>
        <a:buChar char="»"/>
        <a:defRPr sz="909" kern="1200">
          <a:solidFill>
            <a:schemeClr val="tx1"/>
          </a:solidFill>
          <a:latin typeface="+mn-lt"/>
          <a:ea typeface="+mn-ea"/>
          <a:cs typeface="+mn-cs"/>
        </a:defRPr>
      </a:lvl5pPr>
      <a:lvl6pPr marL="1142886" indent="-103899" algn="l" defTabSz="207797" rtl="0" eaLnBrk="1" latinLnBrk="0" hangingPunct="1">
        <a:spcBef>
          <a:spcPct val="20000"/>
        </a:spcBef>
        <a:buFont typeface="Arial"/>
        <a:buChar char="•"/>
        <a:defRPr sz="909" kern="1200">
          <a:solidFill>
            <a:schemeClr val="tx1"/>
          </a:solidFill>
          <a:latin typeface="+mn-lt"/>
          <a:ea typeface="+mn-ea"/>
          <a:cs typeface="+mn-cs"/>
        </a:defRPr>
      </a:lvl6pPr>
      <a:lvl7pPr marL="1350683" indent="-103899" algn="l" defTabSz="207797" rtl="0" eaLnBrk="1" latinLnBrk="0" hangingPunct="1">
        <a:spcBef>
          <a:spcPct val="20000"/>
        </a:spcBef>
        <a:buFont typeface="Arial"/>
        <a:buChar char="•"/>
        <a:defRPr sz="909" kern="1200">
          <a:solidFill>
            <a:schemeClr val="tx1"/>
          </a:solidFill>
          <a:latin typeface="+mn-lt"/>
          <a:ea typeface="+mn-ea"/>
          <a:cs typeface="+mn-cs"/>
        </a:defRPr>
      </a:lvl7pPr>
      <a:lvl8pPr marL="1558481" indent="-103899" algn="l" defTabSz="207797" rtl="0" eaLnBrk="1" latinLnBrk="0" hangingPunct="1">
        <a:spcBef>
          <a:spcPct val="20000"/>
        </a:spcBef>
        <a:buFont typeface="Arial"/>
        <a:buChar char="•"/>
        <a:defRPr sz="909" kern="1200">
          <a:solidFill>
            <a:schemeClr val="tx1"/>
          </a:solidFill>
          <a:latin typeface="+mn-lt"/>
          <a:ea typeface="+mn-ea"/>
          <a:cs typeface="+mn-cs"/>
        </a:defRPr>
      </a:lvl8pPr>
      <a:lvl9pPr marL="1766278" indent="-103899" algn="l" defTabSz="207797" rtl="0" eaLnBrk="1" latinLnBrk="0" hangingPunct="1">
        <a:spcBef>
          <a:spcPct val="20000"/>
        </a:spcBef>
        <a:buFont typeface="Arial"/>
        <a:buChar char="•"/>
        <a:defRPr sz="909" kern="1200">
          <a:solidFill>
            <a:schemeClr val="tx1"/>
          </a:solidFill>
          <a:latin typeface="+mn-lt"/>
          <a:ea typeface="+mn-ea"/>
          <a:cs typeface="+mn-cs"/>
        </a:defRPr>
      </a:lvl9pPr>
    </p:bodyStyle>
    <p:otherStyle>
      <a:defPPr>
        <a:defRPr lang="en-US"/>
      </a:defPPr>
      <a:lvl1pPr marL="0" algn="l" defTabSz="207797" rtl="0" eaLnBrk="1" latinLnBrk="0" hangingPunct="1">
        <a:defRPr sz="818" kern="1200">
          <a:solidFill>
            <a:schemeClr val="tx1"/>
          </a:solidFill>
          <a:latin typeface="+mn-lt"/>
          <a:ea typeface="+mn-ea"/>
          <a:cs typeface="+mn-cs"/>
        </a:defRPr>
      </a:lvl1pPr>
      <a:lvl2pPr marL="207797" algn="l" defTabSz="207797" rtl="0" eaLnBrk="1" latinLnBrk="0" hangingPunct="1">
        <a:defRPr sz="818" kern="1200">
          <a:solidFill>
            <a:schemeClr val="tx1"/>
          </a:solidFill>
          <a:latin typeface="+mn-lt"/>
          <a:ea typeface="+mn-ea"/>
          <a:cs typeface="+mn-cs"/>
        </a:defRPr>
      </a:lvl2pPr>
      <a:lvl3pPr marL="415595" algn="l" defTabSz="207797" rtl="0" eaLnBrk="1" latinLnBrk="0" hangingPunct="1">
        <a:defRPr sz="818" kern="1200">
          <a:solidFill>
            <a:schemeClr val="tx1"/>
          </a:solidFill>
          <a:latin typeface="+mn-lt"/>
          <a:ea typeface="+mn-ea"/>
          <a:cs typeface="+mn-cs"/>
        </a:defRPr>
      </a:lvl3pPr>
      <a:lvl4pPr marL="623392" algn="l" defTabSz="207797" rtl="0" eaLnBrk="1" latinLnBrk="0" hangingPunct="1">
        <a:defRPr sz="818" kern="1200">
          <a:solidFill>
            <a:schemeClr val="tx1"/>
          </a:solidFill>
          <a:latin typeface="+mn-lt"/>
          <a:ea typeface="+mn-ea"/>
          <a:cs typeface="+mn-cs"/>
        </a:defRPr>
      </a:lvl4pPr>
      <a:lvl5pPr marL="831190" algn="l" defTabSz="207797" rtl="0" eaLnBrk="1" latinLnBrk="0" hangingPunct="1">
        <a:defRPr sz="818" kern="1200">
          <a:solidFill>
            <a:schemeClr val="tx1"/>
          </a:solidFill>
          <a:latin typeface="+mn-lt"/>
          <a:ea typeface="+mn-ea"/>
          <a:cs typeface="+mn-cs"/>
        </a:defRPr>
      </a:lvl5pPr>
      <a:lvl6pPr marL="1038987" algn="l" defTabSz="207797" rtl="0" eaLnBrk="1" latinLnBrk="0" hangingPunct="1">
        <a:defRPr sz="818" kern="1200">
          <a:solidFill>
            <a:schemeClr val="tx1"/>
          </a:solidFill>
          <a:latin typeface="+mn-lt"/>
          <a:ea typeface="+mn-ea"/>
          <a:cs typeface="+mn-cs"/>
        </a:defRPr>
      </a:lvl6pPr>
      <a:lvl7pPr marL="1246784" algn="l" defTabSz="207797" rtl="0" eaLnBrk="1" latinLnBrk="0" hangingPunct="1">
        <a:defRPr sz="818" kern="1200">
          <a:solidFill>
            <a:schemeClr val="tx1"/>
          </a:solidFill>
          <a:latin typeface="+mn-lt"/>
          <a:ea typeface="+mn-ea"/>
          <a:cs typeface="+mn-cs"/>
        </a:defRPr>
      </a:lvl7pPr>
      <a:lvl8pPr marL="1454582" algn="l" defTabSz="207797" rtl="0" eaLnBrk="1" latinLnBrk="0" hangingPunct="1">
        <a:defRPr sz="818" kern="1200">
          <a:solidFill>
            <a:schemeClr val="tx1"/>
          </a:solidFill>
          <a:latin typeface="+mn-lt"/>
          <a:ea typeface="+mn-ea"/>
          <a:cs typeface="+mn-cs"/>
        </a:defRPr>
      </a:lvl8pPr>
      <a:lvl9pPr marL="1662379" algn="l" defTabSz="207797" rtl="0" eaLnBrk="1" latinLnBrk="0" hangingPunct="1">
        <a:defRPr sz="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284" y="1946623"/>
            <a:ext cx="8939463" cy="1819262"/>
          </a:xfrm>
        </p:spPr>
        <p:txBody>
          <a:bodyPr/>
          <a:lstStyle/>
          <a:p>
            <a:pPr algn="ctr"/>
            <a:r>
              <a:rPr lang="en-US" sz="3400" i="1" dirty="0">
                <a:solidFill>
                  <a:srgbClr val="0070C0"/>
                </a:solidFill>
                <a:latin typeface="Georgia" panose="02040502050405020303" pitchFamily="18" charset="0"/>
              </a:rPr>
              <a:t>Different Questions, Different Views</a:t>
            </a:r>
            <a:r>
              <a:rPr lang="en-US" sz="3400" i="1" dirty="0" smtClean="0">
                <a:solidFill>
                  <a:srgbClr val="0070C0"/>
                </a:solidFill>
                <a:latin typeface="Georgia" panose="02040502050405020303" pitchFamily="18" charset="0"/>
              </a:rPr>
              <a:t>:</a:t>
            </a:r>
            <a:br>
              <a:rPr lang="en-US" sz="3400" i="1" dirty="0" smtClean="0">
                <a:solidFill>
                  <a:srgbClr val="0070C0"/>
                </a:solidFill>
                <a:latin typeface="Georgia" panose="02040502050405020303" pitchFamily="18" charset="0"/>
              </a:rPr>
            </a:br>
            <a:r>
              <a:rPr lang="en-US" sz="3400" i="1" dirty="0" smtClean="0">
                <a:solidFill>
                  <a:srgbClr val="0070C0"/>
                </a:solidFill>
                <a:latin typeface="Georgia" panose="02040502050405020303" pitchFamily="18" charset="0"/>
              </a:rPr>
              <a:t>A </a:t>
            </a:r>
            <a:r>
              <a:rPr lang="en-US" sz="3400" i="1" dirty="0">
                <a:solidFill>
                  <a:srgbClr val="0070C0"/>
                </a:solidFill>
                <a:latin typeface="Georgia" panose="02040502050405020303" pitchFamily="18" charset="0"/>
              </a:rPr>
              <a:t>Guide to Selecting a </a:t>
            </a:r>
            <a:r>
              <a:rPr lang="en-US" sz="3400" i="1" dirty="0" smtClean="0">
                <a:solidFill>
                  <a:srgbClr val="0070C0"/>
                </a:solidFill>
                <a:latin typeface="Georgia" panose="02040502050405020303" pitchFamily="18" charset="0"/>
              </a:rPr>
              <a:t>Visualization</a:t>
            </a:r>
            <a:endParaRPr lang="en-US" sz="3400" dirty="0">
              <a:solidFill>
                <a:srgbClr val="0070C0"/>
              </a:solidFill>
              <a:latin typeface="Georgia" panose="02040502050405020303" pitchFamily="18" charset="0"/>
            </a:endParaRPr>
          </a:p>
        </p:txBody>
      </p:sp>
      <p:sp>
        <p:nvSpPr>
          <p:cNvPr id="3" name="Subtitle 2"/>
          <p:cNvSpPr>
            <a:spLocks noGrp="1"/>
          </p:cNvSpPr>
          <p:nvPr>
            <p:ph type="subTitle" idx="1"/>
          </p:nvPr>
        </p:nvSpPr>
        <p:spPr>
          <a:xfrm>
            <a:off x="1021399" y="3912684"/>
            <a:ext cx="7113231" cy="1752985"/>
          </a:xfrm>
        </p:spPr>
        <p:txBody>
          <a:bodyPr/>
          <a:lstStyle/>
          <a:p>
            <a:pPr algn="ctr"/>
            <a:r>
              <a:rPr lang="en-US" sz="3200" dirty="0" smtClean="0">
                <a:latin typeface="Trebuchet MS" panose="020B0603020202020204" pitchFamily="34" charset="0"/>
              </a:rPr>
              <a:t>Lauren Young and Craig W. Abbey</a:t>
            </a:r>
          </a:p>
          <a:p>
            <a:pPr algn="ctr"/>
            <a:endParaRPr lang="en-US" sz="3200" dirty="0">
              <a:latin typeface="Trebuchet MS" panose="020B0603020202020204" pitchFamily="34" charset="0"/>
            </a:endParaRPr>
          </a:p>
          <a:p>
            <a:pPr algn="ctr"/>
            <a:r>
              <a:rPr lang="en-US" sz="3200" dirty="0" smtClean="0">
                <a:latin typeface="Trebuchet MS" panose="020B0603020202020204" pitchFamily="34" charset="0"/>
              </a:rPr>
              <a:t>AIR Forum</a:t>
            </a:r>
          </a:p>
          <a:p>
            <a:pPr algn="ctr"/>
            <a:r>
              <a:rPr lang="en-US" sz="3200" dirty="0" smtClean="0">
                <a:latin typeface="Trebuchet MS" panose="020B0603020202020204" pitchFamily="34" charset="0"/>
              </a:rPr>
              <a:t>June 2</a:t>
            </a:r>
            <a:r>
              <a:rPr lang="en-US" sz="3200" baseline="30000" dirty="0" smtClean="0">
                <a:latin typeface="Trebuchet MS" panose="020B0603020202020204" pitchFamily="34" charset="0"/>
              </a:rPr>
              <a:t>nd</a:t>
            </a:r>
            <a:r>
              <a:rPr lang="en-US" sz="3200" dirty="0" smtClean="0">
                <a:latin typeface="Trebuchet MS" panose="020B0603020202020204" pitchFamily="34" charset="0"/>
              </a:rPr>
              <a:t>, 2016</a:t>
            </a:r>
          </a:p>
        </p:txBody>
      </p:sp>
    </p:spTree>
    <p:extLst>
      <p:ext uri="{BB962C8B-B14F-4D97-AF65-F5344CB8AC3E}">
        <p14:creationId xmlns:p14="http://schemas.microsoft.com/office/powerpoint/2010/main" val="51377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Group </a:t>
            </a:r>
            <a:r>
              <a:rPr lang="en-US" sz="3200" dirty="0" smtClean="0"/>
              <a:t>Comparison: One </a:t>
            </a:r>
            <a:br>
              <a:rPr lang="en-US" sz="3200" dirty="0" smtClean="0"/>
            </a:br>
            <a:r>
              <a:rPr lang="en-US" sz="3200" dirty="0" smtClean="0"/>
              <a:t>Dimension, Few Items</a:t>
            </a:r>
            <a:endParaRPr lang="en-US" sz="3200" dirty="0"/>
          </a:p>
        </p:txBody>
      </p:sp>
      <p:sp>
        <p:nvSpPr>
          <p:cNvPr id="3" name="Content Placeholder 2"/>
          <p:cNvSpPr>
            <a:spLocks noGrp="1"/>
          </p:cNvSpPr>
          <p:nvPr>
            <p:ph idx="1"/>
          </p:nvPr>
        </p:nvSpPr>
        <p:spPr>
          <a:xfrm>
            <a:off x="618065" y="1737360"/>
            <a:ext cx="7924800" cy="3810000"/>
          </a:xfrm>
        </p:spPr>
        <p:txBody>
          <a:bodyPr/>
          <a:lstStyle/>
          <a:p>
            <a:pPr marL="0" indent="0" algn="ctr">
              <a:buNone/>
            </a:pPr>
            <a:endParaRPr lang="en-US" sz="3200" dirty="0" smtClean="0"/>
          </a:p>
          <a:p>
            <a:pPr marL="0" indent="0" algn="ctr">
              <a:buNone/>
            </a:pPr>
            <a:r>
              <a:rPr lang="en-US" sz="3200" dirty="0" smtClean="0"/>
              <a:t>“How did we compare to our peers in terms of expenditures per student FTE, across different IPEDS expenditure categories, last year?” </a:t>
            </a:r>
          </a:p>
          <a:p>
            <a:pPr marL="0" indent="0" algn="ctr">
              <a:buNone/>
            </a:pPr>
            <a:endParaRPr lang="en-US" sz="3200" dirty="0"/>
          </a:p>
          <a:p>
            <a:pPr marL="0" indent="0" algn="ctr">
              <a:buNone/>
            </a:pPr>
            <a:r>
              <a:rPr lang="en-US" sz="3200" dirty="0" smtClean="0"/>
              <a:t>Visualization: Column Chart</a:t>
            </a:r>
          </a:p>
          <a:p>
            <a:pPr>
              <a:buFont typeface="Arial" panose="020B0604020202020204" pitchFamily="34" charset="0"/>
              <a:buChar char="•"/>
            </a:pPr>
            <a:endParaRPr lang="en-US" sz="3200" dirty="0"/>
          </a:p>
          <a:p>
            <a:pPr marL="155848" lvl="1" indent="-155848">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10</a:t>
            </a:fld>
            <a:endParaRPr lang="en-US" sz="1200" dirty="0"/>
          </a:p>
        </p:txBody>
      </p:sp>
    </p:spTree>
    <p:extLst>
      <p:ext uri="{BB962C8B-B14F-4D97-AF65-F5344CB8AC3E}">
        <p14:creationId xmlns:p14="http://schemas.microsoft.com/office/powerpoint/2010/main" val="4175383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Group Comparison: One </a:t>
            </a:r>
            <a:br>
              <a:rPr lang="en-US" sz="3200" dirty="0" smtClean="0"/>
            </a:br>
            <a:r>
              <a:rPr lang="en-US" sz="3200" dirty="0" smtClean="0"/>
              <a:t>Dimension, Few Items</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11</a:t>
            </a:fld>
            <a:endParaRPr lang="en-US" sz="1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890" y="1338305"/>
            <a:ext cx="8319391" cy="5018045"/>
          </a:xfrm>
        </p:spPr>
      </p:pic>
    </p:spTree>
    <p:extLst>
      <p:ext uri="{BB962C8B-B14F-4D97-AF65-F5344CB8AC3E}">
        <p14:creationId xmlns:p14="http://schemas.microsoft.com/office/powerpoint/2010/main" val="2686589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033272"/>
          </a:xfrm>
        </p:spPr>
        <p:txBody>
          <a:bodyPr/>
          <a:lstStyle/>
          <a:p>
            <a:pPr algn="ctr"/>
            <a:r>
              <a:rPr lang="en-US" sz="3200" dirty="0" smtClean="0"/>
              <a:t>Group Comparison</a:t>
            </a:r>
            <a:br>
              <a:rPr lang="en-US" sz="3200" dirty="0" smtClean="0"/>
            </a:br>
            <a:r>
              <a:rPr lang="en-US" sz="3200" dirty="0" smtClean="0"/>
              <a:t>With Distributions</a:t>
            </a:r>
            <a:endParaRPr lang="en-US" sz="3200" dirty="0"/>
          </a:p>
        </p:txBody>
      </p:sp>
      <p:sp>
        <p:nvSpPr>
          <p:cNvPr id="3" name="Content Placeholder 2"/>
          <p:cNvSpPr>
            <a:spLocks noGrp="1"/>
          </p:cNvSpPr>
          <p:nvPr>
            <p:ph idx="1"/>
          </p:nvPr>
        </p:nvSpPr>
        <p:spPr>
          <a:xfrm>
            <a:off x="618065" y="1737360"/>
            <a:ext cx="7924800" cy="3810000"/>
          </a:xfrm>
        </p:spPr>
        <p:txBody>
          <a:bodyPr/>
          <a:lstStyle/>
          <a:p>
            <a:pPr marL="0" indent="0">
              <a:buNone/>
            </a:pPr>
            <a:r>
              <a:rPr lang="en-US" sz="2400" dirty="0" smtClean="0"/>
              <a:t> </a:t>
            </a:r>
          </a:p>
          <a:p>
            <a:pPr marL="0" lvl="1" indent="0" algn="ctr">
              <a:buNone/>
            </a:pPr>
            <a:r>
              <a:rPr lang="en-US" sz="3200" dirty="0" smtClean="0"/>
              <a:t>“Where do our retention rates fall among those of other public institutions and private institutions that might also be competitors? </a:t>
            </a:r>
          </a:p>
          <a:p>
            <a:pPr marL="0" lvl="1" indent="0" algn="ctr">
              <a:buNone/>
            </a:pPr>
            <a:endParaRPr lang="en-US" sz="3200" dirty="0"/>
          </a:p>
          <a:p>
            <a:pPr marL="0" lvl="1" indent="0" algn="ctr">
              <a:buNone/>
            </a:pPr>
            <a:r>
              <a:rPr lang="en-US" sz="3200" dirty="0" smtClean="0"/>
              <a:t>Visualization: Multiple Boxplots</a:t>
            </a:r>
          </a:p>
          <a:p>
            <a:pPr marL="0" lvl="1" indent="0">
              <a:buNone/>
            </a:pPr>
            <a:endParaRPr lang="en-US" sz="2400" dirty="0"/>
          </a:p>
          <a:p>
            <a:pPr marL="155848" lvl="1" indent="-155848">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12</a:t>
            </a:fld>
            <a:endParaRPr lang="en-US" sz="1200" dirty="0"/>
          </a:p>
        </p:txBody>
      </p:sp>
    </p:spTree>
    <p:extLst>
      <p:ext uri="{BB962C8B-B14F-4D97-AF65-F5344CB8AC3E}">
        <p14:creationId xmlns:p14="http://schemas.microsoft.com/office/powerpoint/2010/main" val="1514394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Group Comparison</a:t>
            </a:r>
            <a:br>
              <a:rPr lang="en-US" sz="3200" dirty="0"/>
            </a:br>
            <a:r>
              <a:rPr lang="en-US" sz="3200" dirty="0"/>
              <a:t>With Distributions</a:t>
            </a:r>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13</a:t>
            </a:fld>
            <a:endParaRPr lang="en-US" sz="1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448" y="1363139"/>
            <a:ext cx="8259352" cy="4981831"/>
          </a:xfrm>
        </p:spPr>
      </p:pic>
    </p:spTree>
    <p:extLst>
      <p:ext uri="{BB962C8B-B14F-4D97-AF65-F5344CB8AC3E}">
        <p14:creationId xmlns:p14="http://schemas.microsoft.com/office/powerpoint/2010/main" val="1110787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033272"/>
          </a:xfrm>
        </p:spPr>
        <p:txBody>
          <a:bodyPr/>
          <a:lstStyle/>
          <a:p>
            <a:r>
              <a:rPr lang="en-US" sz="3200" dirty="0"/>
              <a:t>Group </a:t>
            </a:r>
            <a:r>
              <a:rPr lang="en-US" sz="3200" dirty="0" smtClean="0"/>
              <a:t>Comparison: One</a:t>
            </a:r>
            <a:br>
              <a:rPr lang="en-US" sz="3200" dirty="0" smtClean="0"/>
            </a:br>
            <a:r>
              <a:rPr lang="en-US" sz="3200" dirty="0" smtClean="0"/>
              <a:t>Dimension, Many Items</a:t>
            </a:r>
            <a:endParaRPr lang="en-US" sz="3200" dirty="0"/>
          </a:p>
        </p:txBody>
      </p:sp>
      <p:sp>
        <p:nvSpPr>
          <p:cNvPr id="3" name="Content Placeholder 2"/>
          <p:cNvSpPr>
            <a:spLocks noGrp="1"/>
          </p:cNvSpPr>
          <p:nvPr>
            <p:ph idx="1"/>
          </p:nvPr>
        </p:nvSpPr>
        <p:spPr>
          <a:xfrm>
            <a:off x="618065" y="1737360"/>
            <a:ext cx="7924800" cy="3810000"/>
          </a:xfrm>
        </p:spPr>
        <p:txBody>
          <a:bodyPr/>
          <a:lstStyle/>
          <a:p>
            <a:pPr marL="0" indent="0">
              <a:buNone/>
            </a:pPr>
            <a:r>
              <a:rPr lang="en-US" sz="2400" dirty="0" smtClean="0"/>
              <a:t> </a:t>
            </a:r>
          </a:p>
          <a:p>
            <a:pPr marL="0" lvl="1" indent="0" algn="ctr">
              <a:buNone/>
            </a:pPr>
            <a:r>
              <a:rPr lang="en-US" sz="3200" dirty="0" smtClean="0"/>
              <a:t>“</a:t>
            </a:r>
            <a:r>
              <a:rPr lang="en-US" sz="3200" dirty="0"/>
              <a:t>What were the most important and least important college choice factors that our new students identified in our freshman survey</a:t>
            </a:r>
            <a:r>
              <a:rPr lang="en-US" sz="3200" dirty="0" smtClean="0"/>
              <a:t>?”</a:t>
            </a:r>
          </a:p>
          <a:p>
            <a:pPr marL="0" lvl="1" indent="0" algn="ctr">
              <a:buNone/>
            </a:pPr>
            <a:endParaRPr lang="en-US" sz="3200" dirty="0"/>
          </a:p>
          <a:p>
            <a:pPr marL="0" lvl="1" indent="0" algn="ctr">
              <a:buNone/>
            </a:pPr>
            <a:r>
              <a:rPr lang="en-US" sz="3200" dirty="0"/>
              <a:t>Visualization: </a:t>
            </a:r>
            <a:r>
              <a:rPr lang="en-US" sz="3200" dirty="0" smtClean="0"/>
              <a:t>Horizontal Bar </a:t>
            </a:r>
            <a:r>
              <a:rPr lang="en-US" sz="3200" dirty="0"/>
              <a:t>Chart</a:t>
            </a:r>
          </a:p>
          <a:p>
            <a:pPr marL="0" lvl="1" indent="0" algn="ctr">
              <a:buNone/>
            </a:pPr>
            <a:endParaRPr lang="en-US" sz="3200" dirty="0" smtClean="0"/>
          </a:p>
          <a:p>
            <a:pPr marL="0" lvl="1" indent="0">
              <a:buNone/>
            </a:pPr>
            <a:endParaRPr lang="en-US" sz="2400" dirty="0"/>
          </a:p>
          <a:p>
            <a:pPr marL="155848" lvl="1" indent="-155848">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400" smtClean="0"/>
              <a:pPr algn="r"/>
              <a:t>14</a:t>
            </a:fld>
            <a:endParaRPr lang="en-US" sz="1400" dirty="0"/>
          </a:p>
        </p:txBody>
      </p:sp>
    </p:spTree>
    <p:extLst>
      <p:ext uri="{BB962C8B-B14F-4D97-AF65-F5344CB8AC3E}">
        <p14:creationId xmlns:p14="http://schemas.microsoft.com/office/powerpoint/2010/main" val="1218598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Group </a:t>
            </a:r>
            <a:r>
              <a:rPr lang="en-US" sz="3200" dirty="0" smtClean="0"/>
              <a:t>Comparison: One </a:t>
            </a:r>
            <a:br>
              <a:rPr lang="en-US" sz="3200" dirty="0" smtClean="0"/>
            </a:br>
            <a:r>
              <a:rPr lang="en-US" sz="3200" dirty="0" smtClean="0"/>
              <a:t>Dimension, Many Items</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15</a:t>
            </a:fld>
            <a:endParaRPr lang="en-US" sz="1200"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456" y="1394235"/>
            <a:ext cx="8244343" cy="4972778"/>
          </a:xfrm>
        </p:spPr>
      </p:pic>
    </p:spTree>
    <p:extLst>
      <p:ext uri="{BB962C8B-B14F-4D97-AF65-F5344CB8AC3E}">
        <p14:creationId xmlns:p14="http://schemas.microsoft.com/office/powerpoint/2010/main" val="3426835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5" y="130642"/>
            <a:ext cx="7772400" cy="643467"/>
          </a:xfrm>
        </p:spPr>
        <p:txBody>
          <a:bodyPr/>
          <a:lstStyle/>
          <a:p>
            <a:pPr algn="ctr"/>
            <a:r>
              <a:rPr lang="en-US" sz="3200" dirty="0" smtClean="0"/>
              <a:t>Group Comparison Across </a:t>
            </a:r>
            <a:br>
              <a:rPr lang="en-US" sz="3200" dirty="0" smtClean="0"/>
            </a:br>
            <a:r>
              <a:rPr lang="en-US" sz="3200" dirty="0" smtClean="0"/>
              <a:t>Two</a:t>
            </a:r>
            <a:r>
              <a:rPr lang="en-US" sz="3200" dirty="0"/>
              <a:t> </a:t>
            </a:r>
            <a:r>
              <a:rPr lang="en-US" sz="3200" dirty="0" smtClean="0"/>
              <a:t>Dimensions</a:t>
            </a:r>
            <a:endParaRPr lang="en-US" sz="3200" dirty="0"/>
          </a:p>
        </p:txBody>
      </p:sp>
      <p:sp>
        <p:nvSpPr>
          <p:cNvPr id="3" name="Content Placeholder 2"/>
          <p:cNvSpPr>
            <a:spLocks noGrp="1"/>
          </p:cNvSpPr>
          <p:nvPr>
            <p:ph idx="1"/>
          </p:nvPr>
        </p:nvSpPr>
        <p:spPr>
          <a:xfrm>
            <a:off x="618065" y="1756372"/>
            <a:ext cx="7924800" cy="3810000"/>
          </a:xfrm>
        </p:spPr>
        <p:txBody>
          <a:bodyPr/>
          <a:lstStyle/>
          <a:p>
            <a:pPr marL="0" indent="0" algn="ctr">
              <a:buNone/>
            </a:pPr>
            <a:endParaRPr lang="en-US" sz="3200" dirty="0" smtClean="0"/>
          </a:p>
          <a:p>
            <a:pPr marL="0" lvl="1" indent="0" algn="ctr">
              <a:buNone/>
            </a:pPr>
            <a:r>
              <a:rPr lang="en-US" sz="3200" dirty="0" smtClean="0"/>
              <a:t>“</a:t>
            </a:r>
            <a:r>
              <a:rPr lang="en-US" sz="3200" dirty="0"/>
              <a:t>What is the average QPA for students in different decanal units enrolling at different credit hour levels</a:t>
            </a:r>
            <a:r>
              <a:rPr lang="en-US" sz="3200" dirty="0" smtClean="0"/>
              <a:t>?</a:t>
            </a:r>
          </a:p>
          <a:p>
            <a:pPr marL="0" lvl="1" indent="0" algn="ctr">
              <a:buNone/>
            </a:pPr>
            <a:endParaRPr lang="en-US" sz="3200" dirty="0"/>
          </a:p>
          <a:p>
            <a:pPr marL="0" lvl="1" indent="0" algn="ctr">
              <a:buNone/>
            </a:pPr>
            <a:r>
              <a:rPr lang="en-US" sz="3200" dirty="0" smtClean="0"/>
              <a:t>Visualization: Heat Map</a:t>
            </a:r>
            <a:endParaRPr lang="en-US" sz="3200" dirty="0"/>
          </a:p>
          <a:p>
            <a:pPr marL="0" lvl="1" indent="0" algn="ctr">
              <a:buNone/>
            </a:pPr>
            <a:endParaRPr lang="en-US" sz="32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16</a:t>
            </a:fld>
            <a:endParaRPr lang="en-US" sz="1200" dirty="0"/>
          </a:p>
        </p:txBody>
      </p:sp>
    </p:spTree>
    <p:extLst>
      <p:ext uri="{BB962C8B-B14F-4D97-AF65-F5344CB8AC3E}">
        <p14:creationId xmlns:p14="http://schemas.microsoft.com/office/powerpoint/2010/main" val="3770958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8748"/>
            <a:ext cx="7772400" cy="640080"/>
          </a:xfrm>
        </p:spPr>
        <p:txBody>
          <a:bodyPr/>
          <a:lstStyle/>
          <a:p>
            <a:r>
              <a:rPr lang="en-US" sz="3200" dirty="0"/>
              <a:t>Group Comparison Across </a:t>
            </a:r>
            <a:br>
              <a:rPr lang="en-US" sz="3200" dirty="0"/>
            </a:br>
            <a:r>
              <a:rPr lang="en-US" sz="3200" dirty="0"/>
              <a:t>Two Dimensions</a:t>
            </a:r>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17</a:t>
            </a:fld>
            <a:endParaRPr lang="en-US" sz="1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496" y="1474135"/>
            <a:ext cx="8107349" cy="4890146"/>
          </a:xfrm>
        </p:spPr>
      </p:pic>
    </p:spTree>
    <p:extLst>
      <p:ext uri="{BB962C8B-B14F-4D97-AF65-F5344CB8AC3E}">
        <p14:creationId xmlns:p14="http://schemas.microsoft.com/office/powerpoint/2010/main" val="2326029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smtClean="0"/>
              <a:t>Visualizing Comparisons </a:t>
            </a:r>
            <a:br>
              <a:rPr lang="en-US" sz="3200" dirty="0" smtClean="0"/>
            </a:br>
            <a:r>
              <a:rPr lang="en-US" sz="3200" dirty="0" smtClean="0"/>
              <a:t>Across Time</a:t>
            </a:r>
            <a:endParaRPr lang="en-US" sz="3200" dirty="0"/>
          </a:p>
        </p:txBody>
      </p:sp>
      <p:sp>
        <p:nvSpPr>
          <p:cNvPr id="3" name="Content Placeholder 2"/>
          <p:cNvSpPr>
            <a:spLocks noGrp="1"/>
          </p:cNvSpPr>
          <p:nvPr>
            <p:ph idx="1"/>
          </p:nvPr>
        </p:nvSpPr>
        <p:spPr>
          <a:xfrm>
            <a:off x="685800" y="1772969"/>
            <a:ext cx="7772400" cy="4338119"/>
          </a:xfrm>
        </p:spPr>
        <p:txBody>
          <a:bodyPr/>
          <a:lstStyle/>
          <a:p>
            <a:r>
              <a:rPr lang="en-US" sz="2400" dirty="0" smtClean="0"/>
              <a:t> Key aspects to look for:</a:t>
            </a:r>
          </a:p>
          <a:p>
            <a:pPr lvl="1">
              <a:buFont typeface="Arial" panose="020B0604020202020204" pitchFamily="34" charset="0"/>
              <a:buChar char="•"/>
            </a:pPr>
            <a:r>
              <a:rPr lang="en-US" sz="2400" dirty="0"/>
              <a:t> </a:t>
            </a:r>
            <a:r>
              <a:rPr lang="en-US" sz="2400" dirty="0" smtClean="0"/>
              <a:t>Trends </a:t>
            </a:r>
          </a:p>
          <a:p>
            <a:pPr lvl="1">
              <a:buFont typeface="Arial" panose="020B0604020202020204" pitchFamily="34" charset="0"/>
              <a:buChar char="•"/>
            </a:pPr>
            <a:r>
              <a:rPr lang="en-US" sz="2400" dirty="0"/>
              <a:t> Rates of </a:t>
            </a:r>
            <a:r>
              <a:rPr lang="en-US" sz="2400" dirty="0" smtClean="0"/>
              <a:t>change</a:t>
            </a:r>
          </a:p>
          <a:p>
            <a:pPr lvl="1">
              <a:buFont typeface="Arial" panose="020B0604020202020204" pitchFamily="34" charset="0"/>
              <a:buChar char="•"/>
            </a:pPr>
            <a:r>
              <a:rPr lang="en-US" sz="2400" dirty="0"/>
              <a:t> </a:t>
            </a:r>
            <a:r>
              <a:rPr lang="en-US" sz="2400" dirty="0" smtClean="0"/>
              <a:t>Variability including seasonality and other cycles</a:t>
            </a:r>
          </a:p>
          <a:p>
            <a:pPr lvl="1">
              <a:buFont typeface="Arial" panose="020B0604020202020204" pitchFamily="34" charset="0"/>
              <a:buChar char="•"/>
            </a:pPr>
            <a:r>
              <a:rPr lang="en-US" sz="2400" dirty="0"/>
              <a:t> </a:t>
            </a:r>
            <a:r>
              <a:rPr lang="en-US" sz="2400" dirty="0" smtClean="0"/>
              <a:t>Discontinuity</a:t>
            </a:r>
          </a:p>
          <a:p>
            <a:pPr>
              <a:buFont typeface="Arial" panose="020B0604020202020204" pitchFamily="34" charset="0"/>
              <a:buChar char="•"/>
            </a:pPr>
            <a:r>
              <a:rPr lang="en-US" sz="2400" dirty="0" smtClean="0"/>
              <a:t> Can </a:t>
            </a:r>
            <a:r>
              <a:rPr lang="en-US" sz="2400" dirty="0"/>
              <a:t>combine visualizations of distribution and correlation with a time aspect</a:t>
            </a:r>
          </a:p>
          <a:p>
            <a:pPr lvl="1">
              <a:buFont typeface="Arial" panose="020B0604020202020204" pitchFamily="34" charset="0"/>
              <a:buChar char="•"/>
            </a:pPr>
            <a:r>
              <a:rPr lang="en-US" sz="2400" dirty="0"/>
              <a:t> </a:t>
            </a:r>
            <a:r>
              <a:rPr lang="en-US" sz="2400" dirty="0" smtClean="0"/>
              <a:t>Small number of charts </a:t>
            </a:r>
            <a:r>
              <a:rPr lang="en-US" sz="2400" dirty="0"/>
              <a:t>in sequence</a:t>
            </a:r>
          </a:p>
          <a:p>
            <a:pPr lvl="1">
              <a:buFont typeface="Arial" panose="020B0604020202020204" pitchFamily="34" charset="0"/>
              <a:buChar char="•"/>
            </a:pPr>
            <a:r>
              <a:rPr lang="en-US" sz="2400" dirty="0"/>
              <a:t> Animation of changes in </a:t>
            </a:r>
            <a:r>
              <a:rPr lang="en-US" sz="2400" dirty="0" smtClean="0"/>
              <a:t>distributional/correlational charts</a:t>
            </a:r>
            <a:endParaRPr lang="en-US" sz="2400" dirty="0"/>
          </a:p>
          <a:p>
            <a:pPr marL="0" indent="0">
              <a:buNone/>
            </a:pPr>
            <a:endParaRPr lang="en-US" sz="24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18</a:t>
            </a:fld>
            <a:endParaRPr lang="en-US" sz="1200" dirty="0"/>
          </a:p>
        </p:txBody>
      </p:sp>
    </p:spTree>
    <p:extLst>
      <p:ext uri="{BB962C8B-B14F-4D97-AF65-F5344CB8AC3E}">
        <p14:creationId xmlns:p14="http://schemas.microsoft.com/office/powerpoint/2010/main" val="210184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033272"/>
          </a:xfrm>
        </p:spPr>
        <p:txBody>
          <a:bodyPr/>
          <a:lstStyle/>
          <a:p>
            <a:r>
              <a:rPr lang="en-US" sz="3200" dirty="0" smtClean="0"/>
              <a:t> </a:t>
            </a:r>
            <a:r>
              <a:rPr lang="en-US" sz="3200" dirty="0"/>
              <a:t>Comparing Over Few Periods,</a:t>
            </a:r>
            <a:br>
              <a:rPr lang="en-US" sz="3200" dirty="0"/>
            </a:br>
            <a:r>
              <a:rPr lang="en-US" sz="3200" dirty="0"/>
              <a:t>Few Categories</a:t>
            </a:r>
          </a:p>
        </p:txBody>
      </p:sp>
      <p:sp>
        <p:nvSpPr>
          <p:cNvPr id="3" name="Content Placeholder 2"/>
          <p:cNvSpPr>
            <a:spLocks noGrp="1"/>
          </p:cNvSpPr>
          <p:nvPr>
            <p:ph idx="1"/>
          </p:nvPr>
        </p:nvSpPr>
        <p:spPr>
          <a:xfrm>
            <a:off x="685797" y="1600954"/>
            <a:ext cx="7772400" cy="3921659"/>
          </a:xfrm>
        </p:spPr>
        <p:txBody>
          <a:bodyPr/>
          <a:lstStyle/>
          <a:p>
            <a:pPr marL="25975" indent="0" algn="ctr">
              <a:buNone/>
            </a:pPr>
            <a:r>
              <a:rPr lang="en-US" sz="3200" dirty="0" smtClean="0"/>
              <a:t> </a:t>
            </a:r>
          </a:p>
          <a:p>
            <a:pPr marL="25975" indent="0" algn="ctr">
              <a:buNone/>
            </a:pPr>
            <a:r>
              <a:rPr lang="en-US" sz="3200" dirty="0" smtClean="0"/>
              <a:t>“How much did our research expenditures grow over the course of the last 10 years?”</a:t>
            </a:r>
          </a:p>
          <a:p>
            <a:pPr marL="25975" indent="0" algn="ctr">
              <a:buNone/>
            </a:pPr>
            <a:endParaRPr lang="en-US" sz="3200" dirty="0"/>
          </a:p>
          <a:p>
            <a:pPr marL="25975" indent="0" algn="ctr">
              <a:buNone/>
            </a:pPr>
            <a:r>
              <a:rPr lang="en-US" sz="3200" dirty="0" smtClean="0"/>
              <a:t>Visualization: Column Chart</a:t>
            </a:r>
          </a:p>
          <a:p>
            <a:pPr marL="25975" indent="0">
              <a:buNone/>
            </a:pPr>
            <a:endParaRPr lang="en-US" sz="2800" dirty="0" smtClean="0"/>
          </a:p>
          <a:p>
            <a:pPr marL="25975" indent="0">
              <a:buNone/>
            </a:pPr>
            <a:r>
              <a:rPr lang="en-US" sz="2800" dirty="0" smtClean="0"/>
              <a:t> </a:t>
            </a:r>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19</a:t>
            </a:fld>
            <a:endParaRPr lang="en-US" sz="1200" dirty="0"/>
          </a:p>
        </p:txBody>
      </p:sp>
    </p:spTree>
    <p:extLst>
      <p:ext uri="{BB962C8B-B14F-4D97-AF65-F5344CB8AC3E}">
        <p14:creationId xmlns:p14="http://schemas.microsoft.com/office/powerpoint/2010/main" val="3657350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3801"/>
            <a:ext cx="7772400" cy="640080"/>
          </a:xfrm>
        </p:spPr>
        <p:txBody>
          <a:bodyPr/>
          <a:lstStyle/>
          <a:p>
            <a:pPr algn="ctr"/>
            <a:r>
              <a:rPr lang="en-US" sz="3200" dirty="0" smtClean="0"/>
              <a:t>Inspiration</a:t>
            </a:r>
            <a:endParaRPr lang="en-US" sz="32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2</a:t>
            </a:fld>
            <a:endParaRPr lang="en-US" sz="12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6787" y="1270853"/>
            <a:ext cx="7230425" cy="5587147"/>
          </a:xfrm>
        </p:spPr>
      </p:pic>
    </p:spTree>
    <p:extLst>
      <p:ext uri="{BB962C8B-B14F-4D97-AF65-F5344CB8AC3E}">
        <p14:creationId xmlns:p14="http://schemas.microsoft.com/office/powerpoint/2010/main" val="1961664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Comparing Over Few Periods,</a:t>
            </a:r>
            <a:br>
              <a:rPr lang="en-US" sz="3200" dirty="0" smtClean="0"/>
            </a:br>
            <a:r>
              <a:rPr lang="en-US" sz="3200" dirty="0" smtClean="0"/>
              <a:t>Few Categories</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20</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429" y="1405101"/>
            <a:ext cx="8289371" cy="4999938"/>
          </a:xfrm>
        </p:spPr>
      </p:pic>
    </p:spTree>
    <p:extLst>
      <p:ext uri="{BB962C8B-B14F-4D97-AF65-F5344CB8AC3E}">
        <p14:creationId xmlns:p14="http://schemas.microsoft.com/office/powerpoint/2010/main" val="2208979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033272"/>
          </a:xfrm>
        </p:spPr>
        <p:txBody>
          <a:bodyPr/>
          <a:lstStyle/>
          <a:p>
            <a:r>
              <a:rPr lang="en-US" sz="3200" dirty="0"/>
              <a:t> </a:t>
            </a:r>
            <a:r>
              <a:rPr lang="en-US" sz="3200" dirty="0" smtClean="0"/>
              <a:t>Comparing Over </a:t>
            </a:r>
            <a:r>
              <a:rPr lang="en-US" sz="3200" dirty="0"/>
              <a:t>Few Periods, </a:t>
            </a:r>
            <a:r>
              <a:rPr lang="en-US" sz="3200" dirty="0" smtClean="0"/>
              <a:t/>
            </a:r>
            <a:br>
              <a:rPr lang="en-US" sz="3200" dirty="0" smtClean="0"/>
            </a:br>
            <a:r>
              <a:rPr lang="en-US" sz="3200" dirty="0" smtClean="0"/>
              <a:t>Many </a:t>
            </a:r>
            <a:r>
              <a:rPr lang="en-US" sz="3200" dirty="0"/>
              <a:t>Categories</a:t>
            </a:r>
          </a:p>
        </p:txBody>
      </p:sp>
      <p:sp>
        <p:nvSpPr>
          <p:cNvPr id="3" name="Content Placeholder 2"/>
          <p:cNvSpPr>
            <a:spLocks noGrp="1"/>
          </p:cNvSpPr>
          <p:nvPr>
            <p:ph idx="1"/>
          </p:nvPr>
        </p:nvSpPr>
        <p:spPr>
          <a:xfrm>
            <a:off x="685797" y="1600954"/>
            <a:ext cx="7772400" cy="3921659"/>
          </a:xfrm>
        </p:spPr>
        <p:txBody>
          <a:bodyPr/>
          <a:lstStyle/>
          <a:p>
            <a:pPr marL="25975" indent="0">
              <a:buNone/>
            </a:pPr>
            <a:r>
              <a:rPr lang="en-US" sz="2581" dirty="0" smtClean="0"/>
              <a:t> </a:t>
            </a:r>
          </a:p>
          <a:p>
            <a:pPr marL="25975" indent="0" algn="ctr">
              <a:buNone/>
            </a:pPr>
            <a:r>
              <a:rPr lang="en-US" sz="3200" dirty="0" smtClean="0"/>
              <a:t> “How much did our instructional expenditures grow over the last 10 years relative to those of our peers?”</a:t>
            </a:r>
          </a:p>
          <a:p>
            <a:pPr marL="25975" indent="0" algn="ctr">
              <a:buNone/>
            </a:pPr>
            <a:endParaRPr lang="en-US" sz="3200" dirty="0"/>
          </a:p>
          <a:p>
            <a:pPr marL="25975" indent="0" algn="ctr">
              <a:buNone/>
            </a:pPr>
            <a:r>
              <a:rPr lang="en-US" sz="3200" dirty="0" smtClean="0"/>
              <a:t>Visualization: Line Graph</a:t>
            </a:r>
          </a:p>
          <a:p>
            <a:pPr marL="25975" indent="0" algn="ctr">
              <a:buNone/>
            </a:pPr>
            <a:endParaRPr lang="en-US" sz="2800" dirty="0"/>
          </a:p>
          <a:p>
            <a:pPr marL="25975" indent="0">
              <a:buNone/>
            </a:pPr>
            <a:endParaRPr lang="en-US" sz="28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21</a:t>
            </a:fld>
            <a:endParaRPr lang="en-US" sz="1200" dirty="0"/>
          </a:p>
        </p:txBody>
      </p:sp>
    </p:spTree>
    <p:extLst>
      <p:ext uri="{BB962C8B-B14F-4D97-AF65-F5344CB8AC3E}">
        <p14:creationId xmlns:p14="http://schemas.microsoft.com/office/powerpoint/2010/main" val="780546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Comparing Over Few Periods, </a:t>
            </a:r>
            <a:br>
              <a:rPr lang="en-US" sz="3200" dirty="0"/>
            </a:br>
            <a:r>
              <a:rPr lang="en-US" sz="3200" dirty="0" smtClean="0"/>
              <a:t>Many </a:t>
            </a:r>
            <a:r>
              <a:rPr lang="en-US" sz="3200" dirty="0"/>
              <a:t>Categories</a:t>
            </a:r>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22</a:t>
            </a:fld>
            <a:endParaRPr lang="en-US" sz="1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780" y="1293038"/>
            <a:ext cx="8394439" cy="5063312"/>
          </a:xfrm>
        </p:spPr>
      </p:pic>
    </p:spTree>
    <p:extLst>
      <p:ext uri="{BB962C8B-B14F-4D97-AF65-F5344CB8AC3E}">
        <p14:creationId xmlns:p14="http://schemas.microsoft.com/office/powerpoint/2010/main" val="2912539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033272"/>
          </a:xfrm>
        </p:spPr>
        <p:txBody>
          <a:bodyPr/>
          <a:lstStyle/>
          <a:p>
            <a:r>
              <a:rPr lang="en-US" sz="3200" dirty="0" smtClean="0"/>
              <a:t> Comparing Over </a:t>
            </a:r>
            <a:br>
              <a:rPr lang="en-US" sz="3200" dirty="0" smtClean="0"/>
            </a:br>
            <a:r>
              <a:rPr lang="en-US" sz="3200" dirty="0" smtClean="0"/>
              <a:t>Many Periods</a:t>
            </a:r>
            <a:endParaRPr lang="en-US" sz="3200" dirty="0"/>
          </a:p>
        </p:txBody>
      </p:sp>
      <p:sp>
        <p:nvSpPr>
          <p:cNvPr id="3" name="Content Placeholder 2"/>
          <p:cNvSpPr>
            <a:spLocks noGrp="1"/>
          </p:cNvSpPr>
          <p:nvPr>
            <p:ph idx="1"/>
          </p:nvPr>
        </p:nvSpPr>
        <p:spPr>
          <a:xfrm>
            <a:off x="685797" y="1600954"/>
            <a:ext cx="7772400" cy="3921659"/>
          </a:xfrm>
        </p:spPr>
        <p:txBody>
          <a:bodyPr/>
          <a:lstStyle/>
          <a:p>
            <a:pPr marL="25975" indent="0">
              <a:buNone/>
            </a:pPr>
            <a:r>
              <a:rPr lang="en-US" sz="2581" dirty="0" smtClean="0"/>
              <a:t> </a:t>
            </a:r>
          </a:p>
          <a:p>
            <a:pPr marL="25975" indent="0">
              <a:buNone/>
            </a:pPr>
            <a:endParaRPr lang="en-US" sz="2800" dirty="0"/>
          </a:p>
          <a:p>
            <a:pPr marL="25975" lvl="1" indent="0">
              <a:buNone/>
            </a:pPr>
            <a:r>
              <a:rPr lang="en-US" sz="2800" dirty="0"/>
              <a:t>“How </a:t>
            </a:r>
            <a:r>
              <a:rPr lang="en-US" sz="2800" dirty="0" smtClean="0"/>
              <a:t>does the number of enrolled seats in BIO 200 change over the time period leading up to and into the Fall 2015 semester?”</a:t>
            </a:r>
          </a:p>
          <a:p>
            <a:pPr marL="25975" lvl="1" indent="0">
              <a:buNone/>
            </a:pPr>
            <a:endParaRPr lang="en-US" sz="2800" dirty="0"/>
          </a:p>
          <a:p>
            <a:pPr marL="25975" indent="0">
              <a:buNone/>
            </a:pPr>
            <a:endParaRPr lang="en-US" sz="28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23</a:t>
            </a:fld>
            <a:endParaRPr lang="en-US" sz="1200" dirty="0"/>
          </a:p>
        </p:txBody>
      </p:sp>
    </p:spTree>
    <p:extLst>
      <p:ext uri="{BB962C8B-B14F-4D97-AF65-F5344CB8AC3E}">
        <p14:creationId xmlns:p14="http://schemas.microsoft.com/office/powerpoint/2010/main" val="2397592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smtClean="0"/>
              <a:t>Comparison Over </a:t>
            </a:r>
            <a:br>
              <a:rPr lang="en-US" sz="3200" dirty="0" smtClean="0"/>
            </a:br>
            <a:r>
              <a:rPr lang="en-US" sz="3200" dirty="0" smtClean="0"/>
              <a:t>Many Periods</a:t>
            </a:r>
            <a:endParaRPr lang="en-US" sz="3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866" y="1502875"/>
            <a:ext cx="8195934" cy="4943579"/>
          </a:xfrm>
        </p:spPr>
      </p:pic>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24</a:t>
            </a:fld>
            <a:endParaRPr lang="en-US" sz="1200" dirty="0"/>
          </a:p>
        </p:txBody>
      </p:sp>
    </p:spTree>
    <p:extLst>
      <p:ext uri="{BB962C8B-B14F-4D97-AF65-F5344CB8AC3E}">
        <p14:creationId xmlns:p14="http://schemas.microsoft.com/office/powerpoint/2010/main" val="91428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nchor="ctr"/>
          <a:lstStyle/>
          <a:p>
            <a:pPr algn="ctr"/>
            <a:r>
              <a:rPr lang="en-US" sz="3200" dirty="0" smtClean="0"/>
              <a:t>Composition</a:t>
            </a:r>
            <a:endParaRPr lang="en-US" sz="44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25</a:t>
            </a:fld>
            <a:endParaRPr lang="en-US" sz="1200" dirty="0"/>
          </a:p>
        </p:txBody>
      </p:sp>
      <p:pic>
        <p:nvPicPr>
          <p:cNvPr id="5" name="Content Placeholder 4"/>
          <p:cNvPicPr>
            <a:picLocks noGrp="1" noChangeAspect="1"/>
          </p:cNvPicPr>
          <p:nvPr>
            <p:ph idx="1"/>
          </p:nvPr>
        </p:nvPicPr>
        <p:blipFill>
          <a:blip r:embed="rId3"/>
          <a:stretch>
            <a:fillRect/>
          </a:stretch>
        </p:blipFill>
        <p:spPr>
          <a:xfrm>
            <a:off x="568085" y="1888958"/>
            <a:ext cx="8313836" cy="4042610"/>
          </a:xfrm>
          <a:prstGeom prst="rect">
            <a:avLst/>
          </a:prstGeom>
        </p:spPr>
      </p:pic>
    </p:spTree>
    <p:extLst>
      <p:ext uri="{BB962C8B-B14F-4D97-AF65-F5344CB8AC3E}">
        <p14:creationId xmlns:p14="http://schemas.microsoft.com/office/powerpoint/2010/main" val="3647160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Visualizing Static </a:t>
            </a:r>
            <a:br>
              <a:rPr lang="en-US" sz="3200" dirty="0" smtClean="0"/>
            </a:br>
            <a:r>
              <a:rPr lang="en-US" sz="3200" dirty="0" smtClean="0"/>
              <a:t>Composition</a:t>
            </a:r>
            <a:endParaRPr lang="en-US" sz="3200" dirty="0"/>
          </a:p>
        </p:txBody>
      </p:sp>
      <p:sp>
        <p:nvSpPr>
          <p:cNvPr id="3" name="Content Placeholder 2"/>
          <p:cNvSpPr>
            <a:spLocks noGrp="1"/>
          </p:cNvSpPr>
          <p:nvPr>
            <p:ph idx="1"/>
          </p:nvPr>
        </p:nvSpPr>
        <p:spPr>
          <a:xfrm>
            <a:off x="685800" y="1792585"/>
            <a:ext cx="7772400" cy="2918737"/>
          </a:xfrm>
        </p:spPr>
        <p:txBody>
          <a:bodyPr/>
          <a:lstStyle/>
          <a:p>
            <a:pPr>
              <a:buFont typeface="Arial" panose="020B0604020202020204" pitchFamily="34" charset="0"/>
              <a:buChar char="•"/>
            </a:pPr>
            <a:r>
              <a:rPr lang="en-US" sz="2400" dirty="0" smtClean="0"/>
              <a:t> Key is to quickly compare size of components; if this isn’t easy you need a different visualization</a:t>
            </a:r>
          </a:p>
          <a:p>
            <a:pPr>
              <a:buFont typeface="Arial" panose="020B0604020202020204" pitchFamily="34" charset="0"/>
              <a:buChar char="•"/>
            </a:pPr>
            <a:r>
              <a:rPr lang="en-US" sz="2400" dirty="0"/>
              <a:t> </a:t>
            </a:r>
            <a:r>
              <a:rPr lang="en-US" sz="2400" dirty="0" smtClean="0"/>
              <a:t>Readability depends on:</a:t>
            </a:r>
          </a:p>
          <a:p>
            <a:pPr lvl="1">
              <a:buFont typeface="Arial" panose="020B0604020202020204" pitchFamily="34" charset="0"/>
              <a:buChar char="•"/>
            </a:pPr>
            <a:r>
              <a:rPr lang="en-US" sz="2219" dirty="0" smtClean="0"/>
              <a:t> </a:t>
            </a:r>
            <a:r>
              <a:rPr lang="en-US" sz="2400" dirty="0" smtClean="0"/>
              <a:t>Number of components</a:t>
            </a:r>
          </a:p>
          <a:p>
            <a:pPr lvl="1">
              <a:buFont typeface="Arial" panose="020B0604020202020204" pitchFamily="34" charset="0"/>
              <a:buChar char="•"/>
            </a:pPr>
            <a:r>
              <a:rPr lang="en-US" sz="2400" dirty="0"/>
              <a:t> </a:t>
            </a:r>
            <a:r>
              <a:rPr lang="en-US" sz="2400" dirty="0" smtClean="0"/>
              <a:t>Very small components</a:t>
            </a:r>
          </a:p>
          <a:p>
            <a:pPr lvl="1">
              <a:buFont typeface="Arial" panose="020B0604020202020204" pitchFamily="34" charset="0"/>
              <a:buChar char="•"/>
            </a:pPr>
            <a:r>
              <a:rPr lang="en-US" sz="2400" dirty="0">
                <a:sym typeface="Wingdings" panose="05000000000000000000" pitchFamily="2" charset="2"/>
              </a:rPr>
              <a:t> </a:t>
            </a:r>
            <a:r>
              <a:rPr lang="en-US" sz="2400" dirty="0" smtClean="0">
                <a:sym typeface="Wingdings" panose="05000000000000000000" pitchFamily="2" charset="2"/>
              </a:rPr>
              <a:t>Large variation in component sizes</a:t>
            </a:r>
            <a:endParaRPr lang="en-US" sz="2400" dirty="0" smtClean="0"/>
          </a:p>
          <a:p>
            <a:pPr marL="0" indent="0" algn="ctr">
              <a:buNone/>
            </a:pPr>
            <a:endParaRPr lang="en-US" sz="24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26</a:t>
            </a:fld>
            <a:endParaRPr lang="en-US" sz="1200" dirty="0"/>
          </a:p>
        </p:txBody>
      </p:sp>
    </p:spTree>
    <p:extLst>
      <p:ext uri="{BB962C8B-B14F-4D97-AF65-F5344CB8AC3E}">
        <p14:creationId xmlns:p14="http://schemas.microsoft.com/office/powerpoint/2010/main" val="3538222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Static Composition With</a:t>
            </a:r>
            <a:br>
              <a:rPr lang="en-US" sz="3200" dirty="0"/>
            </a:br>
            <a:r>
              <a:rPr lang="en-US" sz="3200" dirty="0"/>
              <a:t>Fewer vs. More Categories</a:t>
            </a:r>
          </a:p>
        </p:txBody>
      </p:sp>
      <p:sp>
        <p:nvSpPr>
          <p:cNvPr id="3" name="Content Placeholder 2"/>
          <p:cNvSpPr>
            <a:spLocks noGrp="1"/>
          </p:cNvSpPr>
          <p:nvPr>
            <p:ph idx="1"/>
          </p:nvPr>
        </p:nvSpPr>
        <p:spPr>
          <a:xfrm>
            <a:off x="685800" y="2368740"/>
            <a:ext cx="7772400" cy="2275688"/>
          </a:xfrm>
        </p:spPr>
        <p:txBody>
          <a:bodyPr/>
          <a:lstStyle/>
          <a:p>
            <a:pPr marL="0" indent="0" algn="ctr">
              <a:buNone/>
            </a:pPr>
            <a:r>
              <a:rPr lang="en-US" sz="3200" dirty="0" smtClean="0"/>
              <a:t> </a:t>
            </a:r>
            <a:r>
              <a:rPr lang="en-US" sz="3200" dirty="0"/>
              <a:t>“What do our </a:t>
            </a:r>
            <a:r>
              <a:rPr lang="en-US" sz="3200" dirty="0" smtClean="0"/>
              <a:t>undergraduates </a:t>
            </a:r>
            <a:r>
              <a:rPr lang="en-US" sz="3200" dirty="0"/>
              <a:t>look like in terms of </a:t>
            </a:r>
            <a:r>
              <a:rPr lang="en-US" sz="3200" dirty="0" smtClean="0"/>
              <a:t>gender and race/ethnicity</a:t>
            </a:r>
            <a:r>
              <a:rPr lang="en-US" sz="3200" dirty="0"/>
              <a:t>?” </a:t>
            </a:r>
            <a:endParaRPr lang="en-US" sz="3200" dirty="0" smtClean="0"/>
          </a:p>
          <a:p>
            <a:pPr marL="0" indent="0" algn="ctr">
              <a:buNone/>
            </a:pPr>
            <a:endParaRPr lang="en-US" sz="3200" dirty="0"/>
          </a:p>
          <a:p>
            <a:pPr marL="0" indent="0" algn="ctr">
              <a:buNone/>
            </a:pPr>
            <a:r>
              <a:rPr lang="en-US" sz="3200" dirty="0" smtClean="0"/>
              <a:t>Visualizations: Pie Chart </a:t>
            </a:r>
            <a:r>
              <a:rPr lang="en-US" sz="3200" b="1" i="1" dirty="0" smtClean="0"/>
              <a:t>or</a:t>
            </a:r>
            <a:r>
              <a:rPr lang="en-US" sz="3200" dirty="0" smtClean="0"/>
              <a:t> Tree Map </a:t>
            </a:r>
            <a:r>
              <a:rPr lang="en-US" sz="3200" b="1" i="1" dirty="0"/>
              <a:t>or</a:t>
            </a:r>
            <a:r>
              <a:rPr lang="en-US" sz="3200" dirty="0"/>
              <a:t> </a:t>
            </a:r>
            <a:r>
              <a:rPr lang="en-US" sz="3200" dirty="0" smtClean="0"/>
              <a:t>Column </a:t>
            </a:r>
            <a:r>
              <a:rPr lang="en-US" sz="3200" dirty="0"/>
              <a:t>Chart </a:t>
            </a:r>
            <a:endParaRPr lang="en-US" sz="3200" dirty="0" smtClean="0"/>
          </a:p>
          <a:p>
            <a:pPr marL="0" indent="0">
              <a:buNone/>
            </a:pPr>
            <a:endParaRPr lang="en-US" sz="3200" dirty="0"/>
          </a:p>
          <a:p>
            <a:pPr marL="0" indent="0">
              <a:buNone/>
            </a:pPr>
            <a:endParaRPr lang="en-US" sz="32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27</a:t>
            </a:fld>
            <a:endParaRPr lang="en-US" sz="1200" dirty="0"/>
          </a:p>
        </p:txBody>
      </p:sp>
    </p:spTree>
    <p:extLst>
      <p:ext uri="{BB962C8B-B14F-4D97-AF65-F5344CB8AC3E}">
        <p14:creationId xmlns:p14="http://schemas.microsoft.com/office/powerpoint/2010/main" val="426303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Static Composition With</a:t>
            </a:r>
            <a:br>
              <a:rPr lang="en-US" sz="3200" dirty="0" smtClean="0"/>
            </a:br>
            <a:r>
              <a:rPr lang="en-US" sz="3200" dirty="0" smtClean="0"/>
              <a:t>Fewer vs. More Categories</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28</a:t>
            </a:fld>
            <a:endParaRPr lang="en-US" sz="12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401" y="1383403"/>
            <a:ext cx="8266498" cy="4986142"/>
          </a:xfrm>
        </p:spPr>
      </p:pic>
    </p:spTree>
    <p:extLst>
      <p:ext uri="{BB962C8B-B14F-4D97-AF65-F5344CB8AC3E}">
        <p14:creationId xmlns:p14="http://schemas.microsoft.com/office/powerpoint/2010/main" val="1971667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Static Composition With</a:t>
            </a:r>
            <a:br>
              <a:rPr lang="en-US" sz="3200" dirty="0"/>
            </a:br>
            <a:r>
              <a:rPr lang="en-US" sz="3200" dirty="0" smtClean="0"/>
              <a:t>More </a:t>
            </a:r>
            <a:r>
              <a:rPr lang="en-US" sz="3200" dirty="0"/>
              <a:t>Categories</a:t>
            </a:r>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29</a:t>
            </a:fld>
            <a:endParaRPr lang="en-US" sz="1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931" y="1403763"/>
            <a:ext cx="8210869" cy="4952587"/>
          </a:xfrm>
        </p:spPr>
      </p:pic>
    </p:spTree>
    <p:extLst>
      <p:ext uri="{BB962C8B-B14F-4D97-AF65-F5344CB8AC3E}">
        <p14:creationId xmlns:p14="http://schemas.microsoft.com/office/powerpoint/2010/main" val="102356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060" y="350520"/>
            <a:ext cx="7772400" cy="1143000"/>
          </a:xfrm>
        </p:spPr>
        <p:txBody>
          <a:bodyPr/>
          <a:lstStyle/>
          <a:p>
            <a:r>
              <a:rPr lang="en-US" sz="3200" dirty="0"/>
              <a:t>Data, Information and Knowledge</a:t>
            </a:r>
            <a:endParaRPr lang="en-US" sz="3200" dirty="0"/>
          </a:p>
        </p:txBody>
      </p:sp>
      <p:sp>
        <p:nvSpPr>
          <p:cNvPr id="3" name="Content Placeholder 2"/>
          <p:cNvSpPr>
            <a:spLocks noGrp="1"/>
          </p:cNvSpPr>
          <p:nvPr>
            <p:ph idx="1"/>
          </p:nvPr>
        </p:nvSpPr>
        <p:spPr>
          <a:xfrm>
            <a:off x="678180" y="1493520"/>
            <a:ext cx="7772400" cy="3429000"/>
          </a:xfrm>
        </p:spPr>
        <p:txBody>
          <a:bodyPr>
            <a:noAutofit/>
          </a:bodyPr>
          <a:lstStyle/>
          <a:p>
            <a:pPr>
              <a:spcBef>
                <a:spcPts val="1800"/>
              </a:spcBef>
            </a:pPr>
            <a:r>
              <a:rPr lang="en-US" sz="2800" b="1" u="sng" dirty="0"/>
              <a:t>Data</a:t>
            </a:r>
            <a:r>
              <a:rPr lang="en-US" sz="2800" dirty="0"/>
              <a:t> are raw. They are symbols or isolated and non-interpreted facts</a:t>
            </a:r>
            <a:r>
              <a:rPr lang="en-US" sz="2800" dirty="0" smtClean="0"/>
              <a:t>.</a:t>
            </a:r>
          </a:p>
          <a:p>
            <a:pPr>
              <a:spcBef>
                <a:spcPts val="1800"/>
              </a:spcBef>
            </a:pPr>
            <a:r>
              <a:rPr lang="en-US" sz="2800" b="1" u="sng" dirty="0"/>
              <a:t>Information</a:t>
            </a:r>
            <a:r>
              <a:rPr lang="en-US" sz="2800" dirty="0"/>
              <a:t> is data that has been given meaning through interpretation by way </a:t>
            </a:r>
            <a:r>
              <a:rPr lang="en-US" sz="2800" dirty="0" smtClean="0"/>
              <a:t>of relational </a:t>
            </a:r>
            <a:r>
              <a:rPr lang="en-US" sz="2800" dirty="0"/>
              <a:t>connection and pragmatic context</a:t>
            </a:r>
            <a:r>
              <a:rPr lang="en-US" sz="2800" dirty="0" smtClean="0"/>
              <a:t>.</a:t>
            </a:r>
          </a:p>
          <a:p>
            <a:pPr>
              <a:spcBef>
                <a:spcPts val="1800"/>
              </a:spcBef>
            </a:pPr>
            <a:r>
              <a:rPr lang="en-US" sz="2800" b="1" u="sng" dirty="0"/>
              <a:t>Knowledge</a:t>
            </a:r>
            <a:r>
              <a:rPr lang="en-US" sz="2800" dirty="0"/>
              <a:t> is information, which has been cognitively processed and </a:t>
            </a:r>
            <a:r>
              <a:rPr lang="en-US" sz="2800" dirty="0" smtClean="0"/>
              <a:t>integrated into </a:t>
            </a:r>
            <a:r>
              <a:rPr lang="en-US" sz="2800" dirty="0"/>
              <a:t>an existing human knowledge structure</a:t>
            </a:r>
            <a:r>
              <a:rPr lang="en-US" sz="2800" dirty="0" smtClean="0"/>
              <a:t>.</a:t>
            </a:r>
          </a:p>
          <a:p>
            <a:pPr>
              <a:buNone/>
            </a:pPr>
            <a:endParaRPr lang="en-US" sz="2400" dirty="0" smtClean="0"/>
          </a:p>
          <a:p>
            <a:pPr>
              <a:buNone/>
            </a:pPr>
            <a:r>
              <a:rPr lang="en-US" sz="1200" dirty="0" smtClean="0"/>
              <a:t>Source: S</a:t>
            </a:r>
            <a:r>
              <a:rPr lang="en-US" sz="1200" dirty="0"/>
              <a:t>.-O. Tergan and T. Keller (Eds.): Knowledge and Information Visualization, LNCS 3426</a:t>
            </a:r>
            <a:r>
              <a:rPr lang="en-US" sz="1200" dirty="0" smtClean="0"/>
              <a:t>, </a:t>
            </a:r>
            <a:r>
              <a:rPr lang="en-US" sz="1200" dirty="0"/>
              <a:t>2005</a:t>
            </a:r>
            <a:r>
              <a:rPr lang="en-US" sz="1200" dirty="0" smtClean="0"/>
              <a:t>.  p.3</a:t>
            </a:r>
            <a:endParaRPr lang="en-US" sz="1200" dirty="0"/>
          </a:p>
        </p:txBody>
      </p:sp>
    </p:spTree>
    <p:extLst>
      <p:ext uri="{BB962C8B-B14F-4D97-AF65-F5344CB8AC3E}">
        <p14:creationId xmlns:p14="http://schemas.microsoft.com/office/powerpoint/2010/main" val="4024217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Static Composition With</a:t>
            </a:r>
            <a:br>
              <a:rPr lang="en-US" sz="3200" dirty="0"/>
            </a:br>
            <a:r>
              <a:rPr lang="en-US" sz="3200" dirty="0" smtClean="0"/>
              <a:t>More </a:t>
            </a:r>
            <a:r>
              <a:rPr lang="en-US" sz="3200" dirty="0"/>
              <a:t>Categories</a:t>
            </a:r>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30</a:t>
            </a:fld>
            <a:endParaRPr lang="en-US" sz="1200" dirty="0"/>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639" y="1339914"/>
            <a:ext cx="8316722" cy="5016436"/>
          </a:xfrm>
        </p:spPr>
      </p:pic>
    </p:spTree>
    <p:extLst>
      <p:ext uri="{BB962C8B-B14F-4D97-AF65-F5344CB8AC3E}">
        <p14:creationId xmlns:p14="http://schemas.microsoft.com/office/powerpoint/2010/main" val="1200148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Static Composition With</a:t>
            </a:r>
            <a:br>
              <a:rPr lang="en-US" sz="3200" dirty="0"/>
            </a:br>
            <a:r>
              <a:rPr lang="en-US" sz="3200" dirty="0"/>
              <a:t>Subcategories</a:t>
            </a:r>
          </a:p>
        </p:txBody>
      </p:sp>
      <p:sp>
        <p:nvSpPr>
          <p:cNvPr id="3" name="Content Placeholder 2"/>
          <p:cNvSpPr>
            <a:spLocks noGrp="1"/>
          </p:cNvSpPr>
          <p:nvPr>
            <p:ph idx="1"/>
          </p:nvPr>
        </p:nvSpPr>
        <p:spPr>
          <a:xfrm>
            <a:off x="685800" y="1737360"/>
            <a:ext cx="7772400" cy="3429000"/>
          </a:xfrm>
        </p:spPr>
        <p:txBody>
          <a:bodyPr/>
          <a:lstStyle/>
          <a:p>
            <a:pPr marL="0" indent="0">
              <a:buNone/>
            </a:pPr>
            <a:r>
              <a:rPr lang="en-US" sz="2400" dirty="0" smtClean="0"/>
              <a:t> </a:t>
            </a:r>
          </a:p>
          <a:p>
            <a:pPr marL="0" indent="0">
              <a:buNone/>
            </a:pPr>
            <a:r>
              <a:rPr lang="en-US" sz="2800" dirty="0" smtClean="0"/>
              <a:t>“Can you show me the racial and ethnic distribution of our undergraduate population and total up the underrepresented minorities?”</a:t>
            </a:r>
          </a:p>
          <a:p>
            <a:pPr marL="0" indent="0">
              <a:buNone/>
            </a:pPr>
            <a:endParaRPr lang="en-US" sz="2800" dirty="0"/>
          </a:p>
          <a:p>
            <a:pPr marL="0" indent="0" algn="ctr">
              <a:buNone/>
            </a:pPr>
            <a:r>
              <a:rPr lang="en-US" sz="2800" dirty="0" smtClean="0"/>
              <a:t>Visualization: Stacked 100% Bar of Bar Chart </a:t>
            </a:r>
            <a:r>
              <a:rPr lang="en-US" sz="2800" b="1" i="1" dirty="0" smtClean="0"/>
              <a:t>or</a:t>
            </a:r>
            <a:r>
              <a:rPr lang="en-US" sz="2800" dirty="0" smtClean="0"/>
              <a:t> Stacked 100% Column of Column Chart</a:t>
            </a:r>
          </a:p>
          <a:p>
            <a:pPr marL="0" indent="0">
              <a:buNone/>
            </a:pPr>
            <a:endParaRPr lang="en-US" sz="2800" dirty="0"/>
          </a:p>
          <a:p>
            <a:pPr marL="0" indent="0">
              <a:buNone/>
            </a:pPr>
            <a:endParaRPr lang="en-US" sz="24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31</a:t>
            </a:fld>
            <a:endParaRPr lang="en-US" sz="1200" dirty="0"/>
          </a:p>
        </p:txBody>
      </p:sp>
    </p:spTree>
    <p:extLst>
      <p:ext uri="{BB962C8B-B14F-4D97-AF65-F5344CB8AC3E}">
        <p14:creationId xmlns:p14="http://schemas.microsoft.com/office/powerpoint/2010/main" val="2768014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0"/>
            <a:ext cx="7772400" cy="1033272"/>
          </a:xfrm>
        </p:spPr>
        <p:txBody>
          <a:bodyPr/>
          <a:lstStyle/>
          <a:p>
            <a:r>
              <a:rPr lang="en-US" sz="3200" dirty="0"/>
              <a:t>Static Composition </a:t>
            </a:r>
            <a:r>
              <a:rPr lang="en-US" sz="3200" dirty="0" smtClean="0"/>
              <a:t>With</a:t>
            </a:r>
            <a:br>
              <a:rPr lang="en-US" sz="3200" dirty="0" smtClean="0"/>
            </a:br>
            <a:r>
              <a:rPr lang="en-US" sz="3200" dirty="0" smtClean="0"/>
              <a:t>Subcategories</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32</a:t>
            </a:fld>
            <a:endParaRPr lang="en-US" sz="1200"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666" y="1302486"/>
            <a:ext cx="8378775" cy="5053864"/>
          </a:xfrm>
        </p:spPr>
      </p:pic>
      <p:cxnSp>
        <p:nvCxnSpPr>
          <p:cNvPr id="19" name="Straight Arrow Connector 18"/>
          <p:cNvCxnSpPr/>
          <p:nvPr/>
        </p:nvCxnSpPr>
        <p:spPr>
          <a:xfrm flipH="1">
            <a:off x="3096285" y="3485584"/>
            <a:ext cx="1928388" cy="606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762939" y="3485584"/>
            <a:ext cx="235390" cy="606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271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0"/>
            <a:ext cx="7772400" cy="1033272"/>
          </a:xfrm>
        </p:spPr>
        <p:txBody>
          <a:bodyPr/>
          <a:lstStyle/>
          <a:p>
            <a:r>
              <a:rPr lang="en-US" sz="3200" dirty="0"/>
              <a:t>Static Composition </a:t>
            </a:r>
            <a:r>
              <a:rPr lang="en-US" sz="3200" dirty="0" smtClean="0"/>
              <a:t>With</a:t>
            </a:r>
            <a:br>
              <a:rPr lang="en-US" sz="3200" dirty="0" smtClean="0"/>
            </a:br>
            <a:r>
              <a:rPr lang="en-US" sz="3200" dirty="0" smtClean="0"/>
              <a:t>Subcategories</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33</a:t>
            </a:fld>
            <a:endParaRPr lang="en-US" sz="1200"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770" y="1350925"/>
            <a:ext cx="8424457" cy="5081418"/>
          </a:xfrm>
        </p:spPr>
      </p:pic>
      <p:cxnSp>
        <p:nvCxnSpPr>
          <p:cNvPr id="15" name="Straight Arrow Connector 14"/>
          <p:cNvCxnSpPr/>
          <p:nvPr/>
        </p:nvCxnSpPr>
        <p:spPr>
          <a:xfrm flipH="1">
            <a:off x="3041964" y="3567065"/>
            <a:ext cx="2000816" cy="642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826313" y="3558012"/>
            <a:ext cx="633742" cy="651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442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Visualizing Changes </a:t>
            </a:r>
            <a:br>
              <a:rPr lang="en-US" sz="3200" dirty="0" smtClean="0"/>
            </a:br>
            <a:r>
              <a:rPr lang="en-US" sz="3200" dirty="0" smtClean="0"/>
              <a:t>in Composition</a:t>
            </a:r>
            <a:endParaRPr lang="en-US" sz="3200" dirty="0"/>
          </a:p>
        </p:txBody>
      </p:sp>
      <p:sp>
        <p:nvSpPr>
          <p:cNvPr id="3" name="Content Placeholder 2"/>
          <p:cNvSpPr>
            <a:spLocks noGrp="1"/>
          </p:cNvSpPr>
          <p:nvPr>
            <p:ph idx="1"/>
          </p:nvPr>
        </p:nvSpPr>
        <p:spPr>
          <a:xfrm>
            <a:off x="588475" y="1557196"/>
            <a:ext cx="8003264" cy="3974471"/>
          </a:xfrm>
        </p:spPr>
        <p:txBody>
          <a:bodyPr/>
          <a:lstStyle/>
          <a:p>
            <a:r>
              <a:rPr lang="en-US" sz="2400" dirty="0" smtClean="0"/>
              <a:t> Stacked bar or area chart is best</a:t>
            </a:r>
          </a:p>
          <a:p>
            <a:r>
              <a:rPr lang="en-US" sz="2400" dirty="0" smtClean="0"/>
              <a:t> Key decision points building your visualization time: </a:t>
            </a:r>
          </a:p>
          <a:p>
            <a:pPr lvl="1">
              <a:buFont typeface="Arial" panose="020B0604020202020204" pitchFamily="34" charset="0"/>
              <a:buChar char="•"/>
            </a:pPr>
            <a:r>
              <a:rPr lang="en-US" sz="2400" dirty="0" smtClean="0"/>
              <a:t> How many time periods to be shown?</a:t>
            </a:r>
          </a:p>
          <a:p>
            <a:pPr lvl="1">
              <a:buFont typeface="Arial" panose="020B0604020202020204" pitchFamily="34" charset="0"/>
              <a:buChar char="•"/>
            </a:pPr>
            <a:r>
              <a:rPr lang="en-US" sz="2400" dirty="0" smtClean="0"/>
              <a:t> Are </a:t>
            </a:r>
            <a:r>
              <a:rPr lang="en-US" sz="2400" dirty="0"/>
              <a:t>absolute or relative differences </a:t>
            </a:r>
            <a:r>
              <a:rPr lang="en-US" sz="2400" dirty="0" smtClean="0"/>
              <a:t>most important?</a:t>
            </a:r>
            <a:endParaRPr lang="en-US" sz="2400" dirty="0"/>
          </a:p>
          <a:p>
            <a:pPr lvl="2">
              <a:buFont typeface="Arial" panose="020B0604020202020204" pitchFamily="34" charset="0"/>
              <a:buChar char="•"/>
            </a:pPr>
            <a:r>
              <a:rPr lang="en-US" sz="2400" dirty="0" smtClean="0"/>
              <a:t>  Relative </a:t>
            </a:r>
            <a:r>
              <a:rPr lang="en-US" sz="2400" dirty="0" smtClean="0">
                <a:sym typeface="Wingdings" panose="05000000000000000000" pitchFamily="2" charset="2"/>
              </a:rPr>
              <a:t></a:t>
            </a:r>
            <a:r>
              <a:rPr lang="en-US" sz="2400" dirty="0" smtClean="0"/>
              <a:t> need to show percentages that sum to 100% and bars/areas are of equal size</a:t>
            </a:r>
          </a:p>
          <a:p>
            <a:pPr lvl="2">
              <a:buFont typeface="Arial" panose="020B0604020202020204" pitchFamily="34" charset="0"/>
              <a:buChar char="•"/>
            </a:pPr>
            <a:r>
              <a:rPr lang="en-US" sz="2400" dirty="0" smtClean="0"/>
              <a:t>  Absolute </a:t>
            </a:r>
            <a:r>
              <a:rPr lang="en-US" sz="2400" dirty="0" smtClean="0">
                <a:sym typeface="Wingdings" panose="05000000000000000000" pitchFamily="2" charset="2"/>
              </a:rPr>
              <a:t></a:t>
            </a:r>
            <a:r>
              <a:rPr lang="en-US" sz="2400" dirty="0" smtClean="0"/>
              <a:t> counts or sums are primary even if percentages also shown, bars/areas are unequal</a:t>
            </a:r>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34</a:t>
            </a:fld>
            <a:endParaRPr lang="en-US" sz="1200" dirty="0"/>
          </a:p>
        </p:txBody>
      </p:sp>
    </p:spTree>
    <p:extLst>
      <p:ext uri="{BB962C8B-B14F-4D97-AF65-F5344CB8AC3E}">
        <p14:creationId xmlns:p14="http://schemas.microsoft.com/office/powerpoint/2010/main" val="2353426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Changes in Composition </a:t>
            </a:r>
            <a:br>
              <a:rPr lang="en-US" sz="3200" dirty="0"/>
            </a:br>
            <a:r>
              <a:rPr lang="en-US" sz="3200" dirty="0"/>
              <a:t>Over Few Periods</a:t>
            </a:r>
          </a:p>
        </p:txBody>
      </p:sp>
      <p:sp>
        <p:nvSpPr>
          <p:cNvPr id="3" name="Content Placeholder 2"/>
          <p:cNvSpPr>
            <a:spLocks noGrp="1"/>
          </p:cNvSpPr>
          <p:nvPr>
            <p:ph idx="1"/>
          </p:nvPr>
        </p:nvSpPr>
        <p:spPr>
          <a:xfrm>
            <a:off x="588475" y="1557196"/>
            <a:ext cx="8003264" cy="3974471"/>
          </a:xfrm>
        </p:spPr>
        <p:txBody>
          <a:bodyPr/>
          <a:lstStyle/>
          <a:p>
            <a:pPr marL="0" indent="0" algn="ctr">
              <a:buNone/>
            </a:pPr>
            <a:endParaRPr lang="en-US" sz="3200" dirty="0" smtClean="0"/>
          </a:p>
          <a:p>
            <a:pPr marL="0" indent="0" algn="ctr">
              <a:buNone/>
            </a:pPr>
            <a:r>
              <a:rPr lang="en-US" sz="3200" dirty="0" smtClean="0"/>
              <a:t>“How have </a:t>
            </a:r>
            <a:r>
              <a:rPr lang="en-US" sz="3200" dirty="0"/>
              <a:t>the </a:t>
            </a:r>
            <a:r>
              <a:rPr lang="en-US" sz="3200" dirty="0" smtClean="0"/>
              <a:t>proportions </a:t>
            </a:r>
            <a:r>
              <a:rPr lang="en-US" sz="3200" dirty="0"/>
              <a:t>of our institutional revenue that </a:t>
            </a:r>
            <a:r>
              <a:rPr lang="en-US" sz="3200" dirty="0" smtClean="0"/>
              <a:t>come from various sources </a:t>
            </a:r>
            <a:r>
              <a:rPr lang="en-US" sz="3200" dirty="0"/>
              <a:t>changed </a:t>
            </a:r>
            <a:r>
              <a:rPr lang="en-US" sz="3200" dirty="0" smtClean="0"/>
              <a:t>over the past few years?”</a:t>
            </a:r>
          </a:p>
          <a:p>
            <a:pPr marL="0" indent="0" algn="ctr">
              <a:buNone/>
            </a:pPr>
            <a:endParaRPr lang="en-US" sz="3200" dirty="0"/>
          </a:p>
          <a:p>
            <a:pPr marL="0" indent="0" algn="ctr">
              <a:buNone/>
            </a:pPr>
            <a:r>
              <a:rPr lang="en-US" sz="3200" dirty="0" smtClean="0"/>
              <a:t>Visualization: Stacked 100% Column Chart</a:t>
            </a:r>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35</a:t>
            </a:fld>
            <a:endParaRPr lang="en-US" sz="1200" dirty="0"/>
          </a:p>
        </p:txBody>
      </p:sp>
    </p:spTree>
    <p:extLst>
      <p:ext uri="{BB962C8B-B14F-4D97-AF65-F5344CB8AC3E}">
        <p14:creationId xmlns:p14="http://schemas.microsoft.com/office/powerpoint/2010/main" val="1192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smtClean="0"/>
              <a:t>Changes in Composition </a:t>
            </a:r>
            <a:br>
              <a:rPr lang="en-US" sz="3200" dirty="0" smtClean="0"/>
            </a:br>
            <a:r>
              <a:rPr lang="en-US" sz="3200" dirty="0" smtClean="0"/>
              <a:t>Over Few Periods	</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36</a:t>
            </a:fld>
            <a:endParaRPr lang="en-US" sz="1200" dirty="0"/>
          </a:p>
        </p:txBody>
      </p:sp>
      <p:graphicFrame>
        <p:nvGraphicFramePr>
          <p:cNvPr id="7" name="Content Placeholder 8"/>
          <p:cNvGraphicFramePr>
            <a:graphicFrameLocks noGrp="1"/>
          </p:cNvGraphicFramePr>
          <p:nvPr>
            <p:ph idx="1"/>
            <p:extLst/>
          </p:nvPr>
        </p:nvGraphicFramePr>
        <p:xfrm>
          <a:off x="685800" y="1393723"/>
          <a:ext cx="7772400" cy="5243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58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smtClean="0"/>
              <a:t>Changes in Composition </a:t>
            </a:r>
            <a:br>
              <a:rPr lang="en-US" sz="3200" dirty="0" smtClean="0"/>
            </a:br>
            <a:r>
              <a:rPr lang="en-US" sz="3200" dirty="0" smtClean="0"/>
              <a:t>Over Few Periods	</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37</a:t>
            </a:fld>
            <a:endParaRPr lang="en-US" sz="1200" dirty="0"/>
          </a:p>
        </p:txBody>
      </p:sp>
      <p:graphicFrame>
        <p:nvGraphicFramePr>
          <p:cNvPr id="7" name="Content Placeholder 8"/>
          <p:cNvGraphicFramePr>
            <a:graphicFrameLocks noGrp="1"/>
          </p:cNvGraphicFramePr>
          <p:nvPr>
            <p:ph idx="1"/>
            <p:extLst/>
          </p:nvPr>
        </p:nvGraphicFramePr>
        <p:xfrm>
          <a:off x="685800" y="1393723"/>
          <a:ext cx="7772400" cy="5243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275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Changes in Composition </a:t>
            </a:r>
            <a:br>
              <a:rPr lang="en-US" sz="3200" dirty="0"/>
            </a:br>
            <a:r>
              <a:rPr lang="en-US" sz="3200" dirty="0"/>
              <a:t>Over Many Periods</a:t>
            </a:r>
          </a:p>
        </p:txBody>
      </p:sp>
      <p:sp>
        <p:nvSpPr>
          <p:cNvPr id="3" name="Content Placeholder 2"/>
          <p:cNvSpPr>
            <a:spLocks noGrp="1"/>
          </p:cNvSpPr>
          <p:nvPr>
            <p:ph idx="1"/>
          </p:nvPr>
        </p:nvSpPr>
        <p:spPr>
          <a:xfrm>
            <a:off x="588475" y="1557196"/>
            <a:ext cx="8003264" cy="3974471"/>
          </a:xfrm>
        </p:spPr>
        <p:txBody>
          <a:bodyPr/>
          <a:lstStyle/>
          <a:p>
            <a:pPr marL="0" indent="0">
              <a:buNone/>
            </a:pPr>
            <a:endParaRPr lang="en-US" sz="2800" dirty="0" smtClean="0"/>
          </a:p>
          <a:p>
            <a:pPr marL="0" indent="0" algn="ctr">
              <a:buNone/>
            </a:pPr>
            <a:r>
              <a:rPr lang="en-US" sz="3200" dirty="0" smtClean="0"/>
              <a:t>“How have </a:t>
            </a:r>
            <a:r>
              <a:rPr lang="en-US" sz="3200" dirty="0"/>
              <a:t>the relative numbers of </a:t>
            </a:r>
            <a:r>
              <a:rPr lang="en-US" sz="3200" dirty="0" smtClean="0"/>
              <a:t>undergraduate, graduate, and professional applicants changed </a:t>
            </a:r>
            <a:r>
              <a:rPr lang="en-US" sz="3200" dirty="0"/>
              <a:t>over </a:t>
            </a:r>
            <a:r>
              <a:rPr lang="en-US" sz="3200" dirty="0" smtClean="0"/>
              <a:t>this </a:t>
            </a:r>
            <a:r>
              <a:rPr lang="en-US" sz="3200" dirty="0"/>
              <a:t>year</a:t>
            </a:r>
            <a:r>
              <a:rPr lang="en-US" sz="3200" dirty="0" smtClean="0"/>
              <a:t>?”</a:t>
            </a:r>
          </a:p>
          <a:p>
            <a:pPr marL="0" indent="0" algn="ctr">
              <a:buNone/>
            </a:pPr>
            <a:endParaRPr lang="en-US" sz="3200" dirty="0"/>
          </a:p>
          <a:p>
            <a:pPr marL="0" indent="0" algn="ctr">
              <a:buNone/>
            </a:pPr>
            <a:r>
              <a:rPr lang="en-US" sz="3200" dirty="0" smtClean="0"/>
              <a:t>Visualization: Stacked Area Chart</a:t>
            </a:r>
            <a:endParaRPr lang="en-US" sz="32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38</a:t>
            </a:fld>
            <a:endParaRPr lang="en-US" sz="1200" dirty="0"/>
          </a:p>
        </p:txBody>
      </p:sp>
    </p:spTree>
    <p:extLst>
      <p:ext uri="{BB962C8B-B14F-4D97-AF65-F5344CB8AC3E}">
        <p14:creationId xmlns:p14="http://schemas.microsoft.com/office/powerpoint/2010/main" val="4149889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Changes in Composition </a:t>
            </a:r>
            <a:br>
              <a:rPr lang="en-US" sz="3200" dirty="0" smtClean="0"/>
            </a:br>
            <a:r>
              <a:rPr lang="en-US" sz="3200" dirty="0" smtClean="0"/>
              <a:t>Over Many Periods	</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39</a:t>
            </a:fld>
            <a:endParaRPr lang="en-US" sz="1200" dirty="0"/>
          </a:p>
        </p:txBody>
      </p:sp>
      <p:graphicFrame>
        <p:nvGraphicFramePr>
          <p:cNvPr id="10" name="Content Placeholder 9"/>
          <p:cNvGraphicFramePr>
            <a:graphicFrameLocks noGrp="1"/>
          </p:cNvGraphicFramePr>
          <p:nvPr>
            <p:ph idx="1"/>
            <p:extLst/>
          </p:nvPr>
        </p:nvGraphicFramePr>
        <p:xfrm>
          <a:off x="486697" y="1312606"/>
          <a:ext cx="8465574" cy="53167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51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3192"/>
            <a:ext cx="7772400" cy="640080"/>
          </a:xfrm>
        </p:spPr>
        <p:txBody>
          <a:bodyPr/>
          <a:lstStyle/>
          <a:p>
            <a:pPr algn="ctr"/>
            <a:r>
              <a:rPr lang="en-US" sz="3200" dirty="0" smtClean="0"/>
              <a:t>Thinking Visually</a:t>
            </a:r>
            <a:endParaRPr lang="en-US" sz="3200" dirty="0"/>
          </a:p>
        </p:txBody>
      </p:sp>
      <p:sp>
        <p:nvSpPr>
          <p:cNvPr id="3" name="Content Placeholder 2"/>
          <p:cNvSpPr>
            <a:spLocks noGrp="1"/>
          </p:cNvSpPr>
          <p:nvPr>
            <p:ph idx="1"/>
          </p:nvPr>
        </p:nvSpPr>
        <p:spPr>
          <a:xfrm>
            <a:off x="685800" y="2007606"/>
            <a:ext cx="7772400" cy="3429000"/>
          </a:xfrm>
        </p:spPr>
        <p:txBody>
          <a:bodyPr/>
          <a:lstStyle/>
          <a:p>
            <a:pPr>
              <a:spcBef>
                <a:spcPts val="1800"/>
              </a:spcBef>
            </a:pPr>
            <a:r>
              <a:rPr lang="en-US" sz="2400" dirty="0" smtClean="0"/>
              <a:t>90</a:t>
            </a:r>
            <a:r>
              <a:rPr lang="en-US" sz="2400" dirty="0" smtClean="0"/>
              <a:t>% of all information is taken in visually</a:t>
            </a:r>
          </a:p>
          <a:p>
            <a:pPr>
              <a:spcBef>
                <a:spcPts val="1800"/>
              </a:spcBef>
            </a:pPr>
            <a:r>
              <a:rPr lang="en-US" sz="2400" dirty="0" smtClean="0"/>
              <a:t>65</a:t>
            </a:r>
            <a:r>
              <a:rPr lang="en-US" sz="2400" dirty="0" smtClean="0"/>
              <a:t>% of all people are visual learners </a:t>
            </a:r>
          </a:p>
          <a:p>
            <a:pPr>
              <a:spcBef>
                <a:spcPts val="1800"/>
              </a:spcBef>
            </a:pPr>
            <a:r>
              <a:rPr lang="en-US" sz="2400" dirty="0" smtClean="0"/>
              <a:t>Most </a:t>
            </a:r>
            <a:r>
              <a:rPr lang="en-US" sz="2400" dirty="0" smtClean="0"/>
              <a:t>people who are auditory learners (30%; learn by listening) or kinesthetic learners (5%; learn by doing) also use visual cues</a:t>
            </a:r>
            <a:endParaRPr lang="en-US" sz="24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4</a:t>
            </a:fld>
            <a:endParaRPr lang="en-US" sz="1200" dirty="0"/>
          </a:p>
        </p:txBody>
      </p:sp>
    </p:spTree>
    <p:extLst>
      <p:ext uri="{BB962C8B-B14F-4D97-AF65-F5344CB8AC3E}">
        <p14:creationId xmlns:p14="http://schemas.microsoft.com/office/powerpoint/2010/main" val="1458569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Changes in Composition </a:t>
            </a:r>
            <a:br>
              <a:rPr lang="en-US" sz="3200" dirty="0" smtClean="0"/>
            </a:br>
            <a:r>
              <a:rPr lang="en-US" sz="3200" dirty="0" smtClean="0"/>
              <a:t>Over Many Periods	</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40</a:t>
            </a:fld>
            <a:endParaRPr lang="en-US" sz="1200" dirty="0"/>
          </a:p>
        </p:txBody>
      </p:sp>
      <p:graphicFrame>
        <p:nvGraphicFramePr>
          <p:cNvPr id="10" name="Content Placeholder 9"/>
          <p:cNvGraphicFramePr>
            <a:graphicFrameLocks noGrp="1"/>
          </p:cNvGraphicFramePr>
          <p:nvPr>
            <p:ph idx="1"/>
            <p:extLst/>
          </p:nvPr>
        </p:nvGraphicFramePr>
        <p:xfrm>
          <a:off x="486697" y="1312606"/>
          <a:ext cx="8465574" cy="53167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8130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nchor="ctr"/>
          <a:lstStyle/>
          <a:p>
            <a:pPr algn="ctr"/>
            <a:r>
              <a:rPr lang="en-US" sz="3200" dirty="0" smtClean="0"/>
              <a:t>Distribution</a:t>
            </a:r>
            <a:endParaRPr lang="en-US" sz="44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41</a:t>
            </a:fld>
            <a:endParaRPr lang="en-US" sz="1200" dirty="0"/>
          </a:p>
        </p:txBody>
      </p:sp>
      <p:pic>
        <p:nvPicPr>
          <p:cNvPr id="6" name="Content Placeholder 5"/>
          <p:cNvPicPr>
            <a:picLocks noGrp="1" noChangeAspect="1"/>
          </p:cNvPicPr>
          <p:nvPr>
            <p:ph idx="1"/>
          </p:nvPr>
        </p:nvPicPr>
        <p:blipFill>
          <a:blip r:embed="rId2"/>
          <a:stretch>
            <a:fillRect/>
          </a:stretch>
        </p:blipFill>
        <p:spPr>
          <a:xfrm>
            <a:off x="1080271" y="1968279"/>
            <a:ext cx="7377929" cy="3662500"/>
          </a:xfrm>
          <a:prstGeom prst="rect">
            <a:avLst/>
          </a:prstGeom>
        </p:spPr>
      </p:pic>
    </p:spTree>
    <p:extLst>
      <p:ext uri="{BB962C8B-B14F-4D97-AF65-F5344CB8AC3E}">
        <p14:creationId xmlns:p14="http://schemas.microsoft.com/office/powerpoint/2010/main" val="3149862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9298"/>
            <a:ext cx="7772400" cy="643467"/>
          </a:xfrm>
        </p:spPr>
        <p:txBody>
          <a:bodyPr/>
          <a:lstStyle/>
          <a:p>
            <a:pPr algn="ctr"/>
            <a:r>
              <a:rPr lang="en-US" sz="3200" dirty="0" smtClean="0"/>
              <a:t>Visualizing Distributions</a:t>
            </a:r>
            <a:endParaRPr lang="en-US" sz="3200" dirty="0"/>
          </a:p>
        </p:txBody>
      </p:sp>
      <p:sp>
        <p:nvSpPr>
          <p:cNvPr id="3" name="Content Placeholder 2"/>
          <p:cNvSpPr>
            <a:spLocks noGrp="1"/>
          </p:cNvSpPr>
          <p:nvPr>
            <p:ph idx="1"/>
          </p:nvPr>
        </p:nvSpPr>
        <p:spPr>
          <a:xfrm>
            <a:off x="685800" y="1713115"/>
            <a:ext cx="7772400" cy="4416081"/>
          </a:xfrm>
        </p:spPr>
        <p:txBody>
          <a:bodyPr/>
          <a:lstStyle/>
          <a:p>
            <a:pPr>
              <a:buFont typeface="Arial" panose="020B0604020202020204" pitchFamily="34" charset="0"/>
              <a:buChar char="•"/>
            </a:pPr>
            <a:r>
              <a:rPr lang="en-US" sz="2400" dirty="0" smtClean="0"/>
              <a:t> Broad description of a numeric variable, shows all values from low to high</a:t>
            </a:r>
          </a:p>
          <a:p>
            <a:pPr>
              <a:buFont typeface="Arial" panose="020B0604020202020204" pitchFamily="34" charset="0"/>
              <a:buChar char="•"/>
            </a:pPr>
            <a:r>
              <a:rPr lang="en-US" sz="2400" dirty="0" smtClean="0"/>
              <a:t> Key aspects to be captured:</a:t>
            </a:r>
          </a:p>
          <a:p>
            <a:pPr lvl="1">
              <a:buFont typeface="Arial" panose="020B0604020202020204" pitchFamily="34" charset="0"/>
              <a:buChar char="•"/>
            </a:pPr>
            <a:r>
              <a:rPr lang="en-US" sz="2400" dirty="0" smtClean="0"/>
              <a:t> Spread</a:t>
            </a:r>
            <a:endParaRPr lang="en-US" sz="2400" dirty="0"/>
          </a:p>
          <a:p>
            <a:pPr lvl="1">
              <a:buFont typeface="Arial" panose="020B0604020202020204" pitchFamily="34" charset="0"/>
              <a:buChar char="•"/>
            </a:pPr>
            <a:r>
              <a:rPr lang="en-US" sz="2400" dirty="0"/>
              <a:t> </a:t>
            </a:r>
            <a:r>
              <a:rPr lang="en-US" sz="2400" dirty="0" smtClean="0"/>
              <a:t>Central tendency</a:t>
            </a:r>
          </a:p>
          <a:p>
            <a:pPr lvl="1">
              <a:buFont typeface="Arial" panose="020B0604020202020204" pitchFamily="34" charset="0"/>
              <a:buChar char="•"/>
            </a:pPr>
            <a:r>
              <a:rPr lang="en-US" sz="2400" dirty="0" smtClean="0"/>
              <a:t> Shape of distribution</a:t>
            </a:r>
          </a:p>
          <a:p>
            <a:pPr marL="0" indent="0">
              <a:buNone/>
            </a:pPr>
            <a:endParaRPr lang="en-US" sz="24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42</a:t>
            </a:fld>
            <a:endParaRPr lang="en-US" sz="1200" dirty="0"/>
          </a:p>
        </p:txBody>
      </p:sp>
    </p:spTree>
    <p:extLst>
      <p:ext uri="{BB962C8B-B14F-4D97-AF65-F5344CB8AC3E}">
        <p14:creationId xmlns:p14="http://schemas.microsoft.com/office/powerpoint/2010/main" val="3424505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2095"/>
          </a:xfrm>
        </p:spPr>
        <p:txBody>
          <a:bodyPr/>
          <a:lstStyle/>
          <a:p>
            <a:pPr algn="ctr"/>
            <a:r>
              <a:rPr lang="en-US" sz="3200" dirty="0" smtClean="0"/>
              <a:t>Distribution of One Variable </a:t>
            </a:r>
            <a:br>
              <a:rPr lang="en-US" sz="3200" dirty="0" smtClean="0"/>
            </a:br>
            <a:r>
              <a:rPr lang="en-US" sz="3200" dirty="0" smtClean="0"/>
              <a:t>Over Few Data Points</a:t>
            </a:r>
            <a:endParaRPr lang="en-US" sz="3200" dirty="0"/>
          </a:p>
        </p:txBody>
      </p:sp>
      <p:sp>
        <p:nvSpPr>
          <p:cNvPr id="3" name="Content Placeholder 2"/>
          <p:cNvSpPr>
            <a:spLocks noGrp="1"/>
          </p:cNvSpPr>
          <p:nvPr>
            <p:ph idx="1"/>
          </p:nvPr>
        </p:nvSpPr>
        <p:spPr>
          <a:xfrm>
            <a:off x="685800" y="1737360"/>
            <a:ext cx="7772400" cy="4343653"/>
          </a:xfrm>
        </p:spPr>
        <p:txBody>
          <a:bodyPr/>
          <a:lstStyle/>
          <a:p>
            <a:pPr marL="0" indent="0">
              <a:buNone/>
            </a:pPr>
            <a:r>
              <a:rPr lang="en-US" sz="2800" dirty="0" smtClean="0"/>
              <a:t> </a:t>
            </a:r>
          </a:p>
          <a:p>
            <a:pPr marL="0" indent="0" algn="ctr">
              <a:buNone/>
            </a:pPr>
            <a:r>
              <a:rPr lang="en-US" sz="3200" dirty="0" smtClean="0"/>
              <a:t>“What’s the grade distribution</a:t>
            </a:r>
            <a:br>
              <a:rPr lang="en-US" sz="3200" dirty="0" smtClean="0"/>
            </a:br>
            <a:r>
              <a:rPr lang="en-US" sz="3200" dirty="0" smtClean="0"/>
              <a:t>for CHEM 101 ?”</a:t>
            </a:r>
          </a:p>
          <a:p>
            <a:pPr marL="0" indent="0" algn="ctr">
              <a:buNone/>
            </a:pPr>
            <a:endParaRPr lang="en-US" sz="3200" dirty="0"/>
          </a:p>
          <a:p>
            <a:pPr marL="0" indent="0" algn="ctr">
              <a:buNone/>
            </a:pPr>
            <a:r>
              <a:rPr lang="en-US" sz="3200" dirty="0" smtClean="0"/>
              <a:t>Visualization: Column Histogram</a:t>
            </a:r>
          </a:p>
          <a:p>
            <a:pPr marL="0" indent="0">
              <a:buNone/>
            </a:pPr>
            <a:endParaRPr lang="en-US" sz="28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43</a:t>
            </a:fld>
            <a:endParaRPr lang="en-US" sz="1200" dirty="0"/>
          </a:p>
        </p:txBody>
      </p:sp>
    </p:spTree>
    <p:extLst>
      <p:ext uri="{BB962C8B-B14F-4D97-AF65-F5344CB8AC3E}">
        <p14:creationId xmlns:p14="http://schemas.microsoft.com/office/powerpoint/2010/main" val="1399009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033272"/>
          </a:xfrm>
        </p:spPr>
        <p:txBody>
          <a:bodyPr/>
          <a:lstStyle/>
          <a:p>
            <a:r>
              <a:rPr lang="en-US" sz="3200" dirty="0" smtClean="0"/>
              <a:t>Distribution of One Variable</a:t>
            </a:r>
            <a:r>
              <a:rPr lang="en-US" sz="3200" dirty="0"/>
              <a:t/>
            </a:r>
            <a:br>
              <a:rPr lang="en-US" sz="3200" dirty="0"/>
            </a:br>
            <a:r>
              <a:rPr lang="en-US" sz="3200" dirty="0" smtClean="0"/>
              <a:t>Over Few </a:t>
            </a:r>
            <a:r>
              <a:rPr lang="en-US" sz="3200" dirty="0"/>
              <a:t>Data Points</a:t>
            </a:r>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44</a:t>
            </a:fld>
            <a:endParaRPr lang="en-US" sz="1200" dirty="0"/>
          </a:p>
        </p:txBody>
      </p:sp>
      <p:graphicFrame>
        <p:nvGraphicFramePr>
          <p:cNvPr id="8" name="Content Placeholder 7"/>
          <p:cNvGraphicFramePr>
            <a:graphicFrameLocks noGrp="1"/>
          </p:cNvGraphicFramePr>
          <p:nvPr>
            <p:ph idx="1"/>
            <p:extLst/>
          </p:nvPr>
        </p:nvGraphicFramePr>
        <p:xfrm>
          <a:off x="129540" y="1607820"/>
          <a:ext cx="438912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7"/>
          <p:cNvGraphicFramePr>
            <a:graphicFrameLocks/>
          </p:cNvGraphicFramePr>
          <p:nvPr>
            <p:extLst/>
          </p:nvPr>
        </p:nvGraphicFramePr>
        <p:xfrm>
          <a:off x="4518660" y="1615440"/>
          <a:ext cx="438912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0045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43467"/>
          </a:xfrm>
        </p:spPr>
        <p:txBody>
          <a:bodyPr/>
          <a:lstStyle/>
          <a:p>
            <a:r>
              <a:rPr lang="en-US" sz="3200" dirty="0"/>
              <a:t>Distribution of One Variable </a:t>
            </a:r>
            <a:br>
              <a:rPr lang="en-US" sz="3200" dirty="0"/>
            </a:br>
            <a:r>
              <a:rPr lang="en-US" sz="3200" dirty="0"/>
              <a:t>Over Many Data Points</a:t>
            </a:r>
          </a:p>
        </p:txBody>
      </p:sp>
      <p:sp>
        <p:nvSpPr>
          <p:cNvPr id="3" name="Content Placeholder 2"/>
          <p:cNvSpPr>
            <a:spLocks noGrp="1"/>
          </p:cNvSpPr>
          <p:nvPr>
            <p:ph idx="1"/>
          </p:nvPr>
        </p:nvSpPr>
        <p:spPr>
          <a:xfrm>
            <a:off x="685800" y="1713115"/>
            <a:ext cx="7772400" cy="4343653"/>
          </a:xfrm>
        </p:spPr>
        <p:txBody>
          <a:bodyPr/>
          <a:lstStyle/>
          <a:p>
            <a:pPr marL="0" indent="0">
              <a:buNone/>
            </a:pPr>
            <a:r>
              <a:rPr lang="en-US" sz="2800" dirty="0" smtClean="0"/>
              <a:t> </a:t>
            </a:r>
          </a:p>
          <a:p>
            <a:pPr marL="0" indent="0" algn="ctr">
              <a:buNone/>
            </a:pPr>
            <a:r>
              <a:rPr lang="en-US" sz="2800" dirty="0" smtClean="0"/>
              <a:t> </a:t>
            </a:r>
            <a:r>
              <a:rPr lang="en-US" sz="3200" dirty="0" smtClean="0"/>
              <a:t>“What’s the distribution of SAT scores of for College-Bound Seniors?”</a:t>
            </a:r>
          </a:p>
          <a:p>
            <a:pPr marL="0" indent="0" algn="ctr">
              <a:buNone/>
            </a:pPr>
            <a:endParaRPr lang="en-US" sz="3200" dirty="0"/>
          </a:p>
          <a:p>
            <a:pPr marL="0" indent="0" algn="ctr">
              <a:buNone/>
            </a:pPr>
            <a:r>
              <a:rPr lang="en-US" sz="3200" dirty="0" smtClean="0"/>
              <a:t>Visualization: Line Histogram</a:t>
            </a:r>
          </a:p>
          <a:p>
            <a:pPr marL="0" indent="0">
              <a:buNone/>
            </a:pPr>
            <a:endParaRPr lang="en-US" sz="2800" dirty="0" smtClean="0"/>
          </a:p>
          <a:p>
            <a:pPr marL="25975" indent="0">
              <a:buNone/>
            </a:pPr>
            <a:r>
              <a:rPr lang="en-US" sz="2981" dirty="0"/>
              <a:t> </a:t>
            </a:r>
            <a:endParaRPr lang="en-US" sz="28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45</a:t>
            </a:fld>
            <a:endParaRPr lang="en-US" sz="1200" dirty="0"/>
          </a:p>
        </p:txBody>
      </p:sp>
    </p:spTree>
    <p:extLst>
      <p:ext uri="{BB962C8B-B14F-4D97-AF65-F5344CB8AC3E}">
        <p14:creationId xmlns:p14="http://schemas.microsoft.com/office/powerpoint/2010/main" val="3515563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033272"/>
          </a:xfrm>
        </p:spPr>
        <p:txBody>
          <a:bodyPr/>
          <a:lstStyle/>
          <a:p>
            <a:r>
              <a:rPr lang="en-US" sz="3200" dirty="0"/>
              <a:t>Distribution of One Variable </a:t>
            </a:r>
            <a:br>
              <a:rPr lang="en-US" sz="3200" dirty="0"/>
            </a:br>
            <a:r>
              <a:rPr lang="en-US" sz="3200" dirty="0"/>
              <a:t>Over </a:t>
            </a:r>
            <a:r>
              <a:rPr lang="en-US" sz="3200" dirty="0" smtClean="0"/>
              <a:t>Many </a:t>
            </a:r>
            <a:r>
              <a:rPr lang="en-US" sz="3200" dirty="0"/>
              <a:t>Data Points</a:t>
            </a:r>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46</a:t>
            </a:fld>
            <a:endParaRPr lang="en-US" sz="1200" dirty="0"/>
          </a:p>
        </p:txBody>
      </p:sp>
      <p:graphicFrame>
        <p:nvGraphicFramePr>
          <p:cNvPr id="8" name="Content Placeholder 7"/>
          <p:cNvGraphicFramePr>
            <a:graphicFrameLocks noGrp="1"/>
          </p:cNvGraphicFramePr>
          <p:nvPr>
            <p:ph idx="1"/>
            <p:extLst/>
          </p:nvPr>
        </p:nvGraphicFramePr>
        <p:xfrm>
          <a:off x="318052" y="1292087"/>
          <a:ext cx="8507895" cy="51683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0648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033272"/>
          </a:xfrm>
        </p:spPr>
        <p:txBody>
          <a:bodyPr/>
          <a:lstStyle/>
          <a:p>
            <a:pPr algn="ctr"/>
            <a:r>
              <a:rPr lang="en-US" sz="3200" dirty="0" smtClean="0"/>
              <a:t>Joint Distribution </a:t>
            </a:r>
            <a:br>
              <a:rPr lang="en-US" sz="3200" dirty="0" smtClean="0"/>
            </a:br>
            <a:r>
              <a:rPr lang="en-US" sz="3200" dirty="0" smtClean="0"/>
              <a:t>of Two Variables</a:t>
            </a:r>
            <a:endParaRPr lang="en-US" sz="3200" dirty="0"/>
          </a:p>
        </p:txBody>
      </p:sp>
      <p:sp>
        <p:nvSpPr>
          <p:cNvPr id="3" name="Content Placeholder 2"/>
          <p:cNvSpPr>
            <a:spLocks noGrp="1"/>
          </p:cNvSpPr>
          <p:nvPr>
            <p:ph idx="1"/>
          </p:nvPr>
        </p:nvSpPr>
        <p:spPr>
          <a:xfrm>
            <a:off x="685800" y="1713115"/>
            <a:ext cx="7772400" cy="4343653"/>
          </a:xfrm>
        </p:spPr>
        <p:txBody>
          <a:bodyPr/>
          <a:lstStyle/>
          <a:p>
            <a:pPr marL="0" indent="0">
              <a:buNone/>
            </a:pPr>
            <a:r>
              <a:rPr lang="en-US" sz="2800" dirty="0" smtClean="0"/>
              <a:t> </a:t>
            </a:r>
          </a:p>
          <a:p>
            <a:pPr marL="25975" indent="0" algn="ctr">
              <a:buNone/>
            </a:pPr>
            <a:r>
              <a:rPr lang="en-US" sz="2981" dirty="0" smtClean="0"/>
              <a:t> </a:t>
            </a:r>
            <a:r>
              <a:rPr lang="en-US" sz="3200" dirty="0"/>
              <a:t>“What do our first semester GPAs look like across students that take different credit loads</a:t>
            </a:r>
            <a:r>
              <a:rPr lang="en-US" sz="3200" dirty="0" smtClean="0"/>
              <a:t>?”</a:t>
            </a:r>
          </a:p>
          <a:p>
            <a:pPr marL="25975" indent="0" algn="ctr">
              <a:buNone/>
            </a:pPr>
            <a:endParaRPr lang="en-US" sz="3200" dirty="0"/>
          </a:p>
          <a:p>
            <a:pPr marL="25975" indent="0" algn="ctr">
              <a:buNone/>
            </a:pPr>
            <a:r>
              <a:rPr lang="en-US" sz="3200" dirty="0" smtClean="0"/>
              <a:t>Visualization: Scatterplot</a:t>
            </a:r>
            <a:endParaRPr lang="en-US" sz="32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47</a:t>
            </a:fld>
            <a:endParaRPr lang="en-US" sz="1200" dirty="0"/>
          </a:p>
        </p:txBody>
      </p:sp>
    </p:spTree>
    <p:extLst>
      <p:ext uri="{BB962C8B-B14F-4D97-AF65-F5344CB8AC3E}">
        <p14:creationId xmlns:p14="http://schemas.microsoft.com/office/powerpoint/2010/main" val="2223021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7772400" cy="1033272"/>
          </a:xfrm>
        </p:spPr>
        <p:txBody>
          <a:bodyPr/>
          <a:lstStyle/>
          <a:p>
            <a:r>
              <a:rPr lang="en-US" sz="3200" dirty="0"/>
              <a:t>Joint Distribution </a:t>
            </a:r>
            <a:br>
              <a:rPr lang="en-US" sz="3200" dirty="0"/>
            </a:br>
            <a:r>
              <a:rPr lang="en-US" sz="3200" dirty="0"/>
              <a:t>of Two Variables</a:t>
            </a:r>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48</a:t>
            </a:fld>
            <a:endParaRPr lang="en-US" sz="1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260" y="1385180"/>
            <a:ext cx="8383480" cy="5056702"/>
          </a:xfrm>
        </p:spPr>
      </p:pic>
    </p:spTree>
    <p:extLst>
      <p:ext uri="{BB962C8B-B14F-4D97-AF65-F5344CB8AC3E}">
        <p14:creationId xmlns:p14="http://schemas.microsoft.com/office/powerpoint/2010/main" val="40857356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nchor="ctr"/>
          <a:lstStyle/>
          <a:p>
            <a:pPr algn="ctr"/>
            <a:r>
              <a:rPr lang="en-US" sz="3200" dirty="0" smtClean="0"/>
              <a:t>Relationships</a:t>
            </a:r>
            <a:endParaRPr lang="en-US" sz="44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49</a:t>
            </a:fld>
            <a:endParaRPr lang="en-US" sz="1200" dirty="0"/>
          </a:p>
        </p:txBody>
      </p:sp>
      <p:pic>
        <p:nvPicPr>
          <p:cNvPr id="7" name="Picture 6"/>
          <p:cNvPicPr>
            <a:picLocks noChangeAspect="1"/>
          </p:cNvPicPr>
          <p:nvPr/>
        </p:nvPicPr>
        <p:blipFill>
          <a:blip r:embed="rId2"/>
          <a:stretch>
            <a:fillRect/>
          </a:stretch>
        </p:blipFill>
        <p:spPr>
          <a:xfrm>
            <a:off x="982289" y="2550695"/>
            <a:ext cx="7704511" cy="2554702"/>
          </a:xfrm>
          <a:prstGeom prst="rect">
            <a:avLst/>
          </a:prstGeom>
        </p:spPr>
      </p:pic>
    </p:spTree>
    <p:extLst>
      <p:ext uri="{BB962C8B-B14F-4D97-AF65-F5344CB8AC3E}">
        <p14:creationId xmlns:p14="http://schemas.microsoft.com/office/powerpoint/2010/main" val="4166837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Good Visualizations </a:t>
            </a:r>
            <a:br>
              <a:rPr lang="en-US" sz="3200" dirty="0" smtClean="0"/>
            </a:br>
            <a:r>
              <a:rPr lang="en-US" sz="3200" dirty="0" smtClean="0"/>
              <a:t>Reveal Data</a:t>
            </a:r>
            <a:endParaRPr lang="en-US" sz="3200" dirty="0"/>
          </a:p>
        </p:txBody>
      </p:sp>
      <p:sp>
        <p:nvSpPr>
          <p:cNvPr id="3" name="Content Placeholder 2"/>
          <p:cNvSpPr>
            <a:spLocks noGrp="1"/>
          </p:cNvSpPr>
          <p:nvPr>
            <p:ph idx="1"/>
          </p:nvPr>
        </p:nvSpPr>
        <p:spPr>
          <a:xfrm>
            <a:off x="685800" y="1932665"/>
            <a:ext cx="7772400" cy="3429000"/>
          </a:xfrm>
        </p:spPr>
        <p:txBody>
          <a:bodyPr/>
          <a:lstStyle/>
          <a:p>
            <a:pPr>
              <a:spcBef>
                <a:spcPts val="1800"/>
              </a:spcBef>
              <a:buFont typeface="Arial" panose="020B0604020202020204" pitchFamily="34" charset="0"/>
              <a:buChar char="•"/>
            </a:pPr>
            <a:r>
              <a:rPr lang="en-US" sz="2400" dirty="0" smtClean="0"/>
              <a:t> Guide the viewer to think about patterns in data rather than graphic design, technology, etc. (</a:t>
            </a:r>
            <a:r>
              <a:rPr lang="en-US" sz="2400" dirty="0" err="1" smtClean="0"/>
              <a:t>Tufte</a:t>
            </a:r>
            <a:r>
              <a:rPr lang="en-US" sz="2400" dirty="0" smtClean="0"/>
              <a:t>)</a:t>
            </a:r>
          </a:p>
          <a:p>
            <a:pPr>
              <a:spcBef>
                <a:spcPts val="1800"/>
              </a:spcBef>
              <a:buFont typeface="Arial" panose="020B0604020202020204" pitchFamily="34" charset="0"/>
              <a:buChar char="•"/>
            </a:pPr>
            <a:r>
              <a:rPr lang="en-US" sz="2400" dirty="0" smtClean="0"/>
              <a:t> Clarify data patterns rather than distorting</a:t>
            </a:r>
          </a:p>
          <a:p>
            <a:pPr>
              <a:spcBef>
                <a:spcPts val="1800"/>
              </a:spcBef>
              <a:buFont typeface="Arial" panose="020B0604020202020204" pitchFamily="34" charset="0"/>
              <a:buChar char="•"/>
            </a:pPr>
            <a:r>
              <a:rPr lang="en-US" sz="2400" dirty="0" smtClean="0"/>
              <a:t> Encourage comparison of various data elements</a:t>
            </a:r>
          </a:p>
          <a:p>
            <a:pPr>
              <a:spcBef>
                <a:spcPts val="1800"/>
              </a:spcBef>
              <a:buFont typeface="Arial" panose="020B0604020202020204" pitchFamily="34" charset="0"/>
              <a:buChar char="•"/>
            </a:pPr>
            <a:r>
              <a:rPr lang="en-US" sz="2400" dirty="0" smtClean="0"/>
              <a:t> Have a clear purpose</a:t>
            </a:r>
          </a:p>
          <a:p>
            <a:pPr>
              <a:spcBef>
                <a:spcPts val="1800"/>
              </a:spcBef>
              <a:buFont typeface="Arial" panose="020B0604020202020204" pitchFamily="34" charset="0"/>
              <a:buChar char="•"/>
            </a:pPr>
            <a:r>
              <a:rPr lang="en-US" sz="2400" dirty="0" smtClean="0"/>
              <a:t> Help tell a story</a:t>
            </a:r>
            <a:endParaRPr lang="en-US" sz="24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5</a:t>
            </a:fld>
            <a:endParaRPr lang="en-US" sz="1200" dirty="0"/>
          </a:p>
        </p:txBody>
      </p:sp>
    </p:spTree>
    <p:extLst>
      <p:ext uri="{BB962C8B-B14F-4D97-AF65-F5344CB8AC3E}">
        <p14:creationId xmlns:p14="http://schemas.microsoft.com/office/powerpoint/2010/main" val="42661947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3192"/>
            <a:ext cx="7772400" cy="640080"/>
          </a:xfrm>
        </p:spPr>
        <p:txBody>
          <a:bodyPr/>
          <a:lstStyle/>
          <a:p>
            <a:pPr algn="ctr"/>
            <a:r>
              <a:rPr lang="en-US" sz="3200" dirty="0" smtClean="0"/>
              <a:t>Visualizing Relationships</a:t>
            </a:r>
            <a:endParaRPr lang="en-US" sz="3200" dirty="0"/>
          </a:p>
        </p:txBody>
      </p:sp>
      <p:sp>
        <p:nvSpPr>
          <p:cNvPr id="3" name="Content Placeholder 2"/>
          <p:cNvSpPr>
            <a:spLocks noGrp="1"/>
          </p:cNvSpPr>
          <p:nvPr>
            <p:ph idx="1"/>
          </p:nvPr>
        </p:nvSpPr>
        <p:spPr>
          <a:xfrm>
            <a:off x="685800" y="1996960"/>
            <a:ext cx="7772400" cy="3715776"/>
          </a:xfrm>
        </p:spPr>
        <p:txBody>
          <a:bodyPr/>
          <a:lstStyle/>
          <a:p>
            <a:pPr>
              <a:buFont typeface="Arial" panose="020B0604020202020204" pitchFamily="34" charset="0"/>
              <a:buChar char="•"/>
            </a:pPr>
            <a:r>
              <a:rPr lang="en-US" sz="2400" dirty="0" smtClean="0"/>
              <a:t>Key aspects are:</a:t>
            </a:r>
          </a:p>
          <a:p>
            <a:pPr lvl="1">
              <a:buFont typeface="Arial" panose="020B0604020202020204" pitchFamily="34" charset="0"/>
              <a:buChar char="•"/>
            </a:pPr>
            <a:r>
              <a:rPr lang="en-US" sz="2400" dirty="0" smtClean="0"/>
              <a:t>Direction</a:t>
            </a:r>
          </a:p>
          <a:p>
            <a:pPr lvl="1">
              <a:buFont typeface="Arial" panose="020B0604020202020204" pitchFamily="34" charset="0"/>
              <a:buChar char="•"/>
            </a:pPr>
            <a:r>
              <a:rPr lang="en-US" sz="2400" dirty="0" smtClean="0"/>
              <a:t>Strength of relationship</a:t>
            </a:r>
          </a:p>
          <a:p>
            <a:pPr lvl="1">
              <a:buFont typeface="Arial" panose="020B0604020202020204" pitchFamily="34" charset="0"/>
              <a:buChar char="•"/>
            </a:pPr>
            <a:r>
              <a:rPr lang="en-US" sz="2400" dirty="0" smtClean="0"/>
              <a:t>Shape (linear, curved, other nonlinear)</a:t>
            </a:r>
          </a:p>
          <a:p>
            <a:pPr>
              <a:buFont typeface="Arial" panose="020B0604020202020204" pitchFamily="34" charset="0"/>
              <a:buChar char="•"/>
            </a:pPr>
            <a:r>
              <a:rPr lang="en-US" sz="2400" dirty="0" smtClean="0"/>
              <a:t> Should be able to show concentration of values (or ranges) that co-occur (or gaps where they don’t)</a:t>
            </a:r>
          </a:p>
          <a:p>
            <a:pPr marL="0" indent="0">
              <a:buNone/>
            </a:pPr>
            <a:endParaRPr lang="en-US" sz="24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50</a:t>
            </a:fld>
            <a:endParaRPr lang="en-US" sz="1200" dirty="0"/>
          </a:p>
        </p:txBody>
      </p:sp>
    </p:spTree>
    <p:extLst>
      <p:ext uri="{BB962C8B-B14F-4D97-AF65-F5344CB8AC3E}">
        <p14:creationId xmlns:p14="http://schemas.microsoft.com/office/powerpoint/2010/main" val="2859582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Two Variable </a:t>
            </a:r>
            <a:br>
              <a:rPr lang="en-US" sz="3200" dirty="0"/>
            </a:br>
            <a:r>
              <a:rPr lang="en-US" sz="3200" dirty="0"/>
              <a:t>Relationships</a:t>
            </a:r>
          </a:p>
        </p:txBody>
      </p:sp>
      <p:sp>
        <p:nvSpPr>
          <p:cNvPr id="3" name="Content Placeholder 2"/>
          <p:cNvSpPr>
            <a:spLocks noGrp="1"/>
          </p:cNvSpPr>
          <p:nvPr>
            <p:ph idx="1"/>
          </p:nvPr>
        </p:nvSpPr>
        <p:spPr>
          <a:xfrm>
            <a:off x="685800" y="2015067"/>
            <a:ext cx="7772400" cy="4555066"/>
          </a:xfrm>
        </p:spPr>
        <p:txBody>
          <a:bodyPr/>
          <a:lstStyle/>
          <a:p>
            <a:pPr marL="207798" lvl="1" indent="0">
              <a:buNone/>
            </a:pPr>
            <a:endParaRPr lang="en-US" sz="2400" dirty="0" smtClean="0"/>
          </a:p>
          <a:p>
            <a:pPr marL="207798" lvl="1" indent="0" algn="ctr">
              <a:buNone/>
            </a:pPr>
            <a:r>
              <a:rPr lang="en-US" sz="3200" dirty="0" smtClean="0"/>
              <a:t> “Are first semester grades related to high school GPA?”</a:t>
            </a:r>
          </a:p>
          <a:p>
            <a:pPr marL="207798" lvl="1" indent="0" algn="ctr">
              <a:buNone/>
            </a:pPr>
            <a:endParaRPr lang="en-US" sz="3200" dirty="0"/>
          </a:p>
          <a:p>
            <a:pPr marL="207798" lvl="1" indent="0" algn="ctr">
              <a:buNone/>
            </a:pPr>
            <a:r>
              <a:rPr lang="en-US" sz="3200" dirty="0" smtClean="0"/>
              <a:t>Visualization: Scatterplot with Trend Line</a:t>
            </a:r>
          </a:p>
          <a:p>
            <a:pPr marL="207798" lvl="1" indent="0">
              <a:buNone/>
            </a:pPr>
            <a:endParaRPr lang="en-US" sz="2800" dirty="0" smtClean="0"/>
          </a:p>
          <a:p>
            <a:pPr marL="207798" lvl="1" indent="0">
              <a:buNone/>
            </a:pPr>
            <a:r>
              <a:rPr lang="en-US" sz="2800" dirty="0" smtClean="0"/>
              <a:t> </a:t>
            </a:r>
            <a:endParaRPr lang="en-US" sz="24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51</a:t>
            </a:fld>
            <a:endParaRPr lang="en-US" sz="1200" dirty="0"/>
          </a:p>
        </p:txBody>
      </p:sp>
    </p:spTree>
    <p:extLst>
      <p:ext uri="{BB962C8B-B14F-4D97-AF65-F5344CB8AC3E}">
        <p14:creationId xmlns:p14="http://schemas.microsoft.com/office/powerpoint/2010/main" val="2659798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Two Variable </a:t>
            </a:r>
            <a:br>
              <a:rPr lang="en-US" sz="3200" dirty="0" smtClean="0"/>
            </a:br>
            <a:r>
              <a:rPr lang="en-US" sz="3200" dirty="0" smtClean="0"/>
              <a:t>Relationships</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52</a:t>
            </a:fld>
            <a:endParaRPr lang="en-US" sz="1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313" y="1372628"/>
            <a:ext cx="8262488" cy="4983722"/>
          </a:xfrm>
        </p:spPr>
      </p:pic>
    </p:spTree>
    <p:extLst>
      <p:ext uri="{BB962C8B-B14F-4D97-AF65-F5344CB8AC3E}">
        <p14:creationId xmlns:p14="http://schemas.microsoft.com/office/powerpoint/2010/main" val="3089168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a:t>Three Variable</a:t>
            </a:r>
            <a:br>
              <a:rPr lang="en-US" sz="3200" dirty="0"/>
            </a:br>
            <a:r>
              <a:rPr lang="en-US" sz="3200" dirty="0"/>
              <a:t>Relationships</a:t>
            </a:r>
          </a:p>
        </p:txBody>
      </p:sp>
      <p:sp>
        <p:nvSpPr>
          <p:cNvPr id="3" name="Content Placeholder 2"/>
          <p:cNvSpPr>
            <a:spLocks noGrp="1"/>
          </p:cNvSpPr>
          <p:nvPr>
            <p:ph idx="1"/>
          </p:nvPr>
        </p:nvSpPr>
        <p:spPr>
          <a:xfrm>
            <a:off x="685800" y="2015067"/>
            <a:ext cx="7772400" cy="4555066"/>
          </a:xfrm>
        </p:spPr>
        <p:txBody>
          <a:bodyPr/>
          <a:lstStyle/>
          <a:p>
            <a:pPr marL="207798" lvl="1" indent="0">
              <a:buNone/>
            </a:pPr>
            <a:endParaRPr lang="en-US" sz="2400" dirty="0" smtClean="0"/>
          </a:p>
          <a:p>
            <a:pPr marL="207798" lvl="1" indent="0" algn="ctr">
              <a:buNone/>
            </a:pPr>
            <a:r>
              <a:rPr lang="en-US" sz="2400" dirty="0" smtClean="0"/>
              <a:t> </a:t>
            </a:r>
            <a:r>
              <a:rPr lang="en-US" sz="3200" dirty="0" smtClean="0"/>
              <a:t>“Are first semester grades related to high school GPA and/or SAT composite score?”</a:t>
            </a:r>
          </a:p>
          <a:p>
            <a:pPr marL="207798" lvl="1" indent="0" algn="ctr">
              <a:buNone/>
            </a:pPr>
            <a:endParaRPr lang="en-US" sz="3200" dirty="0"/>
          </a:p>
          <a:p>
            <a:pPr marL="207798" lvl="1" indent="0" algn="ctr">
              <a:buNone/>
            </a:pPr>
            <a:r>
              <a:rPr lang="en-US" sz="3200" dirty="0" smtClean="0"/>
              <a:t>Visualization: Bubble Chart </a:t>
            </a:r>
            <a:r>
              <a:rPr lang="en-US" sz="3200" b="1" i="1" dirty="0" smtClean="0"/>
              <a:t>or</a:t>
            </a:r>
            <a:r>
              <a:rPr lang="en-US" sz="3200" dirty="0" smtClean="0"/>
              <a:t> Scatterplot</a:t>
            </a:r>
          </a:p>
          <a:p>
            <a:pPr marL="207798" lvl="1" indent="0">
              <a:buNone/>
            </a:pPr>
            <a:endParaRPr lang="en-US" sz="2800" dirty="0" smtClean="0"/>
          </a:p>
          <a:p>
            <a:pPr marL="207798" lvl="1" indent="0">
              <a:buNone/>
            </a:pPr>
            <a:r>
              <a:rPr lang="en-US" sz="2800" dirty="0" smtClean="0"/>
              <a:t> </a:t>
            </a:r>
            <a:endParaRPr lang="en-US" sz="24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53</a:t>
            </a:fld>
            <a:endParaRPr lang="en-US" sz="1200" dirty="0"/>
          </a:p>
        </p:txBody>
      </p:sp>
    </p:spTree>
    <p:extLst>
      <p:ext uri="{BB962C8B-B14F-4D97-AF65-F5344CB8AC3E}">
        <p14:creationId xmlns:p14="http://schemas.microsoft.com/office/powerpoint/2010/main" val="40946983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smtClean="0"/>
              <a:t>Three Variable</a:t>
            </a:r>
            <a:br>
              <a:rPr lang="en-US" sz="3200" dirty="0" smtClean="0"/>
            </a:br>
            <a:r>
              <a:rPr lang="en-US" sz="3200" dirty="0" smtClean="0"/>
              <a:t>Relationships</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54</a:t>
            </a:fld>
            <a:endParaRPr lang="en-US" sz="1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77" y="1401221"/>
            <a:ext cx="8119262" cy="4897333"/>
          </a:xfrm>
        </p:spPr>
      </p:pic>
    </p:spTree>
    <p:extLst>
      <p:ext uri="{BB962C8B-B14F-4D97-AF65-F5344CB8AC3E}">
        <p14:creationId xmlns:p14="http://schemas.microsoft.com/office/powerpoint/2010/main" val="42408446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0"/>
            <a:ext cx="7772400" cy="1143000"/>
          </a:xfrm>
        </p:spPr>
        <p:txBody>
          <a:bodyPr/>
          <a:lstStyle/>
          <a:p>
            <a:r>
              <a:rPr lang="en-US" sz="3200" dirty="0"/>
              <a:t>Three Variable</a:t>
            </a:r>
            <a:br>
              <a:rPr lang="en-US" sz="3200" dirty="0"/>
            </a:br>
            <a:r>
              <a:rPr lang="en-US" sz="3200" dirty="0"/>
              <a:t>Relationships</a:t>
            </a:r>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55</a:t>
            </a:fld>
            <a:endParaRPr lang="en-US" sz="1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507" y="1396893"/>
            <a:ext cx="8101392" cy="4886554"/>
          </a:xfrm>
        </p:spPr>
      </p:pic>
    </p:spTree>
    <p:extLst>
      <p:ext uri="{BB962C8B-B14F-4D97-AF65-F5344CB8AC3E}">
        <p14:creationId xmlns:p14="http://schemas.microsoft.com/office/powerpoint/2010/main" val="1252845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3192"/>
            <a:ext cx="7772400" cy="640080"/>
          </a:xfrm>
        </p:spPr>
        <p:txBody>
          <a:bodyPr/>
          <a:lstStyle/>
          <a:p>
            <a:pPr algn="ctr"/>
            <a:r>
              <a:rPr lang="en-US" sz="3200" dirty="0" smtClean="0"/>
              <a:t>Conclusions</a:t>
            </a:r>
            <a:endParaRPr lang="en-US" sz="3200" dirty="0"/>
          </a:p>
        </p:txBody>
      </p:sp>
      <p:sp>
        <p:nvSpPr>
          <p:cNvPr id="3" name="Content Placeholder 2"/>
          <p:cNvSpPr>
            <a:spLocks noGrp="1"/>
          </p:cNvSpPr>
          <p:nvPr>
            <p:ph idx="1"/>
          </p:nvPr>
        </p:nvSpPr>
        <p:spPr>
          <a:xfrm>
            <a:off x="685800" y="1620570"/>
            <a:ext cx="7772400" cy="3671180"/>
          </a:xfrm>
        </p:spPr>
        <p:txBody>
          <a:bodyPr/>
          <a:lstStyle/>
          <a:p>
            <a:pPr>
              <a:buFont typeface="Arial" panose="020B0604020202020204" pitchFamily="34" charset="0"/>
              <a:buChar char="•"/>
            </a:pPr>
            <a:r>
              <a:rPr lang="en-US" sz="2400" dirty="0" smtClean="0"/>
              <a:t> Visualizations and their formats should be driven by the question at hand</a:t>
            </a:r>
          </a:p>
          <a:p>
            <a:pPr>
              <a:buFont typeface="Arial" panose="020B0604020202020204" pitchFamily="34" charset="0"/>
              <a:buChar char="•"/>
            </a:pPr>
            <a:r>
              <a:rPr lang="en-US" sz="2400" dirty="0" smtClean="0"/>
              <a:t> Visualizations should succinctly guide the viewer to the answer</a:t>
            </a:r>
          </a:p>
          <a:p>
            <a:pPr>
              <a:buFont typeface="Arial" panose="020B0604020202020204" pitchFamily="34" charset="0"/>
              <a:buChar char="•"/>
            </a:pPr>
            <a:r>
              <a:rPr lang="en-US" sz="2400" dirty="0" smtClean="0"/>
              <a:t> Each visualization can be viewed as part of a larger story in many projects</a:t>
            </a:r>
          </a:p>
          <a:p>
            <a:pPr marL="0" indent="0"/>
            <a:endParaRPr lang="en-US" sz="2400" dirty="0"/>
          </a:p>
          <a:p>
            <a:pPr marL="0" indent="0"/>
            <a:r>
              <a:rPr lang="en-US" sz="2400" b="1" dirty="0" smtClean="0"/>
              <a:t> Questions?</a:t>
            </a:r>
            <a:endParaRPr lang="en-US" sz="2400" b="1"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56</a:t>
            </a:fld>
            <a:endParaRPr lang="en-US" sz="1200" dirty="0"/>
          </a:p>
        </p:txBody>
      </p:sp>
    </p:spTree>
    <p:extLst>
      <p:ext uri="{BB962C8B-B14F-4D97-AF65-F5344CB8AC3E}">
        <p14:creationId xmlns:p14="http://schemas.microsoft.com/office/powerpoint/2010/main" val="1475638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3192"/>
            <a:ext cx="7772400" cy="640080"/>
          </a:xfrm>
        </p:spPr>
        <p:txBody>
          <a:bodyPr/>
          <a:lstStyle/>
          <a:p>
            <a:pPr algn="ctr"/>
            <a:r>
              <a:rPr lang="en-US" sz="3200" dirty="0" smtClean="0"/>
              <a:t>Visual Attributes of Data</a:t>
            </a:r>
            <a:endParaRPr lang="en-US" sz="3200" dirty="0"/>
          </a:p>
        </p:txBody>
      </p:sp>
      <p:sp>
        <p:nvSpPr>
          <p:cNvPr id="3" name="Content Placeholder 2"/>
          <p:cNvSpPr>
            <a:spLocks noGrp="1"/>
          </p:cNvSpPr>
          <p:nvPr>
            <p:ph idx="1"/>
          </p:nvPr>
        </p:nvSpPr>
        <p:spPr>
          <a:xfrm>
            <a:off x="685800" y="1792836"/>
            <a:ext cx="7772400" cy="4318001"/>
          </a:xfrm>
        </p:spPr>
        <p:txBody>
          <a:bodyPr/>
          <a:lstStyle/>
          <a:p>
            <a:pPr marL="0" indent="0"/>
            <a:r>
              <a:rPr lang="en-US" sz="2400" dirty="0" smtClean="0"/>
              <a:t> All the following are perceived to have quantitative values in and of themselves: </a:t>
            </a:r>
          </a:p>
          <a:p>
            <a:pPr lvl="1">
              <a:buFont typeface="Wingdings" panose="05000000000000000000" pitchFamily="2" charset="2"/>
              <a:buChar char="Ø"/>
            </a:pPr>
            <a:r>
              <a:rPr lang="en-US" sz="2219" dirty="0" smtClean="0"/>
              <a:t> Length</a:t>
            </a:r>
          </a:p>
          <a:p>
            <a:pPr lvl="1">
              <a:buFont typeface="Wingdings" panose="05000000000000000000" pitchFamily="2" charset="2"/>
              <a:buChar char="Ø"/>
            </a:pPr>
            <a:r>
              <a:rPr lang="en-US" sz="2219" dirty="0" smtClean="0"/>
              <a:t> Width</a:t>
            </a:r>
          </a:p>
          <a:p>
            <a:pPr lvl="1">
              <a:buFont typeface="Wingdings" panose="05000000000000000000" pitchFamily="2" charset="2"/>
              <a:buChar char="Ø"/>
            </a:pPr>
            <a:r>
              <a:rPr lang="en-US" sz="2219" dirty="0" smtClean="0"/>
              <a:t> 2D position</a:t>
            </a:r>
          </a:p>
          <a:p>
            <a:pPr lvl="1">
              <a:buFont typeface="Wingdings" panose="05000000000000000000" pitchFamily="2" charset="2"/>
              <a:buChar char="Ø"/>
            </a:pPr>
            <a:r>
              <a:rPr lang="en-US" sz="2219" dirty="0" smtClean="0"/>
              <a:t> Size</a:t>
            </a:r>
          </a:p>
          <a:p>
            <a:pPr lvl="1">
              <a:buFont typeface="Wingdings" panose="05000000000000000000" pitchFamily="2" charset="2"/>
              <a:buChar char="Ø"/>
            </a:pPr>
            <a:r>
              <a:rPr lang="en-US" sz="2219" dirty="0" smtClean="0"/>
              <a:t> Intensity</a:t>
            </a:r>
          </a:p>
          <a:p>
            <a:pPr>
              <a:buFont typeface="Arial" panose="020B0604020202020204" pitchFamily="34" charset="0"/>
              <a:buChar char="•"/>
            </a:pPr>
            <a:endParaRPr lang="en-US" sz="2400" dirty="0" smtClean="0"/>
          </a:p>
          <a:p>
            <a:pPr marL="0" indent="0"/>
            <a:r>
              <a:rPr lang="en-US" sz="2400" dirty="0" smtClean="0"/>
              <a:t> Length and 2D position are perceived with greater precision</a:t>
            </a:r>
          </a:p>
          <a:p>
            <a:pPr marL="0" indent="0"/>
            <a:endParaRPr lang="en-US" sz="2400" dirty="0" smtClean="0"/>
          </a:p>
          <a:p>
            <a:pPr marL="0" indent="0"/>
            <a:endParaRPr lang="en-US" sz="2400" dirty="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6</a:t>
            </a:fld>
            <a:endParaRPr lang="en-US" sz="1200" dirty="0"/>
          </a:p>
        </p:txBody>
      </p:sp>
    </p:spTree>
    <p:extLst>
      <p:ext uri="{BB962C8B-B14F-4D97-AF65-F5344CB8AC3E}">
        <p14:creationId xmlns:p14="http://schemas.microsoft.com/office/powerpoint/2010/main" val="1587709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r>
              <a:rPr lang="en-US" sz="3200" dirty="0" smtClean="0"/>
              <a:t>A Flowchart Approach to </a:t>
            </a:r>
            <a:br>
              <a:rPr lang="en-US" sz="3200" dirty="0" smtClean="0"/>
            </a:br>
            <a:r>
              <a:rPr lang="en-US" sz="3200" dirty="0" smtClean="0"/>
              <a:t>Choosing Visualizations</a:t>
            </a:r>
            <a:endParaRPr lang="en-US" sz="32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7</a:t>
            </a:fld>
            <a:endParaRPr lang="en-US" sz="1200" dirty="0"/>
          </a:p>
        </p:txBody>
      </p:sp>
      <p:pic>
        <p:nvPicPr>
          <p:cNvPr id="10" name="Content Placeholder 9"/>
          <p:cNvPicPr>
            <a:picLocks noGrp="1" noChangeAspect="1"/>
          </p:cNvPicPr>
          <p:nvPr>
            <p:ph idx="1"/>
          </p:nvPr>
        </p:nvPicPr>
        <p:blipFill>
          <a:blip r:embed="rId2"/>
          <a:stretch>
            <a:fillRect/>
          </a:stretch>
        </p:blipFill>
        <p:spPr>
          <a:xfrm>
            <a:off x="194861" y="1347536"/>
            <a:ext cx="8696475" cy="5463955"/>
          </a:xfrm>
          <a:prstGeom prst="rect">
            <a:avLst/>
          </a:prstGeom>
        </p:spPr>
      </p:pic>
      <p:sp>
        <p:nvSpPr>
          <p:cNvPr id="4" name="TextBox 3"/>
          <p:cNvSpPr txBox="1"/>
          <p:nvPr/>
        </p:nvSpPr>
        <p:spPr>
          <a:xfrm>
            <a:off x="0" y="6659085"/>
            <a:ext cx="6172200" cy="230832"/>
          </a:xfrm>
          <a:prstGeom prst="rect">
            <a:avLst/>
          </a:prstGeom>
          <a:noFill/>
        </p:spPr>
        <p:txBody>
          <a:bodyPr wrap="square" rtlCol="0">
            <a:spAutoFit/>
          </a:bodyPr>
          <a:lstStyle/>
          <a:p>
            <a:r>
              <a:rPr lang="en-US" sz="900" dirty="0" smtClean="0"/>
              <a:t>2016 AIR Forum – Lauren Young and Craig W. Abbey</a:t>
            </a:r>
            <a:endParaRPr lang="en-US" sz="900" dirty="0"/>
          </a:p>
        </p:txBody>
      </p:sp>
    </p:spTree>
    <p:extLst>
      <p:ext uri="{BB962C8B-B14F-4D97-AF65-F5344CB8AC3E}">
        <p14:creationId xmlns:p14="http://schemas.microsoft.com/office/powerpoint/2010/main" val="17424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nchor="ctr"/>
          <a:lstStyle/>
          <a:p>
            <a:pPr algn="ctr"/>
            <a:r>
              <a:rPr lang="en-US" sz="3200" dirty="0" smtClean="0"/>
              <a:t>Comparisons</a:t>
            </a:r>
            <a:r>
              <a:rPr lang="en-US" sz="4400" dirty="0" smtClean="0"/>
              <a:t>	</a:t>
            </a:r>
            <a:endParaRPr lang="en-US" sz="4400" dirty="0"/>
          </a:p>
        </p:txBody>
      </p:sp>
      <p:sp>
        <p:nvSpPr>
          <p:cNvPr id="3" name="Slide Number Placeholder 2"/>
          <p:cNvSpPr>
            <a:spLocks noGrp="1"/>
          </p:cNvSpPr>
          <p:nvPr>
            <p:ph type="sldNum" sz="quarter" idx="10"/>
          </p:nvPr>
        </p:nvSpPr>
        <p:spPr/>
        <p:txBody>
          <a:bodyPr/>
          <a:lstStyle/>
          <a:p>
            <a:pPr algn="r"/>
            <a:fld id="{239800DD-5D57-433C-97DA-12292FA75E5B}" type="slidenum">
              <a:rPr lang="en-US" sz="1200" smtClean="0"/>
              <a:pPr algn="r"/>
              <a:t>8</a:t>
            </a:fld>
            <a:endParaRPr lang="en-US" sz="1200" dirty="0"/>
          </a:p>
        </p:txBody>
      </p:sp>
      <p:pic>
        <p:nvPicPr>
          <p:cNvPr id="5" name="Content Placeholder 4"/>
          <p:cNvPicPr>
            <a:picLocks noGrp="1" noChangeAspect="1"/>
          </p:cNvPicPr>
          <p:nvPr>
            <p:ph idx="1"/>
          </p:nvPr>
        </p:nvPicPr>
        <p:blipFill>
          <a:blip r:embed="rId2"/>
          <a:stretch>
            <a:fillRect/>
          </a:stretch>
        </p:blipFill>
        <p:spPr>
          <a:xfrm>
            <a:off x="220312" y="2358075"/>
            <a:ext cx="8750201" cy="3128325"/>
          </a:xfrm>
          <a:prstGeom prst="rect">
            <a:avLst/>
          </a:prstGeom>
        </p:spPr>
      </p:pic>
    </p:spTree>
    <p:extLst>
      <p:ext uri="{BB962C8B-B14F-4D97-AF65-F5344CB8AC3E}">
        <p14:creationId xmlns:p14="http://schemas.microsoft.com/office/powerpoint/2010/main" val="1387478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33272"/>
          </a:xfrm>
        </p:spPr>
        <p:txBody>
          <a:bodyPr/>
          <a:lstStyle/>
          <a:p>
            <a:pPr algn="ctr"/>
            <a:r>
              <a:rPr lang="en-US" sz="3200" dirty="0" smtClean="0"/>
              <a:t>Visualizing Comparisons </a:t>
            </a:r>
            <a:br>
              <a:rPr lang="en-US" sz="3200" dirty="0" smtClean="0"/>
            </a:br>
            <a:r>
              <a:rPr lang="en-US" sz="3200" dirty="0" smtClean="0"/>
              <a:t>Between Groups	</a:t>
            </a:r>
            <a:endParaRPr lang="en-US" sz="3200" dirty="0"/>
          </a:p>
        </p:txBody>
      </p:sp>
      <p:sp>
        <p:nvSpPr>
          <p:cNvPr id="3" name="Content Placeholder 2"/>
          <p:cNvSpPr>
            <a:spLocks noGrp="1"/>
          </p:cNvSpPr>
          <p:nvPr>
            <p:ph idx="1"/>
          </p:nvPr>
        </p:nvSpPr>
        <p:spPr>
          <a:xfrm>
            <a:off x="609600" y="1910281"/>
            <a:ext cx="7924800" cy="3810000"/>
          </a:xfrm>
        </p:spPr>
        <p:txBody>
          <a:bodyPr/>
          <a:lstStyle/>
          <a:p>
            <a:pPr>
              <a:buFont typeface="Arial" panose="020B0604020202020204" pitchFamily="34" charset="0"/>
              <a:buChar char="•"/>
            </a:pPr>
            <a:r>
              <a:rPr lang="en-US" sz="2400" dirty="0" smtClean="0"/>
              <a:t> Key is to be able to quickly distinguish outcomes for each group on a visually salient dimension</a:t>
            </a:r>
          </a:p>
          <a:p>
            <a:pPr>
              <a:buFont typeface="Arial" panose="020B0604020202020204" pitchFamily="34" charset="0"/>
              <a:buChar char="•"/>
            </a:pPr>
            <a:r>
              <a:rPr lang="en-US" sz="2400" dirty="0"/>
              <a:t> </a:t>
            </a:r>
            <a:r>
              <a:rPr lang="en-US" sz="2400" dirty="0" smtClean="0"/>
              <a:t>Groups to be compared may consist of people, institutions, etc.</a:t>
            </a:r>
          </a:p>
          <a:p>
            <a:pPr>
              <a:buFont typeface="Arial" panose="020B0604020202020204" pitchFamily="34" charset="0"/>
              <a:buChar char="•"/>
            </a:pPr>
            <a:r>
              <a:rPr lang="en-US" sz="2400" dirty="0" smtClean="0"/>
              <a:t> Useful approach for data series, as in comparing across a block of survey items</a:t>
            </a:r>
          </a:p>
          <a:p>
            <a:pPr>
              <a:buFont typeface="Arial" panose="020B0604020202020204" pitchFamily="34" charset="0"/>
              <a:buChar char="•"/>
            </a:pPr>
            <a:r>
              <a:rPr lang="en-US" sz="2400" dirty="0" smtClean="0"/>
              <a:t> Often </a:t>
            </a:r>
            <a:r>
              <a:rPr lang="en-US" sz="2400" dirty="0"/>
              <a:t>use statistics that summarize distribution: </a:t>
            </a:r>
            <a:r>
              <a:rPr lang="en-US" sz="2400" dirty="0" smtClean="0"/>
              <a:t>count, </a:t>
            </a:r>
            <a:r>
              <a:rPr lang="en-US" sz="2400" dirty="0"/>
              <a:t>percentage, </a:t>
            </a:r>
            <a:r>
              <a:rPr lang="en-US" sz="2400" dirty="0" smtClean="0"/>
              <a:t>average, median</a:t>
            </a:r>
          </a:p>
          <a:p>
            <a:pPr marL="0" indent="0">
              <a:buNone/>
            </a:pPr>
            <a:endParaRPr lang="en-US" sz="2400" dirty="0" smtClean="0"/>
          </a:p>
        </p:txBody>
      </p:sp>
      <p:sp>
        <p:nvSpPr>
          <p:cNvPr id="4" name="Slide Number Placeholder 3"/>
          <p:cNvSpPr>
            <a:spLocks noGrp="1"/>
          </p:cNvSpPr>
          <p:nvPr>
            <p:ph type="sldNum" sz="quarter" idx="10"/>
          </p:nvPr>
        </p:nvSpPr>
        <p:spPr/>
        <p:txBody>
          <a:bodyPr/>
          <a:lstStyle/>
          <a:p>
            <a:pPr algn="r"/>
            <a:fld id="{239800DD-5D57-433C-97DA-12292FA75E5B}" type="slidenum">
              <a:rPr lang="en-US" sz="1200" smtClean="0"/>
              <a:pPr algn="r"/>
              <a:t>9</a:t>
            </a:fld>
            <a:endParaRPr lang="en-US" sz="1200" dirty="0"/>
          </a:p>
        </p:txBody>
      </p:sp>
    </p:spTree>
    <p:extLst>
      <p:ext uri="{BB962C8B-B14F-4D97-AF65-F5344CB8AC3E}">
        <p14:creationId xmlns:p14="http://schemas.microsoft.com/office/powerpoint/2010/main" val="941073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6151</TotalTime>
  <Words>1223</Words>
  <Application>Microsoft Office PowerPoint</Application>
  <PresentationFormat>On-screen Show (4:3)</PresentationFormat>
  <Paragraphs>290</Paragraphs>
  <Slides>56</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Georgia</vt:lpstr>
      <vt:lpstr>Trebuchet MS</vt:lpstr>
      <vt:lpstr>Wingdings</vt:lpstr>
      <vt:lpstr>Introduction</vt:lpstr>
      <vt:lpstr>1_Introduction</vt:lpstr>
      <vt:lpstr>Different Questions, Different Views: A Guide to Selecting a Visualization</vt:lpstr>
      <vt:lpstr>Inspiration</vt:lpstr>
      <vt:lpstr>Data, Information and Knowledge</vt:lpstr>
      <vt:lpstr>Thinking Visually</vt:lpstr>
      <vt:lpstr>Good Visualizations  Reveal Data</vt:lpstr>
      <vt:lpstr>Visual Attributes of Data</vt:lpstr>
      <vt:lpstr>A Flowchart Approach to  Choosing Visualizations</vt:lpstr>
      <vt:lpstr>Comparisons </vt:lpstr>
      <vt:lpstr>Visualizing Comparisons  Between Groups </vt:lpstr>
      <vt:lpstr>Group Comparison: One  Dimension, Few Items</vt:lpstr>
      <vt:lpstr>Group Comparison: One  Dimension, Few Items</vt:lpstr>
      <vt:lpstr>Group Comparison With Distributions</vt:lpstr>
      <vt:lpstr>Group Comparison With Distributions</vt:lpstr>
      <vt:lpstr>Group Comparison: One Dimension, Many Items</vt:lpstr>
      <vt:lpstr>Group Comparison: One  Dimension, Many Items</vt:lpstr>
      <vt:lpstr>Group Comparison Across  Two Dimensions</vt:lpstr>
      <vt:lpstr>Group Comparison Across  Two Dimensions</vt:lpstr>
      <vt:lpstr>Visualizing Comparisons  Across Time</vt:lpstr>
      <vt:lpstr> Comparing Over Few Periods, Few Categories</vt:lpstr>
      <vt:lpstr>Comparing Over Few Periods, Few Categories</vt:lpstr>
      <vt:lpstr> Comparing Over Few Periods,  Many Categories</vt:lpstr>
      <vt:lpstr>Comparing Over Few Periods,  Many Categories</vt:lpstr>
      <vt:lpstr> Comparing Over  Many Periods</vt:lpstr>
      <vt:lpstr>Comparison Over  Many Periods</vt:lpstr>
      <vt:lpstr>Composition</vt:lpstr>
      <vt:lpstr>Visualizing Static  Composition</vt:lpstr>
      <vt:lpstr>Static Composition With Fewer vs. More Categories</vt:lpstr>
      <vt:lpstr>Static Composition With Fewer vs. More Categories</vt:lpstr>
      <vt:lpstr>Static Composition With More Categories</vt:lpstr>
      <vt:lpstr>Static Composition With More Categories</vt:lpstr>
      <vt:lpstr>Static Composition With Subcategories</vt:lpstr>
      <vt:lpstr>Static Composition With Subcategories</vt:lpstr>
      <vt:lpstr>Static Composition With Subcategories</vt:lpstr>
      <vt:lpstr>Visualizing Changes  in Composition</vt:lpstr>
      <vt:lpstr>Changes in Composition  Over Few Periods</vt:lpstr>
      <vt:lpstr>Changes in Composition  Over Few Periods </vt:lpstr>
      <vt:lpstr>Changes in Composition  Over Few Periods </vt:lpstr>
      <vt:lpstr>Changes in Composition  Over Many Periods</vt:lpstr>
      <vt:lpstr>Changes in Composition  Over Many Periods </vt:lpstr>
      <vt:lpstr>Changes in Composition  Over Many Periods </vt:lpstr>
      <vt:lpstr>Distribution</vt:lpstr>
      <vt:lpstr>Visualizing Distributions</vt:lpstr>
      <vt:lpstr>Distribution of One Variable  Over Few Data Points</vt:lpstr>
      <vt:lpstr>Distribution of One Variable Over Few Data Points</vt:lpstr>
      <vt:lpstr>Distribution of One Variable  Over Many Data Points</vt:lpstr>
      <vt:lpstr>Distribution of One Variable  Over Many Data Points</vt:lpstr>
      <vt:lpstr>Joint Distribution  of Two Variables</vt:lpstr>
      <vt:lpstr>Joint Distribution  of Two Variables</vt:lpstr>
      <vt:lpstr>Relationships</vt:lpstr>
      <vt:lpstr>Visualizing Relationships</vt:lpstr>
      <vt:lpstr>Two Variable  Relationships</vt:lpstr>
      <vt:lpstr>Two Variable  Relationships</vt:lpstr>
      <vt:lpstr>Three Variable Relationships</vt:lpstr>
      <vt:lpstr>Three Variable Relationships</vt:lpstr>
      <vt:lpstr>Three Variable Relationships</vt:lpstr>
      <vt:lpstr>Conclusions</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Questions, Different Views: A Guide to Selecting a Visualization</dc:title>
  <dc:creator>Young, Brenda Lauren</dc:creator>
  <cp:lastModifiedBy>Abbey, Craig</cp:lastModifiedBy>
  <cp:revision>173</cp:revision>
  <cp:lastPrinted>2016-05-27T19:46:56Z</cp:lastPrinted>
  <dcterms:created xsi:type="dcterms:W3CDTF">2016-04-27T17:03:15Z</dcterms:created>
  <dcterms:modified xsi:type="dcterms:W3CDTF">2016-05-30T01:20:43Z</dcterms:modified>
</cp:coreProperties>
</file>