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6" r:id="rId4"/>
    <p:sldId id="264" r:id="rId5"/>
    <p:sldId id="269" r:id="rId6"/>
    <p:sldId id="268" r:id="rId7"/>
    <p:sldId id="258" r:id="rId8"/>
    <p:sldId id="259" r:id="rId9"/>
    <p:sldId id="260" r:id="rId10"/>
    <p:sldId id="265" r:id="rId11"/>
    <p:sldId id="272" r:id="rId12"/>
    <p:sldId id="273" r:id="rId13"/>
    <p:sldId id="270" r:id="rId14"/>
    <p:sldId id="271" r:id="rId15"/>
    <p:sldId id="275" r:id="rId16"/>
    <p:sldId id="274" r:id="rId17"/>
    <p:sldId id="282" r:id="rId18"/>
    <p:sldId id="283" r:id="rId19"/>
    <p:sldId id="257" r:id="rId20"/>
    <p:sldId id="261" r:id="rId21"/>
    <p:sldId id="262" r:id="rId22"/>
    <p:sldId id="277" r:id="rId23"/>
    <p:sldId id="278" r:id="rId24"/>
    <p:sldId id="279" r:id="rId25"/>
    <p:sldId id="263" r:id="rId26"/>
    <p:sldId id="280" r:id="rId27"/>
    <p:sldId id="281" r:id="rId28"/>
    <p:sldId id="284" r:id="rId29"/>
    <p:sldId id="28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69" d="100"/>
          <a:sy n="69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22FC-C48E-48E2-98CA-240B75B80110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654C6-6B60-441A-AFEA-DB4BF31F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70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0053B-A017-459F-9E3B-3D8512D0DA5F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D8A8-6896-4DD7-B404-5ECE38930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2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D8A8-6896-4DD7-B404-5ECE389307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5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7D29-4D1A-426D-862F-D7EBF42EC91A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07B1-D4C9-4EDD-B536-6E9677F011AC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974-9EF4-43D1-9FAC-7B08D2DCA2D7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A5AB-5504-43B0-B5F3-DADE9B1AAA57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F24D-6DF9-46F9-8A89-C080506992BE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10B9-A802-43E1-97A5-2435137C841F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0981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DCBD-F165-4811-9036-14F611CB0FE1}" type="datetime1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8092-5467-441F-A414-D8B536341CCE}" type="datetime1">
              <a:rPr lang="en-US" smtClean="0"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5CD-0ED7-4B76-B53B-2C9D7C80A5A8}" type="datetime1">
              <a:rPr lang="en-US" smtClean="0"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7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2B83-6329-4F2B-8C16-9C531F3C4FC5}" type="datetime1">
              <a:rPr lang="en-US" smtClean="0"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B21-D91E-4FAB-AD27-C0CC1180F139}" type="datetime1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A7A9-DA93-47AF-B6B6-2D1433BB1260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22-2F9F-4816-B222-4DABC5F4D93F}" type="datetime1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D8-34AE-4772-89F7-DCF77E34DBC1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FF3D-110B-4714-BF12-66C894BAD291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2995-6826-4E5B-A593-6A46A9EDBFCA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8" name="Straight Connector 13"/>
          <p:cNvCxnSpPr>
            <a:cxnSpLocks noChangeShapeType="1"/>
          </p:cNvCxnSpPr>
          <p:nvPr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0981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B341-9398-4A90-8DF0-EB3E94CFC9CC}" type="datetime1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5DB7-902D-4A11-AD0B-E699A2EF7E3D}" type="datetime1">
              <a:rPr lang="en-US" smtClean="0"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DC82-26D4-4954-BB0B-80FD036FA0AE}" type="datetime1">
              <a:rPr lang="en-US" smtClean="0"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4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958E-24B2-474C-ACF4-CE5B57DB3500}" type="datetime1">
              <a:rPr lang="en-US" smtClean="0"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606-37F0-4EF5-BDBC-2CB6B5F6A452}" type="datetime1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15C-0EA0-4E7D-A7EF-B356AD63D212}" type="datetime1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A5B5D-69E4-484E-BBA4-152CC06C94BB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D95-CB5D-4A5D-9781-8904CC445B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seal_alt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5717D-382A-4114-BC0F-B915D8D32537}" type="datetime1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E8E2-F27C-4009-9A84-B50AE85EE6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seal_alt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Who Wants to Finish in 4?  A Cluster Analysis of Retention Program Reach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Lauren Young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Office of Institutional Analysis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University at Buffalo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But Who’s in Finish in 4?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Most analysis centered on effectiveness of initiatives to promote 4-year programs (i.e., are students retained/graduated?)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Virtually no published analysis of </a:t>
            </a:r>
            <a:r>
              <a:rPr lang="en-US" sz="2400" u="sng" dirty="0" smtClean="0">
                <a:latin typeface="Trebuchet MS" panose="020B0603020202020204" pitchFamily="34" charset="0"/>
              </a:rPr>
              <a:t>who</a:t>
            </a:r>
            <a:r>
              <a:rPr lang="en-US" sz="2400" dirty="0" smtClean="0">
                <a:latin typeface="Trebuchet MS" panose="020B0603020202020204" pitchFamily="34" charset="0"/>
              </a:rPr>
              <a:t> pledges such initiatives, though outcomes likely impacted by inputs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About half of all eligible students entering in Fall 2012 and Fall 2013 pledged Finish in 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Why did the others not pledge?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Can we influence some who would be non-participants to take the pledge?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What might be the messages used to do so?</a:t>
            </a:r>
          </a:p>
          <a:p>
            <a:endParaRPr lang="en-US" sz="2400" dirty="0" smtClean="0">
              <a:latin typeface="Trebuchet MS" panose="020B0603020202020204" pitchFamily="34" charset="0"/>
            </a:endParaRPr>
          </a:p>
          <a:p>
            <a:endParaRPr lang="en-US" sz="2400" u="sng" dirty="0" smtClean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Classifying Students With Cluster Analysis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Method for classifying similar subgroups of a population by imposing structures on data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Incorporates diagnostic tests to identify the most informative number(s?) of subgroups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Best handled as both data and theory informed approach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Current analysis included themes/variables possibly related to a Finish in 4 pledge: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Academic engagement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Achievement orientation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Social engagement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Engagement with the University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Financial concerns</a:t>
            </a:r>
          </a:p>
          <a:p>
            <a:endParaRPr lang="en-US" sz="2400" dirty="0" smtClean="0">
              <a:latin typeface="Trebuchet MS" panose="020B0603020202020204" pitchFamily="34" charset="0"/>
            </a:endParaRPr>
          </a:p>
          <a:p>
            <a:endParaRPr lang="en-US" sz="2400" dirty="0" smtClean="0">
              <a:latin typeface="Trebuchet MS" panose="020B0603020202020204" pitchFamily="34" charset="0"/>
            </a:endParaRPr>
          </a:p>
          <a:p>
            <a:endParaRPr lang="en-US" sz="2400" u="sng" dirty="0" smtClean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Variables for Analysis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Finish in 4 pledge</a:t>
            </a:r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latin typeface="Trebuchet MS" panose="020B0603020202020204" pitchFamily="34" charset="0"/>
              </a:rPr>
              <a:t>Academic engagement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High school average and SAT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Acceptance into Honors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Aspiration to earn doctorate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Importance of academic reputation in choosing UB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Achievement orientation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Self ratings of drive to achieve and leadership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Choosing UB because its graduates get better jobs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Long term interest in being recognized in one’s field, in financial success, and in meeting others’ expectations</a:t>
            </a:r>
          </a:p>
          <a:p>
            <a:pPr lvl="1"/>
            <a:endParaRPr lang="en-US" sz="2000" dirty="0" smtClean="0">
              <a:latin typeface="Trebuchet MS" panose="020B0603020202020204" pitchFamily="34" charset="0"/>
            </a:endParaRP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Variables for Analysis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Social engagement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Self-ratings of social confidence and understanding of others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Expectations of participating in student organizations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Long term interest in contributing to the community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Engagement with the University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UB was the first choice institution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Importance of campus visit in choosing UB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Financial concerns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Concerns about affordability of a college 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Importance of financial aid and cost in choosing UB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Other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Geographic origin in local area (Western New York) or out of state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Undecided major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Population for Analysis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The institution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Highly selective public AAU research institution in Western New York State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Total enrollment of ~29,000 includes ~20,000 undergraduates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Freshman class of 3,000-3,500 is typical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Current 4-year graduation rate is 52%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The students (n=867)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First-time, full-time freshmen in Fall 2012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Eligible for Finish in 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Participated in annual online freshman survey that captures data on background, values, college choice, and future expectations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>
              <a:latin typeface="Trebuchet MS" panose="020B0603020202020204" pitchFamily="34" charset="0"/>
            </a:endParaRP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Clustering Results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Analysis produced 4-cluster and 8-cluster solutions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8-cluster solution ultimately chosen because it provided better detail on students who did not pledge Finish in 4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2 of the 8 clusters included too few students and will not be described further here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Of the remaining 6 clusters: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2 were associated with high levels of pledging Finish in 4 (shown in </a:t>
            </a:r>
            <a:r>
              <a:rPr lang="en-US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blue</a:t>
            </a:r>
            <a:r>
              <a:rPr lang="en-US" sz="2000" dirty="0" smtClean="0">
                <a:latin typeface="Trebuchet MS" panose="020B0603020202020204" pitchFamily="34" charset="0"/>
              </a:rPr>
              <a:t> in graphs of analysis)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2 were associated with moderate levels of pledging Finish in 4 (shown in </a:t>
            </a:r>
            <a:r>
              <a:rPr lang="en-US" sz="20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green</a:t>
            </a:r>
            <a:r>
              <a:rPr lang="en-US" sz="2000" dirty="0" smtClean="0">
                <a:latin typeface="Trebuchet MS" panose="020B0603020202020204" pitchFamily="34" charset="0"/>
              </a:rPr>
              <a:t> in graphs)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2 were associated with low levels of pledging Finish in 4 (shown in </a:t>
            </a:r>
            <a:r>
              <a:rPr lang="en-US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red</a:t>
            </a:r>
            <a:r>
              <a:rPr lang="en-US" sz="2000" dirty="0" smtClean="0">
                <a:latin typeface="Trebuchet MS" panose="020B0603020202020204" pitchFamily="34" charset="0"/>
              </a:rPr>
              <a:t>)</a:t>
            </a:r>
          </a:p>
          <a:p>
            <a:endParaRPr lang="en-US" sz="2400" dirty="0" smtClean="0">
              <a:latin typeface="Trebuchet MS" panose="020B0603020202020204" pitchFamily="34" charset="0"/>
            </a:endParaRP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Describing Student Clusters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2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Cluster 1: Bleeding UB Blue</a:t>
            </a:r>
          </a:p>
          <a:p>
            <a:pPr marL="0" indent="0"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Cluster 2: Academic Strivers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Cluster 3: Juggling Demands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1828800" cy="1376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02" y="3276600"/>
            <a:ext cx="1841098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02" y="4800598"/>
            <a:ext cx="1841098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Describing Student Clusters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rebuchet MS" panose="020B0603020202020204" pitchFamily="34" charset="0"/>
              </a:rPr>
              <a:t>Cluster 4: </a:t>
            </a:r>
            <a:r>
              <a:rPr lang="en-US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Average Joes</a:t>
            </a:r>
          </a:p>
          <a:p>
            <a:endParaRPr lang="en-US" i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Cluster 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5: Most Likely to </a:t>
            </a:r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Succeed</a:t>
            </a:r>
            <a:endParaRPr lang="en-US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endParaRPr lang="en-US" sz="2800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Cluster 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6: </a:t>
            </a:r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Geek Squad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4837039"/>
            <a:ext cx="12192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37" y="3276600"/>
            <a:ext cx="1127228" cy="1530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7" y="1717897"/>
            <a:ext cx="1646148" cy="12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Participation in Finish in 4 vs. Honors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64" y="1600200"/>
            <a:ext cx="6673936" cy="5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Academic Engagement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3579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Why Finish in 4? The Institutional View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44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4-year graduation increasingly held up as an indicator of institutional quality and effectiveness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Longer times to degree require more institutional resources</a:t>
            </a:r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latin typeface="Trebuchet MS" panose="020B0603020202020204" pitchFamily="34" charset="0"/>
              </a:rPr>
              <a:t>Longer times to degree increase the likelihood that r</a:t>
            </a:r>
            <a:r>
              <a:rPr lang="en-US" sz="2400" dirty="0">
                <a:latin typeface="Trebuchet MS" panose="020B0603020202020204" pitchFamily="34" charset="0"/>
              </a:rPr>
              <a:t>esource commitments will not result in a degree</a:t>
            </a:r>
            <a:endParaRPr lang="en-US" sz="2400" u="sng" dirty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latin typeface="Trebuchet MS" panose="020B0603020202020204" pitchFamily="34" charset="0"/>
              </a:rPr>
              <a:t>Qualified </a:t>
            </a:r>
            <a:r>
              <a:rPr lang="en-US" sz="2400" dirty="0">
                <a:latin typeface="Trebuchet MS" panose="020B0603020202020204" pitchFamily="34" charset="0"/>
              </a:rPr>
              <a:t>degree holders add prestige to the </a:t>
            </a:r>
            <a:r>
              <a:rPr lang="en-US" sz="2400" dirty="0" smtClean="0">
                <a:latin typeface="Trebuchet MS" panose="020B0603020202020204" pitchFamily="34" charset="0"/>
              </a:rPr>
              <a:t>institution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Achievement Orientation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546494"/>
            <a:ext cx="6629400" cy="51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9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Choosing UB for Reputation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27589" cy="504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Choosing UB: Familiarity with Campus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30" y="1600200"/>
            <a:ext cx="640779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Choosing UB for Value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037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Social Orientation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00199"/>
            <a:ext cx="6476999" cy="51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Social Orientation: Long Term Goals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31" y="1600199"/>
            <a:ext cx="6407798" cy="51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0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Expected Engagement While at UB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30" y="1600200"/>
            <a:ext cx="6385369" cy="508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4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How Do We Reach Them?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Engagement of Jugglers makes this group the best target for the Finish in 4 message if competing demands are addressed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Message on easier access to the best of UB?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Message on meeting social expectations?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Average Joes need to receive engagement messages first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Most Likely to Succeed are less interested; achievement oriented messages likely to move just a few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Geek </a:t>
            </a:r>
            <a:r>
              <a:rPr lang="en-US" sz="2400" dirty="0" err="1" smtClean="0">
                <a:latin typeface="Trebuchet MS" panose="020B0603020202020204" pitchFamily="34" charset="0"/>
              </a:rPr>
              <a:t>Squadders</a:t>
            </a:r>
            <a:r>
              <a:rPr lang="en-US" sz="2400" dirty="0" smtClean="0">
                <a:latin typeface="Trebuchet MS" panose="020B0603020202020204" pitchFamily="34" charset="0"/>
              </a:rPr>
              <a:t> may be getting support elsewhere and are otherwise a hard sell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How Do We Reach Them?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Tailor Finish in 4 messages based on data and information gained from students during application process?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Engagement and interest in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Engagement with the University (e.g., making a campus visit during application process; but not necessarily expressed interest in living on campus)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Finish in 4 messages are applicable to all students, regardless of whether they formally pledge Finish in 4 at matriculation</a:t>
            </a:r>
          </a:p>
          <a:p>
            <a:pPr lvl="1"/>
            <a:endParaRPr lang="en-US" sz="2000" dirty="0" smtClean="0">
              <a:latin typeface="Trebuchet MS" panose="020B0603020202020204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Why Finish in 4? The Student View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Save money on tuition 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Ensure that student </a:t>
            </a:r>
            <a:r>
              <a:rPr lang="en-US" sz="2400" u="sng" dirty="0">
                <a:latin typeface="Trebuchet MS" panose="020B0603020202020204" pitchFamily="34" charset="0"/>
              </a:rPr>
              <a:t>will</a:t>
            </a:r>
            <a:r>
              <a:rPr lang="en-US" sz="2400" dirty="0">
                <a:latin typeface="Trebuchet MS" panose="020B0603020202020204" pitchFamily="34" charset="0"/>
              </a:rPr>
              <a:t> finish; a longer stay decreases the chance of earning a degree and its benefits</a:t>
            </a:r>
            <a:endParaRPr lang="en-US" sz="2400" u="sng" dirty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latin typeface="Trebuchet MS" panose="020B0603020202020204" pitchFamily="34" charset="0"/>
              </a:rPr>
              <a:t>Quicker progress to career and personal goals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More earnings if choosing to enter the workforce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More flexibility earlier in a career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Why Finish in 4? The Student View</a:t>
            </a:r>
            <a:endParaRPr lang="en-US" sz="3600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934200" cy="52327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National 4-Year Graduation Initiatives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“15 to Finish” initiatives implemented in 15 states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Increase awareness of benefits of staying on a 4-year plan and taking 15 credits per term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Promote strategies for on-time graduation, including a pledge to take 15+ credits per semester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Increasing number of institutions implementing 4-year graduation commitments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Student pledge to graduate in 4 years is matched by an institutional commitment to provide advising and instructional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Centerpiece is typically an assurance that required courses will be made available</a:t>
            </a: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What is Finish in 4?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An institutional commitment to provide pledging students with the resources to graduate in 4 years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A roadmap for pledging students’ success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The pledge is available to all full-time freshmen except for those who: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Are intending or approved for a program that includes both undergraduate and graduate components (e.g., </a:t>
            </a:r>
            <a:r>
              <a:rPr lang="en-US" sz="2000" dirty="0" err="1" smtClean="0">
                <a:latin typeface="Trebuchet MS" panose="020B0603020202020204" pitchFamily="34" charset="0"/>
              </a:rPr>
              <a:t>PharmD</a:t>
            </a:r>
            <a:r>
              <a:rPr lang="en-US" sz="2000" dirty="0" smtClean="0">
                <a:latin typeface="Trebuchet MS" panose="020B0603020202020204" pitchFamily="34" charset="0"/>
              </a:rPr>
              <a:t>; DPT)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Are intending or approved for another dual/combined degree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Enroll in a Spring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The Finish in 4 Pledge for Students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Students pledging Finish in 4 agree to: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Successfully complete a freshman seminar by the end of their first year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Participate in mandatory advisement prior to enrollment in each term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Follow a personalized curricular plan</a:t>
            </a:r>
            <a:endParaRPr lang="en-US" sz="2400" dirty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Register for and complete an appropriate number of planned credit hours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rebuchet MS" panose="020B0603020202020204" pitchFamily="34" charset="0"/>
              </a:rPr>
              <a:t>Maintain good academic standing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rebuchet MS" panose="020B0603020202020204" pitchFamily="34" charset="0"/>
              </a:rPr>
              <a:t>Complete prerequisites and gain acceptance to a major on </a:t>
            </a:r>
            <a:r>
              <a:rPr lang="en-US" sz="2000" dirty="0" smtClean="0">
                <a:latin typeface="Trebuchet MS" panose="020B0603020202020204" pitchFamily="34" charset="0"/>
              </a:rPr>
              <a:t>time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Register in plan courses in the first week of each term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Complete a career assessment by the end of their second year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The Finish in 4 </a:t>
            </a:r>
            <a:r>
              <a:rPr lang="en-US" sz="3600" dirty="0" smtClean="0">
                <a:latin typeface="Georgia" panose="02040502050405020303" pitchFamily="18" charset="0"/>
              </a:rPr>
              <a:t>Pledge for Students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rebuchet MS" panose="020B0603020202020204" pitchFamily="34" charset="0"/>
              </a:rPr>
              <a:t>Students also agree to adhere to the following guidelines that promote academic success: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Make academics their #1 priority (e.g., limiting work to fewer than 20 hours)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Choose a major by the end of their third term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Consult with an advisor on any planned change of major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Monitor their progress using an online self-service center and get help if they fall into academic difficulty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Check their university e-mail every day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Conduct all university-related tasks 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The Finish in 4 </a:t>
            </a:r>
            <a:r>
              <a:rPr lang="en-US" sz="3600" dirty="0" smtClean="0">
                <a:latin typeface="Georgia" panose="02040502050405020303" pitchFamily="18" charset="0"/>
              </a:rPr>
              <a:t>Pledge for UB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latin typeface="Trebuchet MS" panose="020B0603020202020204" pitchFamily="34" charset="0"/>
              </a:rPr>
              <a:t>In return for the student pledge to Finish in 4, the institution commits to:</a:t>
            </a:r>
          </a:p>
          <a:p>
            <a:r>
              <a:rPr lang="en-US" sz="2600" dirty="0" smtClean="0">
                <a:latin typeface="Trebuchet MS" panose="020B0603020202020204" pitchFamily="34" charset="0"/>
              </a:rPr>
              <a:t>Provide academic advisement each term to help develop a curricular plan tailored to a major</a:t>
            </a:r>
          </a:p>
          <a:p>
            <a:r>
              <a:rPr lang="en-US" sz="2600" dirty="0" smtClean="0">
                <a:latin typeface="Trebuchet MS" panose="020B0603020202020204" pitchFamily="34" charset="0"/>
              </a:rPr>
              <a:t>Offer sections and seats as required by curricular plans</a:t>
            </a:r>
          </a:p>
          <a:p>
            <a:r>
              <a:rPr lang="en-US" sz="2600" dirty="0">
                <a:latin typeface="Trebuchet MS" panose="020B0603020202020204" pitchFamily="34" charset="0"/>
              </a:rPr>
              <a:t>Monitor student progress each term</a:t>
            </a:r>
          </a:p>
          <a:p>
            <a:r>
              <a:rPr lang="en-US" sz="2600" dirty="0" smtClean="0">
                <a:latin typeface="Trebuchet MS" panose="020B0603020202020204" pitchFamily="34" charset="0"/>
              </a:rPr>
              <a:t>Communicate via e-mail about academic problems or pledge non-compliance</a:t>
            </a:r>
          </a:p>
          <a:p>
            <a:r>
              <a:rPr lang="en-US" sz="2600" dirty="0" smtClean="0">
                <a:latin typeface="Trebuchet MS" panose="020B0603020202020204" pitchFamily="34" charset="0"/>
              </a:rPr>
              <a:t>Offer assistance with academics and progress toward a four-year graduation</a:t>
            </a:r>
          </a:p>
          <a:p>
            <a:pPr lvl="0"/>
            <a:r>
              <a:rPr lang="en-US" sz="2600" dirty="0">
                <a:latin typeface="Trebuchet MS" panose="020B0603020202020204" pitchFamily="34" charset="0"/>
              </a:rPr>
              <a:t>Provide </a:t>
            </a:r>
            <a:r>
              <a:rPr lang="en-US" sz="2600" dirty="0" smtClean="0">
                <a:latin typeface="Trebuchet MS" panose="020B0603020202020204" pitchFamily="34" charset="0"/>
              </a:rPr>
              <a:t>students </a:t>
            </a:r>
            <a:r>
              <a:rPr lang="en-US" sz="2600" dirty="0">
                <a:latin typeface="Trebuchet MS" panose="020B0603020202020204" pitchFamily="34" charset="0"/>
              </a:rPr>
              <a:t>who </a:t>
            </a:r>
            <a:r>
              <a:rPr lang="en-US" sz="2600" dirty="0" smtClean="0">
                <a:latin typeface="Trebuchet MS" panose="020B0603020202020204" pitchFamily="34" charset="0"/>
              </a:rPr>
              <a:t>fulfill the pledge </a:t>
            </a:r>
            <a:r>
              <a:rPr lang="en-US" sz="2600" dirty="0">
                <a:latin typeface="Trebuchet MS" panose="020B0603020202020204" pitchFamily="34" charset="0"/>
              </a:rPr>
              <a:t>but still cannot graduate in four </a:t>
            </a:r>
            <a:r>
              <a:rPr lang="en-US" sz="2600" dirty="0" smtClean="0">
                <a:latin typeface="Trebuchet MS" panose="020B0603020202020204" pitchFamily="34" charset="0"/>
              </a:rPr>
              <a:t>years with </a:t>
            </a:r>
            <a:r>
              <a:rPr lang="en-US" sz="2600" dirty="0">
                <a:latin typeface="Trebuchet MS" panose="020B0603020202020204" pitchFamily="34" charset="0"/>
              </a:rPr>
              <a:t>the opportunity to complete the courses needed for their degree free of any tuition and comprehensive fee charges. 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ED95-CB5D-4A5D-9781-8904CC445B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ubgray</Template>
  <TotalTime>6937</TotalTime>
  <Words>1312</Words>
  <Application>Microsoft Office PowerPoint</Application>
  <PresentationFormat>On-screen Show (4:3)</PresentationFormat>
  <Paragraphs>184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ubgray</vt:lpstr>
      <vt:lpstr>1_Office Theme</vt:lpstr>
      <vt:lpstr>Who Wants to Finish in 4?  A Cluster Analysis of Retention Program Reach</vt:lpstr>
      <vt:lpstr>Why Finish in 4? The Institutional View</vt:lpstr>
      <vt:lpstr>Why Finish in 4? The Student View</vt:lpstr>
      <vt:lpstr>Why Finish in 4? The Student View</vt:lpstr>
      <vt:lpstr>National 4-Year Graduation Initiatives</vt:lpstr>
      <vt:lpstr>What is Finish in 4?</vt:lpstr>
      <vt:lpstr>The Finish in 4 Pledge for Students</vt:lpstr>
      <vt:lpstr>The Finish in 4 Pledge for Students</vt:lpstr>
      <vt:lpstr>The Finish in 4 Pledge for UB</vt:lpstr>
      <vt:lpstr>But Who’s in Finish in 4?</vt:lpstr>
      <vt:lpstr>Classifying Students With Cluster Analysis</vt:lpstr>
      <vt:lpstr>Variables for Analysis</vt:lpstr>
      <vt:lpstr>Variables for Analysis</vt:lpstr>
      <vt:lpstr>Population for Analysis</vt:lpstr>
      <vt:lpstr>Clustering Results</vt:lpstr>
      <vt:lpstr>Describing Student Clusters</vt:lpstr>
      <vt:lpstr>Describing Student Clusters</vt:lpstr>
      <vt:lpstr>Participation in Finish in 4 vs. Honors</vt:lpstr>
      <vt:lpstr>Academic Engagement</vt:lpstr>
      <vt:lpstr>Achievement Orientation</vt:lpstr>
      <vt:lpstr>Choosing UB for Reputation</vt:lpstr>
      <vt:lpstr>Choosing UB: Familiarity with Campus</vt:lpstr>
      <vt:lpstr>Choosing UB for Value</vt:lpstr>
      <vt:lpstr>Social Orientation</vt:lpstr>
      <vt:lpstr>Social Orientation: Long Term Goals</vt:lpstr>
      <vt:lpstr>Expected Engagement While at UB</vt:lpstr>
      <vt:lpstr>How Do We Reach Them?</vt:lpstr>
      <vt:lpstr>How Do We Reach Them?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Lauren</dc:creator>
  <cp:lastModifiedBy>Young, Lauren</cp:lastModifiedBy>
  <cp:revision>113</cp:revision>
  <cp:lastPrinted>2014-05-26T19:35:08Z</cp:lastPrinted>
  <dcterms:created xsi:type="dcterms:W3CDTF">2014-05-14T15:55:13Z</dcterms:created>
  <dcterms:modified xsi:type="dcterms:W3CDTF">2014-05-27T02:20:16Z</dcterms:modified>
</cp:coreProperties>
</file>