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45" r:id="rId2"/>
    <p:sldMasterId id="2147483857" r:id="rId3"/>
    <p:sldMasterId id="2147483869" r:id="rId4"/>
    <p:sldMasterId id="2147483881" r:id="rId5"/>
    <p:sldMasterId id="2147483893" r:id="rId6"/>
    <p:sldMasterId id="2147483905" r:id="rId7"/>
    <p:sldMasterId id="2147483917" r:id="rId8"/>
    <p:sldMasterId id="2147483929" r:id="rId9"/>
    <p:sldMasterId id="2147483941" r:id="rId10"/>
  </p:sldMasterIdLst>
  <p:notesMasterIdLst>
    <p:notesMasterId r:id="rId37"/>
  </p:notesMasterIdLst>
  <p:handoutMasterIdLst>
    <p:handoutMasterId r:id="rId38"/>
  </p:handoutMasterIdLst>
  <p:sldIdLst>
    <p:sldId id="303" r:id="rId11"/>
    <p:sldId id="277" r:id="rId12"/>
    <p:sldId id="272" r:id="rId13"/>
    <p:sldId id="307" r:id="rId14"/>
    <p:sldId id="331" r:id="rId15"/>
    <p:sldId id="323" r:id="rId16"/>
    <p:sldId id="322" r:id="rId17"/>
    <p:sldId id="324" r:id="rId18"/>
    <p:sldId id="329" r:id="rId19"/>
    <p:sldId id="325" r:id="rId20"/>
    <p:sldId id="328" r:id="rId21"/>
    <p:sldId id="316" r:id="rId22"/>
    <p:sldId id="318" r:id="rId23"/>
    <p:sldId id="293" r:id="rId24"/>
    <p:sldId id="306" r:id="rId25"/>
    <p:sldId id="286" r:id="rId26"/>
    <p:sldId id="327" r:id="rId27"/>
    <p:sldId id="326" r:id="rId28"/>
    <p:sldId id="305" r:id="rId29"/>
    <p:sldId id="333" r:id="rId30"/>
    <p:sldId id="334" r:id="rId31"/>
    <p:sldId id="312" r:id="rId32"/>
    <p:sldId id="288" r:id="rId33"/>
    <p:sldId id="335" r:id="rId34"/>
    <p:sldId id="314" r:id="rId35"/>
    <p:sldId id="315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8408"/>
    <a:srgbClr val="D5C139"/>
    <a:srgbClr val="0A2196"/>
    <a:srgbClr val="F49709"/>
    <a:srgbClr val="1C6CB5"/>
    <a:srgbClr val="ECD63F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5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54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E1439-5FCB-4BE5-AC8A-2CA1F1FD20D2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812F2-DF21-4089-AF19-1412C8C4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82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A82570-5538-4E78-80AB-B862E3F8B1F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055F0-F1AA-41FF-9214-F81346D7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55F0-F1AA-41FF-9214-F81346D7F1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55F0-F1AA-41FF-9214-F81346D7F1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2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925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188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158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026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995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629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313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966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8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6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3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04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63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4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92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27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9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3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1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71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87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82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49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95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15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45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43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5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6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09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66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2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60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58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8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05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45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86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5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74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03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46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36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63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88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396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11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92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37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72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2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14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80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28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30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4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52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29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79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44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2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120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57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709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265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45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997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5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054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57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45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992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780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290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62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926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88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042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688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78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623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491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901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75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131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433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379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118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372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2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seal_alt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FBAA-555E-4DDB-9741-C61516EFC4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4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5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9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77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50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5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16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46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23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benchmarking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benchmarking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ircos.c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nodexl.codeplex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wordle.net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link2@buffalo.edu" TargetMode="External"/><Relationship Id="rId2" Type="http://schemas.openxmlformats.org/officeDocument/2006/relationships/hyperlink" Target="mailto:cwabbey@buffalo.ed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benchmarking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benchmarking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benchmarking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benchmarking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47800"/>
          </a:xfrm>
        </p:spPr>
        <p:txBody>
          <a:bodyPr/>
          <a:lstStyle/>
          <a:p>
            <a:r>
              <a:rPr lang="en-US" sz="4000" dirty="0" smtClean="0"/>
              <a:t>Identifying Research Strengths through Bibliometric Analysis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Rachel Link, Research Analyst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Craig W. Abbey, Associate Vice Provost and</a:t>
            </a:r>
            <a:br>
              <a:rPr lang="en-US" dirty="0" smtClean="0"/>
            </a:br>
            <a:r>
              <a:rPr lang="en-US" dirty="0" smtClean="0"/>
              <a:t> Director of Institutional Analysis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May 28, 2014</a:t>
            </a:r>
            <a:endParaRPr lang="en-US" dirty="0"/>
          </a:p>
          <a:p>
            <a:r>
              <a:rPr lang="en-US" dirty="0" smtClean="0"/>
              <a:t>Orlando, FL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5" y="0"/>
            <a:ext cx="860749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4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050" dirty="0">
                <a:solidFill>
                  <a:prstClr val="black"/>
                </a:solidFill>
                <a:latin typeface="Calibri"/>
                <a:hlinkClick r:id="rId3"/>
              </a:rPr>
              <a:t>Global Research Benchmarking System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,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" y="76200"/>
            <a:ext cx="8814713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1" y="663761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800" dirty="0">
                <a:solidFill>
                  <a:prstClr val="black"/>
                </a:solidFill>
                <a:latin typeface="Calibri"/>
                <a:hlinkClick r:id="rId3"/>
              </a:rPr>
              <a:t>Global Research Benchmarking System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,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Collaborations:</a:t>
            </a:r>
            <a:br>
              <a:rPr lang="en-US" dirty="0" smtClean="0"/>
            </a:br>
            <a:r>
              <a:rPr lang="en-US" i="1" u="sng" dirty="0" smtClean="0"/>
              <a:t>Data Preparation</a:t>
            </a:r>
            <a:endParaRPr lang="en-US" i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124200"/>
            <a:ext cx="7772400" cy="2667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Scopus article listing for 2008-12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Academic Analytics Details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Institutional human resources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Scopus Data Process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 bwMode="auto">
          <a:xfrm>
            <a:off x="381000" y="2341418"/>
            <a:ext cx="2819400" cy="83820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Scopus dataset loaded into Excel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600200" y="3179618"/>
            <a:ext cx="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381000" y="4263736"/>
            <a:ext cx="2590800" cy="11464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Editing, cleaning, collating, and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formatting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2500746"/>
            <a:ext cx="22098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Merging with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UB HR 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971800" y="3262746"/>
            <a:ext cx="1066800" cy="13854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858491" y="3962400"/>
            <a:ext cx="23622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22" charset="0"/>
              </a:rPr>
              <a:t>Single-article view created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2" idx="2"/>
          </p:cNvCxnSpPr>
          <p:nvPr/>
        </p:nvCxnSpPr>
        <p:spPr bwMode="auto">
          <a:xfrm>
            <a:off x="5143500" y="3262746"/>
            <a:ext cx="0" cy="6996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7010400" y="2760518"/>
            <a:ext cx="1905000" cy="10494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22" charset="0"/>
              </a:rPr>
              <a:t>Faculty view created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248400" y="2999509"/>
            <a:ext cx="762000" cy="3532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68291" y="5334000"/>
            <a:ext cx="28194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Matrices created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4" name="Straight Arrow Connector 23"/>
          <p:cNvCxnSpPr>
            <a:stCxn id="15" idx="3"/>
          </p:cNvCxnSpPr>
          <p:nvPr/>
        </p:nvCxnSpPr>
        <p:spPr bwMode="auto">
          <a:xfrm>
            <a:off x="6220691" y="4457700"/>
            <a:ext cx="942109" cy="87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7391400" y="3810000"/>
            <a:ext cx="848591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 bwMode="auto">
          <a:xfrm>
            <a:off x="381000" y="4343400"/>
            <a:ext cx="1752600" cy="2209800"/>
          </a:xfrm>
          <a:prstGeom prst="flowChartMagneticDisk">
            <a:avLst/>
          </a:prstGeom>
          <a:solidFill>
            <a:srgbClr val="D5C1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Times" pitchFamily="122" charset="0"/>
              </a:rPr>
              <a:t>AA Journals List</a:t>
            </a:r>
            <a:endParaRPr lang="en-US" dirty="0">
              <a:solidFill>
                <a:srgbClr val="FFFFFF"/>
              </a:solidFill>
              <a:latin typeface="Times" pitchFamily="122" charset="0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dirty="0" smtClean="0"/>
              <a:t>Academic Analytics Data Process</a:t>
            </a:r>
            <a:endParaRPr lang="en-US" dirty="0"/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406879" y="2020738"/>
            <a:ext cx="1752600" cy="2209800"/>
          </a:xfrm>
          <a:prstGeom prst="flowChartMagneticDisk">
            <a:avLst/>
          </a:prstGeom>
          <a:solidFill>
            <a:srgbClr val="D5840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Times" pitchFamily="122" charset="0"/>
              </a:rPr>
              <a:t>ASJC</a:t>
            </a:r>
            <a:endParaRPr lang="en-US" dirty="0">
              <a:solidFill>
                <a:srgbClr val="FFFFFF"/>
              </a:solidFill>
              <a:latin typeface="Times" pitchFamily="122" charset="0"/>
            </a:endParaRP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2438400" y="4354902"/>
            <a:ext cx="1752600" cy="2209800"/>
          </a:xfrm>
          <a:prstGeom prst="flowChartMagneticDisk">
            <a:avLst/>
          </a:prstGeom>
          <a:solidFill>
            <a:srgbClr val="D5C1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Times" pitchFamily="122" charset="0"/>
              </a:rPr>
              <a:t>AA Faculty Articles</a:t>
            </a:r>
            <a:endParaRPr lang="en-US" dirty="0">
              <a:solidFill>
                <a:srgbClr val="FFFFFF"/>
              </a:solidFill>
              <a:latin typeface="Times" pitchFamily="122" charset="0"/>
            </a:endParaRPr>
          </a:p>
        </p:txBody>
      </p:sp>
      <p:sp>
        <p:nvSpPr>
          <p:cNvPr id="27" name="Flowchart: Magnetic Disk 26"/>
          <p:cNvSpPr/>
          <p:nvPr/>
        </p:nvSpPr>
        <p:spPr bwMode="auto">
          <a:xfrm>
            <a:off x="2514600" y="2036553"/>
            <a:ext cx="1752600" cy="2209800"/>
          </a:xfrm>
          <a:prstGeom prst="flowChartMagneticDisk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Times" pitchFamily="122" charset="0"/>
              </a:rPr>
              <a:t>UB Structure</a:t>
            </a:r>
            <a:endParaRPr lang="en-US" dirty="0">
              <a:solidFill>
                <a:srgbClr val="FFFFFF"/>
              </a:solidFill>
              <a:latin typeface="Times" pitchFamily="122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4499395" y="3810000"/>
            <a:ext cx="1905000" cy="1066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Flowchart: Magnetic Disk 28"/>
          <p:cNvSpPr/>
          <p:nvPr/>
        </p:nvSpPr>
        <p:spPr bwMode="auto">
          <a:xfrm>
            <a:off x="6934200" y="3238500"/>
            <a:ext cx="1752600" cy="2209800"/>
          </a:xfrm>
          <a:prstGeom prst="flowChartMagneticDisk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Times" pitchFamily="122" charset="0"/>
              </a:rPr>
              <a:t>Co-Authorship Matrix</a:t>
            </a:r>
            <a:endParaRPr lang="en-US" dirty="0">
              <a:solidFill>
                <a:srgbClr val="FFFFFF"/>
              </a:solidFill>
              <a:latin typeface="Times" pitchFamily="12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Visualization in a circular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Makes relationships apparent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Customization options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Free to 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sz="1600" dirty="0" smtClean="0"/>
              <a:t>More information: </a:t>
            </a:r>
            <a:r>
              <a:rPr lang="en-US" sz="1600" dirty="0" smtClean="0">
                <a:hlinkClick r:id="rId2"/>
              </a:rPr>
              <a:t>http://www.circos.ca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1905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012" y="3810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Co-Authorship on Pharmacology, Toxicology and Pharmaceutics Articles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50" y="152400"/>
            <a:ext cx="66294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172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rebuchet MS" panose="020B0603020202020204" pitchFamily="34" charset="0"/>
              </a:rPr>
              <a:t>Scopus 2008-12 data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77" y="533400"/>
            <a:ext cx="2352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Co-Authorship on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Materials Science and Advanced Manufacturing Articles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94" y="6450019"/>
            <a:ext cx="3407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Scopus 2009-2012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"/>
            <a:ext cx="6781800" cy="66200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Scholars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358539"/>
              </p:ext>
            </p:extLst>
          </p:nvPr>
        </p:nvGraphicFramePr>
        <p:xfrm>
          <a:off x="609600" y="2209800"/>
          <a:ext cx="7937501" cy="2322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0340"/>
                <a:gridCol w="1345662"/>
                <a:gridCol w="2351734"/>
                <a:gridCol w="863255"/>
                <a:gridCol w="863255"/>
                <a:gridCol w="863255"/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Department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 of Articles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Sum of Citations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Citations per Article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Jones, </a:t>
                      </a:r>
                      <a:r>
                        <a:rPr lang="en-US" sz="1100" u="none" strike="noStrike" dirty="0">
                          <a:effectLst/>
                        </a:rPr>
                        <a:t>William  </a:t>
                      </a:r>
                      <a:r>
                        <a:rPr lang="en-US" sz="1100" u="none" strike="noStrike" dirty="0" smtClean="0">
                          <a:effectLst/>
                        </a:rPr>
                        <a:t>A.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PHARM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Pharmaceutical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Morrison, David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PHARM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Pharmaceutical Sciences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Smith, Diana K.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PHARM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Pharmaceutical Sciences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Frank,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Adam P.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PHARM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Pharmacy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Johnson, Mable 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PHARM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Pharmaceutical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Thompson, James A.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PHARM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Pharmacy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Brown,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Frank P.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Biological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Chang,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Gao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SMBS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Pharmacology And Toxicology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Patterson,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Margaret 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PHARM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Pharmacy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012" y="6400800"/>
            <a:ext cx="3407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Scopus 2009-2012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Excel template that “plugs in” to Microsoft Excel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Easy to use and customize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Free to download and 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Works well with larger data sets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More information: </a:t>
            </a:r>
            <a:r>
              <a:rPr lang="en-US" sz="1600" dirty="0" smtClean="0">
                <a:hlinkClick r:id="rId2"/>
              </a:rPr>
              <a:t>http://nodexl.codeplex.com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6815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76600"/>
          </a:xfrm>
        </p:spPr>
        <p:txBody>
          <a:bodyPr/>
          <a:lstStyle/>
          <a:p>
            <a:r>
              <a:rPr lang="en-US" dirty="0"/>
              <a:t>The use of statistical methods in the analysis of a body of literature to reveal the historical development of subject fields and patterns of authorship, publication, and </a:t>
            </a:r>
            <a:r>
              <a:rPr lang="en-US" dirty="0" smtClean="0"/>
              <a:t>use.</a:t>
            </a:r>
          </a:p>
          <a:p>
            <a:endParaRPr lang="en-US" dirty="0"/>
          </a:p>
          <a:p>
            <a:r>
              <a:rPr lang="en-US" dirty="0" smtClean="0"/>
              <a:t>Most common uses: citation analysis and assessment of academic impact.</a:t>
            </a:r>
          </a:p>
          <a:p>
            <a:endParaRPr lang="en-US" dirty="0"/>
          </a:p>
          <a:p>
            <a:r>
              <a:rPr lang="en-US" sz="1600" dirty="0" smtClean="0"/>
              <a:t>Source: ALA Glossary of Library and Information Science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Bibliometric</a:t>
            </a:r>
            <a:r>
              <a:rPr lang="en-US" dirty="0" smtClean="0"/>
              <a:t> Analysis?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552" y="642414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Source: Scopus 2008-12</a:t>
            </a:r>
            <a:endParaRPr lang="en-US" sz="11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" y="609600"/>
            <a:ext cx="8954750" cy="57820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0" y="152400"/>
            <a:ext cx="32004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</a:rPr>
              <a:t>Co-Authorship on Pharmacology, Toxicology and Pharmaceutics Articles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552" y="642414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Scopus 2008-12 data</a:t>
            </a:r>
            <a:endParaRPr lang="en-US" sz="11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" y="907914"/>
            <a:ext cx="8287375" cy="548377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800" y="261583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Co-Authorship on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Materials Science and Advanced Manufacturing Articles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Text visualization tool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Free to 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Allows removal of common words, or any words of your choosing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Can recognize strings and phrases if data are formatted for that purpose</a:t>
            </a:r>
            <a:endParaRPr lang="en-US" dirty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More </a:t>
            </a:r>
            <a:r>
              <a:rPr lang="en-US" sz="1600" dirty="0"/>
              <a:t>information: </a:t>
            </a:r>
            <a:r>
              <a:rPr lang="en-US" sz="1600" dirty="0">
                <a:hlinkClick r:id="rId2"/>
              </a:rPr>
              <a:t>http://www.wordle.net/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73685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80999"/>
            <a:ext cx="9296400" cy="718358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Pharmacology</a:t>
            </a:r>
            <a:r>
              <a:rPr lang="en-US" sz="3600" dirty="0"/>
              <a:t>, Toxicology and </a:t>
            </a:r>
            <a:r>
              <a:rPr lang="en-US" sz="3600" dirty="0" smtClean="0"/>
              <a:t>Pharmaceutics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UB Article Keywords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1608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rebuchet MS" panose="020B0603020202020204" pitchFamily="34" charset="0"/>
              </a:rPr>
              <a:t>Scopus 2008-12 data</a:t>
            </a:r>
            <a:endParaRPr lang="en-US" sz="1100" dirty="0">
              <a:latin typeface="Trebuchet MS" panose="020B0603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ub-securefs1\apb\OIA\INST\Realizing UB2020\Themes\Materials word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09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Materials and Advanced Manufacturing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UB Article Keywords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794" y="6450019"/>
            <a:ext cx="3407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Scopus 2009-2012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 uses of bibliometric analysis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Analyzing faculty productivity and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Resource allocations &amp; investment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Unit and departmental collaborations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Inter-university collaborations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600" dirty="0" smtClean="0"/>
              <a:t>Craig W. Abbey</a:t>
            </a:r>
          </a:p>
          <a:p>
            <a:pPr algn="l"/>
            <a:r>
              <a:rPr lang="en-US" sz="1600" dirty="0" smtClean="0">
                <a:hlinkClick r:id="rId2"/>
              </a:rPr>
              <a:t>cwabbey@buffalo.edu</a:t>
            </a:r>
            <a:endParaRPr lang="en-US" sz="1600" dirty="0" smtClean="0"/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Rachel Link</a:t>
            </a:r>
          </a:p>
          <a:p>
            <a:pPr algn="l"/>
            <a:r>
              <a:rPr lang="en-US" sz="1600" dirty="0" smtClean="0">
                <a:hlinkClick r:id="rId3"/>
              </a:rPr>
              <a:t>rlink2@buffalo.edu</a:t>
            </a:r>
            <a:r>
              <a:rPr lang="en-US" sz="16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UB’s Use of </a:t>
            </a:r>
            <a:r>
              <a:rPr lang="en-US" dirty="0" err="1" smtClean="0"/>
              <a:t>Bibliometric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Understanding faculty contributions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Benchmarking against peer 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Examining </a:t>
            </a:r>
            <a:r>
              <a:rPr lang="en-US" sz="2800" dirty="0"/>
              <a:t>research </a:t>
            </a:r>
            <a:r>
              <a:rPr lang="en-US" sz="2800" dirty="0" smtClean="0"/>
              <a:t>strengths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Understanding collaborations</a:t>
            </a:r>
            <a:endParaRPr lang="en-US" sz="2800" dirty="0"/>
          </a:p>
          <a:p>
            <a:pPr marL="0" indent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/>
              <a:t>Examining Research </a:t>
            </a:r>
            <a:r>
              <a:rPr lang="en-US" dirty="0" smtClean="0"/>
              <a:t>Strengths:</a:t>
            </a:r>
            <a:br>
              <a:rPr lang="en-US" dirty="0" smtClean="0"/>
            </a:br>
            <a:r>
              <a:rPr lang="en-US" i="1" u="sng" dirty="0" smtClean="0"/>
              <a:t>Software Tools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45720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97744"/>
            <a:ext cx="46815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5029200"/>
            <a:ext cx="2741023" cy="8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Examining Research Strengths:</a:t>
            </a:r>
            <a:br>
              <a:rPr lang="en-US" dirty="0" smtClean="0"/>
            </a:br>
            <a:r>
              <a:rPr lang="en-US" i="1" u="sng" dirty="0" smtClean="0"/>
              <a:t>Data Sources</a:t>
            </a:r>
            <a:endParaRPr lang="en-US" i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21751"/>
            <a:ext cx="22764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05400"/>
            <a:ext cx="33051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1600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FBAA-555E-4DDB-9741-C61516EFC4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86863"/>
            <a:ext cx="5943600" cy="63535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UB Publications Volume</a:t>
            </a:r>
            <a:br>
              <a:rPr lang="en-US" dirty="0" smtClean="0"/>
            </a:br>
            <a:r>
              <a:rPr lang="en-US" sz="3600" dirty="0" smtClean="0"/>
              <a:t>by Broad Journal Discipline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339084"/>
            <a:ext cx="548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050" dirty="0">
                <a:solidFill>
                  <a:prstClr val="black"/>
                </a:solidFill>
                <a:latin typeface="Calibri"/>
                <a:hlinkClick r:id="rId3"/>
              </a:rPr>
              <a:t>Global Research Benchmarking System</a:t>
            </a: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, 2010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6248400" cy="66350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UB Citation Volume</a:t>
            </a:r>
            <a:br>
              <a:rPr lang="en-US" dirty="0" smtClean="0"/>
            </a:br>
            <a:r>
              <a:rPr lang="en-US" dirty="0" smtClean="0"/>
              <a:t>by Broad Journal Discipline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339084"/>
            <a:ext cx="548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hlinkClick r:id="rId3"/>
              </a:rPr>
              <a:t>Global Research Benchmarking System</a:t>
            </a: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, 2010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924800" cy="6314591"/>
          </a:xfrm>
        </p:spPr>
      </p:pic>
      <p:sp>
        <p:nvSpPr>
          <p:cNvPr id="5" name="TextBox 4"/>
          <p:cNvSpPr txBox="1"/>
          <p:nvPr/>
        </p:nvSpPr>
        <p:spPr>
          <a:xfrm>
            <a:off x="6400800" y="3962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Multidisciplinary Median = 24.1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64770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050" dirty="0">
                <a:solidFill>
                  <a:prstClr val="black"/>
                </a:solidFill>
                <a:latin typeface="Calibri"/>
                <a:hlinkClick r:id="rId3"/>
              </a:rPr>
              <a:t>Global Research Benchmarking System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,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5" y="-113655"/>
            <a:ext cx="860749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656838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050" dirty="0">
                <a:solidFill>
                  <a:prstClr val="black"/>
                </a:solidFill>
                <a:latin typeface="Calibri"/>
                <a:hlinkClick r:id="rId3"/>
              </a:rPr>
              <a:t>Global Research Benchmarking System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, 2010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BB3-4BBB-4728-92E9-EB57EC29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UB Official">
      <a:dk1>
        <a:sysClr val="windowText" lastClr="000000"/>
      </a:dk1>
      <a:lt1>
        <a:sysClr val="window" lastClr="FFFFFF"/>
      </a:lt1>
      <a:dk2>
        <a:srgbClr val="005BBF"/>
      </a:dk2>
      <a:lt2>
        <a:srgbClr val="8C8984"/>
      </a:lt2>
      <a:accent1>
        <a:srgbClr val="75AADB"/>
      </a:accent1>
      <a:accent2>
        <a:srgbClr val="878905"/>
      </a:accent2>
      <a:accent3>
        <a:srgbClr val="EDB512"/>
      </a:accent3>
      <a:accent4>
        <a:srgbClr val="82B8C9"/>
      </a:accent4>
      <a:accent5>
        <a:srgbClr val="D9CC61"/>
      </a:accent5>
      <a:accent6>
        <a:srgbClr val="5440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UB Official">
      <a:dk1>
        <a:sysClr val="windowText" lastClr="000000"/>
      </a:dk1>
      <a:lt1>
        <a:sysClr val="window" lastClr="FFFFFF"/>
      </a:lt1>
      <a:dk2>
        <a:srgbClr val="005BBF"/>
      </a:dk2>
      <a:lt2>
        <a:srgbClr val="8C8984"/>
      </a:lt2>
      <a:accent1>
        <a:srgbClr val="75AADB"/>
      </a:accent1>
      <a:accent2>
        <a:srgbClr val="878905"/>
      </a:accent2>
      <a:accent3>
        <a:srgbClr val="EDB512"/>
      </a:accent3>
      <a:accent4>
        <a:srgbClr val="82B8C9"/>
      </a:accent4>
      <a:accent5>
        <a:srgbClr val="D9CC61"/>
      </a:accent5>
      <a:accent6>
        <a:srgbClr val="5440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UB Official">
      <a:dk1>
        <a:sysClr val="windowText" lastClr="000000"/>
      </a:dk1>
      <a:lt1>
        <a:sysClr val="window" lastClr="FFFFFF"/>
      </a:lt1>
      <a:dk2>
        <a:srgbClr val="005BBF"/>
      </a:dk2>
      <a:lt2>
        <a:srgbClr val="8C8984"/>
      </a:lt2>
      <a:accent1>
        <a:srgbClr val="75AADB"/>
      </a:accent1>
      <a:accent2>
        <a:srgbClr val="878905"/>
      </a:accent2>
      <a:accent3>
        <a:srgbClr val="EDB512"/>
      </a:accent3>
      <a:accent4>
        <a:srgbClr val="82B8C9"/>
      </a:accent4>
      <a:accent5>
        <a:srgbClr val="D9CC61"/>
      </a:accent5>
      <a:accent6>
        <a:srgbClr val="5440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UB Official">
      <a:dk1>
        <a:sysClr val="windowText" lastClr="000000"/>
      </a:dk1>
      <a:lt1>
        <a:sysClr val="window" lastClr="FFFFFF"/>
      </a:lt1>
      <a:dk2>
        <a:srgbClr val="005BBF"/>
      </a:dk2>
      <a:lt2>
        <a:srgbClr val="8C8984"/>
      </a:lt2>
      <a:accent1>
        <a:srgbClr val="75AADB"/>
      </a:accent1>
      <a:accent2>
        <a:srgbClr val="878905"/>
      </a:accent2>
      <a:accent3>
        <a:srgbClr val="EDB512"/>
      </a:accent3>
      <a:accent4>
        <a:srgbClr val="82B8C9"/>
      </a:accent4>
      <a:accent5>
        <a:srgbClr val="D9CC61"/>
      </a:accent5>
      <a:accent6>
        <a:srgbClr val="5440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UB Official">
      <a:dk1>
        <a:sysClr val="windowText" lastClr="000000"/>
      </a:dk1>
      <a:lt1>
        <a:sysClr val="window" lastClr="FFFFFF"/>
      </a:lt1>
      <a:dk2>
        <a:srgbClr val="005BBF"/>
      </a:dk2>
      <a:lt2>
        <a:srgbClr val="8C8984"/>
      </a:lt2>
      <a:accent1>
        <a:srgbClr val="75AADB"/>
      </a:accent1>
      <a:accent2>
        <a:srgbClr val="878905"/>
      </a:accent2>
      <a:accent3>
        <a:srgbClr val="EDB512"/>
      </a:accent3>
      <a:accent4>
        <a:srgbClr val="82B8C9"/>
      </a:accent4>
      <a:accent5>
        <a:srgbClr val="D9CC61"/>
      </a:accent5>
      <a:accent6>
        <a:srgbClr val="5440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UB Official">
      <a:dk1>
        <a:sysClr val="windowText" lastClr="000000"/>
      </a:dk1>
      <a:lt1>
        <a:sysClr val="window" lastClr="FFFFFF"/>
      </a:lt1>
      <a:dk2>
        <a:srgbClr val="005BBF"/>
      </a:dk2>
      <a:lt2>
        <a:srgbClr val="8C8984"/>
      </a:lt2>
      <a:accent1>
        <a:srgbClr val="75AADB"/>
      </a:accent1>
      <a:accent2>
        <a:srgbClr val="878905"/>
      </a:accent2>
      <a:accent3>
        <a:srgbClr val="EDB512"/>
      </a:accent3>
      <a:accent4>
        <a:srgbClr val="82B8C9"/>
      </a:accent4>
      <a:accent5>
        <a:srgbClr val="D9CC61"/>
      </a:accent5>
      <a:accent6>
        <a:srgbClr val="5440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UB Official">
      <a:dk1>
        <a:sysClr val="windowText" lastClr="000000"/>
      </a:dk1>
      <a:lt1>
        <a:sysClr val="window" lastClr="FFFFFF"/>
      </a:lt1>
      <a:dk2>
        <a:srgbClr val="005BBF"/>
      </a:dk2>
      <a:lt2>
        <a:srgbClr val="8C8984"/>
      </a:lt2>
      <a:accent1>
        <a:srgbClr val="75AADB"/>
      </a:accent1>
      <a:accent2>
        <a:srgbClr val="878905"/>
      </a:accent2>
      <a:accent3>
        <a:srgbClr val="EDB512"/>
      </a:accent3>
      <a:accent4>
        <a:srgbClr val="82B8C9"/>
      </a:accent4>
      <a:accent5>
        <a:srgbClr val="D9CC61"/>
      </a:accent5>
      <a:accent6>
        <a:srgbClr val="5440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UB Official">
      <a:dk1>
        <a:sysClr val="windowText" lastClr="000000"/>
      </a:dk1>
      <a:lt1>
        <a:sysClr val="window" lastClr="FFFFFF"/>
      </a:lt1>
      <a:dk2>
        <a:srgbClr val="005BBF"/>
      </a:dk2>
      <a:lt2>
        <a:srgbClr val="8C8984"/>
      </a:lt2>
      <a:accent1>
        <a:srgbClr val="75AADB"/>
      </a:accent1>
      <a:accent2>
        <a:srgbClr val="878905"/>
      </a:accent2>
      <a:accent3>
        <a:srgbClr val="EDB512"/>
      </a:accent3>
      <a:accent4>
        <a:srgbClr val="82B8C9"/>
      </a:accent4>
      <a:accent5>
        <a:srgbClr val="D9CC61"/>
      </a:accent5>
      <a:accent6>
        <a:srgbClr val="5440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UB Official">
      <a:dk1>
        <a:sysClr val="windowText" lastClr="000000"/>
      </a:dk1>
      <a:lt1>
        <a:sysClr val="window" lastClr="FFFFFF"/>
      </a:lt1>
      <a:dk2>
        <a:srgbClr val="005BBF"/>
      </a:dk2>
      <a:lt2>
        <a:srgbClr val="8C8984"/>
      </a:lt2>
      <a:accent1>
        <a:srgbClr val="75AADB"/>
      </a:accent1>
      <a:accent2>
        <a:srgbClr val="878905"/>
      </a:accent2>
      <a:accent3>
        <a:srgbClr val="EDB512"/>
      </a:accent3>
      <a:accent4>
        <a:srgbClr val="82B8C9"/>
      </a:accent4>
      <a:accent5>
        <a:srgbClr val="D9CC61"/>
      </a:accent5>
      <a:accent6>
        <a:srgbClr val="54401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545</Words>
  <Application>Microsoft Office PowerPoint</Application>
  <PresentationFormat>On-screen Show (4:3)</PresentationFormat>
  <Paragraphs>180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Identifying Research Strengths through Bibliometric Analysis</vt:lpstr>
      <vt:lpstr>What is Bibliometric Analysis?</vt:lpstr>
      <vt:lpstr>UB’s Use of Bibliometric Analysis</vt:lpstr>
      <vt:lpstr>Examining Research Strengths: Software Tools</vt:lpstr>
      <vt:lpstr>Examining Research Strengths: Data Sources</vt:lpstr>
      <vt:lpstr>UB Publications Volume by Broad Journal Discipline</vt:lpstr>
      <vt:lpstr>UB Citation Volume by Broad Journal Discipline</vt:lpstr>
      <vt:lpstr>PowerPoint Presentation</vt:lpstr>
      <vt:lpstr>PowerPoint Presentation</vt:lpstr>
      <vt:lpstr>PowerPoint Presentation</vt:lpstr>
      <vt:lpstr>PowerPoint Presentation</vt:lpstr>
      <vt:lpstr>Understanding Collaborations: Data Preparation</vt:lpstr>
      <vt:lpstr>Scopus Data Process</vt:lpstr>
      <vt:lpstr>Academic Analytics Data Process</vt:lpstr>
      <vt:lpstr>PowerPoint Presentation</vt:lpstr>
      <vt:lpstr>PowerPoint Presentation</vt:lpstr>
      <vt:lpstr>PowerPoint Presentation</vt:lpstr>
      <vt:lpstr>Top Scholars</vt:lpstr>
      <vt:lpstr>PowerPoint Presentation</vt:lpstr>
      <vt:lpstr>Co-Authorship on Pharmacology, Toxicology and Pharmaceutics Articles</vt:lpstr>
      <vt:lpstr>Co-Authorship on Materials Science and Advanced Manufacturing Articles</vt:lpstr>
      <vt:lpstr>PowerPoint Presentation</vt:lpstr>
      <vt:lpstr>Pharmacology, Toxicology and Pharmaceutics UB Article Keywords </vt:lpstr>
      <vt:lpstr>PowerPoint Presentation</vt:lpstr>
      <vt:lpstr>UB uses of bibliometric analysis </vt:lpstr>
      <vt:lpstr>Questions?</vt:lpstr>
    </vt:vector>
  </TitlesOfParts>
  <Company>SUNY at Buffalo</Company>
  <LinksUpToDate>false</LinksUpToDate>
  <SharedDoc>false</SharedDoc>
  <HyperlinkBase>http://www.buffalo.edu/provost/admin-units/apbe/departments/oia.html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AAUDE Academic Analytics Faculty Detail Reporting</dc:title>
  <dc:creator>Creative/News Services;cwabbey@buffalo.edu;mantione@buffalo.edu</dc:creator>
  <cp:lastModifiedBy>Link, Rachel</cp:lastModifiedBy>
  <cp:revision>101</cp:revision>
  <cp:lastPrinted>2014-05-21T15:28:49Z</cp:lastPrinted>
  <dcterms:created xsi:type="dcterms:W3CDTF">2011-06-08T13:22:31Z</dcterms:created>
  <dcterms:modified xsi:type="dcterms:W3CDTF">2014-05-22T18:08:18Z</dcterms:modified>
  <cp:category>AAUDE Academic Analytics</cp:category>
</cp:coreProperties>
</file>