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8" r:id="rId4"/>
    <p:sldId id="259" r:id="rId5"/>
    <p:sldId id="270" r:id="rId6"/>
    <p:sldId id="260" r:id="rId7"/>
    <p:sldId id="267" r:id="rId8"/>
    <p:sldId id="261" r:id="rId9"/>
    <p:sldId id="269" r:id="rId10"/>
    <p:sldId id="262" r:id="rId1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680" autoAdjust="0"/>
  </p:normalViewPr>
  <p:slideViewPr>
    <p:cSldViewPr>
      <p:cViewPr varScale="1">
        <p:scale>
          <a:sx n="73" d="100"/>
          <a:sy n="73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8E0BA-DCB9-4818-BA6E-484C9E4A70B9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B1C40-0C05-4176-88D5-E44F19315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91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E5046D0-CCCA-4256-9A64-6C903171DBE2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3A751B1-F18A-4816-82AE-C5585EA1D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0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751B1-F18A-4816-82AE-C5585EA1DA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93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751B1-F18A-4816-82AE-C5585EA1DA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4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751B1-F18A-4816-82AE-C5585EA1DA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1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751B1-F18A-4816-82AE-C5585EA1DA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34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751B1-F18A-4816-82AE-C5585EA1DA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14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751B1-F18A-4816-82AE-C5585EA1DA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24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751B1-F18A-4816-82AE-C5585EA1DA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6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751B1-F18A-4816-82AE-C5585EA1DA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9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751B1-F18A-4816-82AE-C5585EA1DA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00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751B1-F18A-4816-82AE-C5585EA1DA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7C084746-A583-42B2-9312-B9D9DB03F1F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4BBD79F-381B-40DA-8E9D-E0BE067A09CB}" type="datetimeFigureOut">
              <a:rPr lang="en-US" smtClean="0"/>
              <a:t>4/2/2015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ideaedu.org/research-and-papers/pod-idea-center-notes-learning" TargetMode="Externa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hyperlink" Target="https://sites.google.com/site/sunytoep/" TargetMode="External"/><Relationship Id="rId5" Type="http://schemas.openxmlformats.org/officeDocument/2006/relationships/hyperlink" Target="http://www.buffalo.edu/ubcei/resources.html" TargetMode="Externa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114550"/>
            <a:ext cx="7543800" cy="21526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Using Course Evaluation Feedback to Improve Teaching</a:t>
            </a:r>
            <a:br>
              <a:rPr lang="en-US" dirty="0" smtClean="0">
                <a:effectLst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810000"/>
            <a:ext cx="6172200" cy="12192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Center for Educational Innovation</a:t>
            </a:r>
          </a:p>
          <a:p>
            <a:r>
              <a:rPr lang="en-US" dirty="0" smtClean="0"/>
              <a:t>University at Buffalo, SUNY</a:t>
            </a:r>
          </a:p>
          <a:p>
            <a:r>
              <a:rPr lang="en-US" dirty="0" smtClean="0"/>
              <a:t>2015</a:t>
            </a:r>
          </a:p>
          <a:p>
            <a:endParaRPr lang="en-US" dirty="0" smtClean="0"/>
          </a:p>
          <a:p>
            <a:r>
              <a:rPr lang="en-US" dirty="0" smtClean="0"/>
              <a:t>Cathleen Morreale, PhD</a:t>
            </a:r>
          </a:p>
          <a:p>
            <a:r>
              <a:rPr lang="en-US" dirty="0" smtClean="0"/>
              <a:t>cwalther@buffalo.edu / 716.645.5593 / 212 Capen</a:t>
            </a:r>
          </a:p>
        </p:txBody>
      </p:sp>
      <p:pic>
        <p:nvPicPr>
          <p:cNvPr id="5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181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1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Teaching and Learning Centers</a:t>
            </a:r>
          </a:p>
          <a:p>
            <a:r>
              <a:rPr lang="en-US" dirty="0">
                <a:hlinkClick r:id="rId5"/>
              </a:rPr>
              <a:t>CEI 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TOEP</a:t>
            </a:r>
            <a:endParaRPr lang="en-US" dirty="0" smtClean="0"/>
          </a:p>
          <a:p>
            <a:r>
              <a:rPr lang="en-US" dirty="0" smtClean="0"/>
              <a:t>Scholarship of Teaching and Learning literature</a:t>
            </a:r>
          </a:p>
          <a:p>
            <a:r>
              <a:rPr lang="en-US" dirty="0" smtClean="0">
                <a:hlinkClick r:id="rId7"/>
              </a:rPr>
              <a:t>POD-IDEA Center</a:t>
            </a:r>
            <a:endParaRPr lang="en-US" dirty="0"/>
          </a:p>
        </p:txBody>
      </p:sp>
      <p:pic>
        <p:nvPicPr>
          <p:cNvPr id="4" name="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228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7924800" cy="4930409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This workshop will provide faculty with the opportunity to:</a:t>
            </a:r>
          </a:p>
          <a:p>
            <a:pPr lvl="1"/>
            <a:r>
              <a:rPr lang="en-US" dirty="0" smtClean="0"/>
              <a:t>E</a:t>
            </a:r>
            <a:r>
              <a:rPr lang="en-US" dirty="0" smtClean="0">
                <a:effectLst/>
              </a:rPr>
              <a:t>xamine evaluations through a critical lens </a:t>
            </a:r>
          </a:p>
          <a:p>
            <a:pPr lvl="1"/>
            <a:r>
              <a:rPr lang="en-US" dirty="0" smtClean="0"/>
              <a:t>Learn how to use</a:t>
            </a:r>
            <a:r>
              <a:rPr lang="en-US" dirty="0" smtClean="0">
                <a:effectLst/>
              </a:rPr>
              <a:t> the feedback to make and communicate changes to course curriculum and teaching to improve student learning</a:t>
            </a:r>
          </a:p>
          <a:p>
            <a:endParaRPr lang="en-US" dirty="0" smtClean="0">
              <a:effectLst/>
            </a:endParaRPr>
          </a:p>
        </p:txBody>
      </p:sp>
      <p:pic>
        <p:nvPicPr>
          <p:cNvPr id="4" name="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4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Course Evaluations – </a:t>
            </a:r>
            <a:br>
              <a:rPr lang="en-US" dirty="0" smtClean="0"/>
            </a:br>
            <a:r>
              <a:rPr lang="en-US" dirty="0" smtClean="0"/>
              <a:t>Accessing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07" y="1447800"/>
            <a:ext cx="8224993" cy="5410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Course Evaluations</a:t>
            </a:r>
          </a:p>
          <a:p>
            <a:pPr lvl="1"/>
            <a:r>
              <a:rPr lang="en-US" dirty="0" smtClean="0"/>
              <a:t>Provide data reports</a:t>
            </a:r>
          </a:p>
          <a:p>
            <a:pPr lvl="1"/>
            <a:r>
              <a:rPr lang="en-US" dirty="0" smtClean="0"/>
              <a:t>Comparison</a:t>
            </a:r>
          </a:p>
          <a:p>
            <a:endParaRPr lang="en-US" dirty="0" smtClean="0"/>
          </a:p>
          <a:p>
            <a:r>
              <a:rPr lang="en-US" dirty="0" smtClean="0"/>
              <a:t>Course evaluations are summative and formative – they help to improve a process or shape the development of the process - the data can help you make course revisions </a:t>
            </a:r>
          </a:p>
          <a:p>
            <a:pPr lvl="1"/>
            <a:r>
              <a:rPr lang="en-US" dirty="0" smtClean="0"/>
              <a:t>Also a summative evaluation in ranking quality and effectiveness of a course</a:t>
            </a:r>
          </a:p>
          <a:p>
            <a:endParaRPr lang="en-US" dirty="0" smtClean="0"/>
          </a:p>
          <a:p>
            <a:r>
              <a:rPr lang="en-US" dirty="0" smtClean="0"/>
              <a:t>Other data</a:t>
            </a:r>
          </a:p>
          <a:p>
            <a:pPr lvl="1"/>
            <a:r>
              <a:rPr lang="en-US" dirty="0" smtClean="0"/>
              <a:t>Polls</a:t>
            </a:r>
          </a:p>
          <a:p>
            <a:pPr lvl="1"/>
            <a:r>
              <a:rPr lang="en-US" dirty="0" smtClean="0"/>
              <a:t>Mid-semester evaluations</a:t>
            </a:r>
          </a:p>
          <a:p>
            <a:pPr lvl="1"/>
            <a:r>
              <a:rPr lang="en-US" dirty="0" smtClean="0"/>
              <a:t>Course alumni perspective</a:t>
            </a:r>
          </a:p>
          <a:p>
            <a:pPr lvl="1"/>
            <a:r>
              <a:rPr lang="en-US" dirty="0" smtClean="0"/>
              <a:t>Peer review / observation</a:t>
            </a:r>
          </a:p>
          <a:p>
            <a:pPr lvl="1"/>
            <a:r>
              <a:rPr lang="en-US" dirty="0" smtClean="0"/>
              <a:t>Past course evaluations</a:t>
            </a:r>
          </a:p>
        </p:txBody>
      </p:sp>
      <p:pic>
        <p:nvPicPr>
          <p:cNvPr id="4" name="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Examining Results – Gaining Clarity – Base 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8288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Find and take time – Mindful – Check your Expectations</a:t>
            </a:r>
          </a:p>
          <a:p>
            <a:endParaRPr lang="en-US" dirty="0" smtClean="0"/>
          </a:p>
          <a:p>
            <a:r>
              <a:rPr lang="en-US" dirty="0" smtClean="0"/>
              <a:t>Write your own – You were there too – Does it match</a:t>
            </a:r>
          </a:p>
          <a:p>
            <a:endParaRPr lang="en-US" dirty="0" smtClean="0"/>
          </a:p>
          <a:p>
            <a:r>
              <a:rPr lang="en-US" dirty="0" smtClean="0"/>
              <a:t>Quantitative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Qualitative (Don’t just read top to bottom)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Trends </a:t>
            </a:r>
            <a:r>
              <a:rPr lang="en-US" dirty="0"/>
              <a:t>over time – Track </a:t>
            </a:r>
            <a:r>
              <a:rPr lang="en-US" dirty="0" smtClean="0"/>
              <a:t>and compare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Allow innovation to be rocky</a:t>
            </a:r>
          </a:p>
        </p:txBody>
      </p:sp>
      <p:pic>
        <p:nvPicPr>
          <p:cNvPr id="4" name="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521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Reflection vs. non-reflection </a:t>
            </a:r>
          </a:p>
          <a:p>
            <a:pPr lvl="1"/>
            <a:r>
              <a:rPr lang="en-US" u="sng" dirty="0"/>
              <a:t>Critical Reflection </a:t>
            </a:r>
            <a:r>
              <a:rPr lang="en-US" dirty="0"/>
              <a:t>– </a:t>
            </a:r>
            <a:r>
              <a:rPr lang="en-US" dirty="0" smtClean="0"/>
              <a:t>TRANSFORMATION IN PERSPECTIVE </a:t>
            </a:r>
          </a:p>
          <a:p>
            <a:pPr lvl="2"/>
            <a:r>
              <a:rPr lang="en-US" dirty="0" smtClean="0"/>
              <a:t>SWOT</a:t>
            </a:r>
            <a:endParaRPr lang="en-US" dirty="0"/>
          </a:p>
          <a:p>
            <a:pPr lvl="2"/>
            <a:r>
              <a:rPr lang="en-US" dirty="0"/>
              <a:t>Teaching – </a:t>
            </a:r>
            <a:endParaRPr lang="en-US" dirty="0" smtClean="0"/>
          </a:p>
          <a:p>
            <a:pPr lvl="3"/>
            <a:r>
              <a:rPr lang="en-US" dirty="0" smtClean="0"/>
              <a:t>How </a:t>
            </a:r>
            <a:r>
              <a:rPr lang="en-US" dirty="0"/>
              <a:t>satisfied am </a:t>
            </a:r>
            <a:r>
              <a:rPr lang="en-US" dirty="0" smtClean="0"/>
              <a:t>I with what I did and the feedback? </a:t>
            </a:r>
            <a:endParaRPr lang="en-US" dirty="0"/>
          </a:p>
          <a:p>
            <a:pPr lvl="2"/>
            <a:r>
              <a:rPr lang="en-US" dirty="0"/>
              <a:t>Course – </a:t>
            </a:r>
            <a:endParaRPr lang="en-US" dirty="0" smtClean="0"/>
          </a:p>
          <a:p>
            <a:pPr lvl="3"/>
            <a:r>
              <a:rPr lang="en-US" dirty="0" smtClean="0"/>
              <a:t>What </a:t>
            </a:r>
            <a:r>
              <a:rPr lang="en-US" dirty="0"/>
              <a:t>were the goals? </a:t>
            </a:r>
          </a:p>
          <a:p>
            <a:pPr lvl="3"/>
            <a:r>
              <a:rPr lang="en-US" dirty="0" smtClean="0"/>
              <a:t>New info</a:t>
            </a:r>
          </a:p>
          <a:p>
            <a:pPr lvl="3"/>
            <a:r>
              <a:rPr lang="en-US" dirty="0" smtClean="0"/>
              <a:t>Learning </a:t>
            </a:r>
            <a:r>
              <a:rPr lang="en-US" dirty="0"/>
              <a:t>activities </a:t>
            </a:r>
          </a:p>
          <a:p>
            <a:pPr lvl="2"/>
            <a:r>
              <a:rPr lang="en-US" dirty="0" smtClean="0"/>
              <a:t>Prioritizing </a:t>
            </a:r>
            <a:r>
              <a:rPr lang="en-US" dirty="0"/>
              <a:t>opportunities to </a:t>
            </a:r>
            <a:r>
              <a:rPr lang="en-US" dirty="0" smtClean="0"/>
              <a:t>change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Discuss </a:t>
            </a:r>
            <a:r>
              <a:rPr lang="en-US" dirty="0"/>
              <a:t>feedback with others (beyond comparing</a:t>
            </a:r>
            <a:r>
              <a:rPr lang="en-US" dirty="0" smtClean="0"/>
              <a:t>) for other perspectives</a:t>
            </a:r>
            <a:endParaRPr lang="en-US" dirty="0"/>
          </a:p>
          <a:p>
            <a:endParaRPr lang="en-US" dirty="0"/>
          </a:p>
        </p:txBody>
      </p:sp>
      <p:pic>
        <p:nvPicPr>
          <p:cNvPr id="4" name="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9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Diagnosis and Prescription: Using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600200"/>
            <a:ext cx="803148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Evaluations as a rubric before the semester</a:t>
            </a:r>
          </a:p>
          <a:p>
            <a:endParaRPr lang="en-US" dirty="0" smtClean="0"/>
          </a:p>
          <a:p>
            <a:r>
              <a:rPr lang="en-US" dirty="0" smtClean="0"/>
              <a:t>Developing a plan – SMART </a:t>
            </a:r>
          </a:p>
          <a:p>
            <a:pPr lvl="1"/>
            <a:r>
              <a:rPr lang="en-US" dirty="0" smtClean="0"/>
              <a:t>Course - Curricular Adjustments</a:t>
            </a:r>
          </a:p>
          <a:p>
            <a:pPr marL="77724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Instructor - Teaching Improvements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Identify a colleague who does what you WANT to do, or HOW you want to do 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3200" y="152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is scary</a:t>
            </a:r>
            <a:endParaRPr lang="en-US" dirty="0"/>
          </a:p>
        </p:txBody>
      </p:sp>
      <p:pic>
        <p:nvPicPr>
          <p:cNvPr id="4" name="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Changes?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39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Clearer, more specific in-class communication</a:t>
            </a:r>
          </a:p>
          <a:p>
            <a:endParaRPr lang="en-US" dirty="0" smtClean="0"/>
          </a:p>
          <a:p>
            <a:r>
              <a:rPr lang="en-US" dirty="0" smtClean="0"/>
              <a:t>Clearer, more explicit organization of course content</a:t>
            </a:r>
          </a:p>
          <a:p>
            <a:endParaRPr lang="en-US" dirty="0" smtClean="0"/>
          </a:p>
          <a:p>
            <a:r>
              <a:rPr lang="en-US" dirty="0" smtClean="0"/>
              <a:t>Creating </a:t>
            </a:r>
            <a:r>
              <a:rPr lang="en-US" dirty="0"/>
              <a:t>opportunities for active learning in the </a:t>
            </a:r>
            <a:r>
              <a:rPr lang="en-US" dirty="0" smtClean="0"/>
              <a:t>classroom</a:t>
            </a:r>
          </a:p>
          <a:p>
            <a:endParaRPr lang="en-US" dirty="0" smtClean="0"/>
          </a:p>
          <a:p>
            <a:r>
              <a:rPr lang="en-US" dirty="0" smtClean="0"/>
              <a:t>Fostering </a:t>
            </a:r>
            <a:r>
              <a:rPr lang="en-US" dirty="0"/>
              <a:t>better student-teacher </a:t>
            </a:r>
            <a:r>
              <a:rPr lang="en-US" dirty="0" smtClean="0"/>
              <a:t>interactions</a:t>
            </a:r>
          </a:p>
          <a:p>
            <a:endParaRPr lang="en-US" dirty="0" smtClean="0"/>
          </a:p>
          <a:p>
            <a:r>
              <a:rPr lang="en-US" dirty="0" smtClean="0"/>
              <a:t>Setting </a:t>
            </a:r>
            <a:r>
              <a:rPr lang="en-US" dirty="0"/>
              <a:t>expectations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Maintaining </a:t>
            </a:r>
            <a:r>
              <a:rPr lang="en-US" dirty="0"/>
              <a:t>high </a:t>
            </a:r>
            <a:r>
              <a:rPr lang="en-US" dirty="0" smtClean="0"/>
              <a:t>standards</a:t>
            </a:r>
          </a:p>
          <a:p>
            <a:endParaRPr lang="en-US" dirty="0" smtClean="0"/>
          </a:p>
          <a:p>
            <a:r>
              <a:rPr lang="en-US" dirty="0" smtClean="0"/>
              <a:t>Being </a:t>
            </a:r>
            <a:r>
              <a:rPr lang="en-US" dirty="0"/>
              <a:t>prepared for </a:t>
            </a:r>
            <a:r>
              <a:rPr lang="en-US" dirty="0" smtClean="0"/>
              <a:t>class</a:t>
            </a:r>
          </a:p>
          <a:p>
            <a:endParaRPr lang="en-US" dirty="0" smtClean="0"/>
          </a:p>
          <a:p>
            <a:r>
              <a:rPr lang="en-US" dirty="0" smtClean="0"/>
              <a:t>Revising </a:t>
            </a:r>
            <a:r>
              <a:rPr lang="en-US" dirty="0"/>
              <a:t>procedures for assessing student work </a:t>
            </a:r>
            <a:endParaRPr lang="en-US" dirty="0" smtClean="0"/>
          </a:p>
        </p:txBody>
      </p:sp>
      <p:pic>
        <p:nvPicPr>
          <p:cNvPr id="4" name="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94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Record and Communication of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524000"/>
            <a:ext cx="787908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Why?</a:t>
            </a:r>
          </a:p>
          <a:p>
            <a:endParaRPr lang="en-US" dirty="0" smtClean="0"/>
          </a:p>
          <a:p>
            <a:r>
              <a:rPr lang="en-US" dirty="0" smtClean="0"/>
              <a:t>How? </a:t>
            </a:r>
          </a:p>
          <a:p>
            <a:pPr lvl="1"/>
            <a:r>
              <a:rPr lang="en-US" dirty="0" smtClean="0"/>
              <a:t>Students</a:t>
            </a:r>
          </a:p>
          <a:p>
            <a:pPr lvl="1"/>
            <a:r>
              <a:rPr lang="en-US" dirty="0" smtClean="0"/>
              <a:t>Program Administration</a:t>
            </a:r>
          </a:p>
        </p:txBody>
      </p:sp>
      <p:pic>
        <p:nvPicPr>
          <p:cNvPr id="4" name="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307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not over…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things may not change – the things that go </a:t>
            </a:r>
            <a:r>
              <a:rPr lang="en-US" dirty="0" smtClean="0"/>
              <a:t>well – keep them well oiled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Continuous </a:t>
            </a:r>
            <a:r>
              <a:rPr lang="en-US" dirty="0"/>
              <a:t>Improvement</a:t>
            </a:r>
          </a:p>
          <a:p>
            <a:endParaRPr lang="en-US" dirty="0" smtClean="0"/>
          </a:p>
          <a:p>
            <a:r>
              <a:rPr lang="en-US" dirty="0" smtClean="0"/>
              <a:t>Track, compare</a:t>
            </a:r>
          </a:p>
          <a:p>
            <a:endParaRPr lang="en-US" dirty="0" smtClean="0"/>
          </a:p>
          <a:p>
            <a:r>
              <a:rPr lang="en-US" dirty="0" smtClean="0"/>
              <a:t>Be brave</a:t>
            </a:r>
            <a:endParaRPr lang="en-US" dirty="0"/>
          </a:p>
        </p:txBody>
      </p:sp>
      <p:pic>
        <p:nvPicPr>
          <p:cNvPr id="4" name="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0</TotalTime>
  <Words>391</Words>
  <Application>Microsoft Office PowerPoint</Application>
  <PresentationFormat>On-screen Show (4:3)</PresentationFormat>
  <Paragraphs>107</Paragraphs>
  <Slides>10</Slides>
  <Notes>10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Adjacency</vt:lpstr>
      <vt:lpstr>Using Course Evaluation Feedback to Improve Teaching </vt:lpstr>
      <vt:lpstr>Workshop Goals</vt:lpstr>
      <vt:lpstr>Course Evaluations –  Accessing Data</vt:lpstr>
      <vt:lpstr>Examining Results – Gaining Clarity – Base on Data</vt:lpstr>
      <vt:lpstr>Critical Reflection</vt:lpstr>
      <vt:lpstr>Diagnosis and Prescription: Using Feedback</vt:lpstr>
      <vt:lpstr>Common Changes?</vt:lpstr>
      <vt:lpstr>Record and Communication of Changes</vt:lpstr>
      <vt:lpstr>It’s not over…</vt:lpstr>
      <vt:lpstr>Resources</vt:lpstr>
    </vt:vector>
  </TitlesOfParts>
  <Company>University at Buffalo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Course Evaluation Feedback to Improve Teaching</dc:title>
  <dc:creator>Cathleen Morreale</dc:creator>
  <cp:lastModifiedBy>Cathleen Morreale</cp:lastModifiedBy>
  <cp:revision>35</cp:revision>
  <cp:lastPrinted>2015-03-27T14:38:34Z</cp:lastPrinted>
  <dcterms:created xsi:type="dcterms:W3CDTF">2015-01-26T14:08:32Z</dcterms:created>
  <dcterms:modified xsi:type="dcterms:W3CDTF">2015-04-02T15:00:19Z</dcterms:modified>
</cp:coreProperties>
</file>