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2"/>
  </p:notesMasterIdLst>
  <p:sldIdLst>
    <p:sldId id="257" r:id="rId3"/>
    <p:sldId id="543" r:id="rId4"/>
    <p:sldId id="1007" r:id="rId5"/>
    <p:sldId id="1010" r:id="rId6"/>
    <p:sldId id="1009" r:id="rId7"/>
    <p:sldId id="1013" r:id="rId8"/>
    <p:sldId id="1011" r:id="rId9"/>
    <p:sldId id="1012" r:id="rId10"/>
    <p:sldId id="10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3" autoAdjust="0"/>
    <p:restoredTop sz="94637" autoAdjust="0"/>
  </p:normalViewPr>
  <p:slideViewPr>
    <p:cSldViewPr snapToGrid="0">
      <p:cViewPr varScale="1">
        <p:scale>
          <a:sx n="79" d="100"/>
          <a:sy n="79" d="100"/>
        </p:scale>
        <p:origin x="82"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427A0-F45E-4B3A-A624-796E99DD12F1}" type="doc">
      <dgm:prSet loTypeId="urn:microsoft.com/office/officeart/2005/8/layout/rings+Icon" loCatId="officeonline" qsTypeId="urn:microsoft.com/office/officeart/2005/8/quickstyle/3d3" qsCatId="3D" csTypeId="urn:microsoft.com/office/officeart/2005/8/colors/colorful1" csCatId="colorful" phldr="1"/>
      <dgm:spPr/>
      <dgm:t>
        <a:bodyPr/>
        <a:lstStyle/>
        <a:p>
          <a:endParaRPr lang="en-US"/>
        </a:p>
      </dgm:t>
    </dgm:pt>
    <dgm:pt modelId="{703DE225-109F-425F-8442-ACEE1F52E8EB}">
      <dgm:prSet phldrT="[Text]"/>
      <dgm:spPr/>
      <dgm:t>
        <a:bodyPr/>
        <a:lstStyle/>
        <a:p>
          <a:r>
            <a:rPr lang="en-US" dirty="0"/>
            <a:t>Gym</a:t>
          </a:r>
        </a:p>
      </dgm:t>
    </dgm:pt>
    <dgm:pt modelId="{0255CCA7-315F-4CE6-B920-786083AE88EA}" type="parTrans" cxnId="{CD554670-21D3-46D3-864B-4A0386DC9D71}">
      <dgm:prSet/>
      <dgm:spPr/>
      <dgm:t>
        <a:bodyPr/>
        <a:lstStyle/>
        <a:p>
          <a:endParaRPr lang="en-US"/>
        </a:p>
      </dgm:t>
    </dgm:pt>
    <dgm:pt modelId="{430012DC-1F41-45AE-8EED-B36935EF27CE}" type="sibTrans" cxnId="{CD554670-21D3-46D3-864B-4A0386DC9D71}">
      <dgm:prSet/>
      <dgm:spPr/>
      <dgm:t>
        <a:bodyPr/>
        <a:lstStyle/>
        <a:p>
          <a:endParaRPr lang="en-US"/>
        </a:p>
      </dgm:t>
    </dgm:pt>
    <dgm:pt modelId="{FCB2823F-0A0C-4FA8-9E14-9EC6E9FF7759}">
      <dgm:prSet phldrT="[Text]"/>
      <dgm:spPr/>
      <dgm:t>
        <a:bodyPr/>
        <a:lstStyle/>
        <a:p>
          <a:r>
            <a:rPr lang="en-US" dirty="0"/>
            <a:t>Restaurant</a:t>
          </a:r>
        </a:p>
        <a:p>
          <a:r>
            <a:rPr lang="en-US" dirty="0"/>
            <a:t>Bar</a:t>
          </a:r>
        </a:p>
      </dgm:t>
    </dgm:pt>
    <dgm:pt modelId="{BF9FB801-D6C9-45B2-9B6B-12C12B83FA02}" type="parTrans" cxnId="{ECCDFE9E-2196-4F7E-939D-A97FCAD17439}">
      <dgm:prSet/>
      <dgm:spPr/>
      <dgm:t>
        <a:bodyPr/>
        <a:lstStyle/>
        <a:p>
          <a:endParaRPr lang="en-US"/>
        </a:p>
      </dgm:t>
    </dgm:pt>
    <dgm:pt modelId="{1BC0FA24-86A8-4D81-9C57-003BCEF94D70}" type="sibTrans" cxnId="{ECCDFE9E-2196-4F7E-939D-A97FCAD17439}">
      <dgm:prSet/>
      <dgm:spPr/>
      <dgm:t>
        <a:bodyPr/>
        <a:lstStyle/>
        <a:p>
          <a:endParaRPr lang="en-US"/>
        </a:p>
      </dgm:t>
    </dgm:pt>
    <dgm:pt modelId="{070FFDCC-4CFC-414D-B6B8-A9B457AAC776}">
      <dgm:prSet phldrT="[Text]"/>
      <dgm:spPr/>
      <dgm:t>
        <a:bodyPr/>
        <a:lstStyle/>
        <a:p>
          <a:r>
            <a:rPr lang="en-US" dirty="0"/>
            <a:t>Video Conference*</a:t>
          </a:r>
        </a:p>
      </dgm:t>
    </dgm:pt>
    <dgm:pt modelId="{D44A9454-B7B0-4953-A322-D9C8E51E576C}" type="parTrans" cxnId="{2B235F41-CD82-40F2-9A99-0F540DE2FE3C}">
      <dgm:prSet/>
      <dgm:spPr/>
      <dgm:t>
        <a:bodyPr/>
        <a:lstStyle/>
        <a:p>
          <a:endParaRPr lang="en-US"/>
        </a:p>
      </dgm:t>
    </dgm:pt>
    <dgm:pt modelId="{9E3276DB-FC5B-4409-AC0B-936A1AB7AFD8}" type="sibTrans" cxnId="{2B235F41-CD82-40F2-9A99-0F540DE2FE3C}">
      <dgm:prSet/>
      <dgm:spPr/>
      <dgm:t>
        <a:bodyPr/>
        <a:lstStyle/>
        <a:p>
          <a:endParaRPr lang="en-US"/>
        </a:p>
      </dgm:t>
    </dgm:pt>
    <dgm:pt modelId="{FC10FA80-366D-4504-93E5-6C7167CB58C5}">
      <dgm:prSet/>
      <dgm:spPr/>
      <dgm:t>
        <a:bodyPr/>
        <a:lstStyle/>
        <a:p>
          <a:r>
            <a:rPr lang="en-US" dirty="0"/>
            <a:t>In-person Conference*</a:t>
          </a:r>
        </a:p>
      </dgm:t>
    </dgm:pt>
    <dgm:pt modelId="{362F4B1E-4B9C-46B3-9E34-724829EA02E8}" type="parTrans" cxnId="{5B8CD637-381B-425F-A4DE-19C71927E5B4}">
      <dgm:prSet/>
      <dgm:spPr/>
      <dgm:t>
        <a:bodyPr/>
        <a:lstStyle/>
        <a:p>
          <a:endParaRPr lang="en-US"/>
        </a:p>
      </dgm:t>
    </dgm:pt>
    <dgm:pt modelId="{3D3ACF4F-241D-4653-9963-1A1A9D8E5DDA}" type="sibTrans" cxnId="{5B8CD637-381B-425F-A4DE-19C71927E5B4}">
      <dgm:prSet/>
      <dgm:spPr/>
      <dgm:t>
        <a:bodyPr/>
        <a:lstStyle/>
        <a:p>
          <a:endParaRPr lang="en-US"/>
        </a:p>
      </dgm:t>
    </dgm:pt>
    <dgm:pt modelId="{AD3DCE50-818E-409D-B429-F2B22E50A04C}">
      <dgm:prSet/>
      <dgm:spPr/>
      <dgm:t>
        <a:bodyPr/>
        <a:lstStyle/>
        <a:p>
          <a:r>
            <a:rPr lang="en-US" dirty="0"/>
            <a:t>Store</a:t>
          </a:r>
        </a:p>
      </dgm:t>
    </dgm:pt>
    <dgm:pt modelId="{EA5D8866-A8C1-4CAE-A5EB-ACDA9C8FBD6B}" type="parTrans" cxnId="{5B7A4219-51E4-47C5-9FD4-351BA5EA166E}">
      <dgm:prSet/>
      <dgm:spPr/>
      <dgm:t>
        <a:bodyPr/>
        <a:lstStyle/>
        <a:p>
          <a:endParaRPr lang="en-US"/>
        </a:p>
      </dgm:t>
    </dgm:pt>
    <dgm:pt modelId="{089ADD8E-96C1-4AF8-B129-1B36A9B7AC1C}" type="sibTrans" cxnId="{5B7A4219-51E4-47C5-9FD4-351BA5EA166E}">
      <dgm:prSet/>
      <dgm:spPr/>
      <dgm:t>
        <a:bodyPr/>
        <a:lstStyle/>
        <a:p>
          <a:endParaRPr lang="en-US"/>
        </a:p>
      </dgm:t>
    </dgm:pt>
    <dgm:pt modelId="{7796679D-CB1F-4EC1-9FA0-E7C990ABE9B5}">
      <dgm:prSet/>
      <dgm:spPr/>
      <dgm:t>
        <a:bodyPr/>
        <a:lstStyle/>
        <a:p>
          <a:r>
            <a:rPr lang="en-US" dirty="0"/>
            <a:t>Child’s School Event</a:t>
          </a:r>
        </a:p>
      </dgm:t>
    </dgm:pt>
    <dgm:pt modelId="{2CF7D9B8-B782-4B48-AA88-85AD1B7B768A}" type="parTrans" cxnId="{932AAD56-A086-4C23-90D0-7D61A21AB228}">
      <dgm:prSet/>
      <dgm:spPr/>
      <dgm:t>
        <a:bodyPr/>
        <a:lstStyle/>
        <a:p>
          <a:endParaRPr lang="en-US"/>
        </a:p>
      </dgm:t>
    </dgm:pt>
    <dgm:pt modelId="{9DEF1B3E-5A17-48A1-A3C6-5C2C5B800798}" type="sibTrans" cxnId="{932AAD56-A086-4C23-90D0-7D61A21AB228}">
      <dgm:prSet/>
      <dgm:spPr/>
      <dgm:t>
        <a:bodyPr/>
        <a:lstStyle/>
        <a:p>
          <a:endParaRPr lang="en-US"/>
        </a:p>
      </dgm:t>
    </dgm:pt>
    <dgm:pt modelId="{78477EBC-964D-434C-A16E-16F9A233FAE8}">
      <dgm:prSet/>
      <dgm:spPr/>
      <dgm:t>
        <a:bodyPr/>
        <a:lstStyle/>
        <a:p>
          <a:r>
            <a:rPr lang="en-US" b="1" dirty="0"/>
            <a:t>Almost Anywhere!</a:t>
          </a:r>
        </a:p>
      </dgm:t>
    </dgm:pt>
    <dgm:pt modelId="{EF4A6D92-8602-489E-A0CD-B5FEED79A271}" type="parTrans" cxnId="{96E1D83D-A7EB-4041-93CD-AD1E35107ECA}">
      <dgm:prSet/>
      <dgm:spPr/>
      <dgm:t>
        <a:bodyPr/>
        <a:lstStyle/>
        <a:p>
          <a:endParaRPr lang="en-US"/>
        </a:p>
      </dgm:t>
    </dgm:pt>
    <dgm:pt modelId="{E24988AB-933A-4E27-B51A-A3A5433E0CC3}" type="sibTrans" cxnId="{96E1D83D-A7EB-4041-93CD-AD1E35107ECA}">
      <dgm:prSet/>
      <dgm:spPr/>
      <dgm:t>
        <a:bodyPr/>
        <a:lstStyle/>
        <a:p>
          <a:endParaRPr lang="en-US"/>
        </a:p>
      </dgm:t>
    </dgm:pt>
    <dgm:pt modelId="{3665B385-6960-46AC-8593-7CAF1D36CA8A}" type="pres">
      <dgm:prSet presAssocID="{C3E427A0-F45E-4B3A-A624-796E99DD12F1}" presName="Name0" presStyleCnt="0">
        <dgm:presLayoutVars>
          <dgm:chMax val="7"/>
          <dgm:dir/>
          <dgm:resizeHandles val="exact"/>
        </dgm:presLayoutVars>
      </dgm:prSet>
      <dgm:spPr/>
    </dgm:pt>
    <dgm:pt modelId="{40D387BC-33D5-4635-ACE6-30C0E185EF2C}" type="pres">
      <dgm:prSet presAssocID="{C3E427A0-F45E-4B3A-A624-796E99DD12F1}" presName="ellipse1" presStyleLbl="vennNode1" presStyleIdx="0" presStyleCnt="7" custLinFactNeighborY="475">
        <dgm:presLayoutVars>
          <dgm:bulletEnabled val="1"/>
        </dgm:presLayoutVars>
      </dgm:prSet>
      <dgm:spPr/>
    </dgm:pt>
    <dgm:pt modelId="{48954B1F-3908-482F-BAAB-E4E636E0927E}" type="pres">
      <dgm:prSet presAssocID="{C3E427A0-F45E-4B3A-A624-796E99DD12F1}" presName="ellipse2" presStyleLbl="vennNode1" presStyleIdx="1" presStyleCnt="7">
        <dgm:presLayoutVars>
          <dgm:bulletEnabled val="1"/>
        </dgm:presLayoutVars>
      </dgm:prSet>
      <dgm:spPr/>
    </dgm:pt>
    <dgm:pt modelId="{1CCDB02E-BE2D-40DF-A86D-27F9FE59B9AE}" type="pres">
      <dgm:prSet presAssocID="{C3E427A0-F45E-4B3A-A624-796E99DD12F1}" presName="ellipse3" presStyleLbl="vennNode1" presStyleIdx="2" presStyleCnt="7">
        <dgm:presLayoutVars>
          <dgm:bulletEnabled val="1"/>
        </dgm:presLayoutVars>
      </dgm:prSet>
      <dgm:spPr/>
    </dgm:pt>
    <dgm:pt modelId="{E3D074D1-EEB7-4A31-A178-F0296720A29C}" type="pres">
      <dgm:prSet presAssocID="{C3E427A0-F45E-4B3A-A624-796E99DD12F1}" presName="ellipse4" presStyleLbl="vennNode1" presStyleIdx="3" presStyleCnt="7">
        <dgm:presLayoutVars>
          <dgm:bulletEnabled val="1"/>
        </dgm:presLayoutVars>
      </dgm:prSet>
      <dgm:spPr/>
    </dgm:pt>
    <dgm:pt modelId="{453A6FF5-AA6D-4698-BA04-63D0DABA2553}" type="pres">
      <dgm:prSet presAssocID="{C3E427A0-F45E-4B3A-A624-796E99DD12F1}" presName="ellipse5" presStyleLbl="vennNode1" presStyleIdx="4" presStyleCnt="7">
        <dgm:presLayoutVars>
          <dgm:bulletEnabled val="1"/>
        </dgm:presLayoutVars>
      </dgm:prSet>
      <dgm:spPr/>
    </dgm:pt>
    <dgm:pt modelId="{94FA1C0E-CCCF-4A3A-B2CF-366172D52E6A}" type="pres">
      <dgm:prSet presAssocID="{C3E427A0-F45E-4B3A-A624-796E99DD12F1}" presName="ellipse6" presStyleLbl="vennNode1" presStyleIdx="5" presStyleCnt="7">
        <dgm:presLayoutVars>
          <dgm:bulletEnabled val="1"/>
        </dgm:presLayoutVars>
      </dgm:prSet>
      <dgm:spPr/>
    </dgm:pt>
    <dgm:pt modelId="{D84694D9-460E-4BA6-9FBA-E436565ACA10}" type="pres">
      <dgm:prSet presAssocID="{C3E427A0-F45E-4B3A-A624-796E99DD12F1}" presName="ellipse7" presStyleLbl="vennNode1" presStyleIdx="6" presStyleCnt="7">
        <dgm:presLayoutVars>
          <dgm:bulletEnabled val="1"/>
        </dgm:presLayoutVars>
      </dgm:prSet>
      <dgm:spPr/>
    </dgm:pt>
  </dgm:ptLst>
  <dgm:cxnLst>
    <dgm:cxn modelId="{FF5B8200-0F40-4E3F-BFDE-5F2C5AF999F3}" type="presOf" srcId="{703DE225-109F-425F-8442-ACEE1F52E8EB}" destId="{40D387BC-33D5-4635-ACE6-30C0E185EF2C}" srcOrd="0" destOrd="0" presId="urn:microsoft.com/office/officeart/2005/8/layout/rings+Icon"/>
    <dgm:cxn modelId="{C762F30A-9673-464C-8854-3DB4DD07BA6C}" type="presOf" srcId="{AD3DCE50-818E-409D-B429-F2B22E50A04C}" destId="{D84694D9-460E-4BA6-9FBA-E436565ACA10}" srcOrd="0" destOrd="0" presId="urn:microsoft.com/office/officeart/2005/8/layout/rings+Icon"/>
    <dgm:cxn modelId="{5B7A4219-51E4-47C5-9FD4-351BA5EA166E}" srcId="{C3E427A0-F45E-4B3A-A624-796E99DD12F1}" destId="{AD3DCE50-818E-409D-B429-F2B22E50A04C}" srcOrd="6" destOrd="0" parTransId="{EA5D8866-A8C1-4CAE-A5EB-ACDA9C8FBD6B}" sibTransId="{089ADD8E-96C1-4AF8-B129-1B36A9B7AC1C}"/>
    <dgm:cxn modelId="{BBD28C1C-31AF-4ABE-B698-6EFFBF91F88A}" type="presOf" srcId="{FC10FA80-366D-4504-93E5-6C7167CB58C5}" destId="{48954B1F-3908-482F-BAAB-E4E636E0927E}" srcOrd="0" destOrd="0" presId="urn:microsoft.com/office/officeart/2005/8/layout/rings+Icon"/>
    <dgm:cxn modelId="{49D30E35-FEC4-4E85-9E93-731E8FA60D8C}" type="presOf" srcId="{7796679D-CB1F-4EC1-9FA0-E7C990ABE9B5}" destId="{453A6FF5-AA6D-4698-BA04-63D0DABA2553}" srcOrd="0" destOrd="0" presId="urn:microsoft.com/office/officeart/2005/8/layout/rings+Icon"/>
    <dgm:cxn modelId="{5B8CD637-381B-425F-A4DE-19C71927E5B4}" srcId="{C3E427A0-F45E-4B3A-A624-796E99DD12F1}" destId="{FC10FA80-366D-4504-93E5-6C7167CB58C5}" srcOrd="1" destOrd="0" parTransId="{362F4B1E-4B9C-46B3-9E34-724829EA02E8}" sibTransId="{3D3ACF4F-241D-4653-9963-1A1A9D8E5DDA}"/>
    <dgm:cxn modelId="{96E1D83D-A7EB-4041-93CD-AD1E35107ECA}" srcId="{C3E427A0-F45E-4B3A-A624-796E99DD12F1}" destId="{78477EBC-964D-434C-A16E-16F9A233FAE8}" srcOrd="5" destOrd="0" parTransId="{EF4A6D92-8602-489E-A0CD-B5FEED79A271}" sibTransId="{E24988AB-933A-4E27-B51A-A3A5433E0CC3}"/>
    <dgm:cxn modelId="{2B235F41-CD82-40F2-9A99-0F540DE2FE3C}" srcId="{C3E427A0-F45E-4B3A-A624-796E99DD12F1}" destId="{070FFDCC-4CFC-414D-B6B8-A9B457AAC776}" srcOrd="3" destOrd="0" parTransId="{D44A9454-B7B0-4953-A322-D9C8E51E576C}" sibTransId="{9E3276DB-FC5B-4409-AC0B-936A1AB7AFD8}"/>
    <dgm:cxn modelId="{CD554670-21D3-46D3-864B-4A0386DC9D71}" srcId="{C3E427A0-F45E-4B3A-A624-796E99DD12F1}" destId="{703DE225-109F-425F-8442-ACEE1F52E8EB}" srcOrd="0" destOrd="0" parTransId="{0255CCA7-315F-4CE6-B920-786083AE88EA}" sibTransId="{430012DC-1F41-45AE-8EED-B36935EF27CE}"/>
    <dgm:cxn modelId="{932AAD56-A086-4C23-90D0-7D61A21AB228}" srcId="{C3E427A0-F45E-4B3A-A624-796E99DD12F1}" destId="{7796679D-CB1F-4EC1-9FA0-E7C990ABE9B5}" srcOrd="4" destOrd="0" parTransId="{2CF7D9B8-B782-4B48-AA88-85AD1B7B768A}" sibTransId="{9DEF1B3E-5A17-48A1-A3C6-5C2C5B800798}"/>
    <dgm:cxn modelId="{FA73FC5A-E020-4A2F-95ED-DAAE234731F1}" type="presOf" srcId="{78477EBC-964D-434C-A16E-16F9A233FAE8}" destId="{94FA1C0E-CCCF-4A3A-B2CF-366172D52E6A}" srcOrd="0" destOrd="0" presId="urn:microsoft.com/office/officeart/2005/8/layout/rings+Icon"/>
    <dgm:cxn modelId="{ECCDFE9E-2196-4F7E-939D-A97FCAD17439}" srcId="{C3E427A0-F45E-4B3A-A624-796E99DD12F1}" destId="{FCB2823F-0A0C-4FA8-9E14-9EC6E9FF7759}" srcOrd="2" destOrd="0" parTransId="{BF9FB801-D6C9-45B2-9B6B-12C12B83FA02}" sibTransId="{1BC0FA24-86A8-4D81-9C57-003BCEF94D70}"/>
    <dgm:cxn modelId="{847FCAA7-2D56-45B2-AB43-0FF6586E216C}" type="presOf" srcId="{FCB2823F-0A0C-4FA8-9E14-9EC6E9FF7759}" destId="{1CCDB02E-BE2D-40DF-A86D-27F9FE59B9AE}" srcOrd="0" destOrd="0" presId="urn:microsoft.com/office/officeart/2005/8/layout/rings+Icon"/>
    <dgm:cxn modelId="{777611BB-39AB-43F9-9ADE-BC48957EBB75}" type="presOf" srcId="{070FFDCC-4CFC-414D-B6B8-A9B457AAC776}" destId="{E3D074D1-EEB7-4A31-A178-F0296720A29C}" srcOrd="0" destOrd="0" presId="urn:microsoft.com/office/officeart/2005/8/layout/rings+Icon"/>
    <dgm:cxn modelId="{673088DC-FC1E-44AB-A528-4D4D151461E9}" type="presOf" srcId="{C3E427A0-F45E-4B3A-A624-796E99DD12F1}" destId="{3665B385-6960-46AC-8593-7CAF1D36CA8A}" srcOrd="0" destOrd="0" presId="urn:microsoft.com/office/officeart/2005/8/layout/rings+Icon"/>
    <dgm:cxn modelId="{0D6B62F6-D0E6-4614-824D-7112A8B4D2D2}" type="presParOf" srcId="{3665B385-6960-46AC-8593-7CAF1D36CA8A}" destId="{40D387BC-33D5-4635-ACE6-30C0E185EF2C}" srcOrd="0" destOrd="0" presId="urn:microsoft.com/office/officeart/2005/8/layout/rings+Icon"/>
    <dgm:cxn modelId="{47D070DF-7F59-4627-81FE-541260761691}" type="presParOf" srcId="{3665B385-6960-46AC-8593-7CAF1D36CA8A}" destId="{48954B1F-3908-482F-BAAB-E4E636E0927E}" srcOrd="1" destOrd="0" presId="urn:microsoft.com/office/officeart/2005/8/layout/rings+Icon"/>
    <dgm:cxn modelId="{9AB97B32-0D26-499C-B082-8A9FB5B58E8A}" type="presParOf" srcId="{3665B385-6960-46AC-8593-7CAF1D36CA8A}" destId="{1CCDB02E-BE2D-40DF-A86D-27F9FE59B9AE}" srcOrd="2" destOrd="0" presId="urn:microsoft.com/office/officeart/2005/8/layout/rings+Icon"/>
    <dgm:cxn modelId="{C641F03A-3701-4E93-A0CD-94366CE981D5}" type="presParOf" srcId="{3665B385-6960-46AC-8593-7CAF1D36CA8A}" destId="{E3D074D1-EEB7-4A31-A178-F0296720A29C}" srcOrd="3" destOrd="0" presId="urn:microsoft.com/office/officeart/2005/8/layout/rings+Icon"/>
    <dgm:cxn modelId="{7536B4DE-62D0-4930-8E59-CD2D74B12E95}" type="presParOf" srcId="{3665B385-6960-46AC-8593-7CAF1D36CA8A}" destId="{453A6FF5-AA6D-4698-BA04-63D0DABA2553}" srcOrd="4" destOrd="0" presId="urn:microsoft.com/office/officeart/2005/8/layout/rings+Icon"/>
    <dgm:cxn modelId="{7CD9C8F0-D1E4-43BC-B5B3-177BE02D3FF2}" type="presParOf" srcId="{3665B385-6960-46AC-8593-7CAF1D36CA8A}" destId="{94FA1C0E-CCCF-4A3A-B2CF-366172D52E6A}" srcOrd="5" destOrd="0" presId="urn:microsoft.com/office/officeart/2005/8/layout/rings+Icon"/>
    <dgm:cxn modelId="{556D4073-A5BB-4087-93C6-A968A48CD7D0}" type="presParOf" srcId="{3665B385-6960-46AC-8593-7CAF1D36CA8A}" destId="{D84694D9-460E-4BA6-9FBA-E436565ACA10}"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427A0-F45E-4B3A-A624-796E99DD12F1}" type="doc">
      <dgm:prSet loTypeId="urn:microsoft.com/office/officeart/2005/8/layout/rings+Icon" loCatId="officeonline" qsTypeId="urn:microsoft.com/office/officeart/2005/8/quickstyle/3d3" qsCatId="3D" csTypeId="urn:microsoft.com/office/officeart/2005/8/colors/colorful1" csCatId="colorful" phldr="1"/>
      <dgm:spPr/>
      <dgm:t>
        <a:bodyPr/>
        <a:lstStyle/>
        <a:p>
          <a:endParaRPr lang="en-US"/>
        </a:p>
      </dgm:t>
    </dgm:pt>
    <dgm:pt modelId="{703DE225-109F-425F-8442-ACEE1F52E8EB}">
      <dgm:prSet phldrT="[Text]"/>
      <dgm:spPr/>
      <dgm:t>
        <a:bodyPr/>
        <a:lstStyle/>
        <a:p>
          <a:r>
            <a:rPr lang="en-US" dirty="0"/>
            <a:t>Emails</a:t>
          </a:r>
        </a:p>
      </dgm:t>
    </dgm:pt>
    <dgm:pt modelId="{0255CCA7-315F-4CE6-B920-786083AE88EA}" type="parTrans" cxnId="{CD554670-21D3-46D3-864B-4A0386DC9D71}">
      <dgm:prSet/>
      <dgm:spPr/>
      <dgm:t>
        <a:bodyPr/>
        <a:lstStyle/>
        <a:p>
          <a:endParaRPr lang="en-US"/>
        </a:p>
      </dgm:t>
    </dgm:pt>
    <dgm:pt modelId="{430012DC-1F41-45AE-8EED-B36935EF27CE}" type="sibTrans" cxnId="{CD554670-21D3-46D3-864B-4A0386DC9D71}">
      <dgm:prSet/>
      <dgm:spPr/>
      <dgm:t>
        <a:bodyPr/>
        <a:lstStyle/>
        <a:p>
          <a:endParaRPr lang="en-US"/>
        </a:p>
      </dgm:t>
    </dgm:pt>
    <dgm:pt modelId="{FCB2823F-0A0C-4FA8-9E14-9EC6E9FF7759}">
      <dgm:prSet phldrT="[Text]"/>
      <dgm:spPr/>
      <dgm:t>
        <a:bodyPr/>
        <a:lstStyle/>
        <a:p>
          <a:r>
            <a:rPr lang="en-US" dirty="0"/>
            <a:t>Phone Calls</a:t>
          </a:r>
        </a:p>
      </dgm:t>
    </dgm:pt>
    <dgm:pt modelId="{BF9FB801-D6C9-45B2-9B6B-12C12B83FA02}" type="parTrans" cxnId="{ECCDFE9E-2196-4F7E-939D-A97FCAD17439}">
      <dgm:prSet/>
      <dgm:spPr/>
      <dgm:t>
        <a:bodyPr/>
        <a:lstStyle/>
        <a:p>
          <a:endParaRPr lang="en-US"/>
        </a:p>
      </dgm:t>
    </dgm:pt>
    <dgm:pt modelId="{1BC0FA24-86A8-4D81-9C57-003BCEF94D70}" type="sibTrans" cxnId="{ECCDFE9E-2196-4F7E-939D-A97FCAD17439}">
      <dgm:prSet/>
      <dgm:spPr/>
      <dgm:t>
        <a:bodyPr/>
        <a:lstStyle/>
        <a:p>
          <a:endParaRPr lang="en-US"/>
        </a:p>
      </dgm:t>
    </dgm:pt>
    <dgm:pt modelId="{070FFDCC-4CFC-414D-B6B8-A9B457AAC776}">
      <dgm:prSet phldrT="[Text]"/>
      <dgm:spPr/>
      <dgm:t>
        <a:bodyPr/>
        <a:lstStyle/>
        <a:p>
          <a:r>
            <a:rPr lang="en-US" dirty="0"/>
            <a:t>Faxes</a:t>
          </a:r>
        </a:p>
      </dgm:t>
    </dgm:pt>
    <dgm:pt modelId="{D44A9454-B7B0-4953-A322-D9C8E51E576C}" type="parTrans" cxnId="{2B235F41-CD82-40F2-9A99-0F540DE2FE3C}">
      <dgm:prSet/>
      <dgm:spPr/>
      <dgm:t>
        <a:bodyPr/>
        <a:lstStyle/>
        <a:p>
          <a:endParaRPr lang="en-US"/>
        </a:p>
      </dgm:t>
    </dgm:pt>
    <dgm:pt modelId="{9E3276DB-FC5B-4409-AC0B-936A1AB7AFD8}" type="sibTrans" cxnId="{2B235F41-CD82-40F2-9A99-0F540DE2FE3C}">
      <dgm:prSet/>
      <dgm:spPr/>
      <dgm:t>
        <a:bodyPr/>
        <a:lstStyle/>
        <a:p>
          <a:endParaRPr lang="en-US"/>
        </a:p>
      </dgm:t>
    </dgm:pt>
    <dgm:pt modelId="{FC10FA80-366D-4504-93E5-6C7167CB58C5}">
      <dgm:prSet/>
      <dgm:spPr/>
      <dgm:t>
        <a:bodyPr/>
        <a:lstStyle/>
        <a:p>
          <a:r>
            <a:rPr lang="en-US" dirty="0"/>
            <a:t>Letters</a:t>
          </a:r>
        </a:p>
      </dgm:t>
    </dgm:pt>
    <dgm:pt modelId="{362F4B1E-4B9C-46B3-9E34-724829EA02E8}" type="parTrans" cxnId="{5B8CD637-381B-425F-A4DE-19C71927E5B4}">
      <dgm:prSet/>
      <dgm:spPr/>
      <dgm:t>
        <a:bodyPr/>
        <a:lstStyle/>
        <a:p>
          <a:endParaRPr lang="en-US"/>
        </a:p>
      </dgm:t>
    </dgm:pt>
    <dgm:pt modelId="{3D3ACF4F-241D-4653-9963-1A1A9D8E5DDA}" type="sibTrans" cxnId="{5B8CD637-381B-425F-A4DE-19C71927E5B4}">
      <dgm:prSet/>
      <dgm:spPr/>
      <dgm:t>
        <a:bodyPr/>
        <a:lstStyle/>
        <a:p>
          <a:endParaRPr lang="en-US"/>
        </a:p>
      </dgm:t>
    </dgm:pt>
    <dgm:pt modelId="{AD3DCE50-818E-409D-B429-F2B22E50A04C}">
      <dgm:prSet/>
      <dgm:spPr/>
      <dgm:t>
        <a:bodyPr/>
        <a:lstStyle/>
        <a:p>
          <a:r>
            <a:rPr lang="en-US" dirty="0"/>
            <a:t>Inter</a:t>
          </a:r>
        </a:p>
        <a:p>
          <a:r>
            <a:rPr lang="en-US" dirty="0"/>
            <a:t>Gov’t</a:t>
          </a:r>
        </a:p>
      </dgm:t>
    </dgm:pt>
    <dgm:pt modelId="{EA5D8866-A8C1-4CAE-A5EB-ACDA9C8FBD6B}" type="parTrans" cxnId="{5B7A4219-51E4-47C5-9FD4-351BA5EA166E}">
      <dgm:prSet/>
      <dgm:spPr/>
      <dgm:t>
        <a:bodyPr/>
        <a:lstStyle/>
        <a:p>
          <a:endParaRPr lang="en-US"/>
        </a:p>
      </dgm:t>
    </dgm:pt>
    <dgm:pt modelId="{089ADD8E-96C1-4AF8-B129-1B36A9B7AC1C}" type="sibTrans" cxnId="{5B7A4219-51E4-47C5-9FD4-351BA5EA166E}">
      <dgm:prSet/>
      <dgm:spPr/>
      <dgm:t>
        <a:bodyPr/>
        <a:lstStyle/>
        <a:p>
          <a:endParaRPr lang="en-US"/>
        </a:p>
      </dgm:t>
    </dgm:pt>
    <dgm:pt modelId="{3665B385-6960-46AC-8593-7CAF1D36CA8A}" type="pres">
      <dgm:prSet presAssocID="{C3E427A0-F45E-4B3A-A624-796E99DD12F1}" presName="Name0" presStyleCnt="0">
        <dgm:presLayoutVars>
          <dgm:chMax val="7"/>
          <dgm:dir/>
          <dgm:resizeHandles val="exact"/>
        </dgm:presLayoutVars>
      </dgm:prSet>
      <dgm:spPr/>
    </dgm:pt>
    <dgm:pt modelId="{40D387BC-33D5-4635-ACE6-30C0E185EF2C}" type="pres">
      <dgm:prSet presAssocID="{C3E427A0-F45E-4B3A-A624-796E99DD12F1}" presName="ellipse1" presStyleLbl="vennNode1" presStyleIdx="0" presStyleCnt="5" custLinFactNeighborY="497">
        <dgm:presLayoutVars>
          <dgm:bulletEnabled val="1"/>
        </dgm:presLayoutVars>
      </dgm:prSet>
      <dgm:spPr/>
    </dgm:pt>
    <dgm:pt modelId="{48954B1F-3908-482F-BAAB-E4E636E0927E}" type="pres">
      <dgm:prSet presAssocID="{C3E427A0-F45E-4B3A-A624-796E99DD12F1}" presName="ellipse2" presStyleLbl="vennNode1" presStyleIdx="1" presStyleCnt="5" custLinFactNeighborX="1437" custLinFactNeighborY="20476">
        <dgm:presLayoutVars>
          <dgm:bulletEnabled val="1"/>
        </dgm:presLayoutVars>
      </dgm:prSet>
      <dgm:spPr/>
    </dgm:pt>
    <dgm:pt modelId="{1CCDB02E-BE2D-40DF-A86D-27F9FE59B9AE}" type="pres">
      <dgm:prSet presAssocID="{C3E427A0-F45E-4B3A-A624-796E99DD12F1}" presName="ellipse3" presStyleLbl="vennNode1" presStyleIdx="2" presStyleCnt="5">
        <dgm:presLayoutVars>
          <dgm:bulletEnabled val="1"/>
        </dgm:presLayoutVars>
      </dgm:prSet>
      <dgm:spPr/>
    </dgm:pt>
    <dgm:pt modelId="{E3D074D1-EEB7-4A31-A178-F0296720A29C}" type="pres">
      <dgm:prSet presAssocID="{C3E427A0-F45E-4B3A-A624-796E99DD12F1}" presName="ellipse4" presStyleLbl="vennNode1" presStyleIdx="3" presStyleCnt="5" custLinFactNeighborX="-1437" custLinFactNeighborY="29713">
        <dgm:presLayoutVars>
          <dgm:bulletEnabled val="1"/>
        </dgm:presLayoutVars>
      </dgm:prSet>
      <dgm:spPr/>
    </dgm:pt>
    <dgm:pt modelId="{453A6FF5-AA6D-4698-BA04-63D0DABA2553}" type="pres">
      <dgm:prSet presAssocID="{C3E427A0-F45E-4B3A-A624-796E99DD12F1}" presName="ellipse5" presStyleLbl="vennNode1" presStyleIdx="4" presStyleCnt="5">
        <dgm:presLayoutVars>
          <dgm:bulletEnabled val="1"/>
        </dgm:presLayoutVars>
      </dgm:prSet>
      <dgm:spPr/>
    </dgm:pt>
  </dgm:ptLst>
  <dgm:cxnLst>
    <dgm:cxn modelId="{FF5B8200-0F40-4E3F-BFDE-5F2C5AF999F3}" type="presOf" srcId="{703DE225-109F-425F-8442-ACEE1F52E8EB}" destId="{40D387BC-33D5-4635-ACE6-30C0E185EF2C}" srcOrd="0" destOrd="0" presId="urn:microsoft.com/office/officeart/2005/8/layout/rings+Icon"/>
    <dgm:cxn modelId="{5B7A4219-51E4-47C5-9FD4-351BA5EA166E}" srcId="{C3E427A0-F45E-4B3A-A624-796E99DD12F1}" destId="{AD3DCE50-818E-409D-B429-F2B22E50A04C}" srcOrd="4" destOrd="0" parTransId="{EA5D8866-A8C1-4CAE-A5EB-ACDA9C8FBD6B}" sibTransId="{089ADD8E-96C1-4AF8-B129-1B36A9B7AC1C}"/>
    <dgm:cxn modelId="{BBD28C1C-31AF-4ABE-B698-6EFFBF91F88A}" type="presOf" srcId="{FC10FA80-366D-4504-93E5-6C7167CB58C5}" destId="{48954B1F-3908-482F-BAAB-E4E636E0927E}" srcOrd="0" destOrd="0" presId="urn:microsoft.com/office/officeart/2005/8/layout/rings+Icon"/>
    <dgm:cxn modelId="{5B8CD637-381B-425F-A4DE-19C71927E5B4}" srcId="{C3E427A0-F45E-4B3A-A624-796E99DD12F1}" destId="{FC10FA80-366D-4504-93E5-6C7167CB58C5}" srcOrd="1" destOrd="0" parTransId="{362F4B1E-4B9C-46B3-9E34-724829EA02E8}" sibTransId="{3D3ACF4F-241D-4653-9963-1A1A9D8E5DDA}"/>
    <dgm:cxn modelId="{2B235F41-CD82-40F2-9A99-0F540DE2FE3C}" srcId="{C3E427A0-F45E-4B3A-A624-796E99DD12F1}" destId="{070FFDCC-4CFC-414D-B6B8-A9B457AAC776}" srcOrd="3" destOrd="0" parTransId="{D44A9454-B7B0-4953-A322-D9C8E51E576C}" sibTransId="{9E3276DB-FC5B-4409-AC0B-936A1AB7AFD8}"/>
    <dgm:cxn modelId="{CD554670-21D3-46D3-864B-4A0386DC9D71}" srcId="{C3E427A0-F45E-4B3A-A624-796E99DD12F1}" destId="{703DE225-109F-425F-8442-ACEE1F52E8EB}" srcOrd="0" destOrd="0" parTransId="{0255CCA7-315F-4CE6-B920-786083AE88EA}" sibTransId="{430012DC-1F41-45AE-8EED-B36935EF27CE}"/>
    <dgm:cxn modelId="{5337D178-7A6A-482C-ABF4-52066E0FE592}" type="presOf" srcId="{AD3DCE50-818E-409D-B429-F2B22E50A04C}" destId="{453A6FF5-AA6D-4698-BA04-63D0DABA2553}" srcOrd="0" destOrd="0" presId="urn:microsoft.com/office/officeart/2005/8/layout/rings+Icon"/>
    <dgm:cxn modelId="{ECCDFE9E-2196-4F7E-939D-A97FCAD17439}" srcId="{C3E427A0-F45E-4B3A-A624-796E99DD12F1}" destId="{FCB2823F-0A0C-4FA8-9E14-9EC6E9FF7759}" srcOrd="2" destOrd="0" parTransId="{BF9FB801-D6C9-45B2-9B6B-12C12B83FA02}" sibTransId="{1BC0FA24-86A8-4D81-9C57-003BCEF94D70}"/>
    <dgm:cxn modelId="{847FCAA7-2D56-45B2-AB43-0FF6586E216C}" type="presOf" srcId="{FCB2823F-0A0C-4FA8-9E14-9EC6E9FF7759}" destId="{1CCDB02E-BE2D-40DF-A86D-27F9FE59B9AE}" srcOrd="0" destOrd="0" presId="urn:microsoft.com/office/officeart/2005/8/layout/rings+Icon"/>
    <dgm:cxn modelId="{777611BB-39AB-43F9-9ADE-BC48957EBB75}" type="presOf" srcId="{070FFDCC-4CFC-414D-B6B8-A9B457AAC776}" destId="{E3D074D1-EEB7-4A31-A178-F0296720A29C}" srcOrd="0" destOrd="0" presId="urn:microsoft.com/office/officeart/2005/8/layout/rings+Icon"/>
    <dgm:cxn modelId="{673088DC-FC1E-44AB-A528-4D4D151461E9}" type="presOf" srcId="{C3E427A0-F45E-4B3A-A624-796E99DD12F1}" destId="{3665B385-6960-46AC-8593-7CAF1D36CA8A}" srcOrd="0" destOrd="0" presId="urn:microsoft.com/office/officeart/2005/8/layout/rings+Icon"/>
    <dgm:cxn modelId="{0D6B62F6-D0E6-4614-824D-7112A8B4D2D2}" type="presParOf" srcId="{3665B385-6960-46AC-8593-7CAF1D36CA8A}" destId="{40D387BC-33D5-4635-ACE6-30C0E185EF2C}" srcOrd="0" destOrd="0" presId="urn:microsoft.com/office/officeart/2005/8/layout/rings+Icon"/>
    <dgm:cxn modelId="{47D070DF-7F59-4627-81FE-541260761691}" type="presParOf" srcId="{3665B385-6960-46AC-8593-7CAF1D36CA8A}" destId="{48954B1F-3908-482F-BAAB-E4E636E0927E}" srcOrd="1" destOrd="0" presId="urn:microsoft.com/office/officeart/2005/8/layout/rings+Icon"/>
    <dgm:cxn modelId="{9AB97B32-0D26-499C-B082-8A9FB5B58E8A}" type="presParOf" srcId="{3665B385-6960-46AC-8593-7CAF1D36CA8A}" destId="{1CCDB02E-BE2D-40DF-A86D-27F9FE59B9AE}" srcOrd="2" destOrd="0" presId="urn:microsoft.com/office/officeart/2005/8/layout/rings+Icon"/>
    <dgm:cxn modelId="{C641F03A-3701-4E93-A0CD-94366CE981D5}" type="presParOf" srcId="{3665B385-6960-46AC-8593-7CAF1D36CA8A}" destId="{E3D074D1-EEB7-4A31-A178-F0296720A29C}" srcOrd="3" destOrd="0" presId="urn:microsoft.com/office/officeart/2005/8/layout/rings+Icon"/>
    <dgm:cxn modelId="{7536B4DE-62D0-4930-8E59-CD2D74B12E95}" type="presParOf" srcId="{3665B385-6960-46AC-8593-7CAF1D36CA8A}" destId="{453A6FF5-AA6D-4698-BA04-63D0DABA2553}" srcOrd="4"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387BC-33D5-4635-ACE6-30C0E185EF2C}">
      <dsp:nvSpPr>
        <dsp:cNvPr id="0" name=""/>
        <dsp:cNvSpPr/>
      </dsp:nvSpPr>
      <dsp:spPr>
        <a:xfrm>
          <a:off x="760150" y="5537"/>
          <a:ext cx="1165804" cy="1165824"/>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Gym</a:t>
          </a:r>
        </a:p>
      </dsp:txBody>
      <dsp:txXfrm>
        <a:off x="930878" y="176268"/>
        <a:ext cx="824348" cy="824362"/>
      </dsp:txXfrm>
    </dsp:sp>
    <dsp:sp modelId="{48954B1F-3908-482F-BAAB-E4E636E0927E}">
      <dsp:nvSpPr>
        <dsp:cNvPr id="0" name=""/>
        <dsp:cNvSpPr/>
      </dsp:nvSpPr>
      <dsp:spPr>
        <a:xfrm>
          <a:off x="1357061" y="857824"/>
          <a:ext cx="1165804" cy="116582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In-person Conference*</a:t>
          </a:r>
        </a:p>
      </dsp:txBody>
      <dsp:txXfrm>
        <a:off x="1527789" y="1028555"/>
        <a:ext cx="824348" cy="824362"/>
      </dsp:txXfrm>
    </dsp:sp>
    <dsp:sp modelId="{1CCDB02E-BE2D-40DF-A86D-27F9FE59B9AE}">
      <dsp:nvSpPr>
        <dsp:cNvPr id="0" name=""/>
        <dsp:cNvSpPr/>
      </dsp:nvSpPr>
      <dsp:spPr>
        <a:xfrm>
          <a:off x="1954446" y="0"/>
          <a:ext cx="1165804" cy="1165824"/>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Restaurant</a:t>
          </a:r>
        </a:p>
        <a:p>
          <a:pPr marL="0" lvl="0" indent="0" algn="ctr" defTabSz="488950">
            <a:lnSpc>
              <a:spcPct val="90000"/>
            </a:lnSpc>
            <a:spcBef>
              <a:spcPct val="0"/>
            </a:spcBef>
            <a:spcAft>
              <a:spcPct val="35000"/>
            </a:spcAft>
            <a:buNone/>
          </a:pPr>
          <a:r>
            <a:rPr lang="en-US" sz="1100" kern="1200" dirty="0"/>
            <a:t>Bar</a:t>
          </a:r>
        </a:p>
      </dsp:txBody>
      <dsp:txXfrm>
        <a:off x="2125174" y="170731"/>
        <a:ext cx="824348" cy="824362"/>
      </dsp:txXfrm>
    </dsp:sp>
    <dsp:sp modelId="{E3D074D1-EEB7-4A31-A178-F0296720A29C}">
      <dsp:nvSpPr>
        <dsp:cNvPr id="0" name=""/>
        <dsp:cNvSpPr/>
      </dsp:nvSpPr>
      <dsp:spPr>
        <a:xfrm>
          <a:off x="2551357" y="857824"/>
          <a:ext cx="1165804" cy="116582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Video Conference*</a:t>
          </a:r>
        </a:p>
      </dsp:txBody>
      <dsp:txXfrm>
        <a:off x="2722085" y="1028555"/>
        <a:ext cx="824348" cy="824362"/>
      </dsp:txXfrm>
    </dsp:sp>
    <dsp:sp modelId="{453A6FF5-AA6D-4698-BA04-63D0DABA2553}">
      <dsp:nvSpPr>
        <dsp:cNvPr id="0" name=""/>
        <dsp:cNvSpPr/>
      </dsp:nvSpPr>
      <dsp:spPr>
        <a:xfrm>
          <a:off x="3148743" y="0"/>
          <a:ext cx="1165804" cy="1165824"/>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Child’s School Event</a:t>
          </a:r>
        </a:p>
      </dsp:txBody>
      <dsp:txXfrm>
        <a:off x="3319471" y="170731"/>
        <a:ext cx="824348" cy="824362"/>
      </dsp:txXfrm>
    </dsp:sp>
    <dsp:sp modelId="{94FA1C0E-CCCF-4A3A-B2CF-366172D52E6A}">
      <dsp:nvSpPr>
        <dsp:cNvPr id="0" name=""/>
        <dsp:cNvSpPr/>
      </dsp:nvSpPr>
      <dsp:spPr>
        <a:xfrm>
          <a:off x="3745654" y="857824"/>
          <a:ext cx="1165804" cy="1165824"/>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Almost Anywhere!</a:t>
          </a:r>
        </a:p>
      </dsp:txBody>
      <dsp:txXfrm>
        <a:off x="3916382" y="1028555"/>
        <a:ext cx="824348" cy="824362"/>
      </dsp:txXfrm>
    </dsp:sp>
    <dsp:sp modelId="{D84694D9-460E-4BA6-9FBA-E436565ACA10}">
      <dsp:nvSpPr>
        <dsp:cNvPr id="0" name=""/>
        <dsp:cNvSpPr/>
      </dsp:nvSpPr>
      <dsp:spPr>
        <a:xfrm>
          <a:off x="4343040" y="0"/>
          <a:ext cx="1165804" cy="116582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Store</a:t>
          </a:r>
        </a:p>
      </dsp:txBody>
      <dsp:txXfrm>
        <a:off x="4513768" y="170731"/>
        <a:ext cx="824348" cy="824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387BC-33D5-4635-ACE6-30C0E185EF2C}">
      <dsp:nvSpPr>
        <dsp:cNvPr id="0" name=""/>
        <dsp:cNvSpPr/>
      </dsp:nvSpPr>
      <dsp:spPr>
        <a:xfrm>
          <a:off x="0" y="351107"/>
          <a:ext cx="1956702" cy="195669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Emails</a:t>
          </a:r>
        </a:p>
      </dsp:txBody>
      <dsp:txXfrm>
        <a:off x="286552" y="637659"/>
        <a:ext cx="1383598" cy="1383593"/>
      </dsp:txXfrm>
    </dsp:sp>
    <dsp:sp modelId="{48954B1F-3908-482F-BAAB-E4E636E0927E}">
      <dsp:nvSpPr>
        <dsp:cNvPr id="0" name=""/>
        <dsp:cNvSpPr/>
      </dsp:nvSpPr>
      <dsp:spPr>
        <a:xfrm>
          <a:off x="1034284" y="1987773"/>
          <a:ext cx="1956702" cy="195669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Letters</a:t>
          </a:r>
        </a:p>
      </dsp:txBody>
      <dsp:txXfrm>
        <a:off x="1320836" y="2274325"/>
        <a:ext cx="1383598" cy="1383593"/>
      </dsp:txXfrm>
    </dsp:sp>
    <dsp:sp modelId="{1CCDB02E-BE2D-40DF-A86D-27F9FE59B9AE}">
      <dsp:nvSpPr>
        <dsp:cNvPr id="0" name=""/>
        <dsp:cNvSpPr/>
      </dsp:nvSpPr>
      <dsp:spPr>
        <a:xfrm>
          <a:off x="2012932" y="341382"/>
          <a:ext cx="1956702" cy="195669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Phone Calls</a:t>
          </a:r>
        </a:p>
      </dsp:txBody>
      <dsp:txXfrm>
        <a:off x="2299484" y="627934"/>
        <a:ext cx="1383598" cy="1383593"/>
      </dsp:txXfrm>
    </dsp:sp>
    <dsp:sp modelId="{E3D074D1-EEB7-4A31-A178-F0296720A29C}">
      <dsp:nvSpPr>
        <dsp:cNvPr id="0" name=""/>
        <dsp:cNvSpPr/>
      </dsp:nvSpPr>
      <dsp:spPr>
        <a:xfrm>
          <a:off x="2990981" y="1987773"/>
          <a:ext cx="1956702" cy="195669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Faxes</a:t>
          </a:r>
        </a:p>
      </dsp:txBody>
      <dsp:txXfrm>
        <a:off x="3277533" y="2274325"/>
        <a:ext cx="1383598" cy="1383593"/>
      </dsp:txXfrm>
    </dsp:sp>
    <dsp:sp modelId="{453A6FF5-AA6D-4698-BA04-63D0DABA2553}">
      <dsp:nvSpPr>
        <dsp:cNvPr id="0" name=""/>
        <dsp:cNvSpPr/>
      </dsp:nvSpPr>
      <dsp:spPr>
        <a:xfrm>
          <a:off x="4025266" y="341382"/>
          <a:ext cx="1956702" cy="195669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Inter</a:t>
          </a:r>
        </a:p>
        <a:p>
          <a:pPr marL="0" lvl="0" indent="0" algn="ctr" defTabSz="1422400">
            <a:lnSpc>
              <a:spcPct val="90000"/>
            </a:lnSpc>
            <a:spcBef>
              <a:spcPct val="0"/>
            </a:spcBef>
            <a:spcAft>
              <a:spcPct val="35000"/>
            </a:spcAft>
            <a:buNone/>
          </a:pPr>
          <a:r>
            <a:rPr lang="en-US" sz="3200" kern="1200" dirty="0"/>
            <a:t>Gov’t</a:t>
          </a:r>
        </a:p>
      </dsp:txBody>
      <dsp:txXfrm>
        <a:off x="4311818" y="627934"/>
        <a:ext cx="1383598" cy="138359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F8DC9-4D29-4303-8BBA-8DBF8FF87D40}"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2577A-A862-48E4-9059-2643227640E8}" type="slidenum">
              <a:rPr lang="en-US" smtClean="0"/>
              <a:t>‹#›</a:t>
            </a:fld>
            <a:endParaRPr lang="en-US"/>
          </a:p>
        </p:txBody>
      </p:sp>
    </p:spTree>
    <p:extLst>
      <p:ext uri="{BB962C8B-B14F-4D97-AF65-F5344CB8AC3E}">
        <p14:creationId xmlns:p14="http://schemas.microsoft.com/office/powerpoint/2010/main" val="307506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2</a:t>
            </a:fld>
            <a:endParaRPr lang="en-US" dirty="0"/>
          </a:p>
        </p:txBody>
      </p:sp>
    </p:spTree>
    <p:extLst>
      <p:ext uri="{BB962C8B-B14F-4D97-AF65-F5344CB8AC3E}">
        <p14:creationId xmlns:p14="http://schemas.microsoft.com/office/powerpoint/2010/main" val="156370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3</a:t>
            </a:fld>
            <a:endParaRPr lang="en-US" dirty="0"/>
          </a:p>
        </p:txBody>
      </p:sp>
    </p:spTree>
    <p:extLst>
      <p:ext uri="{BB962C8B-B14F-4D97-AF65-F5344CB8AC3E}">
        <p14:creationId xmlns:p14="http://schemas.microsoft.com/office/powerpoint/2010/main" val="148559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4</a:t>
            </a:fld>
            <a:endParaRPr lang="en-US" dirty="0"/>
          </a:p>
        </p:txBody>
      </p:sp>
    </p:spTree>
    <p:extLst>
      <p:ext uri="{BB962C8B-B14F-4D97-AF65-F5344CB8AC3E}">
        <p14:creationId xmlns:p14="http://schemas.microsoft.com/office/powerpoint/2010/main" val="43450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5</a:t>
            </a:fld>
            <a:endParaRPr lang="en-US" dirty="0"/>
          </a:p>
        </p:txBody>
      </p:sp>
    </p:spTree>
    <p:extLst>
      <p:ext uri="{BB962C8B-B14F-4D97-AF65-F5344CB8AC3E}">
        <p14:creationId xmlns:p14="http://schemas.microsoft.com/office/powerpoint/2010/main" val="41835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6</a:t>
            </a:fld>
            <a:endParaRPr lang="en-US" dirty="0"/>
          </a:p>
        </p:txBody>
      </p:sp>
    </p:spTree>
    <p:extLst>
      <p:ext uri="{BB962C8B-B14F-4D97-AF65-F5344CB8AC3E}">
        <p14:creationId xmlns:p14="http://schemas.microsoft.com/office/powerpoint/2010/main" val="422648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7</a:t>
            </a:fld>
            <a:endParaRPr lang="en-US" dirty="0"/>
          </a:p>
        </p:txBody>
      </p:sp>
    </p:spTree>
    <p:extLst>
      <p:ext uri="{BB962C8B-B14F-4D97-AF65-F5344CB8AC3E}">
        <p14:creationId xmlns:p14="http://schemas.microsoft.com/office/powerpoint/2010/main" val="40646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8</a:t>
            </a:fld>
            <a:endParaRPr lang="en-US" dirty="0"/>
          </a:p>
        </p:txBody>
      </p:sp>
    </p:spTree>
    <p:extLst>
      <p:ext uri="{BB962C8B-B14F-4D97-AF65-F5344CB8AC3E}">
        <p14:creationId xmlns:p14="http://schemas.microsoft.com/office/powerpoint/2010/main" val="46516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9</a:t>
            </a:fld>
            <a:endParaRPr lang="en-US" dirty="0"/>
          </a:p>
        </p:txBody>
      </p:sp>
    </p:spTree>
    <p:extLst>
      <p:ext uri="{BB962C8B-B14F-4D97-AF65-F5344CB8AC3E}">
        <p14:creationId xmlns:p14="http://schemas.microsoft.com/office/powerpoint/2010/main" val="394305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C81B-17F4-4661-9404-AF4E572A7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264DE-80CD-4C40-BC13-16D9F4A57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C6CF02-9663-4DF7-B1DA-2736B5002CBF}"/>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5" name="Footer Placeholder 4">
            <a:extLst>
              <a:ext uri="{FF2B5EF4-FFF2-40B4-BE49-F238E27FC236}">
                <a16:creationId xmlns:a16="http://schemas.microsoft.com/office/drawing/2014/main" id="{BD3473B6-F0EC-412C-942F-803A56D7D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B260D-BB0E-4386-80A6-0D45F1F28DA5}"/>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275965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B68E-DB76-47A0-8C17-EF6B01CDB3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EE0842-FA5B-46F0-81A4-ED9125F9D8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7D31F-605D-4EB2-8F1B-3DDB549AFB8A}"/>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5" name="Footer Placeholder 4">
            <a:extLst>
              <a:ext uri="{FF2B5EF4-FFF2-40B4-BE49-F238E27FC236}">
                <a16:creationId xmlns:a16="http://schemas.microsoft.com/office/drawing/2014/main" id="{0C832356-C50E-40CE-BFEB-EDA6EE9CB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5F4C9-6C31-49C7-B688-A6594611CDAB}"/>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278289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6CE12F-CA64-4DAE-934A-B5F7FE27A1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58170C-B0A5-400D-9B50-016B28BFBC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96B2F-BED8-40B0-932D-9584363BBB58}"/>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5" name="Footer Placeholder 4">
            <a:extLst>
              <a:ext uri="{FF2B5EF4-FFF2-40B4-BE49-F238E27FC236}">
                <a16:creationId xmlns:a16="http://schemas.microsoft.com/office/drawing/2014/main" id="{BDCBB020-1910-4B7F-AC99-0C6932C2B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FD770-3F82-4FC4-8130-E9382F0AAD5D}"/>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357136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5B137-39DD-6F42-AC5A-DF6BBD04AE08}"/>
              </a:ext>
            </a:extLst>
          </p:cNvPr>
          <p:cNvSpPr/>
          <p:nvPr userDrawn="1"/>
        </p:nvSpPr>
        <p:spPr>
          <a:xfrm>
            <a:off x="4646950" y="0"/>
            <a:ext cx="7545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6E60F6A-3CE0-144F-8246-5114F4F492F3}"/>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74F993B2-6492-7447-AE8C-59DFDBC5D1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7" name="TextBox 6">
            <a:extLst>
              <a:ext uri="{FF2B5EF4-FFF2-40B4-BE49-F238E27FC236}">
                <a16:creationId xmlns:a16="http://schemas.microsoft.com/office/drawing/2014/main" id="{00A8EB2C-CFBC-E642-A813-285F0A20D873}"/>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rgbClr val="002060"/>
                </a:solidFill>
                <a:latin typeface="Arial" panose="020B0604020202020204" pitchFamily="34" charset="0"/>
              </a:rPr>
              <a:t>SUNY </a:t>
            </a:r>
            <a:r>
              <a:rPr lang="en-US" sz="1600" b="0" i="0" dirty="0">
                <a:solidFill>
                  <a:srgbClr val="002060"/>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138198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206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21B6A8-0CC0-ED4B-9561-0E7132458E06}"/>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176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0070C0">
            <a:alpha val="99691"/>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7E8F46-BCAD-1842-9782-B4588B877635}"/>
              </a:ext>
            </a:extLst>
          </p:cNvPr>
          <p:cNvSpPr/>
          <p:nvPr userDrawn="1"/>
        </p:nvSpPr>
        <p:spPr>
          <a:xfrm>
            <a:off x="123288" y="133350"/>
            <a:ext cx="11945426" cy="65913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A2B4C3-AFF5-C648-B632-70A79793EB19}"/>
              </a:ext>
            </a:extLst>
          </p:cNvPr>
          <p:cNvSpPr/>
          <p:nvPr userDrawn="1"/>
        </p:nvSpPr>
        <p:spPr>
          <a:xfrm>
            <a:off x="6883005" y="-4517756"/>
            <a:ext cx="759417" cy="705173"/>
          </a:xfrm>
          <a:prstGeom prst="rect">
            <a:avLst/>
          </a:prstGeom>
          <a:solidFill>
            <a:srgbClr val="024D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285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rgbClr val="004D9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7E8F46-BCAD-1842-9782-B4588B877635}"/>
              </a:ext>
            </a:extLst>
          </p:cNvPr>
          <p:cNvSpPr/>
          <p:nvPr userDrawn="1"/>
        </p:nvSpPr>
        <p:spPr>
          <a:xfrm>
            <a:off x="123288" y="133350"/>
            <a:ext cx="11945426" cy="65913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A2B4C3-AFF5-C648-B632-70A79793EB19}"/>
              </a:ext>
            </a:extLst>
          </p:cNvPr>
          <p:cNvSpPr/>
          <p:nvPr userDrawn="1"/>
        </p:nvSpPr>
        <p:spPr>
          <a:xfrm>
            <a:off x="6883005" y="-4517756"/>
            <a:ext cx="759417" cy="705173"/>
          </a:xfrm>
          <a:prstGeom prst="rect">
            <a:avLst/>
          </a:prstGeom>
          <a:solidFill>
            <a:srgbClr val="024D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0B6F312-2667-0343-B4FA-3358DD4F3F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10" name="TextBox 9">
            <a:extLst>
              <a:ext uri="{FF2B5EF4-FFF2-40B4-BE49-F238E27FC236}">
                <a16:creationId xmlns:a16="http://schemas.microsoft.com/office/drawing/2014/main" id="{76F80EF9-B7E3-E645-A937-EEDB533FA1BC}"/>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292151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rgbClr val="00206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015544-573A-E642-B050-E4D1A88E7F00}"/>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4B452E70-228B-B74E-BE1E-3EDDAA0432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5" name="TextBox 4">
            <a:extLst>
              <a:ext uri="{FF2B5EF4-FFF2-40B4-BE49-F238E27FC236}">
                <a16:creationId xmlns:a16="http://schemas.microsoft.com/office/drawing/2014/main" id="{1E175E7F-48DA-804E-AE31-C6450208F224}"/>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3881803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5B137-39DD-6F42-AC5A-DF6BBD04AE08}"/>
              </a:ext>
            </a:extLst>
          </p:cNvPr>
          <p:cNvSpPr/>
          <p:nvPr userDrawn="1"/>
        </p:nvSpPr>
        <p:spPr>
          <a:xfrm>
            <a:off x="4646950" y="0"/>
            <a:ext cx="7545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E60F6A-3CE0-144F-8246-5114F4F492F3}"/>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74F993B2-6492-7447-AE8C-59DFDBC5D1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7" name="TextBox 6">
            <a:extLst>
              <a:ext uri="{FF2B5EF4-FFF2-40B4-BE49-F238E27FC236}">
                <a16:creationId xmlns:a16="http://schemas.microsoft.com/office/drawing/2014/main" id="{00A8EB2C-CFBC-E642-A813-285F0A20D873}"/>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rgbClr val="002060"/>
                </a:solidFill>
                <a:latin typeface="Arial" panose="020B0604020202020204" pitchFamily="34" charset="0"/>
              </a:rPr>
              <a:t>SUNY </a:t>
            </a:r>
            <a:r>
              <a:rPr lang="en-US" sz="1600" b="0" i="0" dirty="0">
                <a:solidFill>
                  <a:srgbClr val="002060"/>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1199491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148F6-9E97-2540-A005-3E55C5F8577A}"/>
              </a:ext>
            </a:extLst>
          </p:cNvPr>
          <p:cNvSpPr/>
          <p:nvPr userDrawn="1"/>
        </p:nvSpPr>
        <p:spPr>
          <a:xfrm>
            <a:off x="0" y="3572933"/>
            <a:ext cx="12192000" cy="3285067"/>
          </a:xfrm>
          <a:prstGeom prst="rect">
            <a:avLst/>
          </a:prstGeom>
          <a:solidFill>
            <a:srgbClr val="00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015544-573A-E642-B050-E4D1A88E7F00}"/>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DF299103-7979-1B46-A226-11F67BFD2A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7" name="TextBox 6">
            <a:extLst>
              <a:ext uri="{FF2B5EF4-FFF2-40B4-BE49-F238E27FC236}">
                <a16:creationId xmlns:a16="http://schemas.microsoft.com/office/drawing/2014/main" id="{38E328A4-3350-4A43-81C6-7FBCE7909466}"/>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2040131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CB1463-3401-6E49-B2AE-7F94951D05AD}"/>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1437328-6064-F34B-99FA-0DF85E63AAB4}"/>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rgbClr val="002060"/>
                </a:solidFill>
                <a:latin typeface="Arial" panose="020B0604020202020204" pitchFamily="34" charset="0"/>
              </a:rPr>
              <a:t>SUNY </a:t>
            </a:r>
            <a:r>
              <a:rPr lang="en-US" sz="1600" b="0" i="0" dirty="0">
                <a:solidFill>
                  <a:srgbClr val="002060"/>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229917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D683-4608-439A-B476-BD1D9AF24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4B2D1A-B5F6-48C4-B0C7-7C44D67259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EC6C6-36F6-4E64-BC7E-93C198DE2CDD}"/>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5" name="Footer Placeholder 4">
            <a:extLst>
              <a:ext uri="{FF2B5EF4-FFF2-40B4-BE49-F238E27FC236}">
                <a16:creationId xmlns:a16="http://schemas.microsoft.com/office/drawing/2014/main" id="{51C83532-06B1-4681-A967-15D9554F5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AAC90-E2B3-477D-8659-B592AAC08E07}"/>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427353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02060"/>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88CA93-C0F4-4B47-9DA7-B0B357A93D42}"/>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3557109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ype slide">
    <p:bg>
      <p:bgPr>
        <a:solidFill>
          <a:srgbClr val="002060"/>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FDC770-5699-F14D-A785-EDAF2CAB3B58}"/>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4282922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ype slide">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1F3D45-F24B-AE49-B83B-F4AD8F846FC3}"/>
              </a:ext>
            </a:extLst>
          </p:cNvPr>
          <p:cNvSpPr/>
          <p:nvPr userDrawn="1"/>
        </p:nvSpPr>
        <p:spPr>
          <a:xfrm>
            <a:off x="0" y="0"/>
            <a:ext cx="6096000" cy="6858000"/>
          </a:xfrm>
          <a:prstGeom prst="rect">
            <a:avLst/>
          </a:prstGeom>
          <a:solidFill>
            <a:srgbClr val="FF0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2749A8-7BA9-1848-8277-72D91E0CDA09}"/>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26592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ype slide">
    <p:bg>
      <p:bgPr>
        <a:solidFill>
          <a:srgbClr val="002060"/>
        </a:solidFill>
        <a:effectLst/>
      </p:bgPr>
    </p:bg>
    <p:spTree>
      <p:nvGrpSpPr>
        <p:cNvPr id="1" name=""/>
        <p:cNvGrpSpPr/>
        <p:nvPr/>
      </p:nvGrpSpPr>
      <p:grpSpPr>
        <a:xfrm>
          <a:off x="0" y="0"/>
          <a:ext cx="0" cy="0"/>
          <a:chOff x="0" y="0"/>
          <a:chExt cx="0" cy="0"/>
        </a:xfrm>
      </p:grpSpPr>
      <p:pic>
        <p:nvPicPr>
          <p:cNvPr id="23" name="Picture 22" descr="A picture containing person, crowd, outdoor, watching&#10;&#10;Description automatically generated">
            <a:extLst>
              <a:ext uri="{FF2B5EF4-FFF2-40B4-BE49-F238E27FC236}">
                <a16:creationId xmlns:a16="http://schemas.microsoft.com/office/drawing/2014/main" id="{457A9C33-3E74-1847-A17B-29DD9F2894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38056"/>
            <a:ext cx="12344400" cy="8219156"/>
          </a:xfrm>
          <a:prstGeom prst="rect">
            <a:avLst/>
          </a:prstGeom>
        </p:spPr>
      </p:pic>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DFFE66-79A1-9948-B04B-EE93B2681AEF}"/>
              </a:ext>
            </a:extLst>
          </p:cNvPr>
          <p:cNvSpPr txBox="1"/>
          <p:nvPr userDrawn="1"/>
        </p:nvSpPr>
        <p:spPr>
          <a:xfrm>
            <a:off x="7630961" y="719704"/>
            <a:ext cx="4276427" cy="5632311"/>
          </a:xfrm>
          <a:prstGeom prst="rect">
            <a:avLst/>
          </a:prstGeom>
          <a:noFill/>
        </p:spPr>
        <p:txBody>
          <a:bodyPr wrap="square" rtlCol="0">
            <a:spAutoFit/>
          </a:bodyPr>
          <a:lstStyle/>
          <a:p>
            <a:pPr algn="r"/>
            <a:r>
              <a:rPr lang="en-US" sz="7200" b="0" i="0">
                <a:solidFill>
                  <a:schemeClr val="bg1"/>
                </a:solidFill>
                <a:latin typeface="Helvetica Light" panose="020B0403020202020204" pitchFamily="34" charset="0"/>
              </a:rPr>
              <a:t>THIS IS WHERE YOU WANT </a:t>
            </a:r>
            <a:br>
              <a:rPr lang="en-US" sz="7200" b="0" i="0">
                <a:solidFill>
                  <a:schemeClr val="bg1"/>
                </a:solidFill>
                <a:latin typeface="Helvetica Light" panose="020B0403020202020204" pitchFamily="34" charset="0"/>
              </a:rPr>
            </a:br>
            <a:r>
              <a:rPr lang="en-US" sz="7200" b="0" i="0">
                <a:solidFill>
                  <a:schemeClr val="bg1"/>
                </a:solidFill>
                <a:latin typeface="Helvetica Light" panose="020B0403020202020204" pitchFamily="34" charset="0"/>
              </a:rPr>
              <a:t>TO BE.</a:t>
            </a:r>
          </a:p>
        </p:txBody>
      </p:sp>
      <p:sp>
        <p:nvSpPr>
          <p:cNvPr id="10" name="TextBox 9">
            <a:extLst>
              <a:ext uri="{FF2B5EF4-FFF2-40B4-BE49-F238E27FC236}">
                <a16:creationId xmlns:a16="http://schemas.microsoft.com/office/drawing/2014/main" id="{561E6C86-4493-144F-9AE2-3B443E003C96}"/>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352894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ype slide">
    <p:bg>
      <p:bgPr>
        <a:solidFill>
          <a:srgbClr val="002060"/>
        </a:solidFill>
        <a:effectLst/>
      </p:bgPr>
    </p:bg>
    <p:spTree>
      <p:nvGrpSpPr>
        <p:cNvPr id="1" name=""/>
        <p:cNvGrpSpPr/>
        <p:nvPr/>
      </p:nvGrpSpPr>
      <p:grpSpPr>
        <a:xfrm>
          <a:off x="0" y="0"/>
          <a:ext cx="0" cy="0"/>
          <a:chOff x="0" y="0"/>
          <a:chExt cx="0" cy="0"/>
        </a:xfrm>
      </p:grpSpPr>
      <p:pic>
        <p:nvPicPr>
          <p:cNvPr id="3" name="Picture 2" descr="A picture containing text, indoor, person&#10;&#10;Description automatically generated">
            <a:extLst>
              <a:ext uri="{FF2B5EF4-FFF2-40B4-BE49-F238E27FC236}">
                <a16:creationId xmlns:a16="http://schemas.microsoft.com/office/drawing/2014/main" id="{60C0981E-F498-1F4D-992F-1706DF0535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 y="-435187"/>
            <a:ext cx="12273280" cy="8182187"/>
          </a:xfrm>
          <a:prstGeom prst="rect">
            <a:avLst/>
          </a:prstGeom>
        </p:spPr>
      </p:pic>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DFFE66-79A1-9948-B04B-EE93B2681AEF}"/>
              </a:ext>
            </a:extLst>
          </p:cNvPr>
          <p:cNvSpPr txBox="1"/>
          <p:nvPr userDrawn="1"/>
        </p:nvSpPr>
        <p:spPr>
          <a:xfrm>
            <a:off x="467416" y="1985837"/>
            <a:ext cx="6146800" cy="4524315"/>
          </a:xfrm>
          <a:prstGeom prst="rect">
            <a:avLst/>
          </a:prstGeom>
          <a:noFill/>
        </p:spPr>
        <p:txBody>
          <a:bodyPr wrap="square" rtlCol="0">
            <a:spAutoFit/>
          </a:bodyPr>
          <a:lstStyle/>
          <a:p>
            <a:r>
              <a:rPr lang="en-US" sz="7200" b="0" i="0">
                <a:solidFill>
                  <a:schemeClr val="bg1"/>
                </a:solidFill>
                <a:latin typeface="Helvetica Light" panose="020B0403020202020204" pitchFamily="34" charset="0"/>
              </a:rPr>
              <a:t>TO</a:t>
            </a:r>
          </a:p>
          <a:p>
            <a:r>
              <a:rPr lang="en-US" sz="7200" b="0" i="0">
                <a:solidFill>
                  <a:schemeClr val="bg1"/>
                </a:solidFill>
                <a:latin typeface="Helvetica Light" panose="020B0403020202020204" pitchFamily="34" charset="0"/>
              </a:rPr>
              <a:t>MOVE</a:t>
            </a:r>
          </a:p>
          <a:p>
            <a:r>
              <a:rPr lang="en-US" sz="7200" b="0" i="0">
                <a:solidFill>
                  <a:schemeClr val="bg1"/>
                </a:solidFill>
                <a:latin typeface="Helvetica Light" panose="020B0403020202020204" pitchFamily="34" charset="0"/>
              </a:rPr>
              <a:t>FOR-</a:t>
            </a:r>
          </a:p>
          <a:p>
            <a:r>
              <a:rPr lang="en-US" sz="7200" b="0" i="0">
                <a:solidFill>
                  <a:schemeClr val="bg1"/>
                </a:solidFill>
                <a:latin typeface="Helvetica Light" panose="020B0403020202020204" pitchFamily="34" charset="0"/>
              </a:rPr>
              <a:t>WARD.</a:t>
            </a:r>
          </a:p>
        </p:txBody>
      </p:sp>
      <p:sp>
        <p:nvSpPr>
          <p:cNvPr id="7" name="TextBox 6">
            <a:extLst>
              <a:ext uri="{FF2B5EF4-FFF2-40B4-BE49-F238E27FC236}">
                <a16:creationId xmlns:a16="http://schemas.microsoft.com/office/drawing/2014/main" id="{45F3CDA5-BD20-6345-9961-0DBAEC7B2892}"/>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152084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ype slide">
    <p:bg>
      <p:bgPr>
        <a:solidFill>
          <a:srgbClr val="002060"/>
        </a:solidFill>
        <a:effectLst/>
      </p:bgPr>
    </p:bg>
    <p:spTree>
      <p:nvGrpSpPr>
        <p:cNvPr id="1" name=""/>
        <p:cNvGrpSpPr/>
        <p:nvPr/>
      </p:nvGrpSpPr>
      <p:grpSpPr>
        <a:xfrm>
          <a:off x="0" y="0"/>
          <a:ext cx="0" cy="0"/>
          <a:chOff x="0" y="0"/>
          <a:chExt cx="0" cy="0"/>
        </a:xfrm>
      </p:grpSpPr>
      <p:pic>
        <p:nvPicPr>
          <p:cNvPr id="3" name="Picture 2" descr="A picture containing floor, person, nature, dancer&#10;&#10;Description automatically generated">
            <a:extLst>
              <a:ext uri="{FF2B5EF4-FFF2-40B4-BE49-F238E27FC236}">
                <a16:creationId xmlns:a16="http://schemas.microsoft.com/office/drawing/2014/main" id="{9F12EA6D-F088-ED44-B9F6-A1B0E04B72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9006" y="-360265"/>
            <a:ext cx="13253406" cy="8817196"/>
          </a:xfrm>
          <a:prstGeom prst="rect">
            <a:avLst/>
          </a:prstGeom>
        </p:spPr>
      </p:pic>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DFFE66-79A1-9948-B04B-EE93B2681AEF}"/>
              </a:ext>
            </a:extLst>
          </p:cNvPr>
          <p:cNvSpPr txBox="1"/>
          <p:nvPr userDrawn="1"/>
        </p:nvSpPr>
        <p:spPr>
          <a:xfrm>
            <a:off x="7611911" y="262681"/>
            <a:ext cx="4276427" cy="3785652"/>
          </a:xfrm>
          <a:prstGeom prst="rect">
            <a:avLst/>
          </a:prstGeom>
          <a:noFill/>
        </p:spPr>
        <p:txBody>
          <a:bodyPr wrap="square" rtlCol="0">
            <a:spAutoFit/>
          </a:bodyPr>
          <a:lstStyle/>
          <a:p>
            <a:pPr algn="r"/>
            <a:r>
              <a:rPr lang="en-US" sz="8000" b="0" i="0">
                <a:solidFill>
                  <a:schemeClr val="bg1"/>
                </a:solidFill>
                <a:latin typeface="Helvetica Light" panose="020B0403020202020204" pitchFamily="34" charset="0"/>
              </a:rPr>
              <a:t>TO BREAK OUT.</a:t>
            </a:r>
          </a:p>
        </p:txBody>
      </p:sp>
      <p:sp>
        <p:nvSpPr>
          <p:cNvPr id="10" name="TextBox 9">
            <a:extLst>
              <a:ext uri="{FF2B5EF4-FFF2-40B4-BE49-F238E27FC236}">
                <a16:creationId xmlns:a16="http://schemas.microsoft.com/office/drawing/2014/main" id="{561E6C86-4493-144F-9AE2-3B443E003C96}"/>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1590034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ype slide">
    <p:bg>
      <p:bgPr>
        <a:solidFill>
          <a:srgbClr val="002060"/>
        </a:solidFill>
        <a:effectLst/>
      </p:bgPr>
    </p:bg>
    <p:spTree>
      <p:nvGrpSpPr>
        <p:cNvPr id="1" name=""/>
        <p:cNvGrpSpPr/>
        <p:nvPr/>
      </p:nvGrpSpPr>
      <p:grpSpPr>
        <a:xfrm>
          <a:off x="0" y="0"/>
          <a:ext cx="0" cy="0"/>
          <a:chOff x="0" y="0"/>
          <a:chExt cx="0" cy="0"/>
        </a:xfrm>
      </p:grpSpPr>
      <p:pic>
        <p:nvPicPr>
          <p:cNvPr id="11" name="Picture 10" descr="A picture containing person, cellphone, outdoor, phone&#10;&#10;Description automatically generated">
            <a:extLst>
              <a:ext uri="{FF2B5EF4-FFF2-40B4-BE49-F238E27FC236}">
                <a16:creationId xmlns:a16="http://schemas.microsoft.com/office/drawing/2014/main" id="{C70BFFB4-285C-0242-A1FF-5636A0AE636D}"/>
              </a:ext>
            </a:extLst>
          </p:cNvPr>
          <p:cNvPicPr>
            <a:picLocks noChangeAspect="1"/>
          </p:cNvPicPr>
          <p:nvPr userDrawn="1"/>
        </p:nvPicPr>
        <p:blipFill>
          <a:blip r:embed="rId2"/>
          <a:stretch>
            <a:fillRect/>
          </a:stretch>
        </p:blipFill>
        <p:spPr>
          <a:xfrm>
            <a:off x="0" y="-598078"/>
            <a:ext cx="12192000" cy="8128000"/>
          </a:xfrm>
          <a:prstGeom prst="rect">
            <a:avLst/>
          </a:prstGeom>
        </p:spPr>
      </p:pic>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DFFE66-79A1-9948-B04B-EE93B2681AEF}"/>
              </a:ext>
            </a:extLst>
          </p:cNvPr>
          <p:cNvSpPr txBox="1"/>
          <p:nvPr userDrawn="1"/>
        </p:nvSpPr>
        <p:spPr>
          <a:xfrm>
            <a:off x="467416" y="3308330"/>
            <a:ext cx="6146800" cy="3416320"/>
          </a:xfrm>
          <a:prstGeom prst="rect">
            <a:avLst/>
          </a:prstGeom>
          <a:noFill/>
        </p:spPr>
        <p:txBody>
          <a:bodyPr wrap="square" rtlCol="0">
            <a:spAutoFit/>
          </a:bodyPr>
          <a:lstStyle/>
          <a:p>
            <a:r>
              <a:rPr lang="en-US" sz="7200" b="0" i="0" dirty="0">
                <a:solidFill>
                  <a:schemeClr val="bg1"/>
                </a:solidFill>
                <a:latin typeface="Helvetica Light" panose="020B0403020202020204" pitchFamily="34" charset="0"/>
              </a:rPr>
              <a:t>TO</a:t>
            </a:r>
          </a:p>
          <a:p>
            <a:r>
              <a:rPr lang="en-US" sz="7200" b="0" i="0" dirty="0">
                <a:solidFill>
                  <a:schemeClr val="bg1"/>
                </a:solidFill>
                <a:latin typeface="Helvetica Light" panose="020B0403020202020204" pitchFamily="34" charset="0"/>
              </a:rPr>
              <a:t>DIS-</a:t>
            </a:r>
          </a:p>
          <a:p>
            <a:r>
              <a:rPr lang="en-US" sz="7200" b="0" i="0" dirty="0">
                <a:solidFill>
                  <a:schemeClr val="bg1"/>
                </a:solidFill>
                <a:latin typeface="Helvetica Light" panose="020B0403020202020204" pitchFamily="34" charset="0"/>
              </a:rPr>
              <a:t>COVER</a:t>
            </a:r>
            <a:r>
              <a:rPr lang="en-US" sz="7200" b="0" i="0" dirty="0">
                <a:solidFill>
                  <a:schemeClr val="bg1"/>
                </a:solidFill>
                <a:latin typeface="Arial" panose="020B0604020202020204" pitchFamily="34" charset="0"/>
              </a:rPr>
              <a:t>.</a:t>
            </a:r>
          </a:p>
        </p:txBody>
      </p:sp>
      <p:sp>
        <p:nvSpPr>
          <p:cNvPr id="12" name="TextBox 11">
            <a:extLst>
              <a:ext uri="{FF2B5EF4-FFF2-40B4-BE49-F238E27FC236}">
                <a16:creationId xmlns:a16="http://schemas.microsoft.com/office/drawing/2014/main" id="{E10E070B-59D4-3D4F-88CC-45B921B66FB3}"/>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3642650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ype slide">
    <p:bg>
      <p:bgPr>
        <a:solidFill>
          <a:srgbClr val="002060"/>
        </a:solidFill>
        <a:effectLst/>
      </p:bgPr>
    </p:bg>
    <p:spTree>
      <p:nvGrpSpPr>
        <p:cNvPr id="1" name=""/>
        <p:cNvGrpSpPr/>
        <p:nvPr/>
      </p:nvGrpSpPr>
      <p:grpSpPr>
        <a:xfrm>
          <a:off x="0" y="0"/>
          <a:ext cx="0" cy="0"/>
          <a:chOff x="0" y="0"/>
          <a:chExt cx="0" cy="0"/>
        </a:xfrm>
      </p:grpSpPr>
      <p:pic>
        <p:nvPicPr>
          <p:cNvPr id="3" name="Picture 2" descr="A picture containing outdoor, empty&#10;&#10;Description automatically generated">
            <a:extLst>
              <a:ext uri="{FF2B5EF4-FFF2-40B4-BE49-F238E27FC236}">
                <a16:creationId xmlns:a16="http://schemas.microsoft.com/office/drawing/2014/main" id="{333157C0-7D7F-534A-B573-29096034FF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4781" y="-608988"/>
            <a:ext cx="12921561" cy="8075975"/>
          </a:xfrm>
          <a:prstGeom prst="rect">
            <a:avLst/>
          </a:prstGeom>
        </p:spPr>
      </p:pic>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DFFE66-79A1-9948-B04B-EE93B2681AEF}"/>
              </a:ext>
            </a:extLst>
          </p:cNvPr>
          <p:cNvSpPr txBox="1"/>
          <p:nvPr userDrawn="1"/>
        </p:nvSpPr>
        <p:spPr>
          <a:xfrm>
            <a:off x="562536" y="2200335"/>
            <a:ext cx="4181307" cy="4524315"/>
          </a:xfrm>
          <a:prstGeom prst="rect">
            <a:avLst/>
          </a:prstGeom>
          <a:noFill/>
        </p:spPr>
        <p:txBody>
          <a:bodyPr wrap="square" rtlCol="0">
            <a:spAutoFit/>
          </a:bodyPr>
          <a:lstStyle/>
          <a:p>
            <a:pPr algn="l"/>
            <a:r>
              <a:rPr lang="en-US" sz="7200" b="0" i="0">
                <a:solidFill>
                  <a:schemeClr val="bg1"/>
                </a:solidFill>
                <a:latin typeface="Helvetica Light" panose="020B0403020202020204" pitchFamily="34" charset="0"/>
              </a:rPr>
              <a:t>TO</a:t>
            </a:r>
          </a:p>
          <a:p>
            <a:pPr algn="l"/>
            <a:r>
              <a:rPr lang="en-US" sz="7200" b="0" i="0">
                <a:solidFill>
                  <a:schemeClr val="bg1"/>
                </a:solidFill>
                <a:latin typeface="Helvetica Light" panose="020B0403020202020204" pitchFamily="34" charset="0"/>
              </a:rPr>
              <a:t>BUILD</a:t>
            </a:r>
          </a:p>
          <a:p>
            <a:pPr algn="l"/>
            <a:r>
              <a:rPr lang="en-US" sz="7200" b="0" i="0">
                <a:solidFill>
                  <a:schemeClr val="bg1"/>
                </a:solidFill>
                <a:latin typeface="Helvetica Light" panose="020B0403020202020204" pitchFamily="34" charset="0"/>
              </a:rPr>
              <a:t>YOUR</a:t>
            </a:r>
          </a:p>
          <a:p>
            <a:pPr algn="l"/>
            <a:r>
              <a:rPr lang="en-US" sz="7200" b="0" i="0">
                <a:solidFill>
                  <a:schemeClr val="bg1"/>
                </a:solidFill>
                <a:latin typeface="Helvetica Light" panose="020B0403020202020204" pitchFamily="34" charset="0"/>
              </a:rPr>
              <a:t>FUTURE.</a:t>
            </a:r>
          </a:p>
        </p:txBody>
      </p:sp>
      <p:sp>
        <p:nvSpPr>
          <p:cNvPr id="10" name="TextBox 9">
            <a:extLst>
              <a:ext uri="{FF2B5EF4-FFF2-40B4-BE49-F238E27FC236}">
                <a16:creationId xmlns:a16="http://schemas.microsoft.com/office/drawing/2014/main" id="{1BD9241C-32CE-F741-A30C-223BA9BCC198}"/>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3802952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ype slide">
    <p:bg>
      <p:bgPr>
        <a:solidFill>
          <a:srgbClr val="00206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7FDED0-37C8-354E-BC3E-24BC019AF8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988"/>
            <a:ext cx="12387263" cy="8258175"/>
          </a:xfrm>
          <a:prstGeom prst="rect">
            <a:avLst/>
          </a:prstGeom>
        </p:spPr>
      </p:pic>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DFFE66-79A1-9948-B04B-EE93B2681AEF}"/>
              </a:ext>
            </a:extLst>
          </p:cNvPr>
          <p:cNvSpPr txBox="1"/>
          <p:nvPr userDrawn="1"/>
        </p:nvSpPr>
        <p:spPr>
          <a:xfrm>
            <a:off x="467416" y="1816135"/>
            <a:ext cx="3947422" cy="4524315"/>
          </a:xfrm>
          <a:prstGeom prst="rect">
            <a:avLst/>
          </a:prstGeom>
          <a:noFill/>
        </p:spPr>
        <p:txBody>
          <a:bodyPr wrap="square" rtlCol="0">
            <a:spAutoFit/>
          </a:bodyPr>
          <a:lstStyle/>
          <a:p>
            <a:r>
              <a:rPr lang="en-US" sz="7200" b="0" i="0">
                <a:solidFill>
                  <a:schemeClr val="bg1"/>
                </a:solidFill>
                <a:latin typeface="Helvetica Light" panose="020B0403020202020204" pitchFamily="34" charset="0"/>
              </a:rPr>
              <a:t>THIS IS SUNY</a:t>
            </a:r>
          </a:p>
          <a:p>
            <a:r>
              <a:rPr lang="en-US" sz="7200" b="0" i="0">
                <a:solidFill>
                  <a:schemeClr val="bg1"/>
                </a:solidFill>
                <a:latin typeface="Helvetica Light" panose="020B0403020202020204" pitchFamily="34" charset="0"/>
              </a:rPr>
              <a:t>FOR</a:t>
            </a:r>
          </a:p>
          <a:p>
            <a:r>
              <a:rPr lang="en-US" sz="7200" b="0" i="0">
                <a:solidFill>
                  <a:schemeClr val="bg1"/>
                </a:solidFill>
                <a:latin typeface="Helvetica Light" panose="020B0403020202020204" pitchFamily="34" charset="0"/>
              </a:rPr>
              <a:t>ALL.</a:t>
            </a:r>
          </a:p>
        </p:txBody>
      </p:sp>
      <p:sp>
        <p:nvSpPr>
          <p:cNvPr id="10" name="TextBox 9">
            <a:extLst>
              <a:ext uri="{FF2B5EF4-FFF2-40B4-BE49-F238E27FC236}">
                <a16:creationId xmlns:a16="http://schemas.microsoft.com/office/drawing/2014/main" id="{A0075905-442F-E34E-B6E8-C8F4527BDF2D}"/>
              </a:ext>
            </a:extLst>
          </p:cNvPr>
          <p:cNvSpPr txBox="1"/>
          <p:nvPr userDrawn="1"/>
        </p:nvSpPr>
        <p:spPr>
          <a:xfrm>
            <a:off x="7431536" y="1816135"/>
            <a:ext cx="4589503" cy="4524315"/>
          </a:xfrm>
          <a:prstGeom prst="rect">
            <a:avLst/>
          </a:prstGeom>
          <a:noFill/>
        </p:spPr>
        <p:txBody>
          <a:bodyPr wrap="square" rtlCol="0">
            <a:spAutoFit/>
          </a:bodyPr>
          <a:lstStyle/>
          <a:p>
            <a:pPr algn="r"/>
            <a:r>
              <a:rPr lang="en-US" sz="7200" b="0" i="0">
                <a:solidFill>
                  <a:schemeClr val="bg1"/>
                </a:solidFill>
                <a:latin typeface="Helvetica Light" panose="020B0403020202020204" pitchFamily="34" charset="0"/>
              </a:rPr>
              <a:t>THIS IS SUNY</a:t>
            </a:r>
          </a:p>
          <a:p>
            <a:pPr algn="r"/>
            <a:r>
              <a:rPr lang="en-US" sz="7200" b="0" i="0">
                <a:solidFill>
                  <a:schemeClr val="bg1"/>
                </a:solidFill>
                <a:latin typeface="Helvetica Light" panose="020B0403020202020204" pitchFamily="34" charset="0"/>
              </a:rPr>
              <a:t>FOR </a:t>
            </a:r>
          </a:p>
          <a:p>
            <a:pPr algn="r"/>
            <a:r>
              <a:rPr lang="en-US" sz="7200" b="1" i="0">
                <a:solidFill>
                  <a:schemeClr val="bg1"/>
                </a:solidFill>
                <a:latin typeface="Helvetica Light" panose="020B0403020202020204" pitchFamily="34" charset="0"/>
              </a:rPr>
              <a:t>YOU.</a:t>
            </a:r>
          </a:p>
        </p:txBody>
      </p:sp>
      <p:sp>
        <p:nvSpPr>
          <p:cNvPr id="13" name="TextBox 12">
            <a:extLst>
              <a:ext uri="{FF2B5EF4-FFF2-40B4-BE49-F238E27FC236}">
                <a16:creationId xmlns:a16="http://schemas.microsoft.com/office/drawing/2014/main" id="{01F01BA9-1061-2145-BAD3-08AB06B61679}"/>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161723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A9AF-D35C-43A5-9AF8-4B38FFE0F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574318-1334-4F5D-8259-7E2F81A8E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A88A6-03DA-4DE7-88DB-61F865CB5DE4}"/>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5" name="Footer Placeholder 4">
            <a:extLst>
              <a:ext uri="{FF2B5EF4-FFF2-40B4-BE49-F238E27FC236}">
                <a16:creationId xmlns:a16="http://schemas.microsoft.com/office/drawing/2014/main" id="{E653943F-F353-4C85-98E3-5F4D1EA80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2FC3D-0052-49D4-A999-E2F67CC4A805}"/>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428226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77AF-2518-4B9C-968F-AF8B6D03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4A758-1379-40E8-997D-66843CD85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E2B0D2-0DA9-4073-A39A-0E8DFB2149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820A8A-607B-4C7B-820C-0720DFE47F1D}"/>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6" name="Footer Placeholder 5">
            <a:extLst>
              <a:ext uri="{FF2B5EF4-FFF2-40B4-BE49-F238E27FC236}">
                <a16:creationId xmlns:a16="http://schemas.microsoft.com/office/drawing/2014/main" id="{75CB46C1-4162-4C11-8469-A44915EFB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CE79F-2C6E-46BF-A10C-208A04D85697}"/>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202482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B3B7-F8E6-4450-884F-046E8DAC86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362B0F-D287-42D6-964F-8297398A7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53D600-1C1C-4477-8037-A156101AD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46C289-C1EC-41E7-BBE7-161B636E9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EE139C-1CB5-44E3-8391-397DD1E66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B2C4AA-9820-4886-9E07-701825C7BBD0}"/>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8" name="Footer Placeholder 7">
            <a:extLst>
              <a:ext uri="{FF2B5EF4-FFF2-40B4-BE49-F238E27FC236}">
                <a16:creationId xmlns:a16="http://schemas.microsoft.com/office/drawing/2014/main" id="{2A154836-053C-446B-A60D-E64416582D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D3B8C3-3C2D-4800-8F29-EE12025D52EC}"/>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24668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A604-4B00-4C21-9607-03122ECF1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4C0726-AEF2-44B2-97BC-32541DDC818B}"/>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4" name="Footer Placeholder 3">
            <a:extLst>
              <a:ext uri="{FF2B5EF4-FFF2-40B4-BE49-F238E27FC236}">
                <a16:creationId xmlns:a16="http://schemas.microsoft.com/office/drawing/2014/main" id="{4BE3728D-1605-4F95-B222-091C8BB393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A89E03-226E-4CFF-B04C-142DCC89C0B6}"/>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333337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13DAF-5D84-4B31-BC0C-4C9DC51589CB}"/>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3" name="Footer Placeholder 2">
            <a:extLst>
              <a:ext uri="{FF2B5EF4-FFF2-40B4-BE49-F238E27FC236}">
                <a16:creationId xmlns:a16="http://schemas.microsoft.com/office/drawing/2014/main" id="{DBDCE044-098A-4B43-9337-3212EE578A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1BF315-806A-4E92-ACEE-970B2E579A32}"/>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107475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0E6D-8FEA-4D72-A5B6-DFF101D28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778F6A-A6F2-4477-8A50-D296AE808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B3399-9C4E-45BD-9AFA-6ACE732AB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944A4-69C5-4421-A4D4-C6460569855F}"/>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6" name="Footer Placeholder 5">
            <a:extLst>
              <a:ext uri="{FF2B5EF4-FFF2-40B4-BE49-F238E27FC236}">
                <a16:creationId xmlns:a16="http://schemas.microsoft.com/office/drawing/2014/main" id="{A771A4C6-5B97-4FCF-A40C-9287460230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7F528-8FD7-4FE2-83C9-C9FCC0F1A5D4}"/>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331002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ACE3-5473-4AFD-8A60-307809A3D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29BD0C-E64D-46DF-93F6-05ECEBE83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059C80-2DA0-49CF-AE3E-C9725D059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34317-6ECE-45BD-A2B4-5A59FE9C0E97}"/>
              </a:ext>
            </a:extLst>
          </p:cNvPr>
          <p:cNvSpPr>
            <a:spLocks noGrp="1"/>
          </p:cNvSpPr>
          <p:nvPr>
            <p:ph type="dt" sz="half" idx="10"/>
          </p:nvPr>
        </p:nvSpPr>
        <p:spPr/>
        <p:txBody>
          <a:bodyPr/>
          <a:lstStyle/>
          <a:p>
            <a:fld id="{44C226C9-809C-46C2-B292-A52F93E6FC97}" type="datetimeFigureOut">
              <a:rPr lang="en-US" smtClean="0"/>
              <a:t>2/28/2025</a:t>
            </a:fld>
            <a:endParaRPr lang="en-US"/>
          </a:p>
        </p:txBody>
      </p:sp>
      <p:sp>
        <p:nvSpPr>
          <p:cNvPr id="6" name="Footer Placeholder 5">
            <a:extLst>
              <a:ext uri="{FF2B5EF4-FFF2-40B4-BE49-F238E27FC236}">
                <a16:creationId xmlns:a16="http://schemas.microsoft.com/office/drawing/2014/main" id="{A06F82B7-B35F-455D-B660-3A96F2C2B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F4FCF-57B8-4988-A9A5-1341EE481A6B}"/>
              </a:ext>
            </a:extLst>
          </p:cNvPr>
          <p:cNvSpPr>
            <a:spLocks noGrp="1"/>
          </p:cNvSpPr>
          <p:nvPr>
            <p:ph type="sldNum" sz="quarter" idx="12"/>
          </p:nvPr>
        </p:nvSpPr>
        <p:spPr/>
        <p:txBody>
          <a:bodyPr/>
          <a:lstStyle/>
          <a:p>
            <a:fld id="{1065B93C-DC2E-4925-9019-482E882A4E10}" type="slidenum">
              <a:rPr lang="en-US" smtClean="0"/>
              <a:t>‹#›</a:t>
            </a:fld>
            <a:endParaRPr lang="en-US"/>
          </a:p>
        </p:txBody>
      </p:sp>
    </p:spTree>
    <p:extLst>
      <p:ext uri="{BB962C8B-B14F-4D97-AF65-F5344CB8AC3E}">
        <p14:creationId xmlns:p14="http://schemas.microsoft.com/office/powerpoint/2010/main" val="343548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F86CB-AB03-4B4F-B8A5-F5CCE1C66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408B63-A241-44C6-A6F9-37A44059B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698CE-B0D0-4191-B461-C6F6561E5D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226C9-809C-46C2-B292-A52F93E6FC97}" type="datetimeFigureOut">
              <a:rPr lang="en-US" smtClean="0"/>
              <a:t>2/28/2025</a:t>
            </a:fld>
            <a:endParaRPr lang="en-US"/>
          </a:p>
        </p:txBody>
      </p:sp>
      <p:sp>
        <p:nvSpPr>
          <p:cNvPr id="5" name="Footer Placeholder 4">
            <a:extLst>
              <a:ext uri="{FF2B5EF4-FFF2-40B4-BE49-F238E27FC236}">
                <a16:creationId xmlns:a16="http://schemas.microsoft.com/office/drawing/2014/main" id="{4E5D2015-AF95-4D3C-8EF0-D31F31933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D238E9-AB00-4F53-887E-A07327F4F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B93C-DC2E-4925-9019-482E882A4E10}" type="slidenum">
              <a:rPr lang="en-US" smtClean="0"/>
              <a:t>‹#›</a:t>
            </a:fld>
            <a:endParaRPr lang="en-US"/>
          </a:p>
        </p:txBody>
      </p:sp>
    </p:spTree>
    <p:extLst>
      <p:ext uri="{BB962C8B-B14F-4D97-AF65-F5344CB8AC3E}">
        <p14:creationId xmlns:p14="http://schemas.microsoft.com/office/powerpoint/2010/main" val="221685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7604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pixabay.com/vectors/prohibited-forbidden-no-banned-147408/" TargetMode="Externa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projectsunlight.ny.gov/"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projectsunlight.ny.gov/FAQ.pdf" TargetMode="External"/><Relationship Id="rId4" Type="http://schemas.openxmlformats.org/officeDocument/2006/relationships/hyperlink" Target="https://projectsunlight.ny.gov/Polic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153E8F-FBDB-D54C-929C-BE86FFE857C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1348" y="1330957"/>
            <a:ext cx="3289303" cy="3289303"/>
          </a:xfrm>
          <a:prstGeom prst="rect">
            <a:avLst/>
          </a:prstGeom>
        </p:spPr>
      </p:pic>
      <p:sp>
        <p:nvSpPr>
          <p:cNvPr id="10" name="Title 9">
            <a:extLst>
              <a:ext uri="{FF2B5EF4-FFF2-40B4-BE49-F238E27FC236}">
                <a16:creationId xmlns:a16="http://schemas.microsoft.com/office/drawing/2014/main" id="{0B1734AB-3F9E-4647-89BF-C8A7523B9365}"/>
              </a:ext>
            </a:extLst>
          </p:cNvPr>
          <p:cNvSpPr txBox="1">
            <a:spLocks noGrp="1"/>
          </p:cNvSpPr>
          <p:nvPr>
            <p:ph type="title" idx="4294967295"/>
          </p:nvPr>
        </p:nvSpPr>
        <p:spPr>
          <a:xfrm>
            <a:off x="134471" y="5143355"/>
            <a:ext cx="11932023" cy="126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mn-cs"/>
              </a:rPr>
              <a:t>SUNY Office of System-wide Procurement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mn-cs"/>
              </a:rPr>
              <a:t>Project Sunlight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693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D1F04-22D0-4E72-44A6-CF2A4C95E060}"/>
              </a:ext>
              <a:ext uri="{C183D7F6-B498-43B3-948B-1728B52AA6E4}">
                <adec:decorative xmlns:adec="http://schemas.microsoft.com/office/drawing/2017/decorative" val="1"/>
              </a:ext>
            </a:extLst>
          </p:cNvPr>
          <p:cNvSpPr txBox="1">
            <a:spLocks/>
          </p:cNvSpPr>
          <p:nvPr/>
        </p:nvSpPr>
        <p:spPr>
          <a:xfrm>
            <a:off x="4863402" y="376844"/>
            <a:ext cx="6761704" cy="6481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2800" b="1" dirty="0"/>
          </a:p>
          <a:p>
            <a:endParaRPr lang="en-US" sz="2800" b="1" dirty="0"/>
          </a:p>
          <a:p>
            <a:endParaRPr lang="en-US" sz="2800" b="1" dirty="0"/>
          </a:p>
        </p:txBody>
      </p:sp>
      <p:sp>
        <p:nvSpPr>
          <p:cNvPr id="2" name="Title 1">
            <a:extLst>
              <a:ext uri="{FF2B5EF4-FFF2-40B4-BE49-F238E27FC236}">
                <a16:creationId xmlns:a16="http://schemas.microsoft.com/office/drawing/2014/main" id="{C1971C46-0B22-49FF-940D-0276D4EE548E}"/>
              </a:ext>
            </a:extLst>
          </p:cNvPr>
          <p:cNvSpPr txBox="1">
            <a:spLocks noGrp="1"/>
          </p:cNvSpPr>
          <p:nvPr>
            <p:ph type="title" idx="4294967295"/>
          </p:nvPr>
        </p:nvSpPr>
        <p:spPr>
          <a:xfrm>
            <a:off x="431672" y="2057168"/>
            <a:ext cx="4048125"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 Is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 Do We Need To Do?  </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1F5994C0-9CCC-4B0D-9ACD-05148ECECA61}"/>
              </a:ext>
            </a:extLst>
          </p:cNvPr>
          <p:cNvSpPr txBox="1"/>
          <p:nvPr/>
        </p:nvSpPr>
        <p:spPr>
          <a:xfrm>
            <a:off x="4821835" y="601210"/>
            <a:ext cx="6938493" cy="6032421"/>
          </a:xfrm>
          <a:prstGeom prst="rect">
            <a:avLst/>
          </a:prstGeom>
          <a:noFill/>
        </p:spPr>
        <p:txBody>
          <a:bodyPr wrap="square">
            <a:spAutoFit/>
          </a:bodyPr>
          <a:lstStyle/>
          <a:p>
            <a:pPr marL="0" indent="0" algn="just">
              <a:buNone/>
            </a:pPr>
            <a:endParaRPr lang="en-US" sz="2000" dirty="0">
              <a:latin typeface="Aptos"/>
              <a:ea typeface="Dotum"/>
            </a:endParaRPr>
          </a:p>
          <a:p>
            <a:pPr marL="0" indent="0" algn="just">
              <a:buNone/>
            </a:pPr>
            <a:endParaRPr lang="en-US" sz="2000" dirty="0">
              <a:latin typeface="Aptos"/>
              <a:ea typeface="Dotum"/>
            </a:endParaRPr>
          </a:p>
          <a:p>
            <a:pPr marL="0" indent="0" algn="just">
              <a:buNone/>
            </a:pPr>
            <a:r>
              <a:rPr lang="en-US" sz="2000" dirty="0">
                <a:latin typeface="Arial" panose="020B0604020202020204" pitchFamily="34" charset="0"/>
                <a:ea typeface="Dotum"/>
                <a:cs typeface="Arial" panose="020B0604020202020204" pitchFamily="34" charset="0"/>
              </a:rPr>
              <a:t>Project Sunlight is an online database (maintained by Office of General Services) that provides the public with an opportunity to see the individuals and entities that are interacting with governmental decision-makers in five specific areas, including procurement.</a:t>
            </a: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Per </a:t>
            </a:r>
            <a:r>
              <a:rPr lang="en-US" sz="2000" i="1" dirty="0">
                <a:latin typeface="Arial" panose="020B0604020202020204" pitchFamily="34" charset="0"/>
                <a:cs typeface="Arial" panose="020B0604020202020204" pitchFamily="34" charset="0"/>
              </a:rPr>
              <a:t>Public Integrity Reform Act of 2011 </a:t>
            </a:r>
            <a:r>
              <a:rPr lang="en-US" sz="2000" dirty="0">
                <a:latin typeface="Arial" panose="020B0604020202020204" pitchFamily="34" charset="0"/>
                <a:cs typeface="Arial" panose="020B0604020202020204" pitchFamily="34" charset="0"/>
              </a:rPr>
              <a:t>SUNY is required to report all interactions between covered individuals in one of the five covered categories, within 5 business days after the interaction occurs.  </a:t>
            </a:r>
            <a:endParaRPr lang="en-US" sz="2000" b="0" i="0" dirty="0">
              <a:solidFill>
                <a:srgbClr val="333333"/>
              </a:solidFill>
              <a:effectLst/>
              <a:latin typeface="Arial" panose="020B0604020202020204" pitchFamily="34" charset="0"/>
              <a:cs typeface="Arial" panose="020B0604020202020204" pitchFamily="34" charset="0"/>
            </a:endParaRPr>
          </a:p>
          <a:p>
            <a:pPr algn="r"/>
            <a:r>
              <a:rPr lang="en-US" sz="1400" dirty="0">
                <a:latin typeface="Arial" panose="020B0604020202020204" pitchFamily="34" charset="0"/>
                <a:ea typeface="Dotum"/>
                <a:cs typeface="Arial" panose="020B0604020202020204" pitchFamily="34" charset="0"/>
              </a:rPr>
              <a:t>See L. 2011, Ch. 399, Part A, § 4. </a:t>
            </a:r>
            <a:endParaRPr lang="en-US" sz="14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endParaRPr lang="en-US" sz="2000" dirty="0"/>
          </a:p>
          <a:p>
            <a:pPr marL="0" indent="0" algn="just">
              <a:buNone/>
            </a:pPr>
            <a:endParaRPr lang="en-US" b="0" i="0" dirty="0">
              <a:solidFill>
                <a:srgbClr val="333333"/>
              </a:solidFill>
              <a:effectLst/>
              <a:latin typeface="Helvetica Neue"/>
            </a:endParaRPr>
          </a:p>
          <a:p>
            <a:pPr marL="0" indent="0" algn="just">
              <a:buNone/>
            </a:pPr>
            <a:endParaRPr lang="en-US" b="0" i="0" dirty="0">
              <a:solidFill>
                <a:srgbClr val="333333"/>
              </a:solidFill>
              <a:effectLst/>
              <a:latin typeface="Helvetica Neue"/>
            </a:endParaRPr>
          </a:p>
          <a:p>
            <a:pPr marL="0" indent="0" algn="just">
              <a:buNone/>
            </a:pPr>
            <a:endParaRPr lang="en-US" dirty="0">
              <a:solidFill>
                <a:srgbClr val="333333"/>
              </a:solidFill>
              <a:latin typeface="Helvetica Neue"/>
            </a:endParaRPr>
          </a:p>
          <a:p>
            <a:pPr marL="0" indent="0" algn="just">
              <a:buNone/>
            </a:pPr>
            <a:endParaRPr lang="en-US" b="0" i="0" dirty="0">
              <a:solidFill>
                <a:srgbClr val="333333"/>
              </a:solidFill>
              <a:effectLst/>
              <a:latin typeface="Helvetica Neue"/>
            </a:endParaRPr>
          </a:p>
        </p:txBody>
      </p:sp>
    </p:spTree>
    <p:extLst>
      <p:ext uri="{BB962C8B-B14F-4D97-AF65-F5344CB8AC3E}">
        <p14:creationId xmlns:p14="http://schemas.microsoft.com/office/powerpoint/2010/main" val="263623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D1F04-22D0-4E72-44A6-CF2A4C95E060}"/>
              </a:ext>
              <a:ext uri="{C183D7F6-B498-43B3-948B-1728B52AA6E4}">
                <adec:decorative xmlns:adec="http://schemas.microsoft.com/office/drawing/2017/decorative" val="1"/>
              </a:ext>
            </a:extLst>
          </p:cNvPr>
          <p:cNvSpPr txBox="1">
            <a:spLocks/>
          </p:cNvSpPr>
          <p:nvPr/>
        </p:nvSpPr>
        <p:spPr>
          <a:xfrm>
            <a:off x="4863402" y="376844"/>
            <a:ext cx="6761704" cy="6481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2800" b="1" dirty="0"/>
          </a:p>
          <a:p>
            <a:endParaRPr lang="en-US" sz="2800" b="1" dirty="0"/>
          </a:p>
          <a:p>
            <a:endParaRPr lang="en-US" sz="2800" b="1" dirty="0"/>
          </a:p>
        </p:txBody>
      </p:sp>
      <p:sp>
        <p:nvSpPr>
          <p:cNvPr id="2" name="Title 1">
            <a:extLst>
              <a:ext uri="{FF2B5EF4-FFF2-40B4-BE49-F238E27FC236}">
                <a16:creationId xmlns:a16="http://schemas.microsoft.com/office/drawing/2014/main" id="{C1971C46-0B22-49FF-940D-0276D4EE548E}"/>
              </a:ext>
            </a:extLst>
          </p:cNvPr>
          <p:cNvSpPr txBox="1">
            <a:spLocks noGrp="1"/>
          </p:cNvSpPr>
          <p:nvPr>
            <p:ph type="title" idx="4294967295"/>
          </p:nvPr>
        </p:nvSpPr>
        <p:spPr>
          <a:xfrm>
            <a:off x="303656" y="1905506"/>
            <a:ext cx="4048125" cy="3170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 is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Appearance?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Who is Covered?</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1F5994C0-9CCC-4B0D-9ACD-05148ECECA61}"/>
              </a:ext>
            </a:extLst>
          </p:cNvPr>
          <p:cNvSpPr txBox="1"/>
          <p:nvPr/>
        </p:nvSpPr>
        <p:spPr>
          <a:xfrm>
            <a:off x="4821835" y="412789"/>
            <a:ext cx="7270724" cy="6155531"/>
          </a:xfrm>
          <a:prstGeom prst="rect">
            <a:avLst/>
          </a:prstGeom>
          <a:noFill/>
        </p:spPr>
        <p:txBody>
          <a:bodyPr wrap="square">
            <a:spAutoFit/>
          </a:bodyPr>
          <a:lstStyle/>
          <a:p>
            <a:pPr lvl="0"/>
            <a:r>
              <a:rPr lang="en-US" sz="2400" dirty="0"/>
              <a:t>An appearance is an interaction that is an in-person meeting or a video conference between a vendor and covered individuals. </a:t>
            </a:r>
          </a:p>
          <a:p>
            <a:pPr lvl="0"/>
            <a:endParaRPr lang="en-US" sz="1200" dirty="0"/>
          </a:p>
          <a:p>
            <a:r>
              <a:rPr lang="en-US" sz="2400" dirty="0">
                <a:solidFill>
                  <a:srgbClr val="333333"/>
                </a:solidFill>
                <a:latin typeface="Helvetica Neue"/>
              </a:rPr>
              <a:t>Covered individuals are government employees who:</a:t>
            </a:r>
          </a:p>
          <a:p>
            <a:pPr marL="285750" indent="-285750">
              <a:buFont typeface="Arial" panose="020B0604020202020204" pitchFamily="34" charset="0"/>
              <a:buChar char="•"/>
            </a:pPr>
            <a:r>
              <a:rPr lang="en-US" sz="2400" dirty="0">
                <a:solidFill>
                  <a:srgbClr val="333333"/>
                </a:solidFill>
                <a:latin typeface="Helvetica Neue"/>
              </a:rPr>
              <a:t>have the power to exercise agency discretion or </a:t>
            </a:r>
          </a:p>
          <a:p>
            <a:pPr marL="285750" indent="-285750">
              <a:buFont typeface="Arial" panose="020B0604020202020204" pitchFamily="34" charset="0"/>
              <a:buChar char="•"/>
            </a:pPr>
            <a:r>
              <a:rPr lang="en-US" sz="2400" dirty="0">
                <a:solidFill>
                  <a:srgbClr val="333333"/>
                </a:solidFill>
                <a:latin typeface="Helvetica Neue"/>
              </a:rPr>
              <a:t>advise someone who has such discretion.</a:t>
            </a:r>
          </a:p>
          <a:p>
            <a:endParaRPr lang="en-US" sz="1200" dirty="0"/>
          </a:p>
          <a:p>
            <a:r>
              <a:rPr lang="en-US" sz="2000" dirty="0"/>
              <a:t>SUNY has identified the following as covered individuals:</a:t>
            </a:r>
          </a:p>
          <a:p>
            <a:pPr marL="342900" indent="-342900">
              <a:buFont typeface="Arial" panose="020B0604020202020204" pitchFamily="34" charset="0"/>
              <a:buChar char="•"/>
            </a:pPr>
            <a:r>
              <a:rPr lang="en-US" sz="2000" dirty="0"/>
              <a:t>Presidents; </a:t>
            </a:r>
          </a:p>
          <a:p>
            <a:pPr marL="342900" indent="-342900">
              <a:buFont typeface="Arial" panose="020B0604020202020204" pitchFamily="34" charset="0"/>
              <a:buChar char="•"/>
            </a:pPr>
            <a:r>
              <a:rPr lang="en-US" sz="2000" dirty="0"/>
              <a:t>Vice Presidents for Administration;</a:t>
            </a:r>
          </a:p>
          <a:p>
            <a:pPr marL="342900" indent="-342900">
              <a:buFont typeface="Arial" panose="020B0604020202020204" pitchFamily="34" charset="0"/>
              <a:buChar char="•"/>
            </a:pPr>
            <a:r>
              <a:rPr lang="en-US" sz="2000" dirty="0"/>
              <a:t>Directors of Procurement; </a:t>
            </a:r>
          </a:p>
          <a:p>
            <a:pPr marL="342900" indent="-342900">
              <a:buFont typeface="Arial" panose="020B0604020202020204" pitchFamily="34" charset="0"/>
              <a:buChar char="•"/>
            </a:pPr>
            <a:r>
              <a:rPr lang="en-US" sz="2000" dirty="0"/>
              <a:t>Vice Presidents for Student Affairs; </a:t>
            </a:r>
          </a:p>
          <a:p>
            <a:pPr marL="342900" indent="-342900">
              <a:buFont typeface="Arial" panose="020B0604020202020204" pitchFamily="34" charset="0"/>
              <a:buChar char="•"/>
            </a:pPr>
            <a:r>
              <a:rPr lang="en-US" sz="2000" dirty="0"/>
              <a:t>Vice Presidents for Research; </a:t>
            </a:r>
          </a:p>
          <a:p>
            <a:pPr marL="342900" indent="-342900">
              <a:buFont typeface="Arial" panose="020B0604020202020204" pitchFamily="34" charset="0"/>
              <a:buChar char="•"/>
            </a:pPr>
            <a:r>
              <a:rPr lang="en-US" sz="2000" dirty="0"/>
              <a:t>Vice Presidents for Academic Affairs/Provosts </a:t>
            </a:r>
          </a:p>
          <a:p>
            <a:pPr marL="342900" indent="-342900">
              <a:buFont typeface="Arial" panose="020B0604020202020204" pitchFamily="34" charset="0"/>
              <a:buChar char="•"/>
            </a:pPr>
            <a:r>
              <a:rPr lang="en-US" sz="2000" dirty="0"/>
              <a:t>Athletics Directors; </a:t>
            </a:r>
          </a:p>
          <a:p>
            <a:pPr marL="342900" indent="-342900">
              <a:buFont typeface="Arial" panose="020B0604020202020204" pitchFamily="34" charset="0"/>
              <a:buChar char="•"/>
            </a:pPr>
            <a:r>
              <a:rPr lang="en-US" sz="2000" dirty="0"/>
              <a:t>Deans. </a:t>
            </a:r>
          </a:p>
          <a:p>
            <a:r>
              <a:rPr lang="en-US" dirty="0"/>
              <a:t>                     * Not all inclusive.  </a:t>
            </a:r>
          </a:p>
        </p:txBody>
      </p:sp>
    </p:spTree>
    <p:extLst>
      <p:ext uri="{BB962C8B-B14F-4D97-AF65-F5344CB8AC3E}">
        <p14:creationId xmlns:p14="http://schemas.microsoft.com/office/powerpoint/2010/main" val="94113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arn(inVertical)">
                                      <p:cBhvr>
                                        <p:cTn id="17" dur="500"/>
                                        <p:tgtEl>
                                          <p:spTgt spid="5">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barn(inVertical)">
                                      <p:cBhvr>
                                        <p:cTn id="20" dur="500"/>
                                        <p:tgtEl>
                                          <p:spTgt spid="5">
                                            <p:txEl>
                                              <p:pRg st="7" end="7"/>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barn(inVertical)">
                                      <p:cBhvr>
                                        <p:cTn id="23" dur="500"/>
                                        <p:tgtEl>
                                          <p:spTgt spid="5">
                                            <p:txEl>
                                              <p:pRg st="8" end="8"/>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animEffect transition="in" filter="barn(inVertical)">
                                      <p:cBhvr>
                                        <p:cTn id="26" dur="500"/>
                                        <p:tgtEl>
                                          <p:spTgt spid="5">
                                            <p:txEl>
                                              <p:pRg st="9" end="9"/>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barn(inVertical)">
                                      <p:cBhvr>
                                        <p:cTn id="29" dur="500"/>
                                        <p:tgtEl>
                                          <p:spTgt spid="5">
                                            <p:txEl>
                                              <p:pRg st="10" end="1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barn(inVertical)">
                                      <p:cBhvr>
                                        <p:cTn id="32" dur="500"/>
                                        <p:tgtEl>
                                          <p:spTgt spid="5">
                                            <p:txEl>
                                              <p:pRg st="11" end="11"/>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animEffect transition="in" filter="barn(inVertical)">
                                      <p:cBhvr>
                                        <p:cTn id="35" dur="500"/>
                                        <p:tgtEl>
                                          <p:spTgt spid="5">
                                            <p:txEl>
                                              <p:pRg st="12" end="1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xEl>
                                              <p:pRg st="13" end="13"/>
                                            </p:txEl>
                                          </p:spTgt>
                                        </p:tgtEl>
                                        <p:attrNameLst>
                                          <p:attrName>style.visibility</p:attrName>
                                        </p:attrNameLst>
                                      </p:cBhvr>
                                      <p:to>
                                        <p:strVal val="visible"/>
                                      </p:to>
                                    </p:set>
                                    <p:animEffect transition="in" filter="barn(inVertical)">
                                      <p:cBhvr>
                                        <p:cTn id="38" dur="500"/>
                                        <p:tgtEl>
                                          <p:spTgt spid="5">
                                            <p:txEl>
                                              <p:pRg st="13" end="13"/>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animEffect transition="in" filter="barn(inVertical)">
                                      <p:cBhvr>
                                        <p:cTn id="41" dur="500"/>
                                        <p:tgtEl>
                                          <p:spTgt spid="5">
                                            <p:txEl>
                                              <p:pRg st="14" end="14"/>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5">
                                            <p:txEl>
                                              <p:pRg st="15" end="15"/>
                                            </p:txEl>
                                          </p:spTgt>
                                        </p:tgtEl>
                                        <p:attrNameLst>
                                          <p:attrName>style.visibility</p:attrName>
                                        </p:attrNameLst>
                                      </p:cBhvr>
                                      <p:to>
                                        <p:strVal val="visible"/>
                                      </p:to>
                                    </p:set>
                                    <p:animEffect transition="in" filter="barn(inVertical)">
                                      <p:cBhvr>
                                        <p:cTn id="44"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D1F04-22D0-4E72-44A6-CF2A4C95E060}"/>
              </a:ext>
              <a:ext uri="{C183D7F6-B498-43B3-948B-1728B52AA6E4}">
                <adec:decorative xmlns:adec="http://schemas.microsoft.com/office/drawing/2017/decorative" val="1"/>
              </a:ext>
            </a:extLst>
          </p:cNvPr>
          <p:cNvSpPr txBox="1">
            <a:spLocks/>
          </p:cNvSpPr>
          <p:nvPr/>
        </p:nvSpPr>
        <p:spPr>
          <a:xfrm>
            <a:off x="4863402" y="376844"/>
            <a:ext cx="6761704" cy="6481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2800" b="1" dirty="0"/>
          </a:p>
          <a:p>
            <a:endParaRPr lang="en-US" sz="2800" b="1" dirty="0"/>
          </a:p>
          <a:p>
            <a:endParaRPr lang="en-US" sz="2800" b="1" dirty="0"/>
          </a:p>
        </p:txBody>
      </p:sp>
      <p:sp>
        <p:nvSpPr>
          <p:cNvPr id="2" name="Title 1">
            <a:extLst>
              <a:ext uri="{FF2B5EF4-FFF2-40B4-BE49-F238E27FC236}">
                <a16:creationId xmlns:a16="http://schemas.microsoft.com/office/drawing/2014/main" id="{C1971C46-0B22-49FF-940D-0276D4EE548E}"/>
              </a:ext>
            </a:extLst>
          </p:cNvPr>
          <p:cNvSpPr txBox="1">
            <a:spLocks noGrp="1"/>
          </p:cNvSpPr>
          <p:nvPr>
            <p:ph type="title" idx="4294967295"/>
          </p:nvPr>
        </p:nvSpPr>
        <p:spPr>
          <a:xfrm>
            <a:off x="358520" y="2551837"/>
            <a:ext cx="404812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 is a Procurement Appearance?</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1F5994C0-9CCC-4B0D-9ACD-05148ECECA61}"/>
              </a:ext>
            </a:extLst>
          </p:cNvPr>
          <p:cNvSpPr txBox="1"/>
          <p:nvPr/>
        </p:nvSpPr>
        <p:spPr>
          <a:xfrm>
            <a:off x="4863402" y="511960"/>
            <a:ext cx="6970078" cy="5755422"/>
          </a:xfrm>
          <a:prstGeom prst="rect">
            <a:avLst/>
          </a:prstGeom>
          <a:noFill/>
        </p:spPr>
        <p:txBody>
          <a:bodyPr wrap="square">
            <a:spAutoFit/>
          </a:bodyPr>
          <a:lstStyle/>
          <a:p>
            <a:r>
              <a:rPr lang="en-US" sz="2400" b="0" i="0" dirty="0">
                <a:solidFill>
                  <a:srgbClr val="333333"/>
                </a:solidFill>
                <a:effectLst/>
                <a:latin typeface="Arial" panose="020B0604020202020204" pitchFamily="34" charset="0"/>
                <a:cs typeface="Arial" panose="020B0604020202020204" pitchFamily="34" charset="0"/>
              </a:rPr>
              <a:t>An appearance in the procurement category is a discussion about a potential purchase that has a total contract value (TCV) that is reasonably expected to be $25,000 or more.*</a:t>
            </a:r>
          </a:p>
          <a:p>
            <a:endParaRPr lang="en-US" sz="2400" b="0" i="0" dirty="0">
              <a:solidFill>
                <a:srgbClr val="333333"/>
              </a:solidFill>
              <a:effectLst/>
              <a:latin typeface="Arial" panose="020B0604020202020204" pitchFamily="34" charset="0"/>
              <a:cs typeface="Arial" panose="020B0604020202020204" pitchFamily="34" charset="0"/>
            </a:endParaRPr>
          </a:p>
          <a:p>
            <a:r>
              <a:rPr lang="en-US" sz="2400" b="0" i="0" dirty="0">
                <a:solidFill>
                  <a:srgbClr val="333333"/>
                </a:solidFill>
                <a:effectLst/>
                <a:latin typeface="Arial" panose="020B0604020202020204" pitchFamily="34" charset="0"/>
                <a:cs typeface="Arial" panose="020B0604020202020204" pitchFamily="34" charset="0"/>
              </a:rPr>
              <a:t> TCV = Term (Years) x Cost Per Year</a:t>
            </a:r>
          </a:p>
          <a:p>
            <a:pPr lvl="0"/>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Real property</a:t>
            </a: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Goods (commodities)</a:t>
            </a: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Services (includes leases)</a:t>
            </a:r>
          </a:p>
          <a:p>
            <a:endParaRPr lang="en-US" sz="2000" dirty="0">
              <a:solidFill>
                <a:srgbClr val="333333"/>
              </a:solidFill>
              <a:latin typeface="Arial" panose="020B0604020202020204" pitchFamily="34" charset="0"/>
              <a:cs typeface="Arial" panose="020B0604020202020204" pitchFamily="34" charset="0"/>
            </a:endParaRPr>
          </a:p>
          <a:p>
            <a:pPr algn="l"/>
            <a:r>
              <a:rPr lang="en-US" sz="2000" b="0" i="0" dirty="0">
                <a:solidFill>
                  <a:srgbClr val="333333"/>
                </a:solidFill>
                <a:effectLst/>
                <a:latin typeface="Arial" panose="020B0604020202020204" pitchFamily="34" charset="0"/>
                <a:cs typeface="Arial" panose="020B0604020202020204" pitchFamily="34" charset="0"/>
              </a:rPr>
              <a:t> </a:t>
            </a:r>
            <a:endParaRPr lang="en-US" sz="2000" dirty="0">
              <a:solidFill>
                <a:srgbClr val="333333"/>
              </a:solidFill>
              <a:latin typeface="Arial" panose="020B0604020202020204" pitchFamily="34" charset="0"/>
              <a:cs typeface="Arial" panose="020B0604020202020204" pitchFamily="34" charset="0"/>
            </a:endParaRPr>
          </a:p>
          <a:p>
            <a:endParaRPr lang="en-US" sz="2400" b="0" i="0" dirty="0">
              <a:solidFill>
                <a:srgbClr val="333333"/>
              </a:solidFill>
              <a:effectLst/>
              <a:latin typeface="Arial" panose="020B0604020202020204" pitchFamily="34" charset="0"/>
              <a:cs typeface="Arial" panose="020B0604020202020204" pitchFamily="34" charset="0"/>
            </a:endParaRPr>
          </a:p>
          <a:p>
            <a:r>
              <a:rPr lang="en-US" sz="1600" b="1" i="1" dirty="0">
                <a:solidFill>
                  <a:srgbClr val="333333"/>
                </a:solidFill>
                <a:effectLst/>
                <a:latin typeface="Arial" panose="020B0604020202020204" pitchFamily="34" charset="0"/>
                <a:cs typeface="Arial" panose="020B0604020202020204" pitchFamily="34" charset="0"/>
              </a:rPr>
              <a:t>* NYS State Funds (all or partial) </a:t>
            </a:r>
          </a:p>
          <a:p>
            <a:pPr algn="l"/>
            <a:endParaRPr lang="en-US" dirty="0">
              <a:solidFill>
                <a:srgbClr val="333333"/>
              </a:solidFill>
              <a:latin typeface="Arial" panose="020B0604020202020204" pitchFamily="34" charset="0"/>
              <a:cs typeface="Arial" panose="020B0604020202020204" pitchFamily="34" charset="0"/>
            </a:endParaRPr>
          </a:p>
          <a:p>
            <a:r>
              <a:rPr lang="en-US" sz="1200" b="0" i="0" dirty="0">
                <a:solidFill>
                  <a:srgbClr val="333333"/>
                </a:solidFill>
                <a:effectLst/>
                <a:latin typeface="Arial" panose="020B0604020202020204" pitchFamily="34" charset="0"/>
                <a:cs typeface="Arial" panose="020B0604020202020204" pitchFamily="34" charset="0"/>
              </a:rPr>
              <a:t> </a:t>
            </a:r>
          </a:p>
          <a:p>
            <a:endParaRPr lang="en-US" b="0" i="0" dirty="0">
              <a:solidFill>
                <a:srgbClr val="333333"/>
              </a:solidFill>
              <a:effectLst/>
              <a:latin typeface="Helvetica Neue"/>
            </a:endParaRPr>
          </a:p>
        </p:txBody>
      </p:sp>
    </p:spTree>
    <p:extLst>
      <p:ext uri="{BB962C8B-B14F-4D97-AF65-F5344CB8AC3E}">
        <p14:creationId xmlns:p14="http://schemas.microsoft.com/office/powerpoint/2010/main" val="245024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D1F04-22D0-4E72-44A6-CF2A4C95E060}"/>
              </a:ext>
              <a:ext uri="{C183D7F6-B498-43B3-948B-1728B52AA6E4}">
                <adec:decorative xmlns:adec="http://schemas.microsoft.com/office/drawing/2017/decorative" val="1"/>
              </a:ext>
            </a:extLst>
          </p:cNvPr>
          <p:cNvSpPr txBox="1">
            <a:spLocks/>
          </p:cNvSpPr>
          <p:nvPr/>
        </p:nvSpPr>
        <p:spPr>
          <a:xfrm>
            <a:off x="4449351" y="376845"/>
            <a:ext cx="6761704" cy="6481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2800" b="1" dirty="0"/>
          </a:p>
          <a:p>
            <a:endParaRPr lang="en-US" sz="2800" b="1" dirty="0"/>
          </a:p>
          <a:p>
            <a:endParaRPr lang="en-US" sz="2800" b="1" dirty="0"/>
          </a:p>
        </p:txBody>
      </p:sp>
      <p:sp>
        <p:nvSpPr>
          <p:cNvPr id="2" name="Title 1">
            <a:extLst>
              <a:ext uri="{FF2B5EF4-FFF2-40B4-BE49-F238E27FC236}">
                <a16:creationId xmlns:a16="http://schemas.microsoft.com/office/drawing/2014/main" id="{C1971C46-0B22-49FF-940D-0276D4EE548E}"/>
              </a:ext>
            </a:extLst>
          </p:cNvPr>
          <p:cNvSpPr txBox="1">
            <a:spLocks noGrp="1"/>
          </p:cNvSpPr>
          <p:nvPr>
            <p:ph type="title" idx="4294967295"/>
          </p:nvPr>
        </p:nvSpPr>
        <p:spPr>
          <a:xfrm>
            <a:off x="401226" y="1846659"/>
            <a:ext cx="4048125"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When and Where does the Appearance Need to Occur? </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1F5994C0-9CCC-4B0D-9ACD-05148ECECA61}"/>
              </a:ext>
            </a:extLst>
          </p:cNvPr>
          <p:cNvSpPr txBox="1"/>
          <p:nvPr/>
        </p:nvSpPr>
        <p:spPr>
          <a:xfrm>
            <a:off x="4942060" y="276999"/>
            <a:ext cx="6803271" cy="2831544"/>
          </a:xfrm>
          <a:prstGeom prst="rect">
            <a:avLst/>
          </a:prstGeom>
          <a:noFill/>
        </p:spPr>
        <p:txBody>
          <a:bodyPr wrap="square">
            <a:spAutoFit/>
          </a:bodyPr>
          <a:lstStyle/>
          <a:p>
            <a:pPr algn="l"/>
            <a:r>
              <a:rPr lang="en-US" sz="2000" b="0" i="0" dirty="0">
                <a:solidFill>
                  <a:srgbClr val="333333"/>
                </a:solidFill>
                <a:effectLst/>
                <a:latin typeface="Arial" panose="020B0604020202020204" pitchFamily="34" charset="0"/>
                <a:cs typeface="Arial" panose="020B0604020202020204" pitchFamily="34" charset="0"/>
              </a:rPr>
              <a:t>An appearance must be reported if it occurs  anytime before a procurement’s </a:t>
            </a:r>
            <a:r>
              <a:rPr lang="en-US" sz="2000" b="1" i="0" dirty="0">
                <a:solidFill>
                  <a:srgbClr val="333333"/>
                </a:solidFill>
                <a:effectLst/>
                <a:latin typeface="Arial" panose="020B0604020202020204" pitchFamily="34" charset="0"/>
                <a:cs typeface="Arial" panose="020B0604020202020204" pitchFamily="34" charset="0"/>
              </a:rPr>
              <a:t>Restricted Period</a:t>
            </a:r>
            <a:r>
              <a:rPr lang="en-US" sz="2000" b="0" i="0" dirty="0">
                <a:solidFill>
                  <a:srgbClr val="333333"/>
                </a:solidFill>
                <a:effectLst/>
                <a:latin typeface="Arial" panose="020B0604020202020204" pitchFamily="34" charset="0"/>
                <a:cs typeface="Arial" panose="020B0604020202020204" pitchFamily="34" charset="0"/>
              </a:rPr>
              <a:t>, which is the date of the earliest notice of intent to solicit offers/bids through the date of the final award (if applicable, includes approval by Offices of the Attorney General and State Comptroller).</a:t>
            </a:r>
          </a:p>
          <a:p>
            <a:pPr algn="l"/>
            <a:endParaRPr lang="en-US" sz="2000" dirty="0">
              <a:solidFill>
                <a:srgbClr val="333333"/>
              </a:solidFill>
              <a:latin typeface="Arial" panose="020B0604020202020204" pitchFamily="34" charset="0"/>
              <a:cs typeface="Arial" panose="020B0604020202020204" pitchFamily="34" charset="0"/>
            </a:endParaRPr>
          </a:p>
          <a:p>
            <a:pPr algn="l"/>
            <a:r>
              <a:rPr lang="en-US" sz="2000" b="0" i="0" dirty="0">
                <a:solidFill>
                  <a:srgbClr val="333333"/>
                </a:solidFill>
                <a:effectLst/>
                <a:latin typeface="Arial" panose="020B0604020202020204" pitchFamily="34" charset="0"/>
                <a:cs typeface="Arial" panose="020B0604020202020204" pitchFamily="34" charset="0"/>
              </a:rPr>
              <a:t> </a:t>
            </a:r>
            <a:endParaRPr lang="en-US" sz="1200" b="0" i="0" dirty="0">
              <a:solidFill>
                <a:srgbClr val="333333"/>
              </a:solidFill>
              <a:effectLst/>
              <a:latin typeface="Arial" panose="020B0604020202020204" pitchFamily="34" charset="0"/>
              <a:cs typeface="Arial" panose="020B0604020202020204" pitchFamily="34" charset="0"/>
            </a:endParaRPr>
          </a:p>
          <a:p>
            <a:endParaRPr lang="en-US" b="0" i="0" dirty="0">
              <a:solidFill>
                <a:srgbClr val="333333"/>
              </a:solidFill>
              <a:effectLst/>
              <a:latin typeface="Helvetica Neue"/>
            </a:endParaRPr>
          </a:p>
        </p:txBody>
      </p:sp>
      <p:sp>
        <p:nvSpPr>
          <p:cNvPr id="4" name="TextBox 3">
            <a:extLst>
              <a:ext uri="{FF2B5EF4-FFF2-40B4-BE49-F238E27FC236}">
                <a16:creationId xmlns:a16="http://schemas.microsoft.com/office/drawing/2014/main" id="{F3F920CB-CFAC-A842-43F8-2D5F876B6C0C}"/>
              </a:ext>
            </a:extLst>
          </p:cNvPr>
          <p:cNvSpPr txBox="1"/>
          <p:nvPr/>
        </p:nvSpPr>
        <p:spPr>
          <a:xfrm>
            <a:off x="5016118" y="2616948"/>
            <a:ext cx="6462074" cy="1323439"/>
          </a:xfrm>
          <a:prstGeom prst="rect">
            <a:avLst/>
          </a:prstGeom>
          <a:noFill/>
        </p:spPr>
        <p:txBody>
          <a:bodyPr wrap="square">
            <a:spAutoFit/>
          </a:bodyPr>
          <a:lstStyle/>
          <a:p>
            <a:pPr lvl="0"/>
            <a:r>
              <a:rPr lang="en-US" sz="2000" dirty="0">
                <a:latin typeface="Arial" panose="020B0604020202020204" pitchFamily="34" charset="0"/>
                <a:cs typeface="Arial" panose="020B0604020202020204" pitchFamily="34" charset="0"/>
              </a:rPr>
              <a:t>The location and formality of the interaction is irrelevant </a:t>
            </a:r>
          </a:p>
          <a:p>
            <a:pPr lvl="0"/>
            <a:r>
              <a:rPr lang="en-US" sz="2000" dirty="0">
                <a:latin typeface="Arial" panose="020B0604020202020204" pitchFamily="34" charset="0"/>
                <a:cs typeface="Arial" panose="020B0604020202020204" pitchFamily="34" charset="0"/>
              </a:rPr>
              <a:t>It is irrelevant who initiates the interaction</a:t>
            </a:r>
          </a:p>
          <a:p>
            <a:pPr lvl="0"/>
            <a:r>
              <a:rPr lang="en-US" sz="2000" dirty="0">
                <a:latin typeface="Arial" panose="020B0604020202020204" pitchFamily="34" charset="0"/>
                <a:cs typeface="Arial" panose="020B0604020202020204" pitchFamily="34" charset="0"/>
              </a:rPr>
              <a:t>There can be numerous appearances related to a single matter</a:t>
            </a:r>
          </a:p>
        </p:txBody>
      </p:sp>
      <p:graphicFrame>
        <p:nvGraphicFramePr>
          <p:cNvPr id="7" name="Diagram 6" descr="Illustration Detailing Locations: Gym, Restaurant Bar, Child's School Event, Store, In-person Conference, Video Conference, Almost Anywhere!">
            <a:extLst>
              <a:ext uri="{FF2B5EF4-FFF2-40B4-BE49-F238E27FC236}">
                <a16:creationId xmlns:a16="http://schemas.microsoft.com/office/drawing/2014/main" id="{28CEC508-16EF-0525-2CB9-A20414A36E7D}"/>
              </a:ext>
            </a:extLst>
          </p:cNvPr>
          <p:cNvGraphicFramePr/>
          <p:nvPr>
            <p:extLst>
              <p:ext uri="{D42A27DB-BD31-4B8C-83A1-F6EECF244321}">
                <p14:modId xmlns:p14="http://schemas.microsoft.com/office/powerpoint/2010/main" val="1497995908"/>
              </p:ext>
            </p:extLst>
          </p:nvPr>
        </p:nvGraphicFramePr>
        <p:xfrm>
          <a:off x="5016118" y="4156841"/>
          <a:ext cx="6268995" cy="2023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30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D1F04-22D0-4E72-44A6-CF2A4C95E060}"/>
              </a:ext>
              <a:ext uri="{C183D7F6-B498-43B3-948B-1728B52AA6E4}">
                <adec:decorative xmlns:adec="http://schemas.microsoft.com/office/drawing/2017/decorative" val="1"/>
              </a:ext>
            </a:extLst>
          </p:cNvPr>
          <p:cNvSpPr txBox="1">
            <a:spLocks/>
          </p:cNvSpPr>
          <p:nvPr/>
        </p:nvSpPr>
        <p:spPr>
          <a:xfrm>
            <a:off x="4863402" y="376844"/>
            <a:ext cx="6761704" cy="6481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2800" b="1" dirty="0"/>
          </a:p>
          <a:p>
            <a:endParaRPr lang="en-US" sz="2800" b="1" dirty="0"/>
          </a:p>
          <a:p>
            <a:endParaRPr lang="en-US" sz="2800" b="1" dirty="0"/>
          </a:p>
        </p:txBody>
      </p:sp>
      <p:sp>
        <p:nvSpPr>
          <p:cNvPr id="2" name="Title 1">
            <a:extLst>
              <a:ext uri="{FF2B5EF4-FFF2-40B4-BE49-F238E27FC236}">
                <a16:creationId xmlns:a16="http://schemas.microsoft.com/office/drawing/2014/main" id="{C1971C46-0B22-49FF-940D-0276D4EE548E}"/>
              </a:ext>
            </a:extLst>
          </p:cNvPr>
          <p:cNvSpPr txBox="1">
            <a:spLocks noGrp="1"/>
          </p:cNvSpPr>
          <p:nvPr>
            <p:ph type="title" idx="4294967295"/>
          </p:nvPr>
        </p:nvSpPr>
        <p:spPr>
          <a:xfrm>
            <a:off x="358520" y="2551837"/>
            <a:ext cx="404812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 is Reported for an Appearance?</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1F5994C0-9CCC-4B0D-9ACD-05148ECECA61}"/>
              </a:ext>
            </a:extLst>
          </p:cNvPr>
          <p:cNvSpPr txBox="1"/>
          <p:nvPr/>
        </p:nvSpPr>
        <p:spPr>
          <a:xfrm>
            <a:off x="4759215" y="389894"/>
            <a:ext cx="6970078" cy="5693866"/>
          </a:xfrm>
          <a:prstGeom prst="rect">
            <a:avLst/>
          </a:prstGeom>
          <a:noFill/>
        </p:spPr>
        <p:txBody>
          <a:bodyPr wrap="square">
            <a:spAutoFit/>
          </a:bodyPr>
          <a:lstStyle/>
          <a:p>
            <a:pPr marL="80010"/>
            <a:r>
              <a:rPr lang="en-US" sz="2400" dirty="0">
                <a:latin typeface="Arial" panose="020B0604020202020204" pitchFamily="34" charset="0"/>
                <a:cs typeface="Arial" panose="020B0604020202020204" pitchFamily="34" charset="0"/>
              </a:rPr>
              <a:t>Appearances should be entered into the database </a:t>
            </a:r>
            <a:r>
              <a:rPr lang="en-US" sz="2400" b="1" i="1" u="sng" dirty="0">
                <a:latin typeface="Arial" panose="020B0604020202020204" pitchFamily="34" charset="0"/>
                <a:cs typeface="Arial" panose="020B0604020202020204" pitchFamily="34" charset="0"/>
              </a:rPr>
              <a:t>within five business days</a:t>
            </a:r>
            <a:r>
              <a:rPr lang="en-US" sz="2400" dirty="0">
                <a:latin typeface="Arial" panose="020B0604020202020204" pitchFamily="34" charset="0"/>
                <a:cs typeface="Arial" panose="020B0604020202020204" pitchFamily="34" charset="0"/>
              </a:rPr>
              <a:t> after they occur.</a:t>
            </a:r>
          </a:p>
          <a:p>
            <a:pPr marL="80010"/>
            <a:endParaRPr lang="en-US" sz="1200" dirty="0">
              <a:latin typeface="Arial" panose="020B0604020202020204" pitchFamily="34" charset="0"/>
              <a:cs typeface="Arial" panose="020B0604020202020204" pitchFamily="34" charset="0"/>
            </a:endParaRPr>
          </a:p>
          <a:p>
            <a:pPr marL="80010"/>
            <a:r>
              <a:rPr lang="en-US" sz="2400" dirty="0">
                <a:latin typeface="Arial" panose="020B0604020202020204" pitchFamily="34" charset="0"/>
                <a:cs typeface="Arial" panose="020B0604020202020204" pitchFamily="34" charset="0"/>
              </a:rPr>
              <a:t>Each appearance need only be entered once. If multiple covered individuals from state entities attend a meeting, only one entry need be made.</a:t>
            </a:r>
          </a:p>
          <a:p>
            <a:pPr marL="80010"/>
            <a:endParaRPr lang="en-US" sz="1200" dirty="0">
              <a:latin typeface="Arial" panose="020B0604020202020204" pitchFamily="34" charset="0"/>
              <a:cs typeface="Arial" panose="020B0604020202020204" pitchFamily="34" charset="0"/>
            </a:endParaRPr>
          </a:p>
          <a:p>
            <a:pPr marL="80010"/>
            <a:r>
              <a:rPr lang="en-US" sz="2400" dirty="0">
                <a:latin typeface="Arial" panose="020B0604020202020204" pitchFamily="34" charset="0"/>
                <a:cs typeface="Arial" panose="020B0604020202020204" pitchFamily="34" charset="0"/>
              </a:rPr>
              <a:t>State entities are responsible for providing:</a:t>
            </a:r>
          </a:p>
          <a:p>
            <a:pPr marL="742950" lvl="1" indent="-285750">
              <a:buFont typeface="Arial" panose="020B0604020202020204" pitchFamily="34" charset="0"/>
              <a:buChar char="•"/>
            </a:pPr>
            <a:r>
              <a:rPr lang="en-US" sz="1600" dirty="0">
                <a:solidFill>
                  <a:srgbClr val="333333"/>
                </a:solidFill>
                <a:latin typeface="Arial" panose="020B0604020202020204" pitchFamily="34" charset="0"/>
                <a:cs typeface="Arial" panose="020B0604020202020204" pitchFamily="34" charset="0"/>
              </a:rPr>
              <a:t>Date of Appearance:  </a:t>
            </a:r>
          </a:p>
          <a:p>
            <a:pPr marL="742950" lvl="1" indent="-285750">
              <a:buFont typeface="Arial" panose="020B0604020202020204" pitchFamily="34" charset="0"/>
              <a:buChar char="•"/>
            </a:pPr>
            <a:r>
              <a:rPr lang="en-US" sz="1600" dirty="0">
                <a:solidFill>
                  <a:srgbClr val="333333"/>
                </a:solidFill>
                <a:latin typeface="Arial" panose="020B0604020202020204" pitchFamily="34" charset="0"/>
                <a:cs typeface="Arial" panose="020B0604020202020204" pitchFamily="34" charset="0"/>
              </a:rPr>
              <a:t>Type of Meeting:  In-Person OR Video Conference</a:t>
            </a:r>
          </a:p>
          <a:p>
            <a:pPr marL="742950" lvl="1" indent="-285750">
              <a:buFont typeface="Arial" panose="020B0604020202020204" pitchFamily="34" charset="0"/>
              <a:buChar char="•"/>
            </a:pPr>
            <a:r>
              <a:rPr lang="en-US" sz="1600" dirty="0">
                <a:solidFill>
                  <a:srgbClr val="333333"/>
                </a:solidFill>
                <a:latin typeface="Arial" panose="020B0604020202020204" pitchFamily="34" charset="0"/>
                <a:cs typeface="Arial" panose="020B0604020202020204" pitchFamily="34" charset="0"/>
              </a:rPr>
              <a:t>Location of Appearance:  </a:t>
            </a:r>
          </a:p>
          <a:p>
            <a:pPr marL="742950" lvl="1" indent="-285750">
              <a:buFont typeface="Arial" panose="020B0604020202020204" pitchFamily="34" charset="0"/>
              <a:buChar char="•"/>
            </a:pPr>
            <a:r>
              <a:rPr lang="en-US" sz="1600" dirty="0">
                <a:solidFill>
                  <a:srgbClr val="333333"/>
                </a:solidFill>
                <a:latin typeface="Arial" panose="020B0604020202020204" pitchFamily="34" charset="0"/>
                <a:cs typeface="Arial" panose="020B0604020202020204" pitchFamily="34" charset="0"/>
              </a:rPr>
              <a:t>Purpose of Meeting: Procurement  </a:t>
            </a:r>
            <a:endParaRPr lang="en-US" sz="1600" i="0" dirty="0">
              <a:solidFill>
                <a:srgbClr val="333333"/>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i="0" dirty="0">
                <a:solidFill>
                  <a:srgbClr val="333333"/>
                </a:solidFill>
                <a:effectLst/>
                <a:latin typeface="Arial" panose="020B0604020202020204" pitchFamily="34" charset="0"/>
                <a:cs typeface="Arial" panose="020B0604020202020204" pitchFamily="34" charset="0"/>
              </a:rPr>
              <a:t>Name of SUNY Contact(s) and Affiliation</a:t>
            </a:r>
            <a:endParaRPr lang="en-US" sz="1600" i="0" u="none" strike="noStrike" baseline="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i="0" u="none" strike="noStrike" baseline="0" dirty="0">
                <a:solidFill>
                  <a:srgbClr val="000000"/>
                </a:solidFill>
                <a:latin typeface="Arial" panose="020B0604020202020204" pitchFamily="34" charset="0"/>
                <a:cs typeface="Arial" panose="020B0604020202020204" pitchFamily="34" charset="0"/>
              </a:rPr>
              <a:t>Company at Appearance:  </a:t>
            </a:r>
          </a:p>
          <a:p>
            <a:pPr marL="742950" lvl="1" indent="-285750">
              <a:buFont typeface="Arial" panose="020B0604020202020204" pitchFamily="34" charset="0"/>
              <a:buChar char="•"/>
            </a:pPr>
            <a:r>
              <a:rPr lang="en-US" sz="1600" i="0" u="none" strike="noStrike" baseline="0" dirty="0">
                <a:solidFill>
                  <a:srgbClr val="000000"/>
                </a:solidFill>
                <a:latin typeface="Arial" panose="020B0604020202020204" pitchFamily="34" charset="0"/>
                <a:cs typeface="Arial" panose="020B0604020202020204" pitchFamily="34" charset="0"/>
              </a:rPr>
              <a:t>Company Location:  </a:t>
            </a:r>
          </a:p>
          <a:p>
            <a:pPr marL="742950" lvl="1" indent="-285750">
              <a:buFont typeface="Arial" panose="020B0604020202020204" pitchFamily="34" charset="0"/>
              <a:buChar char="•"/>
            </a:pPr>
            <a:r>
              <a:rPr lang="en-US" sz="1600" i="0" u="none" strike="noStrike" baseline="0" dirty="0">
                <a:solidFill>
                  <a:srgbClr val="000000"/>
                </a:solidFill>
                <a:latin typeface="Arial" panose="020B0604020202020204" pitchFamily="34" charset="0"/>
                <a:cs typeface="Arial" panose="020B0604020202020204" pitchFamily="34" charset="0"/>
              </a:rPr>
              <a:t>Outside Representative at Appearance:  (e.g., Company Attorney)</a:t>
            </a:r>
          </a:p>
          <a:p>
            <a:pPr marL="742950" lvl="1" indent="-285750">
              <a:buFont typeface="Arial" panose="020B0604020202020204" pitchFamily="34" charset="0"/>
              <a:buChar char="•"/>
            </a:pPr>
            <a:r>
              <a:rPr lang="en-US" sz="1600" i="0" u="none" strike="noStrike" baseline="0" dirty="0">
                <a:solidFill>
                  <a:srgbClr val="000000"/>
                </a:solidFill>
                <a:latin typeface="Arial" panose="020B0604020202020204" pitchFamily="34" charset="0"/>
                <a:cs typeface="Arial" panose="020B0604020202020204" pitchFamily="34" charset="0"/>
              </a:rPr>
              <a:t>Outside Representative’s Location:  </a:t>
            </a:r>
          </a:p>
          <a:p>
            <a:pPr marL="742950" lvl="1" indent="-285750">
              <a:buFont typeface="Arial" panose="020B0604020202020204" pitchFamily="34" charset="0"/>
              <a:buChar char="•"/>
            </a:pPr>
            <a:r>
              <a:rPr lang="en-US" sz="1600" i="0" u="none" strike="noStrike" baseline="0" dirty="0">
                <a:solidFill>
                  <a:srgbClr val="000000"/>
                </a:solidFill>
                <a:latin typeface="Arial" panose="020B0604020202020204" pitchFamily="34" charset="0"/>
                <a:cs typeface="Arial" panose="020B0604020202020204" pitchFamily="34" charset="0"/>
              </a:rPr>
              <a:t>Name of Non-SUNY Contacts: </a:t>
            </a:r>
            <a:endParaRPr lang="en-US" sz="160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40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7" dur="500"/>
                                        <p:tgtEl>
                                          <p:spTgt spid="5">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0" dur="500"/>
                                        <p:tgtEl>
                                          <p:spTgt spid="5">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randombar(horizontal)">
                                      <p:cBhvr>
                                        <p:cTn id="13" dur="500"/>
                                        <p:tgtEl>
                                          <p:spTgt spid="5">
                                            <p:txEl>
                                              <p:pRg st="6" end="6"/>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randombar(horizontal)">
                                      <p:cBhvr>
                                        <p:cTn id="16" dur="500"/>
                                        <p:tgtEl>
                                          <p:spTgt spid="5">
                                            <p:txEl>
                                              <p:pRg st="7" end="7"/>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randombar(horizontal)">
                                      <p:cBhvr>
                                        <p:cTn id="19" dur="500"/>
                                        <p:tgtEl>
                                          <p:spTgt spid="5">
                                            <p:txEl>
                                              <p:pRg st="8" end="8"/>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randombar(horizontal)">
                                      <p:cBhvr>
                                        <p:cTn id="22" dur="500"/>
                                        <p:tgtEl>
                                          <p:spTgt spid="5">
                                            <p:txEl>
                                              <p:pRg st="9" end="9"/>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25" dur="500"/>
                                        <p:tgtEl>
                                          <p:spTgt spid="5">
                                            <p:txEl>
                                              <p:pRg st="10" end="1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animEffect transition="in" filter="randombar(horizontal)">
                                      <p:cBhvr>
                                        <p:cTn id="28" dur="500"/>
                                        <p:tgtEl>
                                          <p:spTgt spid="5">
                                            <p:txEl>
                                              <p:pRg st="11" end="11"/>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randombar(horizontal)">
                                      <p:cBhvr>
                                        <p:cTn id="31" dur="500"/>
                                        <p:tgtEl>
                                          <p:spTgt spid="5">
                                            <p:txEl>
                                              <p:pRg st="12" end="12"/>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xEl>
                                              <p:pRg st="13" end="13"/>
                                            </p:txEl>
                                          </p:spTgt>
                                        </p:tgtEl>
                                        <p:attrNameLst>
                                          <p:attrName>style.visibility</p:attrName>
                                        </p:attrNameLst>
                                      </p:cBhvr>
                                      <p:to>
                                        <p:strVal val="visible"/>
                                      </p:to>
                                    </p:set>
                                    <p:animEffect transition="in" filter="randombar(horizontal)">
                                      <p:cBhvr>
                                        <p:cTn id="34" dur="500"/>
                                        <p:tgtEl>
                                          <p:spTgt spid="5">
                                            <p:txEl>
                                              <p:pRg st="13" end="13"/>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Effect transition="in" filter="randombar(horizontal)">
                                      <p:cBhvr>
                                        <p:cTn id="37"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D1F04-22D0-4E72-44A6-CF2A4C95E060}"/>
              </a:ext>
              <a:ext uri="{C183D7F6-B498-43B3-948B-1728B52AA6E4}">
                <adec:decorative xmlns:adec="http://schemas.microsoft.com/office/drawing/2017/decorative" val="1"/>
              </a:ext>
            </a:extLst>
          </p:cNvPr>
          <p:cNvSpPr txBox="1">
            <a:spLocks/>
          </p:cNvSpPr>
          <p:nvPr/>
        </p:nvSpPr>
        <p:spPr>
          <a:xfrm>
            <a:off x="4863402" y="376844"/>
            <a:ext cx="6761704" cy="6481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2800" b="1" dirty="0"/>
          </a:p>
          <a:p>
            <a:endParaRPr lang="en-US" sz="2800" b="1" dirty="0"/>
          </a:p>
          <a:p>
            <a:endParaRPr lang="en-US" sz="2800" b="1" dirty="0"/>
          </a:p>
        </p:txBody>
      </p:sp>
      <p:sp>
        <p:nvSpPr>
          <p:cNvPr id="2" name="Title 1">
            <a:extLst>
              <a:ext uri="{FF2B5EF4-FFF2-40B4-BE49-F238E27FC236}">
                <a16:creationId xmlns:a16="http://schemas.microsoft.com/office/drawing/2014/main" id="{C1971C46-0B22-49FF-940D-0276D4EE548E}"/>
              </a:ext>
            </a:extLst>
          </p:cNvPr>
          <p:cNvSpPr txBox="1">
            <a:spLocks noGrp="1"/>
          </p:cNvSpPr>
          <p:nvPr>
            <p:ph type="title" idx="4294967295"/>
          </p:nvPr>
        </p:nvSpPr>
        <p:spPr>
          <a:xfrm>
            <a:off x="358520" y="2551837"/>
            <a:ext cx="404812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What’s Not An Appearance? </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1F5994C0-9CCC-4B0D-9ACD-05148ECECA61}"/>
              </a:ext>
              <a:ext uri="{C183D7F6-B498-43B3-948B-1728B52AA6E4}">
                <adec:decorative xmlns:adec="http://schemas.microsoft.com/office/drawing/2017/decorative" val="1"/>
              </a:ext>
            </a:extLst>
          </p:cNvPr>
          <p:cNvSpPr txBox="1"/>
          <p:nvPr/>
        </p:nvSpPr>
        <p:spPr>
          <a:xfrm>
            <a:off x="4863402" y="551289"/>
            <a:ext cx="6803271" cy="677108"/>
          </a:xfrm>
          <a:prstGeom prst="rect">
            <a:avLst/>
          </a:prstGeom>
          <a:noFill/>
        </p:spPr>
        <p:txBody>
          <a:bodyPr wrap="square">
            <a:spAutoFit/>
          </a:bodyPr>
          <a:lstStyle/>
          <a:p>
            <a:r>
              <a:rPr lang="en-US" sz="2000" b="0" i="0" dirty="0">
                <a:solidFill>
                  <a:srgbClr val="333333"/>
                </a:solidFill>
                <a:effectLst/>
                <a:latin typeface="Arial" panose="020B0604020202020204" pitchFamily="34" charset="0"/>
                <a:cs typeface="Arial" panose="020B0604020202020204" pitchFamily="34" charset="0"/>
              </a:rPr>
              <a:t> </a:t>
            </a:r>
            <a:endParaRPr lang="en-US" sz="1200" b="0" i="0" dirty="0">
              <a:solidFill>
                <a:srgbClr val="333333"/>
              </a:solidFill>
              <a:effectLst/>
              <a:latin typeface="Arial" panose="020B0604020202020204" pitchFamily="34" charset="0"/>
              <a:cs typeface="Arial" panose="020B0604020202020204" pitchFamily="34" charset="0"/>
            </a:endParaRPr>
          </a:p>
          <a:p>
            <a:endParaRPr lang="en-US" b="0" i="0" dirty="0">
              <a:solidFill>
                <a:srgbClr val="333333"/>
              </a:solidFill>
              <a:effectLst/>
              <a:latin typeface="Helvetica Neue"/>
            </a:endParaRPr>
          </a:p>
        </p:txBody>
      </p:sp>
      <p:pic>
        <p:nvPicPr>
          <p:cNvPr id="3" name="Picture 2" descr="Illustration detailing what is not an appearance:  Emails, Phone Calls, Inter Government, Letters, Faxes">
            <a:extLst>
              <a:ext uri="{FF2B5EF4-FFF2-40B4-BE49-F238E27FC236}">
                <a16:creationId xmlns:a16="http://schemas.microsoft.com/office/drawing/2014/main" id="{344358C8-797E-51B7-D7D4-EAF6C67402B1}"/>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301684" y="551289"/>
            <a:ext cx="5580529" cy="55805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4" name="Diagram 3" descr="Image detailing what is not an appearance: Emails, Phone Calls, Inter Government, Letters, Faxes">
            <a:extLst>
              <a:ext uri="{FF2B5EF4-FFF2-40B4-BE49-F238E27FC236}">
                <a16:creationId xmlns:a16="http://schemas.microsoft.com/office/drawing/2014/main" id="{E0B8815C-C2C1-CA2D-AF77-8D9EC7AC58CD}"/>
              </a:ext>
            </a:extLst>
          </p:cNvPr>
          <p:cNvGraphicFramePr/>
          <p:nvPr>
            <p:extLst>
              <p:ext uri="{D42A27DB-BD31-4B8C-83A1-F6EECF244321}">
                <p14:modId xmlns:p14="http://schemas.microsoft.com/office/powerpoint/2010/main" val="3344771215"/>
              </p:ext>
            </p:extLst>
          </p:nvPr>
        </p:nvGraphicFramePr>
        <p:xfrm>
          <a:off x="5172923" y="1304383"/>
          <a:ext cx="5981969" cy="3944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4305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D1F04-22D0-4E72-44A6-CF2A4C95E060}"/>
              </a:ext>
              <a:ext uri="{C183D7F6-B498-43B3-948B-1728B52AA6E4}">
                <adec:decorative xmlns:adec="http://schemas.microsoft.com/office/drawing/2017/decorative" val="1"/>
              </a:ext>
            </a:extLst>
          </p:cNvPr>
          <p:cNvSpPr txBox="1">
            <a:spLocks/>
          </p:cNvSpPr>
          <p:nvPr/>
        </p:nvSpPr>
        <p:spPr>
          <a:xfrm>
            <a:off x="4863402" y="376844"/>
            <a:ext cx="6761704" cy="6481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2800" b="1" dirty="0"/>
          </a:p>
          <a:p>
            <a:endParaRPr lang="en-US" sz="2800" b="1" dirty="0"/>
          </a:p>
          <a:p>
            <a:endParaRPr lang="en-US" sz="2800" b="1" dirty="0"/>
          </a:p>
        </p:txBody>
      </p:sp>
      <p:sp>
        <p:nvSpPr>
          <p:cNvPr id="2" name="Title 1">
            <a:extLst>
              <a:ext uri="{FF2B5EF4-FFF2-40B4-BE49-F238E27FC236}">
                <a16:creationId xmlns:a16="http://schemas.microsoft.com/office/drawing/2014/main" id="{C1971C46-0B22-49FF-940D-0276D4EE548E}"/>
              </a:ext>
            </a:extLst>
          </p:cNvPr>
          <p:cNvSpPr txBox="1">
            <a:spLocks noGrp="1"/>
          </p:cNvSpPr>
          <p:nvPr>
            <p:ph type="title" idx="4294967295"/>
          </p:nvPr>
        </p:nvSpPr>
        <p:spPr>
          <a:xfrm>
            <a:off x="358520" y="2551837"/>
            <a:ext cx="404812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Are There Other Procurement Exclusions? </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1F5994C0-9CCC-4B0D-9ACD-05148ECECA61}"/>
              </a:ext>
              <a:ext uri="{C183D7F6-B498-43B3-948B-1728B52AA6E4}">
                <adec:decorative xmlns:adec="http://schemas.microsoft.com/office/drawing/2017/decorative" val="1"/>
              </a:ext>
            </a:extLst>
          </p:cNvPr>
          <p:cNvSpPr txBox="1"/>
          <p:nvPr/>
        </p:nvSpPr>
        <p:spPr>
          <a:xfrm>
            <a:off x="4863402" y="551289"/>
            <a:ext cx="6803271" cy="677108"/>
          </a:xfrm>
          <a:prstGeom prst="rect">
            <a:avLst/>
          </a:prstGeom>
          <a:noFill/>
        </p:spPr>
        <p:txBody>
          <a:bodyPr wrap="square">
            <a:spAutoFit/>
          </a:bodyPr>
          <a:lstStyle/>
          <a:p>
            <a:r>
              <a:rPr lang="en-US" sz="2000" b="0" i="0" dirty="0">
                <a:solidFill>
                  <a:srgbClr val="333333"/>
                </a:solidFill>
                <a:effectLst/>
                <a:latin typeface="Arial" panose="020B0604020202020204" pitchFamily="34" charset="0"/>
                <a:cs typeface="Arial" panose="020B0604020202020204" pitchFamily="34" charset="0"/>
              </a:rPr>
              <a:t> </a:t>
            </a:r>
            <a:endParaRPr lang="en-US" sz="1200" b="0" i="0" dirty="0">
              <a:solidFill>
                <a:srgbClr val="333333"/>
              </a:solidFill>
              <a:effectLst/>
              <a:latin typeface="Arial" panose="020B0604020202020204" pitchFamily="34" charset="0"/>
              <a:cs typeface="Arial" panose="020B0604020202020204" pitchFamily="34" charset="0"/>
            </a:endParaRPr>
          </a:p>
          <a:p>
            <a:endParaRPr lang="en-US" b="0" i="0" dirty="0">
              <a:solidFill>
                <a:srgbClr val="333333"/>
              </a:solidFill>
              <a:effectLst/>
              <a:latin typeface="Helvetica Neue"/>
            </a:endParaRPr>
          </a:p>
        </p:txBody>
      </p:sp>
      <p:sp>
        <p:nvSpPr>
          <p:cNvPr id="10" name="TextBox 9">
            <a:extLst>
              <a:ext uri="{FF2B5EF4-FFF2-40B4-BE49-F238E27FC236}">
                <a16:creationId xmlns:a16="http://schemas.microsoft.com/office/drawing/2014/main" id="{996264A1-B766-9E10-8C57-DC880D23A55F}"/>
              </a:ext>
            </a:extLst>
          </p:cNvPr>
          <p:cNvSpPr txBox="1"/>
          <p:nvPr/>
        </p:nvSpPr>
        <p:spPr>
          <a:xfrm>
            <a:off x="4842618" y="698773"/>
            <a:ext cx="6803271" cy="4506362"/>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SUNY Specific Exclusions</a:t>
            </a:r>
          </a:p>
          <a:p>
            <a:endParaRPr lang="en-US" sz="2800" dirty="0">
              <a:latin typeface="Arial" panose="020B0604020202020204" pitchFamily="34" charset="0"/>
              <a:cs typeface="Arial" panose="020B0604020202020204" pitchFamily="34" charset="0"/>
            </a:endParaRPr>
          </a:p>
          <a:p>
            <a:pPr marL="413501" indent="-342900">
              <a:spcAft>
                <a:spcPts val="529"/>
              </a:spcAft>
              <a:buFont typeface="Arial" panose="020B0604020202020204" pitchFamily="34" charset="0"/>
              <a:buChar char="•"/>
            </a:pPr>
            <a:r>
              <a:rPr lang="en-US" sz="2400" dirty="0">
                <a:latin typeface="Arial" panose="020B0604020202020204" pitchFamily="34" charset="0"/>
                <a:cs typeface="Arial" panose="020B0604020202020204" pitchFamily="34" charset="0"/>
              </a:rPr>
              <a:t>Appearances by vendors before health care practitioners across the SUNY system.</a:t>
            </a:r>
          </a:p>
          <a:p>
            <a:pPr marL="413501" indent="-342900">
              <a:spcAft>
                <a:spcPts val="529"/>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13501" indent="-342900">
              <a:spcAft>
                <a:spcPts val="529"/>
              </a:spcAft>
              <a:buFont typeface="Arial" panose="020B0604020202020204" pitchFamily="34" charset="0"/>
              <a:buChar char="•"/>
            </a:pPr>
            <a:r>
              <a:rPr lang="en-US" sz="2400" dirty="0">
                <a:latin typeface="Arial" panose="020B0604020202020204" pitchFamily="34" charset="0"/>
                <a:cs typeface="Arial" panose="020B0604020202020204" pitchFamily="34" charset="0"/>
              </a:rPr>
              <a:t>SUNY Campuses contacting SBEs, MWBEs or SDVOBEs about their capacity or availability for subcontracting opportunities.</a:t>
            </a:r>
          </a:p>
          <a:p>
            <a:pPr marL="413501" indent="-342900">
              <a:spcAft>
                <a:spcPts val="529"/>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13501" indent="-342900">
              <a:spcAft>
                <a:spcPts val="529"/>
              </a:spcAft>
              <a:buFont typeface="Arial" panose="020B0604020202020204" pitchFamily="34" charset="0"/>
              <a:buChar char="•"/>
            </a:pPr>
            <a:r>
              <a:rPr lang="en-US" sz="2400" dirty="0">
                <a:latin typeface="Arial" panose="020B0604020202020204" pitchFamily="34" charset="0"/>
                <a:cs typeface="Arial" panose="020B0604020202020204" pitchFamily="34" charset="0"/>
              </a:rPr>
              <a:t>Interactions at widely-attended vendor conferences.</a:t>
            </a:r>
          </a:p>
          <a:p>
            <a:endParaRPr lang="en-US" dirty="0"/>
          </a:p>
        </p:txBody>
      </p:sp>
    </p:spTree>
    <p:extLst>
      <p:ext uri="{BB962C8B-B14F-4D97-AF65-F5344CB8AC3E}">
        <p14:creationId xmlns:p14="http://schemas.microsoft.com/office/powerpoint/2010/main" val="292969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D1F04-22D0-4E72-44A6-CF2A4C95E060}"/>
              </a:ext>
              <a:ext uri="{C183D7F6-B498-43B3-948B-1728B52AA6E4}">
                <adec:decorative xmlns:adec="http://schemas.microsoft.com/office/drawing/2017/decorative" val="1"/>
              </a:ext>
            </a:extLst>
          </p:cNvPr>
          <p:cNvSpPr txBox="1">
            <a:spLocks/>
          </p:cNvSpPr>
          <p:nvPr/>
        </p:nvSpPr>
        <p:spPr>
          <a:xfrm>
            <a:off x="4863402" y="376844"/>
            <a:ext cx="6761704" cy="6481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2800" b="1" dirty="0"/>
          </a:p>
          <a:p>
            <a:endParaRPr lang="en-US" sz="2800" b="1" dirty="0"/>
          </a:p>
          <a:p>
            <a:endParaRPr lang="en-US" sz="2800" b="1" dirty="0"/>
          </a:p>
        </p:txBody>
      </p:sp>
      <p:sp>
        <p:nvSpPr>
          <p:cNvPr id="2" name="Title 1">
            <a:extLst>
              <a:ext uri="{FF2B5EF4-FFF2-40B4-BE49-F238E27FC236}">
                <a16:creationId xmlns:a16="http://schemas.microsoft.com/office/drawing/2014/main" id="{C1971C46-0B22-49FF-940D-0276D4EE548E}"/>
              </a:ext>
            </a:extLst>
          </p:cNvPr>
          <p:cNvSpPr txBox="1">
            <a:spLocks noGrp="1"/>
          </p:cNvSpPr>
          <p:nvPr>
            <p:ph type="title" idx="4294967295"/>
          </p:nvPr>
        </p:nvSpPr>
        <p:spPr>
          <a:xfrm>
            <a:off x="358520" y="2551837"/>
            <a:ext cx="404812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Project Sunlight Resources</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TextBox 9">
            <a:extLst>
              <a:ext uri="{FF2B5EF4-FFF2-40B4-BE49-F238E27FC236}">
                <a16:creationId xmlns:a16="http://schemas.microsoft.com/office/drawing/2014/main" id="{996264A1-B766-9E10-8C57-DC880D23A55F}"/>
              </a:ext>
            </a:extLst>
          </p:cNvPr>
          <p:cNvSpPr txBox="1"/>
          <p:nvPr/>
        </p:nvSpPr>
        <p:spPr>
          <a:xfrm>
            <a:off x="4768646" y="939005"/>
            <a:ext cx="7064834" cy="4137030"/>
          </a:xfrm>
          <a:prstGeom prst="rect">
            <a:avLst/>
          </a:prstGeom>
          <a:noFill/>
        </p:spPr>
        <p:txBody>
          <a:bodyPr wrap="square">
            <a:spAutoFit/>
          </a:bodyPr>
          <a:lstStyle/>
          <a:p>
            <a:endParaRPr lang="en-US" sz="2800" dirty="0">
              <a:latin typeface="Arial" panose="020B0604020202020204" pitchFamily="34" charset="0"/>
              <a:cs typeface="Arial" panose="020B0604020202020204" pitchFamily="34" charset="0"/>
            </a:endParaRPr>
          </a:p>
          <a:p>
            <a:pPr marL="413501" indent="-342900">
              <a:spcAft>
                <a:spcPts val="529"/>
              </a:spcAft>
              <a:buFont typeface="Arial" panose="020B0604020202020204" pitchFamily="34" charset="0"/>
              <a:buChar char="•"/>
            </a:pPr>
            <a:r>
              <a:rPr lang="fr-FR" sz="2800" dirty="0">
                <a:latin typeface="Arial" panose="020B0604020202020204" pitchFamily="34" charset="0"/>
                <a:cs typeface="Arial" panose="020B0604020202020204" pitchFamily="34" charset="0"/>
              </a:rPr>
              <a:t>Main Site: </a:t>
            </a:r>
            <a:r>
              <a:rPr lang="fr-FR" sz="2800" dirty="0">
                <a:latin typeface="Arial" panose="020B0604020202020204" pitchFamily="34" charset="0"/>
                <a:cs typeface="Arial" panose="020B0604020202020204" pitchFamily="34" charset="0"/>
                <a:hlinkClick r:id="rId3"/>
              </a:rPr>
              <a:t>https://projectsunlight.ny.gov/</a:t>
            </a:r>
            <a:r>
              <a:rPr lang="fr-FR" sz="2800" dirty="0">
                <a:latin typeface="Arial" panose="020B0604020202020204" pitchFamily="34" charset="0"/>
                <a:cs typeface="Arial" panose="020B0604020202020204" pitchFamily="34" charset="0"/>
              </a:rPr>
              <a:t> </a:t>
            </a:r>
          </a:p>
          <a:p>
            <a:pPr marL="413501" indent="-342900">
              <a:spcAft>
                <a:spcPts val="529"/>
              </a:spcAft>
              <a:buFont typeface="Arial" panose="020B0604020202020204" pitchFamily="34" charset="0"/>
              <a:buChar char="•"/>
            </a:pPr>
            <a:endParaRPr lang="fr-FR" sz="2800" dirty="0">
              <a:latin typeface="Arial" panose="020B0604020202020204" pitchFamily="34" charset="0"/>
              <a:cs typeface="Arial" panose="020B0604020202020204" pitchFamily="34" charset="0"/>
            </a:endParaRPr>
          </a:p>
          <a:p>
            <a:pPr marL="413501" indent="-342900">
              <a:spcAft>
                <a:spcPts val="529"/>
              </a:spcAft>
              <a:buFont typeface="Arial" panose="020B0604020202020204" pitchFamily="34" charset="0"/>
              <a:buChar char="•"/>
            </a:pPr>
            <a:r>
              <a:rPr lang="fr-FR" sz="2800" dirty="0">
                <a:latin typeface="Arial" panose="020B0604020202020204" pitchFamily="34" charset="0"/>
                <a:cs typeface="Arial" panose="020B0604020202020204" pitchFamily="34" charset="0"/>
              </a:rPr>
              <a:t>Policy: </a:t>
            </a:r>
            <a:r>
              <a:rPr lang="fr-FR" sz="2800" dirty="0">
                <a:latin typeface="Arial" panose="020B0604020202020204" pitchFamily="34" charset="0"/>
                <a:cs typeface="Arial" panose="020B0604020202020204" pitchFamily="34" charset="0"/>
                <a:hlinkClick r:id="rId4"/>
              </a:rPr>
              <a:t>https://projectsunlight.ny.gov/Policy.pdf</a:t>
            </a:r>
            <a:r>
              <a:rPr lang="fr-FR" sz="2800" dirty="0">
                <a:latin typeface="Arial" panose="020B0604020202020204" pitchFamily="34" charset="0"/>
                <a:cs typeface="Arial" panose="020B0604020202020204" pitchFamily="34" charset="0"/>
              </a:rPr>
              <a:t> </a:t>
            </a:r>
          </a:p>
          <a:p>
            <a:pPr marL="413501" indent="-342900">
              <a:spcAft>
                <a:spcPts val="529"/>
              </a:spcAft>
              <a:buFont typeface="Arial" panose="020B0604020202020204" pitchFamily="34" charset="0"/>
              <a:buChar char="•"/>
            </a:pPr>
            <a:endParaRPr lang="fr-FR" sz="2800" dirty="0">
              <a:latin typeface="Arial" panose="020B0604020202020204" pitchFamily="34" charset="0"/>
              <a:cs typeface="Arial" panose="020B0604020202020204" pitchFamily="34" charset="0"/>
            </a:endParaRPr>
          </a:p>
          <a:p>
            <a:pPr marL="413501" indent="-342900">
              <a:spcAft>
                <a:spcPts val="529"/>
              </a:spcAft>
              <a:buFont typeface="Arial" panose="020B0604020202020204" pitchFamily="34" charset="0"/>
              <a:buChar char="•"/>
            </a:pPr>
            <a:r>
              <a:rPr lang="fr-FR" sz="2800" dirty="0" err="1">
                <a:latin typeface="Arial" panose="020B0604020202020204" pitchFamily="34" charset="0"/>
                <a:cs typeface="Arial" panose="020B0604020202020204" pitchFamily="34" charset="0"/>
              </a:rPr>
              <a:t>FAQ’s</a:t>
            </a:r>
            <a:r>
              <a:rPr lang="fr-FR" sz="2800" dirty="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hlinkClick r:id="rId5"/>
              </a:rPr>
              <a:t>https://projectsunlight.ny.gov/FAQ.pdf</a:t>
            </a:r>
            <a:r>
              <a:rPr lang="fr-FR" sz="28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449825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615</Words>
  <Application>Microsoft Office PowerPoint</Application>
  <PresentationFormat>Widescreen</PresentationFormat>
  <Paragraphs>129</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Arial</vt:lpstr>
      <vt:lpstr>Calibri</vt:lpstr>
      <vt:lpstr>Calibri Light</vt:lpstr>
      <vt:lpstr>Helvetica Light</vt:lpstr>
      <vt:lpstr>Helvetica Neue</vt:lpstr>
      <vt:lpstr>Office Theme</vt:lpstr>
      <vt:lpstr>Custom Design</vt:lpstr>
      <vt:lpstr>SUNY Office of System-wide Procurement Project Sunlight </vt:lpstr>
      <vt:lpstr>What Is It?    What Do We Need To Do?  </vt:lpstr>
      <vt:lpstr>What is an Appearance?  Who is Covered?</vt:lpstr>
      <vt:lpstr>What is a Procurement Appearance?</vt:lpstr>
      <vt:lpstr>When and Where does the Appearance Need to Occur? </vt:lpstr>
      <vt:lpstr>What is Reported for an Appearance?</vt:lpstr>
      <vt:lpstr>What’s Not An Appearance? </vt:lpstr>
      <vt:lpstr>Are There Other Procurement Exclusions? </vt:lpstr>
      <vt:lpstr>Project Sunlight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Hippchen, Thomas</dc:creator>
  <cp:lastModifiedBy>Ryan Lysarz</cp:lastModifiedBy>
  <cp:revision>43</cp:revision>
  <dcterms:created xsi:type="dcterms:W3CDTF">2023-04-17T16:11:08Z</dcterms:created>
  <dcterms:modified xsi:type="dcterms:W3CDTF">2025-02-28T16:32:44Z</dcterms:modified>
</cp:coreProperties>
</file>